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8"/>
  </p:notesMasterIdLst>
  <p:handoutMasterIdLst>
    <p:handoutMasterId r:id="rId29"/>
  </p:handoutMasterIdLst>
  <p:sldIdLst>
    <p:sldId id="366" r:id="rId4"/>
    <p:sldId id="379" r:id="rId5"/>
    <p:sldId id="400" r:id="rId6"/>
    <p:sldId id="390" r:id="rId7"/>
    <p:sldId id="401" r:id="rId8"/>
    <p:sldId id="402" r:id="rId9"/>
    <p:sldId id="403" r:id="rId10"/>
    <p:sldId id="391" r:id="rId11"/>
    <p:sldId id="404" r:id="rId12"/>
    <p:sldId id="405" r:id="rId13"/>
    <p:sldId id="406" r:id="rId14"/>
    <p:sldId id="407" r:id="rId15"/>
    <p:sldId id="408" r:id="rId16"/>
    <p:sldId id="409" r:id="rId17"/>
    <p:sldId id="410" r:id="rId18"/>
    <p:sldId id="411" r:id="rId19"/>
    <p:sldId id="412" r:id="rId20"/>
    <p:sldId id="413" r:id="rId21"/>
    <p:sldId id="414" r:id="rId22"/>
    <p:sldId id="415" r:id="rId23"/>
    <p:sldId id="416" r:id="rId24"/>
    <p:sldId id="389" r:id="rId25"/>
    <p:sldId id="417" r:id="rId26"/>
    <p:sldId id="384" r:id="rId27"/>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22/09/2020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22/09/2020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22/09/2020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22/09/2020</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22/09/2020</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hyperlink" Target="http://ebookcentral.proquest.com/lib/herts/detail.action?docID=238820"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a:solidFill>
                  <a:schemeClr val="bg1"/>
                </a:solidFill>
              </a:rPr>
            </a:br>
            <a:br>
              <a:rPr lang="en-GB" b="1">
                <a:solidFill>
                  <a:schemeClr val="bg1"/>
                </a:solidFill>
              </a:rPr>
            </a:br>
            <a:r>
              <a:rPr lang="en-GB" b="1">
                <a:solidFill>
                  <a:schemeClr val="bg1"/>
                </a:solidFill>
              </a:rPr>
              <a:t>Week </a:t>
            </a:r>
            <a:r>
              <a:rPr lang="en-GB" b="1" dirty="0">
                <a:solidFill>
                  <a:schemeClr val="bg1"/>
                </a:solidFill>
              </a:rPr>
              <a:t>3</a:t>
            </a:r>
            <a:endParaRPr lang="en-GB" dirty="0">
              <a:solidFill>
                <a:schemeClr val="bg1"/>
              </a:solidFill>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22/09/2020</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Can EQ be Developed?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340768"/>
            <a:ext cx="8229600" cy="3916363"/>
          </a:xfrm>
        </p:spPr>
        <p:txBody>
          <a:bodyPr/>
          <a:lstStyle/>
          <a:p>
            <a:r>
              <a:rPr lang="en-GB" dirty="0"/>
              <a:t>It is never too late to make changes in your life or help others do the same. </a:t>
            </a:r>
          </a:p>
          <a:p>
            <a:r>
              <a:rPr lang="en-GB" dirty="0"/>
              <a:t>YES. EQ can be developed by upgrading your emotional skills. </a:t>
            </a:r>
          </a:p>
          <a:p>
            <a:r>
              <a:rPr lang="en-GB" dirty="0"/>
              <a:t>This widespread belief that EQ is entirely inherited is not quite correct.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Can EQ be Developed?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700808"/>
            <a:ext cx="8229600" cy="3916363"/>
          </a:xfrm>
        </p:spPr>
        <p:txBody>
          <a:bodyPr/>
          <a:lstStyle/>
          <a:p>
            <a:r>
              <a:rPr lang="en-GB" dirty="0"/>
              <a:t>Emotional intelligence is not fixed at birth.</a:t>
            </a:r>
          </a:p>
          <a:p>
            <a:r>
              <a:rPr lang="en-GB" dirty="0"/>
              <a:t> Scientists have not yet discovered an ‘emotional intelligence’ gene. </a:t>
            </a:r>
          </a:p>
          <a:p>
            <a:r>
              <a:rPr lang="en-GB" dirty="0"/>
              <a:t>It is something you have learnt (or not learnt).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046105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EQ impacts you not only at work, but also outside the workplace. </a:t>
            </a:r>
          </a:p>
          <a:p>
            <a:r>
              <a:rPr lang="en-GB" dirty="0"/>
              <a:t>It affects how good you feel, how much you can achieve and the quality and richness of your relationships.  </a:t>
            </a:r>
          </a:p>
          <a:p>
            <a:r>
              <a:rPr lang="en-GB" dirty="0"/>
              <a:t>It impacts parents as well as children. </a:t>
            </a:r>
          </a:p>
          <a:p>
            <a:r>
              <a:rPr lang="en-GB" dirty="0"/>
              <a:t>It impacts CEOs, managers and workers. </a:t>
            </a:r>
            <a:endParaRPr lang="en-GB" sz="36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3868396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What is important is that you can develop your EQ through a step-by-step process.</a:t>
            </a:r>
          </a:p>
          <a:p>
            <a:r>
              <a:rPr lang="en-GB" dirty="0"/>
              <a:t>Increasing EQ offers quick dividends and affects many areas of your life. </a:t>
            </a:r>
          </a:p>
          <a:p>
            <a:r>
              <a:rPr lang="en-GB" dirty="0"/>
              <a:t>People are becoming increasingly aware that the ability to feel is as vital to their well being as the ability to think.</a:t>
            </a:r>
            <a:endParaRPr lang="en-GB" sz="36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51958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This feeling is now gaining ground worldwide. </a:t>
            </a:r>
          </a:p>
          <a:p>
            <a:r>
              <a:rPr lang="en-GB" dirty="0"/>
              <a:t>You need to understand the critical importance of your raw emotions, but often you do not know how to do so.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812641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Impact of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49202"/>
            <a:ext cx="8229600" cy="3916363"/>
          </a:xfrm>
        </p:spPr>
        <p:txBody>
          <a:bodyPr/>
          <a:lstStyle/>
          <a:p>
            <a:r>
              <a:rPr lang="en-GB" dirty="0"/>
              <a:t>How do you learn to master and make use of the often complex and confusing emotions? How do you raise your emotional intelligence? </a:t>
            </a:r>
            <a:endParaRPr lang="en-GB" sz="36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4069172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Emotional Intelligence and Age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66229" y="708025"/>
            <a:ext cx="8229600" cy="3916363"/>
          </a:xfrm>
        </p:spPr>
        <p:txBody>
          <a:bodyPr/>
          <a:lstStyle/>
          <a:p>
            <a:pPr marL="0" indent="0">
              <a:buNone/>
            </a:pPr>
            <a:endParaRPr lang="en-GB" dirty="0"/>
          </a:p>
          <a:p>
            <a:r>
              <a:rPr lang="en-GB" dirty="0"/>
              <a:t>Human beings are not all created emotionally equal: all have widely differing natural temperaments. The way you act out, express yourself and utilise your emotions can be changed significantly.</a:t>
            </a:r>
          </a:p>
          <a:p>
            <a:r>
              <a:rPr lang="en-GB" dirty="0"/>
              <a:t>Emotional intelligence develops with increasing age and experience, as a person progresses from childhood to adulthood.</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3389210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How is emotional intelligence developed in organisations?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2228" y="1628800"/>
            <a:ext cx="8229600" cy="3916363"/>
          </a:xfrm>
        </p:spPr>
        <p:txBody>
          <a:bodyPr/>
          <a:lstStyle/>
          <a:p>
            <a:r>
              <a:rPr lang="en-GB" sz="2800" dirty="0"/>
              <a:t>This question is increasingly being asked by modern-day managers. </a:t>
            </a:r>
          </a:p>
          <a:p>
            <a:r>
              <a:rPr lang="en-GB" sz="2800" dirty="0"/>
              <a:t>Organisations do not only deal with materials, they also deal with people. </a:t>
            </a:r>
          </a:p>
          <a:p>
            <a:r>
              <a:rPr lang="en-GB" sz="2800" dirty="0"/>
              <a:t>The EQ of an organisation can be judged from the way it deals with issues of leadership, interpersonal relations, communication and relations with other organisations.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494050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How is emotional intelligence developed in organisations?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2228" y="1628800"/>
            <a:ext cx="8229600" cy="3916363"/>
          </a:xfrm>
        </p:spPr>
        <p:txBody>
          <a:bodyPr/>
          <a:lstStyle/>
          <a:p>
            <a:r>
              <a:rPr lang="en-GB" dirty="0"/>
              <a:t>How do employees counter stressful and conflicting situations? </a:t>
            </a:r>
          </a:p>
          <a:p>
            <a:r>
              <a:rPr lang="en-GB" dirty="0"/>
              <a:t>How do they handle frustrations? </a:t>
            </a:r>
          </a:p>
          <a:p>
            <a:r>
              <a:rPr lang="en-GB" dirty="0"/>
              <a:t>The trust and credibility of a manager and the organisation he or she is working with reflects its emotional intelligence level.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2356716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Emotions are learned habits, and therefore can be learned or unlearned. </a:t>
            </a:r>
          </a:p>
          <a:p>
            <a:r>
              <a:rPr lang="en-GB" dirty="0"/>
              <a:t>There is no doubt in saying that an environment of distrust, manipulation, corruption, negative feelings and low morale can prove to be disastrous at the workplace.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4258013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The rapidly increasing incidence of violent crime, industrial strikes, marital strife, teenage drug abuse, low morale, a decline in national character and other ills can be attributed to the lack of EQ.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892165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Psycho- logical research has demonstrated that it is possible to develop levels of emotional intelligence in such situations by asking people to unlearn bad emotional responses and equip them with the necessary emotional competence to deal with such situations.</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3265294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For instance, the ability to control anger or develop empathy is likely to be a better indicator of future success than the kind of academic intelligence put into practice by academicians throughout the world.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2966090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Managers and employees who have the habit of learning and unlearning emotional reactions to situations are more successful than their counterparts who are merely technically qualified. </a:t>
            </a:r>
          </a:p>
          <a:p>
            <a:r>
              <a:rPr lang="en-GB" dirty="0"/>
              <a:t>They are better liked, more cooperative, more trusted, more resilient, intrinsically more motivated and optimistic.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659865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They are also adept at avoiding conflicts and at resolving them, when they do occur. </a:t>
            </a:r>
          </a:p>
          <a:p>
            <a:r>
              <a:rPr lang="en-GB" dirty="0"/>
              <a:t>They also know, for example, how to prevent conflicts from escalating.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30503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a:xfrm>
            <a:off x="457200" y="1746251"/>
            <a:ext cx="8229600" cy="3916363"/>
          </a:xfrm>
        </p:spPr>
        <p:txBody>
          <a:bodyPr/>
          <a:lstStyle/>
          <a:p>
            <a:r>
              <a:rPr lang="en-GB" sz="2800" dirty="0"/>
              <a:t>When the managers value emotions, so will the subordinates. Research confirms what common sense would suggest: emotions are contagious. Thus, if the executive feels optimistic, confident, creative, flexible, tolerant, respectful and compassionate, employees down the hierarchy will tend to feel the same way as well.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1885401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603251"/>
            <a:ext cx="8229600" cy="1143000"/>
          </a:xfrm>
        </p:spPr>
        <p:txBody>
          <a:bodyPr/>
          <a:lstStyle/>
          <a:p>
            <a:r>
              <a:rPr lang="en-GB" dirty="0"/>
              <a:t>Emotions can be learned or unlearned. </a:t>
            </a:r>
            <a:br>
              <a:rPr lang="en-GB" dirty="0"/>
            </a:br>
            <a:endParaRPr lang="en-GB" dirty="0"/>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Research also indicates that the direction of emotional flow is top down as expected, since anyone in power by default, has more influence. Hence, it would be a good idea to unlearn those emotional reactions that cause trouble and instead learn those that make you feel happy.</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2837316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434380"/>
            <a:ext cx="8229600" cy="1143000"/>
          </a:xfrm>
        </p:spPr>
        <p:txBody>
          <a:bodyPr/>
          <a:lstStyle/>
          <a:p>
            <a:r>
              <a:rPr lang="en-GB" sz="3600" dirty="0"/>
              <a:t>How development of EQ helps organisations achieve greater success. </a:t>
            </a:r>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Increasingly, organisations are realising that encouraging emotional intelligence skills are a vital component of management philosophy. </a:t>
            </a:r>
          </a:p>
          <a:p>
            <a:r>
              <a:rPr lang="en-GB" dirty="0"/>
              <a:t>‘You don’t compete with products alone anymore, but also how well you use your people,’ said a manager. </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2050888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434380"/>
            <a:ext cx="8229600" cy="1143000"/>
          </a:xfrm>
        </p:spPr>
        <p:txBody>
          <a:bodyPr/>
          <a:lstStyle/>
          <a:p>
            <a:r>
              <a:rPr lang="en-GB" sz="3600" dirty="0"/>
              <a:t>How development of EQ helps organisations achieve greater success. </a:t>
            </a:r>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sz="2800" dirty="0"/>
              <a:t>A vice president at a bank said, ‘Emotional intelligence is the underlying premise for all management training. It’s heard time and again.’</a:t>
            </a:r>
          </a:p>
          <a:p>
            <a:r>
              <a:rPr lang="en-GB" sz="2800" dirty="0"/>
              <a:t>The Consortium for Research on Emotional Intelligence in Organisations (2005) has enumerated several examples to illustrate how development of EQ contributes to the bottom line in any organisation.</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2052703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245-144C-4DA9-A71E-1FDFE9BA60B2}"/>
              </a:ext>
            </a:extLst>
          </p:cNvPr>
          <p:cNvSpPr>
            <a:spLocks noGrp="1"/>
          </p:cNvSpPr>
          <p:nvPr>
            <p:ph type="title"/>
          </p:nvPr>
        </p:nvSpPr>
        <p:spPr>
          <a:xfrm>
            <a:off x="457200" y="434380"/>
            <a:ext cx="8229600" cy="1143000"/>
          </a:xfrm>
        </p:spPr>
        <p:txBody>
          <a:bodyPr/>
          <a:lstStyle/>
          <a:p>
            <a:r>
              <a:rPr lang="en-GB" sz="3600" dirty="0"/>
              <a:t>How development of EQ helps organisations achieve greater success. </a:t>
            </a:r>
          </a:p>
        </p:txBody>
      </p:sp>
      <p:sp>
        <p:nvSpPr>
          <p:cNvPr id="3" name="Content Placeholder 2">
            <a:extLst>
              <a:ext uri="{FF2B5EF4-FFF2-40B4-BE49-F238E27FC236}">
                <a16:creationId xmlns:a16="http://schemas.microsoft.com/office/drawing/2014/main" id="{F71D1BDC-C6FB-4E1A-9B03-D05BB1DFB554}"/>
              </a:ext>
            </a:extLst>
          </p:cNvPr>
          <p:cNvSpPr>
            <a:spLocks noGrp="1"/>
          </p:cNvSpPr>
          <p:nvPr>
            <p:ph idx="1"/>
          </p:nvPr>
        </p:nvSpPr>
        <p:spPr/>
        <p:txBody>
          <a:bodyPr/>
          <a:lstStyle/>
          <a:p>
            <a:r>
              <a:rPr lang="en-GB" dirty="0"/>
              <a:t>Based on data from a variety of sources, these examples can serve as valuable tools for HR practitioners and managers who need to develop EQ in their organisations and also in personal life. Some of the studies have been cited here to highlight how a developed EQ can help organisations in achieving their objectives.</a:t>
            </a:r>
          </a:p>
        </p:txBody>
      </p:sp>
      <p:sp>
        <p:nvSpPr>
          <p:cNvPr id="4" name="Date Placeholder 3">
            <a:extLst>
              <a:ext uri="{FF2B5EF4-FFF2-40B4-BE49-F238E27FC236}">
                <a16:creationId xmlns:a16="http://schemas.microsoft.com/office/drawing/2014/main" id="{7D16E668-35CF-49A0-84C8-15E0EA2DB30C}"/>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E07F07D-B315-4614-B2DA-1EE8546EDDCA}"/>
              </a:ext>
            </a:extLst>
          </p:cNvPr>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333241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101600"/>
            <a:ext cx="8229600" cy="1143000"/>
          </a:xfrm>
        </p:spPr>
        <p:txBody>
          <a:bodyPr/>
          <a:lstStyle/>
          <a:p>
            <a:r>
              <a:rPr lang="en-GB" dirty="0"/>
              <a:t>Tips to Develop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Contact someone who is good at handling emotions</a:t>
            </a:r>
          </a:p>
          <a:p>
            <a:r>
              <a:rPr lang="en-GB" dirty="0"/>
              <a:t>Watch that person do it</a:t>
            </a:r>
          </a:p>
          <a:p>
            <a:r>
              <a:rPr lang="en-GB" dirty="0"/>
              <a:t>Notice signals</a:t>
            </a:r>
          </a:p>
          <a:p>
            <a:r>
              <a:rPr lang="en-GB" dirty="0"/>
              <a:t>Get the person how he or she does it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22</a:t>
            </a:fld>
            <a:endParaRPr lang="en-GB"/>
          </a:p>
        </p:txBody>
      </p:sp>
    </p:spTree>
    <p:extLst>
      <p:ext uri="{BB962C8B-B14F-4D97-AF65-F5344CB8AC3E}">
        <p14:creationId xmlns:p14="http://schemas.microsoft.com/office/powerpoint/2010/main" val="3991216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114300"/>
            <a:ext cx="8229600" cy="1143000"/>
          </a:xfrm>
        </p:spPr>
        <p:txBody>
          <a:bodyPr/>
          <a:lstStyle/>
          <a:p>
            <a:r>
              <a:rPr lang="en-GB" dirty="0"/>
              <a:t>Tips to Develop EQ</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611560" y="1556792"/>
            <a:ext cx="8229600" cy="3916363"/>
          </a:xfrm>
        </p:spPr>
        <p:txBody>
          <a:bodyPr/>
          <a:lstStyle/>
          <a:p>
            <a:r>
              <a:rPr lang="en-GB" dirty="0"/>
              <a:t>Practice doing it with his / her guidance</a:t>
            </a:r>
          </a:p>
          <a:p>
            <a:r>
              <a:rPr lang="en-GB" dirty="0"/>
              <a:t>Ask person to give you feedback</a:t>
            </a:r>
          </a:p>
          <a:p>
            <a:r>
              <a:rPr lang="en-GB" dirty="0"/>
              <a:t>Practice doing it your own</a:t>
            </a:r>
          </a:p>
          <a:p>
            <a:r>
              <a:rPr lang="en-GB" dirty="0"/>
              <a:t>Seek feedback until you have mastered the skills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23</a:t>
            </a:fld>
            <a:endParaRPr lang="en-GB"/>
          </a:p>
        </p:txBody>
      </p:sp>
    </p:spTree>
    <p:extLst>
      <p:ext uri="{BB962C8B-B14F-4D97-AF65-F5344CB8AC3E}">
        <p14:creationId xmlns:p14="http://schemas.microsoft.com/office/powerpoint/2010/main" val="1658495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r>
              <a:rPr lang="en-GB" sz="2000" dirty="0"/>
              <a:t>Singh, D. ‘Emotional Intelligence at Work: A Professional Guide’ Sage Publications </a:t>
            </a:r>
            <a:r>
              <a:rPr lang="en-GB" sz="2000" dirty="0" err="1"/>
              <a:t>Pvt.</a:t>
            </a:r>
            <a:r>
              <a:rPr lang="en-GB" sz="2000" dirty="0"/>
              <a:t> Ltd  accessed via https://www.dawsonera.com:443/abstract/9788132102779 </a:t>
            </a:r>
            <a:r>
              <a:rPr lang="en-GB" sz="2000" dirty="0">
                <a:hlinkClick r:id="rId2">
                  <a:extLst>
                    <a:ext uri="{A12FA001-AC4F-418D-AE19-62706E023703}">
                      <ahyp:hlinkClr xmlns:ahyp="http://schemas.microsoft.com/office/drawing/2018/hyperlinkcolor" val="tx"/>
                    </a:ext>
                  </a:extLst>
                </a:hlinkClick>
              </a:rPr>
              <a:t>http://ebookcentral.proquest.com/lib/herts/detail.action?docID=238820</a:t>
            </a:r>
            <a:r>
              <a:rPr lang="en-GB" sz="2000" dirty="0"/>
              <a:t>.</a:t>
            </a:r>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24</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4594</TotalTime>
  <Words>1180</Words>
  <Application>Microsoft Office PowerPoint</Application>
  <PresentationFormat>On-screen Show (4:3)</PresentationFormat>
  <Paragraphs>122</Paragraphs>
  <Slides>24</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24</vt:i4>
      </vt:variant>
    </vt:vector>
  </HeadingPairs>
  <TitlesOfParts>
    <vt:vector size="30"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3</vt:lpstr>
      <vt:lpstr>Can EQ be Developed? </vt:lpstr>
      <vt:lpstr>Can EQ be Developed? </vt:lpstr>
      <vt:lpstr>Impact of EQ</vt:lpstr>
      <vt:lpstr>Impact of EQ</vt:lpstr>
      <vt:lpstr>Impact of EQ</vt:lpstr>
      <vt:lpstr>Impact of EQ</vt:lpstr>
      <vt:lpstr>Emotional Intelligence and Age</vt:lpstr>
      <vt:lpstr>How is emotional intelligence developed in organisations?</vt:lpstr>
      <vt:lpstr>How is emotional intelligence developed in organisations?</vt:lpstr>
      <vt:lpstr>Emotions can be learned or unlearned.  </vt:lpstr>
      <vt:lpstr>Emotions can be learned or unlearned.  </vt:lpstr>
      <vt:lpstr>Emotions can be learned or unlearned.  </vt:lpstr>
      <vt:lpstr>Emotions can be learned or unlearned.  </vt:lpstr>
      <vt:lpstr>Emotions can be learned or unlearned.  </vt:lpstr>
      <vt:lpstr>Emotions can be learned or unlearned.  </vt:lpstr>
      <vt:lpstr>Emotions can be learned or unlearned.  </vt:lpstr>
      <vt:lpstr>Emotions can be learned or unlearned.  </vt:lpstr>
      <vt:lpstr>How development of EQ helps organisations achieve greater success. </vt:lpstr>
      <vt:lpstr>How development of EQ helps organisations achieve greater success. </vt:lpstr>
      <vt:lpstr>How development of EQ helps organisations achieve greater success. </vt:lpstr>
      <vt:lpstr>Tips to Develop EQ</vt:lpstr>
      <vt:lpstr>Tips to Develop EQ</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MD Kalam</cp:lastModifiedBy>
  <cp:revision>139</cp:revision>
  <dcterms:created xsi:type="dcterms:W3CDTF">2000-07-11T10:51:26Z</dcterms:created>
  <dcterms:modified xsi:type="dcterms:W3CDTF">2020-09-22T11:42:08Z</dcterms:modified>
</cp:coreProperties>
</file>