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78" r:id="rId4"/>
    <p:sldId id="279" r:id="rId5"/>
    <p:sldId id="280" r:id="rId6"/>
    <p:sldId id="281" r:id="rId7"/>
    <p:sldId id="270" r:id="rId8"/>
    <p:sldId id="271" r:id="rId9"/>
    <p:sldId id="272" r:id="rId10"/>
    <p:sldId id="273" r:id="rId11"/>
    <p:sldId id="274" r:id="rId12"/>
    <p:sldId id="275" r:id="rId13"/>
    <p:sldId id="27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9" autoAdjust="0"/>
    <p:restoredTop sz="54787" autoAdjust="0"/>
  </p:normalViewPr>
  <p:slideViewPr>
    <p:cSldViewPr>
      <p:cViewPr varScale="1">
        <p:scale>
          <a:sx n="74" d="100"/>
          <a:sy n="74" d="100"/>
        </p:scale>
        <p:origin x="126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77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F76E64-B655-418B-AC24-6456E03EBBBA}" type="datetimeFigureOut">
              <a:rPr lang="en-GB" smtClean="0"/>
              <a:pPr/>
              <a:t>30/10/2016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45CF-C564-49F4-993B-F065EFC43C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45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359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45CF-C564-49F4-993B-F065EFC43C3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057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45CF-C564-49F4-993B-F065EFC43C3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073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45CF-C564-49F4-993B-F065EFC43C3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041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45CF-C564-49F4-993B-F065EFC43C3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337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814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005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956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245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120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287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42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012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836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2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08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30/10/2016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845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rly-education.org.uk/sites/default/files/EE_Journal_Autumn_No%2074%20ONLINE.pdf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EAEC6010-C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err="1" smtClean="0">
                <a:solidFill>
                  <a:schemeClr val="bg1"/>
                </a:solidFill>
              </a:rPr>
              <a:t>Plentyndod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</a:rPr>
              <a:t>Gwyrdd</a:t>
            </a: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Green Childhood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i="1" dirty="0" err="1" smtClean="0">
                <a:solidFill>
                  <a:schemeClr val="bg1"/>
                </a:solidFill>
              </a:rPr>
              <a:t>Meini</a:t>
            </a:r>
            <a:r>
              <a:rPr lang="en-US" altLang="en-US" i="1" dirty="0" smtClean="0">
                <a:solidFill>
                  <a:schemeClr val="bg1"/>
                </a:solidFill>
              </a:rPr>
              <a:t> </a:t>
            </a:r>
            <a:r>
              <a:rPr lang="en-US" altLang="en-US" i="1" dirty="0" err="1" smtClean="0">
                <a:solidFill>
                  <a:schemeClr val="bg1"/>
                </a:solidFill>
              </a:rPr>
              <a:t>Prawf</a:t>
            </a:r>
            <a:r>
              <a:rPr lang="en-US" altLang="en-US" i="1" dirty="0" smtClean="0">
                <a:solidFill>
                  <a:schemeClr val="bg1"/>
                </a:solidFill>
              </a:rPr>
              <a:t> </a:t>
            </a:r>
            <a:r>
              <a:rPr lang="en-US" altLang="en-US" i="1" dirty="0" err="1" smtClean="0">
                <a:solidFill>
                  <a:schemeClr val="bg1"/>
                </a:solidFill>
              </a:rPr>
              <a:t>Asesu</a:t>
            </a:r>
            <a:r>
              <a:rPr lang="en-US" altLang="en-US" i="1" dirty="0">
                <a:solidFill>
                  <a:schemeClr val="bg1"/>
                </a:solidFill>
              </a:rPr>
              <a:t/>
            </a:r>
            <a:br>
              <a:rPr lang="en-US" altLang="en-US" i="1" dirty="0">
                <a:solidFill>
                  <a:schemeClr val="bg1"/>
                </a:solidFill>
              </a:rPr>
            </a:br>
            <a:r>
              <a:rPr lang="en-US" altLang="en-US" i="1" dirty="0" smtClean="0">
                <a:solidFill>
                  <a:schemeClr val="bg1"/>
                </a:solidFill>
              </a:rPr>
              <a:t>Assessment marking criteria</a:t>
            </a:r>
            <a:br>
              <a:rPr lang="en-US" altLang="en-US" i="1" dirty="0" smtClean="0">
                <a:solidFill>
                  <a:schemeClr val="bg1"/>
                </a:solidFill>
              </a:rPr>
            </a:br>
            <a:endParaRPr lang="en-US" alt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8859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A     </a:t>
            </a:r>
            <a:r>
              <a:rPr lang="en-GB" i="1" dirty="0" smtClean="0">
                <a:solidFill>
                  <a:schemeClr val="accent1"/>
                </a:solidFill>
              </a:rPr>
              <a:t>Assignment A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 smtClean="0"/>
              <a:t>3000 </a:t>
            </a:r>
            <a:r>
              <a:rPr lang="en-GB" altLang="en-US" dirty="0" err="1" smtClean="0"/>
              <a:t>gair</a:t>
            </a:r>
            <a:endParaRPr lang="en-GB" altLang="en-US" dirty="0" smtClean="0"/>
          </a:p>
          <a:p>
            <a:r>
              <a:rPr lang="en-GB" altLang="en-US" dirty="0" err="1" smtClean="0"/>
              <a:t>Gwerth</a:t>
            </a:r>
            <a:r>
              <a:rPr lang="en-GB" altLang="en-US" dirty="0" smtClean="0"/>
              <a:t> 50% o </a:t>
            </a:r>
            <a:r>
              <a:rPr lang="en-GB" altLang="en-US" dirty="0" err="1" smtClean="0"/>
              <a:t>farc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modiwl</a:t>
            </a:r>
            <a:endParaRPr lang="en-GB" altLang="en-US" dirty="0" smtClean="0"/>
          </a:p>
          <a:p>
            <a:r>
              <a:rPr lang="cy-GB" b="1" dirty="0" smtClean="0"/>
              <a:t>Creu erthygl sy’n Gwerthuswch yn feirniadol y cyfleoedd a’r heriau wrth integreiddio addysg ar gyfer datblygu cynaliadwy o fewn arfer yn y blynyddoedd cynnar.</a:t>
            </a:r>
            <a:endParaRPr lang="en-GB" dirty="0" smtClean="0"/>
          </a:p>
          <a:p>
            <a:pPr>
              <a:buNone/>
            </a:pPr>
            <a:endParaRPr lang="en-GB" altLang="en-US" dirty="0"/>
          </a:p>
          <a:p>
            <a:r>
              <a:rPr lang="en-GB" altLang="en-US" dirty="0" err="1" smtClean="0"/>
              <a:t>Cyflwyno</a:t>
            </a:r>
            <a:r>
              <a:rPr lang="en-GB" altLang="en-US" dirty="0" smtClean="0"/>
              <a:t> 07.01.16</a:t>
            </a:r>
          </a:p>
          <a:p>
            <a:pPr marL="0" indent="0">
              <a:buNone/>
            </a:pPr>
            <a:r>
              <a:rPr lang="en-GB" altLang="en-US" dirty="0" smtClean="0"/>
              <a:t>3pm </a:t>
            </a:r>
            <a:r>
              <a:rPr lang="en-GB" altLang="en-US" dirty="0" err="1" smtClean="0"/>
              <a:t>Turnitin</a:t>
            </a:r>
            <a:r>
              <a:rPr lang="en-GB" altLang="en-US" dirty="0" smtClean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00562" y="1600201"/>
            <a:ext cx="4429156" cy="3989040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i="1" dirty="0" smtClean="0">
                <a:solidFill>
                  <a:schemeClr val="accent1"/>
                </a:solidFill>
              </a:rPr>
              <a:t>3000 words</a:t>
            </a:r>
            <a:endParaRPr lang="en-GB" altLang="en-US" i="1" dirty="0">
              <a:solidFill>
                <a:schemeClr val="accent1"/>
              </a:solidFill>
            </a:endParaRPr>
          </a:p>
          <a:p>
            <a:r>
              <a:rPr lang="en-GB" i="1" dirty="0" smtClean="0">
                <a:solidFill>
                  <a:schemeClr val="accent1"/>
                </a:solidFill>
              </a:rPr>
              <a:t>Worth 50% of the module mark</a:t>
            </a:r>
          </a:p>
          <a:p>
            <a:r>
              <a:rPr lang="en-GB" b="1" dirty="0" smtClean="0">
                <a:solidFill>
                  <a:schemeClr val="accent1"/>
                </a:solidFill>
              </a:rPr>
              <a:t>Create an article that  Critically evaluate the opportunities and challenges of integrating education for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b="1" dirty="0" smtClean="0">
                <a:solidFill>
                  <a:schemeClr val="accent1"/>
                </a:solidFill>
              </a:rPr>
              <a:t>sustainable development into early years practice.  </a:t>
            </a:r>
          </a:p>
          <a:p>
            <a:endParaRPr lang="en-GB" b="1" i="1" dirty="0" smtClean="0">
              <a:solidFill>
                <a:schemeClr val="accent1"/>
              </a:solidFill>
            </a:endParaRPr>
          </a:p>
          <a:p>
            <a:r>
              <a:rPr lang="en-GB" i="1" dirty="0" smtClean="0">
                <a:solidFill>
                  <a:schemeClr val="accent1"/>
                </a:solidFill>
              </a:rPr>
              <a:t>Submit 07.11.16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chemeClr val="accent1"/>
                </a:solidFill>
              </a:rPr>
              <a:t>3pm </a:t>
            </a:r>
            <a:r>
              <a:rPr lang="en-GB" i="1" dirty="0" err="1" smtClean="0">
                <a:solidFill>
                  <a:schemeClr val="accent1"/>
                </a:solidFill>
              </a:rPr>
              <a:t>Turnitin</a:t>
            </a:r>
            <a:r>
              <a:rPr lang="en-GB" i="1" dirty="0" smtClean="0">
                <a:solidFill>
                  <a:schemeClr val="accent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915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? /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y-GB" b="1" dirty="0"/>
              <a:t>Ysgrifennwch erthygl ar gyfer cylchgrawn / cyfnodolyn addysg blynyddoedd cynnar tebyg i </a:t>
            </a:r>
            <a:r>
              <a:rPr lang="cy-GB" b="1" i="1" dirty="0" err="1"/>
              <a:t>Early</a:t>
            </a:r>
            <a:r>
              <a:rPr lang="cy-GB" b="1" i="1" dirty="0"/>
              <a:t> Education. </a:t>
            </a:r>
            <a:r>
              <a:rPr lang="cy-GB" b="1" dirty="0"/>
              <a:t>Fe gewch enghreifftiau o’r math hwn o gylchgrawn / erthygl yn eich darlithoedd.</a:t>
            </a:r>
            <a:r>
              <a:rPr lang="en-GB" b="1" i="1" dirty="0"/>
              <a:t> </a:t>
            </a:r>
            <a:endParaRPr lang="en-GB" b="1" i="1" dirty="0" smtClean="0"/>
          </a:p>
          <a:p>
            <a:pPr lvl="0"/>
            <a:r>
              <a:rPr lang="en-GB" b="1" i="1" dirty="0">
                <a:hlinkClick r:id="rId2"/>
              </a:rPr>
              <a:t>https://</a:t>
            </a:r>
            <a:r>
              <a:rPr lang="en-GB" b="1" i="1" dirty="0" smtClean="0">
                <a:hlinkClick r:id="rId2"/>
              </a:rPr>
              <a:t>www.early-education.org.uk/sites/default/files/EE_Journal_Autumn_No%2074%20ONLINE.pdf</a:t>
            </a:r>
            <a:endParaRPr lang="en-GB" b="1" i="1" dirty="0" smtClean="0"/>
          </a:p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Write an article for an early years education journal / periodical similar to </a:t>
            </a:r>
            <a:r>
              <a:rPr lang="en-GB" b="1" i="1" dirty="0" smtClean="0"/>
              <a:t>Early</a:t>
            </a:r>
            <a:r>
              <a:rPr lang="en-GB" b="1" i="1" dirty="0"/>
              <a:t> </a:t>
            </a:r>
            <a:r>
              <a:rPr lang="en-GB" b="1" i="1" dirty="0" smtClean="0"/>
              <a:t>Education</a:t>
            </a:r>
            <a:r>
              <a:rPr lang="en-GB" b="1" i="1" dirty="0"/>
              <a:t>. </a:t>
            </a:r>
            <a:r>
              <a:rPr lang="en-GB" b="1" dirty="0"/>
              <a:t>You will be provided examples of this type of journal / article in your </a:t>
            </a:r>
            <a:r>
              <a:rPr lang="en-GB" b="1" dirty="0" smtClean="0"/>
              <a:t>lectures</a:t>
            </a:r>
            <a:r>
              <a:rPr lang="en-GB" b="1" dirty="0"/>
              <a:t>.</a:t>
            </a:r>
            <a:r>
              <a:rPr lang="en-GB" b="1" i="1" dirty="0"/>
              <a:t> </a:t>
            </a:r>
            <a:endParaRPr lang="en-GB" dirty="0"/>
          </a:p>
          <a:p>
            <a:pPr lvl="0"/>
            <a:r>
              <a:rPr lang="en-GB" b="1" i="1" dirty="0">
                <a:hlinkClick r:id="rId2"/>
              </a:rPr>
              <a:t>https://www.early-education.org.uk/sites/default/files/EE_Journal_Autumn_No%2074%20ONLINE.pdf</a:t>
            </a:r>
            <a:endParaRPr lang="en-GB" b="1" i="1" dirty="0"/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752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? /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y-GB" b="1" dirty="0"/>
              <a:t>Dylai’r erthygl y byddwch yn ei hysgrifennu roi gwerthusiad beirniadol o gyfleoedd a heriau integreiddio addysg ar gyfer datblygu cynaliadwy o fewn arfer y blynyddoedd cynnar.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b="1" dirty="0"/>
              <a:t>The article you write should provide a critical evaluation of the opportunities and challenges of integrating education for sustainable development into early years practice.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358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? /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y-GB" b="1" dirty="0"/>
              <a:t>Byddwch yn ysgrifennu o safbwynt ymarferydd / myfyriwr yng Nghymru ac felly dylech drafod y sefyllfa yng Nghymru yn ogystal â chymharu a chyferbynnu enghreifftiau rhyngwladol i egluro syniadau yn eich erthygl</a:t>
            </a:r>
            <a:r>
              <a:rPr lang="cy-GB" b="1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b="1" dirty="0"/>
              <a:t>You will be writing from the perspective of a practitioner / student in Wales and thus you should discuss the situation in Wales as well as comparing and contrasting international examples to illustrate ideas in your article.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196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? /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b="1" dirty="0" smtClean="0"/>
              <a:t>Gan </a:t>
            </a:r>
            <a:r>
              <a:rPr lang="cy-GB" b="1" dirty="0"/>
              <a:t>mai erthygl yw hon gallwch ddefnyddio diagramau / lluniau ond rhaid eu labelu, eu cyfeirnodi’n glir a chyfeirio atynt yn eich ysgrifennu.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dirty="0"/>
              <a:t>As this is an article you can use diagrams / photographs, but these must be labelled, referenced clearly and referred to in your writing.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416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 err="1" smtClean="0"/>
              <a:t>Anfoddhaol</a:t>
            </a:r>
            <a:r>
              <a:rPr lang="en-GB" dirty="0" smtClean="0"/>
              <a:t>      </a:t>
            </a:r>
            <a:r>
              <a:rPr lang="en-GB" i="1" dirty="0" smtClean="0">
                <a:solidFill>
                  <a:schemeClr val="accent1"/>
                </a:solidFill>
              </a:rPr>
              <a:t>Unsatisfactory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60851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/>
              <a:t>Marc o 39% </a:t>
            </a:r>
            <a:r>
              <a:rPr lang="en-GB" b="1" dirty="0" err="1" smtClean="0"/>
              <a:t>neu</a:t>
            </a:r>
            <a:r>
              <a:rPr lang="en-GB" b="1" dirty="0" smtClean="0"/>
              <a:t> </a:t>
            </a:r>
            <a:r>
              <a:rPr lang="en-GB" b="1" dirty="0" err="1" smtClean="0"/>
              <a:t>lai</a:t>
            </a:r>
            <a:endParaRPr lang="en-GB" b="1" dirty="0" smtClean="0"/>
          </a:p>
          <a:p>
            <a:r>
              <a:rPr lang="cy-GB" dirty="0"/>
              <a:t>Ystyriaeth gyfyngedig iawn </a:t>
            </a:r>
            <a:r>
              <a:rPr lang="cy-GB" dirty="0" smtClean="0"/>
              <a:t>o’r meini prawf penodol.</a:t>
            </a:r>
          </a:p>
          <a:p>
            <a:r>
              <a:rPr lang="cy-GB" dirty="0" smtClean="0"/>
              <a:t>Dim trafodaeth </a:t>
            </a:r>
            <a:r>
              <a:rPr lang="cy-GB" dirty="0"/>
              <a:t>neu drafodaeth gyfyngedig iawn o </a:t>
            </a:r>
            <a:r>
              <a:rPr lang="cy-GB" dirty="0" smtClean="0"/>
              <a:t>Addysg ar Gyfer Datblygiad Cynaliadwy a’r linc i addysg blynyddoedd cynnar .</a:t>
            </a:r>
            <a:endParaRPr lang="cy-GB" dirty="0"/>
          </a:p>
          <a:p>
            <a:r>
              <a:rPr lang="cy-GB" dirty="0" smtClean="0"/>
              <a:t>Tystiolaeth </a:t>
            </a:r>
            <a:r>
              <a:rPr lang="cy-GB" dirty="0"/>
              <a:t>o gynllunio gyfyngedig iawn a strwythur </a:t>
            </a:r>
            <a:r>
              <a:rPr lang="cy-GB" dirty="0" smtClean="0"/>
              <a:t>gwan i’r erthygl.</a:t>
            </a:r>
            <a:endParaRPr lang="cy-GB" dirty="0"/>
          </a:p>
          <a:p>
            <a:r>
              <a:rPr lang="cy-GB" dirty="0" smtClean="0"/>
              <a:t>Nifer </a:t>
            </a:r>
            <a:r>
              <a:rPr lang="cy-GB" dirty="0"/>
              <a:t>o wallau teipio a gramadeg, sgiliau iaith </a:t>
            </a:r>
            <a:r>
              <a:rPr lang="cy-GB" dirty="0" smtClean="0"/>
              <a:t>gwan </a:t>
            </a:r>
            <a:r>
              <a:rPr lang="cy-GB" dirty="0"/>
              <a:t>iawn</a:t>
            </a:r>
            <a:br>
              <a:rPr lang="cy-GB" dirty="0"/>
            </a:br>
            <a:r>
              <a:rPr lang="cy-GB" dirty="0"/>
              <a:t>Dim </a:t>
            </a:r>
            <a:r>
              <a:rPr lang="cy-GB" dirty="0" smtClean="0"/>
              <a:t>cysylltiadau </a:t>
            </a:r>
            <a:r>
              <a:rPr lang="cy-GB" dirty="0"/>
              <a:t>i </a:t>
            </a:r>
            <a:r>
              <a:rPr lang="cy-GB" dirty="0" smtClean="0"/>
              <a:t>dystiolaeth.</a:t>
            </a:r>
          </a:p>
          <a:p>
            <a:r>
              <a:rPr lang="cy-GB" dirty="0" smtClean="0"/>
              <a:t>Dim </a:t>
            </a:r>
            <a:r>
              <a:rPr lang="cy-GB" dirty="0"/>
              <a:t>rhestr </a:t>
            </a:r>
            <a:r>
              <a:rPr lang="cy-GB" dirty="0" smtClean="0"/>
              <a:t>cyfeirnodau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460851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>
                <a:solidFill>
                  <a:schemeClr val="accent1"/>
                </a:solidFill>
              </a:rPr>
              <a:t>Mark of 39% or less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Very limited consideration of the specific assessment criteria.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No or very limited discussion of Education for Sustainable Development and the link to early years education.</a:t>
            </a:r>
            <a:endParaRPr lang="en-GB" i="1" dirty="0">
              <a:solidFill>
                <a:schemeClr val="accent1"/>
              </a:solidFill>
            </a:endParaRPr>
          </a:p>
          <a:p>
            <a:r>
              <a:rPr lang="en-GB" i="1" dirty="0" smtClean="0">
                <a:solidFill>
                  <a:schemeClr val="accent1"/>
                </a:solidFill>
              </a:rPr>
              <a:t>Evidence of very limited planning and weak article structure 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Several typing and grammar errors, very weak language skills.</a:t>
            </a:r>
            <a:endParaRPr lang="en-GB" i="1" dirty="0">
              <a:solidFill>
                <a:schemeClr val="accent1"/>
              </a:solidFill>
            </a:endParaRPr>
          </a:p>
          <a:p>
            <a:r>
              <a:rPr lang="en-GB" i="1" dirty="0" smtClean="0">
                <a:solidFill>
                  <a:schemeClr val="accent1"/>
                </a:solidFill>
              </a:rPr>
              <a:t>No links to evidence.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No reference list.</a:t>
            </a:r>
            <a:endParaRPr lang="en-GB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25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err="1" smtClean="0"/>
              <a:t>Boddhaol</a:t>
            </a:r>
            <a:r>
              <a:rPr lang="en-GB" dirty="0" smtClean="0"/>
              <a:t>         </a:t>
            </a:r>
            <a:r>
              <a:rPr lang="en-GB" i="1" dirty="0" smtClean="0">
                <a:solidFill>
                  <a:schemeClr val="accent1"/>
                </a:solidFill>
              </a:rPr>
              <a:t>Satisfactory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908720"/>
            <a:ext cx="4316288" cy="4680521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/>
              <a:t>Marc o 40-49%</a:t>
            </a:r>
          </a:p>
          <a:p>
            <a:r>
              <a:rPr lang="cy-GB" sz="2600" dirty="0"/>
              <a:t>Trafodaeth gyfyngedig o faterion </a:t>
            </a:r>
            <a:r>
              <a:rPr lang="cy-GB" sz="2600" dirty="0" smtClean="0"/>
              <a:t>priodol y meini prawf.</a:t>
            </a:r>
          </a:p>
          <a:p>
            <a:r>
              <a:rPr lang="cy-GB" sz="2600" dirty="0" smtClean="0"/>
              <a:t>Trafodaeth o Addysg ar Gyfer Datblygiad Cynaliadwy a’r linc i addysg blynyddoedd cynnar </a:t>
            </a:r>
          </a:p>
          <a:p>
            <a:r>
              <a:rPr lang="cy-GB" sz="2600" dirty="0" smtClean="0"/>
              <a:t>Mae </a:t>
            </a:r>
            <a:r>
              <a:rPr lang="cy-GB" sz="2600" dirty="0"/>
              <a:t>ychydig o </a:t>
            </a:r>
            <a:r>
              <a:rPr lang="cy-GB" sz="2600" dirty="0" smtClean="0"/>
              <a:t>gysylltiadau i'r tystiolaeth </a:t>
            </a:r>
            <a:r>
              <a:rPr lang="cy-GB" sz="2600" dirty="0"/>
              <a:t>briodol megis </a:t>
            </a:r>
            <a:r>
              <a:rPr lang="cy-GB" sz="2600" dirty="0" smtClean="0"/>
              <a:t>Davis, a dogfennau ADCDF</a:t>
            </a:r>
          </a:p>
          <a:p>
            <a:r>
              <a:rPr lang="cy-GB" sz="2600" dirty="0" smtClean="0"/>
              <a:t>Tystiolaeth </a:t>
            </a:r>
            <a:r>
              <a:rPr lang="cy-GB" sz="2600" dirty="0"/>
              <a:t>o </a:t>
            </a:r>
            <a:r>
              <a:rPr lang="cy-GB" sz="2600" dirty="0" smtClean="0"/>
              <a:t>rywfaint </a:t>
            </a:r>
            <a:r>
              <a:rPr lang="cy-GB" sz="2600" dirty="0"/>
              <a:t>o gynllunio a strwythur </a:t>
            </a:r>
            <a:r>
              <a:rPr lang="cy-GB" sz="2600" dirty="0" smtClean="0"/>
              <a:t>priodol</a:t>
            </a:r>
          </a:p>
          <a:p>
            <a:r>
              <a:rPr lang="cy-GB" sz="2600" dirty="0" smtClean="0"/>
              <a:t>Rhai </a:t>
            </a:r>
            <a:r>
              <a:rPr lang="cy-GB" sz="2600" dirty="0"/>
              <a:t>gwallau teipio a gramadeg a rhai sgiliau iaith </a:t>
            </a:r>
            <a:r>
              <a:rPr lang="cy-GB" sz="2600" dirty="0" smtClean="0"/>
              <a:t>gwan.</a:t>
            </a:r>
          </a:p>
          <a:p>
            <a:r>
              <a:rPr lang="cy-GB" sz="2600" dirty="0" smtClean="0"/>
              <a:t>Ychydig </a:t>
            </a:r>
            <a:r>
              <a:rPr lang="cy-GB" sz="2600" dirty="0"/>
              <a:t>iawn o gysylltiadau at dystiolaeth </a:t>
            </a:r>
            <a:r>
              <a:rPr lang="cy-GB" sz="2600" dirty="0" smtClean="0"/>
              <a:t>ddilys.</a:t>
            </a:r>
          </a:p>
          <a:p>
            <a:r>
              <a:rPr lang="cy-GB" sz="2600" dirty="0" smtClean="0"/>
              <a:t>Rhestr cyfeiriadau byr</a:t>
            </a:r>
          </a:p>
          <a:p>
            <a:r>
              <a:rPr lang="cy-GB" sz="2600" dirty="0" smtClean="0"/>
              <a:t>Disgrifiadol iawn drwy’r gwaith.</a:t>
            </a:r>
          </a:p>
          <a:p>
            <a:endParaRPr lang="cy-GB" sz="26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100264" cy="48965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>
                <a:solidFill>
                  <a:schemeClr val="accent1"/>
                </a:solidFill>
              </a:rPr>
              <a:t>Mark of 40-49%</a:t>
            </a:r>
          </a:p>
          <a:p>
            <a:pPr lvl="0"/>
            <a:r>
              <a:rPr lang="en-GB" sz="2600" i="1" dirty="0" smtClean="0">
                <a:solidFill>
                  <a:schemeClr val="accent1"/>
                </a:solidFill>
              </a:rPr>
              <a:t>Limited discussion of appropriate issues linked to assessment criteria .</a:t>
            </a:r>
            <a:endParaRPr lang="en-GB" sz="2600" i="1" dirty="0">
              <a:solidFill>
                <a:schemeClr val="accent1"/>
              </a:solidFill>
            </a:endParaRPr>
          </a:p>
          <a:p>
            <a:pPr lvl="0"/>
            <a:r>
              <a:rPr lang="en-GB" sz="2600" i="1" dirty="0">
                <a:solidFill>
                  <a:schemeClr val="accent1"/>
                </a:solidFill>
              </a:rPr>
              <a:t>L</a:t>
            </a:r>
            <a:r>
              <a:rPr lang="en-GB" sz="2600" i="1" dirty="0" smtClean="0">
                <a:solidFill>
                  <a:schemeClr val="accent1"/>
                </a:solidFill>
              </a:rPr>
              <a:t>imited  discussion of Education for Sustainable Development and the link to early years education.</a:t>
            </a:r>
          </a:p>
          <a:p>
            <a:pPr lvl="0"/>
            <a:r>
              <a:rPr lang="en-GB" sz="2600" i="1" dirty="0" smtClean="0">
                <a:solidFill>
                  <a:schemeClr val="accent1"/>
                </a:solidFill>
              </a:rPr>
              <a:t>A few links made to appropriate evidence such as Davis and ESDGC documents</a:t>
            </a:r>
          </a:p>
          <a:p>
            <a:pPr lvl="0"/>
            <a:r>
              <a:rPr lang="en-GB" sz="2600" i="1" dirty="0" smtClean="0">
                <a:solidFill>
                  <a:schemeClr val="accent1"/>
                </a:solidFill>
              </a:rPr>
              <a:t>Evidence  of some planning and appropriate structure</a:t>
            </a:r>
            <a:endParaRPr lang="en-GB" sz="2600" i="1" dirty="0">
              <a:solidFill>
                <a:schemeClr val="accent1"/>
              </a:solidFill>
            </a:endParaRPr>
          </a:p>
          <a:p>
            <a:pPr lvl="0"/>
            <a:r>
              <a:rPr lang="en-GB" sz="2600" i="1" dirty="0" smtClean="0">
                <a:solidFill>
                  <a:schemeClr val="accent1"/>
                </a:solidFill>
              </a:rPr>
              <a:t>Some </a:t>
            </a:r>
            <a:r>
              <a:rPr lang="en-GB" sz="2600" i="1" dirty="0">
                <a:solidFill>
                  <a:schemeClr val="accent1"/>
                </a:solidFill>
              </a:rPr>
              <a:t>typing and grammar </a:t>
            </a:r>
            <a:r>
              <a:rPr lang="en-GB" sz="2600" i="1" dirty="0" smtClean="0">
                <a:solidFill>
                  <a:schemeClr val="accent1"/>
                </a:solidFill>
              </a:rPr>
              <a:t>errors and some weak </a:t>
            </a:r>
            <a:r>
              <a:rPr lang="en-GB" sz="2600" i="1" dirty="0">
                <a:solidFill>
                  <a:schemeClr val="accent1"/>
                </a:solidFill>
              </a:rPr>
              <a:t>language skills</a:t>
            </a:r>
          </a:p>
          <a:p>
            <a:pPr lvl="0"/>
            <a:r>
              <a:rPr lang="en-GB" sz="2600" i="1" dirty="0" smtClean="0">
                <a:solidFill>
                  <a:schemeClr val="accent1"/>
                </a:solidFill>
              </a:rPr>
              <a:t>Very few links to valid evidence</a:t>
            </a:r>
            <a:endParaRPr lang="en-GB" sz="2600" i="1" dirty="0">
              <a:solidFill>
                <a:schemeClr val="accent1"/>
              </a:solidFill>
            </a:endParaRPr>
          </a:p>
          <a:p>
            <a:r>
              <a:rPr lang="en-GB" sz="2600" i="1" dirty="0" smtClean="0">
                <a:solidFill>
                  <a:schemeClr val="accent1"/>
                </a:solidFill>
              </a:rPr>
              <a:t>A brief  reference list </a:t>
            </a:r>
          </a:p>
          <a:p>
            <a:r>
              <a:rPr lang="cy-GB" sz="2600" dirty="0" smtClean="0">
                <a:solidFill>
                  <a:schemeClr val="accent1"/>
                </a:solidFill>
              </a:rPr>
              <a:t>Very descriptive throughout work</a:t>
            </a:r>
            <a:endParaRPr lang="en-GB" sz="2600" dirty="0" smtClean="0">
              <a:solidFill>
                <a:schemeClr val="accent1"/>
              </a:solidFill>
            </a:endParaRPr>
          </a:p>
          <a:p>
            <a:pPr lvl="0"/>
            <a:endParaRPr lang="en-GB" sz="2600" i="1" dirty="0" smtClean="0">
              <a:solidFill>
                <a:schemeClr val="accent1"/>
              </a:solidFill>
            </a:endParaRPr>
          </a:p>
          <a:p>
            <a:pPr lvl="0"/>
            <a:endParaRPr lang="en-GB" sz="2600" i="1" dirty="0">
              <a:solidFill>
                <a:schemeClr val="accent1"/>
              </a:solidFill>
            </a:endParaRPr>
          </a:p>
          <a:p>
            <a:endParaRPr lang="en-GB" i="1" dirty="0" smtClean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73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</p:spPr>
        <p:txBody>
          <a:bodyPr>
            <a:noAutofit/>
          </a:bodyPr>
          <a:lstStyle/>
          <a:p>
            <a:r>
              <a:rPr lang="en-GB" sz="3200" dirty="0" smtClean="0"/>
              <a:t>Da                    </a:t>
            </a:r>
            <a:r>
              <a:rPr lang="en-GB" sz="3200" i="1" dirty="0" smtClean="0">
                <a:solidFill>
                  <a:schemeClr val="accent1"/>
                </a:solidFill>
              </a:rPr>
              <a:t>Good</a:t>
            </a:r>
            <a:endParaRPr lang="en-GB" sz="32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642918"/>
            <a:ext cx="4714908" cy="5091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dirty="0" smtClean="0"/>
              <a:t>Marc o 50-59%</a:t>
            </a:r>
          </a:p>
          <a:p>
            <a:r>
              <a:rPr lang="cy-GB" sz="1400" dirty="0"/>
              <a:t>Trafodaeth </a:t>
            </a:r>
            <a:r>
              <a:rPr lang="cy-GB" sz="1400" dirty="0" smtClean="0"/>
              <a:t>am </a:t>
            </a:r>
            <a:r>
              <a:rPr lang="cy-GB" sz="1400" dirty="0"/>
              <a:t>nifer </a:t>
            </a:r>
            <a:r>
              <a:rPr lang="cy-GB" sz="1400" dirty="0" smtClean="0"/>
              <a:t>o faterion priodol y meini prawf</a:t>
            </a:r>
          </a:p>
          <a:p>
            <a:r>
              <a:rPr lang="cy-GB" sz="1400" dirty="0" smtClean="0"/>
              <a:t>Trafod </a:t>
            </a:r>
            <a:r>
              <a:rPr lang="cy-GB" sz="1400" dirty="0"/>
              <a:t>ac </a:t>
            </a:r>
            <a:r>
              <a:rPr lang="cy-GB" sz="1400" dirty="0" smtClean="0"/>
              <a:t>egluro o Addysg ar Gyfer Datblygiad Cynaliadwy a’r linc i addysg blynyddoedd cynnar </a:t>
            </a:r>
          </a:p>
          <a:p>
            <a:r>
              <a:rPr lang="cy-GB" sz="1400" dirty="0"/>
              <a:t>R</a:t>
            </a:r>
            <a:r>
              <a:rPr lang="cy-GB" sz="1400" dirty="0" smtClean="0"/>
              <a:t>hai </a:t>
            </a:r>
            <a:r>
              <a:rPr lang="cy-GB" sz="1400" dirty="0"/>
              <a:t>cysylltiadau a </a:t>
            </a:r>
            <a:r>
              <a:rPr lang="cy-GB" sz="1400" dirty="0" smtClean="0"/>
              <a:t>thystiolaeth </a:t>
            </a:r>
            <a:r>
              <a:rPr lang="cy-GB" sz="1400" dirty="0"/>
              <a:t>briodol megis </a:t>
            </a:r>
            <a:r>
              <a:rPr lang="cy-GB" sz="1400" dirty="0" smtClean="0"/>
              <a:t>Davis, dogfennau ADCDF, ac eraill.</a:t>
            </a:r>
          </a:p>
          <a:p>
            <a:r>
              <a:rPr lang="cy-GB" sz="1400" dirty="0" smtClean="0"/>
              <a:t>Strwythur </a:t>
            </a:r>
            <a:r>
              <a:rPr lang="cy-GB" sz="1400" dirty="0"/>
              <a:t>priodol a rhesymegol gyda thystiolaeth o </a:t>
            </a:r>
            <a:r>
              <a:rPr lang="cy-GB" sz="1400" dirty="0" smtClean="0"/>
              <a:t>gynllunio’r cynnwys a  </a:t>
            </a:r>
            <a:r>
              <a:rPr lang="cy-GB" sz="1400" dirty="0"/>
              <a:t>chyflwyniad </a:t>
            </a:r>
            <a:r>
              <a:rPr lang="cy-GB" sz="1400" dirty="0" smtClean="0"/>
              <a:t>byr.</a:t>
            </a:r>
          </a:p>
          <a:p>
            <a:r>
              <a:rPr lang="cy-GB" sz="1400" dirty="0" smtClean="0"/>
              <a:t>Defnydd peth tystiolaeth briodol i egluro'r cyfleoedd a heriau  o Addysg ar Gyfer Datblygiad Cynaliadwy gyda peth canolbwyntio ar addysg blynyddoedd cynnar .</a:t>
            </a:r>
          </a:p>
          <a:p>
            <a:r>
              <a:rPr lang="cy-GB" sz="1400" dirty="0" smtClean="0"/>
              <a:t>Defnyddir delweddau </a:t>
            </a:r>
            <a:r>
              <a:rPr lang="cy-GB" sz="1400" dirty="0"/>
              <a:t>a ffynonellau </a:t>
            </a:r>
            <a:r>
              <a:rPr lang="cy-GB" sz="1400" dirty="0" smtClean="0"/>
              <a:t>eraill  i helpu’r </a:t>
            </a:r>
            <a:r>
              <a:rPr lang="cy-GB" sz="1400" dirty="0"/>
              <a:t>darllenydd i ddeall y </a:t>
            </a:r>
            <a:r>
              <a:rPr lang="cy-GB" sz="1400" dirty="0" smtClean="0"/>
              <a:t>testun.</a:t>
            </a:r>
          </a:p>
          <a:p>
            <a:r>
              <a:rPr lang="cy-GB" sz="1400" dirty="0"/>
              <a:t>R</a:t>
            </a:r>
            <a:r>
              <a:rPr lang="cy-GB" sz="1400" dirty="0" smtClean="0"/>
              <a:t>hestr  yn cynnwys amrywiaeth o gyfeiriadau, </a:t>
            </a:r>
            <a:r>
              <a:rPr lang="cy-GB" sz="1400" dirty="0"/>
              <a:t>ond nid o reidrwydd </a:t>
            </a:r>
            <a:r>
              <a:rPr lang="cy-GB" sz="1400" dirty="0" smtClean="0"/>
              <a:t>yn estynedig.</a:t>
            </a:r>
          </a:p>
          <a:p>
            <a:r>
              <a:rPr lang="cy-GB" sz="1400" dirty="0" smtClean="0"/>
              <a:t>Mae </a:t>
            </a:r>
            <a:r>
              <a:rPr lang="cy-GB" sz="1400" dirty="0"/>
              <a:t>rhai enghreifftiau o wallau teipio a gramadeg a rhai sgiliau iaith </a:t>
            </a:r>
            <a:r>
              <a:rPr lang="cy-GB" sz="1400" dirty="0" smtClean="0"/>
              <a:t>gwan.</a:t>
            </a:r>
          </a:p>
          <a:p>
            <a:r>
              <a:rPr lang="cy-GB" sz="1400" dirty="0" smtClean="0"/>
              <a:t>Rhai darnau disgirfiadol ond rhai  engheifftiau o werthuso a dadansoddi yn ystod y gwaith.</a:t>
            </a:r>
            <a:endParaRPr lang="en-GB" sz="1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9124" y="571480"/>
            <a:ext cx="4929222" cy="51435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dirty="0" smtClean="0">
                <a:solidFill>
                  <a:schemeClr val="accent1"/>
                </a:solidFill>
              </a:rPr>
              <a:t>Mark of 50-59%</a:t>
            </a:r>
            <a:endParaRPr lang="en-GB" sz="1800" b="1" dirty="0">
              <a:solidFill>
                <a:schemeClr val="accent1"/>
              </a:solidFill>
            </a:endParaRP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Discussion of several appropriate issues linked to assessment criteria </a:t>
            </a: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Discussion and explanation Education for Sustainable Development and the link to early years education.</a:t>
            </a:r>
            <a:endParaRPr lang="en-GB" sz="1400" i="1" dirty="0">
              <a:solidFill>
                <a:schemeClr val="accent1"/>
              </a:solidFill>
            </a:endParaRP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Some links </a:t>
            </a:r>
            <a:r>
              <a:rPr lang="en-GB" sz="1400" i="1" dirty="0">
                <a:solidFill>
                  <a:schemeClr val="accent1"/>
                </a:solidFill>
              </a:rPr>
              <a:t>made to appropriate evidence such as </a:t>
            </a:r>
            <a:r>
              <a:rPr lang="en-GB" sz="1400" i="1" dirty="0" smtClean="0">
                <a:solidFill>
                  <a:schemeClr val="accent1"/>
                </a:solidFill>
              </a:rPr>
              <a:t>Davis ESDGC documents and others.</a:t>
            </a:r>
          </a:p>
          <a:p>
            <a:r>
              <a:rPr lang="en-GB" sz="1400" i="1" dirty="0" smtClean="0">
                <a:solidFill>
                  <a:schemeClr val="accent1"/>
                </a:solidFill>
              </a:rPr>
              <a:t>Appropriate and logical  structure with evidence of planning content with a brief introduction and conclusion.</a:t>
            </a:r>
          </a:p>
          <a:p>
            <a:r>
              <a:rPr lang="en-GB" sz="1400" i="1" dirty="0" smtClean="0">
                <a:solidFill>
                  <a:srgbClr val="00B0F0"/>
                </a:solidFill>
              </a:rPr>
              <a:t>Use of some appropriate evidence to explain opportunities and challenges of Education  for Sustainable Development and  some focus on early years education retained .</a:t>
            </a:r>
          </a:p>
          <a:p>
            <a:r>
              <a:rPr lang="en-GB" sz="1400" i="1" dirty="0" smtClean="0">
                <a:solidFill>
                  <a:schemeClr val="accent1"/>
                </a:solidFill>
              </a:rPr>
              <a:t>Images and other sources used to help reader understand the text .</a:t>
            </a:r>
          </a:p>
          <a:p>
            <a:r>
              <a:rPr lang="en-GB" sz="1400" i="1" dirty="0" smtClean="0">
                <a:solidFill>
                  <a:schemeClr val="accent1"/>
                </a:solidFill>
              </a:rPr>
              <a:t>A reference list with various references but not necessarily extended.</a:t>
            </a: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A few examples of  </a:t>
            </a:r>
            <a:r>
              <a:rPr lang="en-GB" sz="1400" i="1" dirty="0">
                <a:solidFill>
                  <a:schemeClr val="accent1"/>
                </a:solidFill>
              </a:rPr>
              <a:t>typing and grammar errors and some weak language </a:t>
            </a:r>
            <a:r>
              <a:rPr lang="en-GB" sz="1400" i="1" dirty="0" smtClean="0">
                <a:solidFill>
                  <a:schemeClr val="accent1"/>
                </a:solidFill>
              </a:rPr>
              <a:t>skills</a:t>
            </a: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Some descriptive sections, however  you include  some examples of evaluation and analysis.</a:t>
            </a:r>
            <a:endParaRPr lang="en-GB" sz="1400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80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Da </a:t>
            </a:r>
            <a:r>
              <a:rPr lang="en-GB" sz="3600" dirty="0" err="1" smtClean="0"/>
              <a:t>iawn</a:t>
            </a:r>
            <a:r>
              <a:rPr lang="en-GB" sz="3600" dirty="0" smtClean="0"/>
              <a:t>              </a:t>
            </a:r>
            <a:r>
              <a:rPr lang="en-GB" sz="3600" i="1" dirty="0" smtClean="0">
                <a:solidFill>
                  <a:schemeClr val="accent1"/>
                </a:solidFill>
              </a:rPr>
              <a:t>Very good</a:t>
            </a: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571480"/>
            <a:ext cx="4572000" cy="475252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dirty="0" smtClean="0"/>
              <a:t>Marc o 60-69%</a:t>
            </a:r>
          </a:p>
          <a:p>
            <a:r>
              <a:rPr lang="cy-GB" sz="1400" dirty="0" smtClean="0"/>
              <a:t>Trafodaeth am lawer o faterion priodol y meini prawf.</a:t>
            </a:r>
          </a:p>
          <a:p>
            <a:r>
              <a:rPr lang="cy-GB" sz="1400" dirty="0" smtClean="0"/>
              <a:t>Trafod, egluro a gwerthuso  Addysg ar gyfer Datblygiad Cynaliadwy a’r linc i addysg blynyddoedd cynnar </a:t>
            </a:r>
          </a:p>
          <a:p>
            <a:r>
              <a:rPr lang="cy-GB" sz="1400" dirty="0" smtClean="0"/>
              <a:t>Mae nifer o gysylltiadau i'r dystiolaeth briodol megis Davis, dogfennau ADCDF, papurau ymchwil a ffynonellau eraill</a:t>
            </a:r>
          </a:p>
          <a:p>
            <a:r>
              <a:rPr lang="cy-GB" sz="1400" dirty="0" smtClean="0"/>
              <a:t>Strwythur </a:t>
            </a:r>
            <a:r>
              <a:rPr lang="cy-GB" sz="1400" dirty="0"/>
              <a:t>priodol a rhesymegol gyda thystiolaeth </a:t>
            </a:r>
            <a:r>
              <a:rPr lang="cy-GB" sz="1400" dirty="0" smtClean="0"/>
              <a:t>o cynllunio’r cynnwys  </a:t>
            </a:r>
            <a:r>
              <a:rPr lang="cy-GB" sz="1400" dirty="0"/>
              <a:t>a cyflwyniad </a:t>
            </a:r>
            <a:r>
              <a:rPr lang="cy-GB" sz="1400" dirty="0" smtClean="0"/>
              <a:t> a chasgliad byr.</a:t>
            </a:r>
          </a:p>
          <a:p>
            <a:r>
              <a:rPr lang="cy-GB" sz="1400" dirty="0" smtClean="0"/>
              <a:t>Defnydd o llawer darn o </a:t>
            </a:r>
            <a:r>
              <a:rPr lang="cy-GB" sz="1400" dirty="0"/>
              <a:t>dystiolaeth briodol i egluro'r </a:t>
            </a:r>
            <a:r>
              <a:rPr lang="cy-GB" sz="1400" dirty="0" smtClean="0"/>
              <a:t>cyfleoedd a heriau  o Addysg ar Gyfer Datblygiad Cynaliadwy a chanolbwyntir </a:t>
            </a:r>
            <a:r>
              <a:rPr lang="cy-GB" sz="1400" dirty="0"/>
              <a:t>ar </a:t>
            </a:r>
            <a:r>
              <a:rPr lang="cy-GB" sz="1400" dirty="0" smtClean="0"/>
              <a:t>addysg blynyddoedd </a:t>
            </a:r>
            <a:r>
              <a:rPr lang="cy-GB" sz="1400" dirty="0"/>
              <a:t>cynnar </a:t>
            </a:r>
            <a:r>
              <a:rPr lang="cy-GB" sz="1400" dirty="0" smtClean="0"/>
              <a:t>fel arfer.</a:t>
            </a:r>
          </a:p>
          <a:p>
            <a:r>
              <a:rPr lang="cy-GB" sz="1400" dirty="0" smtClean="0"/>
              <a:t>Defnyddir delweddau </a:t>
            </a:r>
            <a:r>
              <a:rPr lang="cy-GB" sz="1400" dirty="0"/>
              <a:t>a ffynonellau eraill a </a:t>
            </a:r>
            <a:r>
              <a:rPr lang="cy-GB" sz="1400" dirty="0" smtClean="0"/>
              <a:t>i </a:t>
            </a:r>
            <a:r>
              <a:rPr lang="cy-GB" sz="1400" dirty="0"/>
              <a:t>helpu </a:t>
            </a:r>
            <a:r>
              <a:rPr lang="cy-GB" sz="1400" dirty="0" smtClean="0"/>
              <a:t>‘r darllenydd </a:t>
            </a:r>
            <a:r>
              <a:rPr lang="cy-GB" sz="1400" dirty="0"/>
              <a:t>i ddeall y </a:t>
            </a:r>
            <a:r>
              <a:rPr lang="cy-GB" sz="1400" dirty="0" smtClean="0"/>
              <a:t>testun </a:t>
            </a:r>
          </a:p>
          <a:p>
            <a:r>
              <a:rPr lang="cy-GB" sz="1400" dirty="0"/>
              <a:t>Delweddau </a:t>
            </a:r>
            <a:r>
              <a:rPr lang="cy-GB" sz="1400" dirty="0" smtClean="0"/>
              <a:t> a ffynonellau </a:t>
            </a:r>
            <a:r>
              <a:rPr lang="cy-GB" sz="1400" dirty="0"/>
              <a:t>eraill ar y cyfan wedi'i labelu'n </a:t>
            </a:r>
            <a:r>
              <a:rPr lang="cy-GB" sz="1400" dirty="0" smtClean="0"/>
              <a:t>glir</a:t>
            </a:r>
          </a:p>
          <a:p>
            <a:r>
              <a:rPr lang="cy-GB" sz="1400" dirty="0" smtClean="0"/>
              <a:t>Rhestr cyfeiriadau gydag </a:t>
            </a:r>
            <a:r>
              <a:rPr lang="cy-GB" sz="1400" dirty="0"/>
              <a:t>amrywiaeth o </a:t>
            </a:r>
            <a:r>
              <a:rPr lang="cy-GB" sz="1400" dirty="0" smtClean="0"/>
              <a:t>ffynonellau</a:t>
            </a:r>
          </a:p>
          <a:p>
            <a:r>
              <a:rPr lang="cy-GB" sz="1400" dirty="0" smtClean="0"/>
              <a:t>Ychydig iawn o </a:t>
            </a:r>
            <a:r>
              <a:rPr lang="cy-GB" sz="1400" dirty="0"/>
              <a:t>sgiliau iaith gwan</a:t>
            </a:r>
            <a:endParaRPr lang="en-GB" sz="1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7686" y="571480"/>
            <a:ext cx="4786314" cy="478634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dirty="0" smtClean="0">
                <a:solidFill>
                  <a:schemeClr val="accent1"/>
                </a:solidFill>
              </a:rPr>
              <a:t>Mark of 60-69%</a:t>
            </a: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Discussion of several </a:t>
            </a:r>
            <a:r>
              <a:rPr lang="en-GB" sz="1400" i="1" dirty="0" smtClean="0">
                <a:solidFill>
                  <a:schemeClr val="accent1"/>
                </a:solidFill>
              </a:rPr>
              <a:t>appropriate assessment criteria  issues.</a:t>
            </a:r>
            <a:endParaRPr lang="en-GB" sz="1400" i="1" dirty="0" smtClean="0">
              <a:solidFill>
                <a:srgbClr val="00B0F0"/>
              </a:solidFill>
            </a:endParaRP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Discussion , explanation  and evaluation of </a:t>
            </a:r>
            <a:r>
              <a:rPr lang="en-GB" sz="1400" i="1" dirty="0" smtClean="0">
                <a:solidFill>
                  <a:schemeClr val="accent1"/>
                </a:solidFill>
              </a:rPr>
              <a:t>Education for Sustainable Development and the link to early years education.</a:t>
            </a:r>
            <a:endParaRPr lang="en-GB" sz="1400" i="1" dirty="0">
              <a:solidFill>
                <a:srgbClr val="00B0F0"/>
              </a:solidFill>
            </a:endParaRP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Several </a:t>
            </a:r>
            <a:r>
              <a:rPr lang="en-GB" sz="1400" i="1" dirty="0">
                <a:solidFill>
                  <a:srgbClr val="00B0F0"/>
                </a:solidFill>
              </a:rPr>
              <a:t>links made to appropriate evidence such as </a:t>
            </a:r>
            <a:r>
              <a:rPr lang="en-GB" sz="1400" i="1" dirty="0" smtClean="0">
                <a:solidFill>
                  <a:srgbClr val="00B0F0"/>
                </a:solidFill>
              </a:rPr>
              <a:t>Davis, ESDGC documents, research articles and other  sources.</a:t>
            </a:r>
            <a:endParaRPr lang="en-GB" sz="1400" i="1" dirty="0">
              <a:solidFill>
                <a:srgbClr val="00B0F0"/>
              </a:solidFill>
            </a:endParaRPr>
          </a:p>
          <a:p>
            <a:pPr lvl="0"/>
            <a:r>
              <a:rPr lang="en-GB" sz="1400" i="1" dirty="0">
                <a:solidFill>
                  <a:srgbClr val="00B0F0"/>
                </a:solidFill>
              </a:rPr>
              <a:t>Appropriate and logical  structure with evidence of planning content </a:t>
            </a:r>
            <a:r>
              <a:rPr lang="en-GB" sz="1400" i="1" dirty="0" smtClean="0">
                <a:solidFill>
                  <a:srgbClr val="00B0F0"/>
                </a:solidFill>
              </a:rPr>
              <a:t>and </a:t>
            </a:r>
            <a:r>
              <a:rPr lang="en-GB" sz="1400" i="1" dirty="0">
                <a:solidFill>
                  <a:srgbClr val="00B0F0"/>
                </a:solidFill>
              </a:rPr>
              <a:t>a brief </a:t>
            </a:r>
            <a:r>
              <a:rPr lang="en-GB" sz="1400" i="1" dirty="0" smtClean="0">
                <a:solidFill>
                  <a:srgbClr val="00B0F0"/>
                </a:solidFill>
              </a:rPr>
              <a:t>introduction and conclusion. </a:t>
            </a:r>
            <a:endParaRPr lang="en-GB" sz="1400" i="1" dirty="0">
              <a:solidFill>
                <a:srgbClr val="00B0F0"/>
              </a:solidFill>
            </a:endParaRPr>
          </a:p>
          <a:p>
            <a:r>
              <a:rPr lang="en-GB" sz="1400" i="1" dirty="0" smtClean="0">
                <a:solidFill>
                  <a:srgbClr val="00B0F0"/>
                </a:solidFill>
              </a:rPr>
              <a:t>Use of many pieces of appropriate </a:t>
            </a:r>
            <a:r>
              <a:rPr lang="en-GB" sz="1400" i="1" dirty="0">
                <a:solidFill>
                  <a:srgbClr val="00B0F0"/>
                </a:solidFill>
              </a:rPr>
              <a:t>evidence to explain </a:t>
            </a:r>
            <a:r>
              <a:rPr lang="en-GB" sz="1400" i="1" dirty="0" smtClean="0">
                <a:solidFill>
                  <a:srgbClr val="00B0F0"/>
                </a:solidFill>
              </a:rPr>
              <a:t>opportunities and challenges of Education  for Sustainable Development and focus on early years education usually </a:t>
            </a:r>
            <a:r>
              <a:rPr lang="en-GB" sz="1400" i="1" dirty="0">
                <a:solidFill>
                  <a:srgbClr val="00B0F0"/>
                </a:solidFill>
              </a:rPr>
              <a:t>retained </a:t>
            </a:r>
            <a:r>
              <a:rPr lang="en-GB" sz="1400" i="1" dirty="0" smtClean="0">
                <a:solidFill>
                  <a:srgbClr val="00B0F0"/>
                </a:solidFill>
              </a:rPr>
              <a:t>.</a:t>
            </a:r>
            <a:endParaRPr lang="en-GB" sz="1400" i="1" dirty="0">
              <a:solidFill>
                <a:srgbClr val="00B0F0"/>
              </a:solidFill>
            </a:endParaRP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Images </a:t>
            </a:r>
            <a:r>
              <a:rPr lang="en-GB" sz="1400" i="1" dirty="0">
                <a:solidFill>
                  <a:srgbClr val="00B0F0"/>
                </a:solidFill>
              </a:rPr>
              <a:t>and other sources used to help reader understand the </a:t>
            </a:r>
            <a:r>
              <a:rPr lang="en-GB" sz="1400" i="1" dirty="0" smtClean="0">
                <a:solidFill>
                  <a:srgbClr val="00B0F0"/>
                </a:solidFill>
              </a:rPr>
              <a:t>text.</a:t>
            </a: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Images and other sources on the whole clearly labelled</a:t>
            </a:r>
            <a:endParaRPr lang="en-GB" sz="1400" i="1" dirty="0">
              <a:solidFill>
                <a:srgbClr val="00B0F0"/>
              </a:solidFill>
            </a:endParaRPr>
          </a:p>
          <a:p>
            <a:r>
              <a:rPr lang="en-GB" sz="1400" i="1" dirty="0">
                <a:solidFill>
                  <a:srgbClr val="00B0F0"/>
                </a:solidFill>
              </a:rPr>
              <a:t>A reference list </a:t>
            </a:r>
            <a:r>
              <a:rPr lang="en-GB" sz="1400" i="1" dirty="0" smtClean="0">
                <a:solidFill>
                  <a:srgbClr val="00B0F0"/>
                </a:solidFill>
              </a:rPr>
              <a:t>with a </a:t>
            </a:r>
            <a:r>
              <a:rPr lang="en-GB" sz="1400" i="1" dirty="0">
                <a:solidFill>
                  <a:srgbClr val="00B0F0"/>
                </a:solidFill>
              </a:rPr>
              <a:t>variety of </a:t>
            </a:r>
            <a:r>
              <a:rPr lang="en-GB" sz="1400" i="1" dirty="0" smtClean="0">
                <a:solidFill>
                  <a:srgbClr val="00B0F0"/>
                </a:solidFill>
              </a:rPr>
              <a:t>sources.</a:t>
            </a:r>
          </a:p>
          <a:p>
            <a:pPr lvl="0"/>
            <a:r>
              <a:rPr lang="en-GB" sz="1400" i="1" dirty="0" smtClean="0">
                <a:solidFill>
                  <a:schemeClr val="accent1"/>
                </a:solidFill>
              </a:rPr>
              <a:t>Very few  weak language </a:t>
            </a:r>
            <a:r>
              <a:rPr lang="en-GB" sz="1400" i="1" dirty="0">
                <a:solidFill>
                  <a:schemeClr val="accent1"/>
                </a:solidFill>
              </a:rPr>
              <a:t>skills</a:t>
            </a:r>
          </a:p>
          <a:p>
            <a:endParaRPr lang="en-GB" sz="1400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7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1480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/>
              <a:t>Ardderchog</a:t>
            </a:r>
            <a:r>
              <a:rPr lang="en-GB" sz="3200" dirty="0" smtClean="0"/>
              <a:t>       </a:t>
            </a:r>
            <a:r>
              <a:rPr lang="en-GB" sz="3200" i="1" dirty="0" smtClean="0">
                <a:solidFill>
                  <a:schemeClr val="accent1"/>
                </a:solidFill>
              </a:rPr>
              <a:t>Excellent</a:t>
            </a:r>
            <a:endParaRPr lang="en-GB" sz="32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500042"/>
            <a:ext cx="4071934" cy="592935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y-GB" sz="8000" b="1" dirty="0" smtClean="0"/>
              <a:t>Marc o 70%+</a:t>
            </a:r>
          </a:p>
          <a:p>
            <a:r>
              <a:rPr lang="cy-GB" sz="5600" dirty="0" smtClean="0"/>
              <a:t>Trafodaeth manwl  am lawer o faterion priodol y meini prawf</a:t>
            </a:r>
          </a:p>
          <a:p>
            <a:r>
              <a:rPr lang="cy-GB" sz="5600" dirty="0" smtClean="0"/>
              <a:t>Trafod, egluro a gwerthuso  Addysg ar gyfer Datblygiad Cynaliadwy a’r linc i addysg blynyddoedd cynnar </a:t>
            </a:r>
          </a:p>
          <a:p>
            <a:r>
              <a:rPr lang="cy-GB" sz="5600" dirty="0" smtClean="0"/>
              <a:t>Mae nifer o gysylltiadau i'r dystiolaeth briodol megis Davis, dogfennau ADCDF, papurau ymchwil a ffynonellau eraill</a:t>
            </a:r>
          </a:p>
          <a:p>
            <a:r>
              <a:rPr lang="cy-GB" sz="5600" dirty="0" smtClean="0"/>
              <a:t>Strwythur </a:t>
            </a:r>
            <a:r>
              <a:rPr lang="cy-GB" sz="5600" dirty="0"/>
              <a:t>priodol a rhesymegol gyda thystiolaeth o </a:t>
            </a:r>
            <a:r>
              <a:rPr lang="cy-GB" sz="5600" dirty="0" smtClean="0"/>
              <a:t>gynllunio‘r cynnwys cyflwyniad  a chasgliad clir.</a:t>
            </a:r>
          </a:p>
          <a:p>
            <a:r>
              <a:rPr lang="cy-GB" sz="5600" dirty="0" smtClean="0"/>
              <a:t>Defnydd o llawer darn o dystiolaeth briodol i egluro'r cyfleoedd a heriau  o Addysg ar Gyfer Datblygiad Cynaliadwy a chanolbwyntir ar y cyd-destun addysg blynyddoedd cynnar.</a:t>
            </a:r>
          </a:p>
          <a:p>
            <a:r>
              <a:rPr lang="cy-GB" sz="5600" dirty="0" smtClean="0"/>
              <a:t>Defnyddir delweddau </a:t>
            </a:r>
            <a:r>
              <a:rPr lang="cy-GB" sz="5600" dirty="0"/>
              <a:t>a ffynonellau eraill </a:t>
            </a:r>
            <a:r>
              <a:rPr lang="cy-GB" sz="5600" dirty="0" smtClean="0"/>
              <a:t>i helpu’r </a:t>
            </a:r>
            <a:r>
              <a:rPr lang="cy-GB" sz="5600" dirty="0"/>
              <a:t>darllenydd i ddeall y </a:t>
            </a:r>
            <a:r>
              <a:rPr lang="cy-GB" sz="5600" dirty="0" smtClean="0"/>
              <a:t>testun. Delweddau a </a:t>
            </a:r>
            <a:r>
              <a:rPr lang="cy-GB" sz="5600" dirty="0"/>
              <a:t>ffynonellau eraill wedi'u labelu'n </a:t>
            </a:r>
            <a:r>
              <a:rPr lang="cy-GB" sz="5600" dirty="0" smtClean="0"/>
              <a:t>glir.</a:t>
            </a:r>
          </a:p>
          <a:p>
            <a:r>
              <a:rPr lang="cy-GB" sz="5600" dirty="0" smtClean="0"/>
              <a:t>Rhestr cyfeiriadau gydag </a:t>
            </a:r>
            <a:r>
              <a:rPr lang="cy-GB" sz="5600" dirty="0"/>
              <a:t>amrywiaeth o ffynonellau a </a:t>
            </a:r>
            <a:r>
              <a:rPr lang="cy-GB" sz="5600" dirty="0" smtClean="0"/>
              <a:t>cheir </a:t>
            </a:r>
            <a:r>
              <a:rPr lang="cy-GB" sz="5600" dirty="0"/>
              <a:t>tystiolaeth </a:t>
            </a:r>
            <a:r>
              <a:rPr lang="cy-GB" sz="5600" dirty="0" smtClean="0"/>
              <a:t>o rywfaint </a:t>
            </a:r>
            <a:r>
              <a:rPr lang="cy-GB" sz="5600" dirty="0"/>
              <a:t>ymchwil </a:t>
            </a:r>
            <a:r>
              <a:rPr lang="cy-GB" sz="5600" dirty="0" smtClean="0"/>
              <a:t>annibynnol.</a:t>
            </a:r>
            <a:endParaRPr lang="cy-GB" sz="5600" dirty="0"/>
          </a:p>
          <a:p>
            <a:r>
              <a:rPr lang="cy-GB" sz="5600" dirty="0" smtClean="0"/>
              <a:t>Dim neu ychydig iawn o </a:t>
            </a:r>
            <a:r>
              <a:rPr lang="cy-GB" sz="5600" dirty="0"/>
              <a:t>wallau o ran iaith a chyflwyniad</a:t>
            </a:r>
            <a:endParaRPr lang="en-GB" sz="5600" dirty="0" smtClean="0">
              <a:latin typeface="+mj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6248" y="428604"/>
            <a:ext cx="4357718" cy="464347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b="1" dirty="0" smtClean="0">
                <a:solidFill>
                  <a:schemeClr val="accent1"/>
                </a:solidFill>
              </a:rPr>
              <a:t>Mark of 70%+</a:t>
            </a: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Detailed discussion of several </a:t>
            </a:r>
            <a:r>
              <a:rPr lang="en-GB" sz="1400" i="1" dirty="0" smtClean="0">
                <a:solidFill>
                  <a:schemeClr val="accent1"/>
                </a:solidFill>
              </a:rPr>
              <a:t>appropriate assessment criteria issues</a:t>
            </a:r>
            <a:endParaRPr lang="en-GB" sz="1400" i="1" dirty="0" smtClean="0">
              <a:solidFill>
                <a:srgbClr val="00B0F0"/>
              </a:solidFill>
            </a:endParaRP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Discussion , explanation  and evaluation of </a:t>
            </a:r>
            <a:r>
              <a:rPr lang="en-GB" sz="1400" i="1" dirty="0" smtClean="0">
                <a:solidFill>
                  <a:schemeClr val="accent1"/>
                </a:solidFill>
              </a:rPr>
              <a:t>Education for Sustainable Development and the link to early years education.</a:t>
            </a:r>
            <a:endParaRPr lang="en-GB" sz="1400" i="1" dirty="0" smtClean="0">
              <a:solidFill>
                <a:srgbClr val="00B0F0"/>
              </a:solidFill>
            </a:endParaRP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Several links made to appropriate evidence such as Davis, ESDGC documents, research articles and other  sources.</a:t>
            </a: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Appropriate </a:t>
            </a:r>
            <a:r>
              <a:rPr lang="en-GB" sz="1400" i="1" dirty="0">
                <a:solidFill>
                  <a:srgbClr val="00B0F0"/>
                </a:solidFill>
              </a:rPr>
              <a:t>and logical </a:t>
            </a:r>
            <a:r>
              <a:rPr lang="en-GB" sz="1400" i="1" dirty="0" smtClean="0">
                <a:solidFill>
                  <a:srgbClr val="00B0F0"/>
                </a:solidFill>
              </a:rPr>
              <a:t>structure </a:t>
            </a:r>
            <a:r>
              <a:rPr lang="en-GB" sz="1400" i="1" dirty="0">
                <a:solidFill>
                  <a:srgbClr val="00B0F0"/>
                </a:solidFill>
              </a:rPr>
              <a:t>with evidence of planning content </a:t>
            </a:r>
            <a:r>
              <a:rPr lang="en-GB" sz="1400" i="1" dirty="0" smtClean="0">
                <a:solidFill>
                  <a:srgbClr val="00B0F0"/>
                </a:solidFill>
              </a:rPr>
              <a:t>including a clear introduction and conclusion. </a:t>
            </a:r>
            <a:endParaRPr lang="en-GB" sz="1400" i="1" dirty="0">
              <a:solidFill>
                <a:srgbClr val="00B0F0"/>
              </a:solidFill>
            </a:endParaRPr>
          </a:p>
          <a:p>
            <a:r>
              <a:rPr lang="en-GB" sz="1400" i="1" dirty="0" smtClean="0">
                <a:solidFill>
                  <a:srgbClr val="00B0F0"/>
                </a:solidFill>
              </a:rPr>
              <a:t>Use of many pieces of appropriate evidence to explain opportunities and challenges of Education  for Sustainable Development and the focus is on the early years education context.  </a:t>
            </a:r>
          </a:p>
          <a:p>
            <a:pPr lvl="0"/>
            <a:r>
              <a:rPr lang="en-GB" sz="1400" i="1" dirty="0" smtClean="0">
                <a:solidFill>
                  <a:srgbClr val="00B0F0"/>
                </a:solidFill>
              </a:rPr>
              <a:t>Images </a:t>
            </a:r>
            <a:r>
              <a:rPr lang="en-GB" sz="1400" i="1" dirty="0">
                <a:solidFill>
                  <a:srgbClr val="00B0F0"/>
                </a:solidFill>
              </a:rPr>
              <a:t>and other sources used to help reader understand the text </a:t>
            </a:r>
            <a:r>
              <a:rPr lang="en-GB" sz="1400" i="1" dirty="0" smtClean="0">
                <a:solidFill>
                  <a:srgbClr val="00B0F0"/>
                </a:solidFill>
              </a:rPr>
              <a:t>. Images </a:t>
            </a:r>
            <a:r>
              <a:rPr lang="en-GB" sz="1400" i="1" dirty="0">
                <a:solidFill>
                  <a:srgbClr val="00B0F0"/>
                </a:solidFill>
              </a:rPr>
              <a:t>and other sources  clearly </a:t>
            </a:r>
            <a:r>
              <a:rPr lang="en-GB" sz="1400" i="1" dirty="0" smtClean="0">
                <a:solidFill>
                  <a:srgbClr val="00B0F0"/>
                </a:solidFill>
              </a:rPr>
              <a:t>labelled.</a:t>
            </a:r>
            <a:endParaRPr lang="en-GB" sz="1400" i="1" dirty="0">
              <a:solidFill>
                <a:srgbClr val="00B0F0"/>
              </a:solidFill>
            </a:endParaRPr>
          </a:p>
          <a:p>
            <a:r>
              <a:rPr lang="en-GB" sz="1400" i="1" dirty="0">
                <a:solidFill>
                  <a:srgbClr val="00B0F0"/>
                </a:solidFill>
              </a:rPr>
              <a:t>A reference list with a variety of </a:t>
            </a:r>
            <a:r>
              <a:rPr lang="en-GB" sz="1400" i="1" dirty="0" smtClean="0">
                <a:solidFill>
                  <a:srgbClr val="00B0F0"/>
                </a:solidFill>
              </a:rPr>
              <a:t>sources and evidence of some independent research. </a:t>
            </a:r>
          </a:p>
          <a:p>
            <a:r>
              <a:rPr lang="en-GB" sz="1400" i="1" dirty="0" smtClean="0">
                <a:solidFill>
                  <a:srgbClr val="00B0F0"/>
                </a:solidFill>
              </a:rPr>
              <a:t>None or very few errors in terms of language and  presentation .</a:t>
            </a:r>
            <a:endParaRPr lang="en-GB" sz="1400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06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Autofit/>
          </a:bodyPr>
          <a:lstStyle/>
          <a:p>
            <a:r>
              <a:rPr lang="en-GB" sz="1800" dirty="0" err="1" smtClean="0"/>
              <a:t>Codi’r</a:t>
            </a:r>
            <a:r>
              <a:rPr lang="en-GB" sz="1800" dirty="0" smtClean="0"/>
              <a:t> marc (</a:t>
            </a:r>
            <a:r>
              <a:rPr lang="en-GB" sz="1800" dirty="0" err="1" smtClean="0"/>
              <a:t>ar</a:t>
            </a:r>
            <a:r>
              <a:rPr lang="en-GB" sz="1800" dirty="0" smtClean="0"/>
              <a:t> bob </a:t>
            </a:r>
            <a:r>
              <a:rPr lang="en-GB" sz="1800" dirty="0" err="1" smtClean="0"/>
              <a:t>graddfa</a:t>
            </a:r>
            <a:r>
              <a:rPr lang="en-GB" sz="1800" dirty="0" smtClean="0"/>
              <a:t>)       </a:t>
            </a:r>
            <a:br>
              <a:rPr lang="en-GB" sz="1800" dirty="0" smtClean="0"/>
            </a:br>
            <a:r>
              <a:rPr lang="en-GB" sz="1800" dirty="0" smtClean="0"/>
              <a:t> </a:t>
            </a:r>
            <a:r>
              <a:rPr lang="en-GB" sz="1800" i="1" dirty="0" smtClean="0">
                <a:solidFill>
                  <a:schemeClr val="accent1"/>
                </a:solidFill>
              </a:rPr>
              <a:t>Raising the mark (at every scale)</a:t>
            </a:r>
            <a:endParaRPr lang="en-GB" sz="1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4752529"/>
          </a:xfrm>
        </p:spPr>
        <p:txBody>
          <a:bodyPr>
            <a:noAutofit/>
          </a:bodyPr>
          <a:lstStyle/>
          <a:p>
            <a:r>
              <a:rPr lang="cy-GB" sz="2000" dirty="0"/>
              <a:t>Prawf ddarllen a golygu yn </a:t>
            </a:r>
            <a:r>
              <a:rPr lang="cy-GB" sz="2000" dirty="0" smtClean="0"/>
              <a:t>ofalus.</a:t>
            </a:r>
          </a:p>
          <a:p>
            <a:r>
              <a:rPr lang="cy-GB" sz="2000" dirty="0" smtClean="0"/>
              <a:t>Gwaith </a:t>
            </a:r>
            <a:r>
              <a:rPr lang="cy-GB" sz="2000" dirty="0"/>
              <a:t>proffesiynol a </a:t>
            </a:r>
            <a:r>
              <a:rPr lang="cy-GB" sz="2000" dirty="0" smtClean="0"/>
              <a:t>chywir.</a:t>
            </a:r>
          </a:p>
          <a:p>
            <a:r>
              <a:rPr lang="cy-GB" sz="2000" dirty="0" smtClean="0"/>
              <a:t> </a:t>
            </a:r>
            <a:r>
              <a:rPr lang="cy-GB" sz="2000" dirty="0"/>
              <a:t>C</a:t>
            </a:r>
            <a:r>
              <a:rPr lang="cy-GB" sz="2000" dirty="0" smtClean="0"/>
              <a:t>ynnwys </a:t>
            </a:r>
            <a:r>
              <a:rPr lang="cy-GB" sz="2000" dirty="0"/>
              <a:t>cyflwyniad </a:t>
            </a:r>
            <a:r>
              <a:rPr lang="cy-GB" sz="2000" dirty="0" smtClean="0"/>
              <a:t> a chaslgliad priodol </a:t>
            </a:r>
            <a:r>
              <a:rPr lang="cy-GB" sz="2000" dirty="0"/>
              <a:t>i'r </a:t>
            </a:r>
            <a:r>
              <a:rPr lang="cy-GB" sz="2000" dirty="0" smtClean="0"/>
              <a:t>erthygl.</a:t>
            </a:r>
          </a:p>
          <a:p>
            <a:r>
              <a:rPr lang="cy-GB" sz="2000" dirty="0" smtClean="0"/>
              <a:t>Labeli delweddau / </a:t>
            </a:r>
            <a:r>
              <a:rPr lang="cy-GB" sz="2000" dirty="0"/>
              <a:t>lluniau yn glir ac yn cyfeirio atynt i gefnogi eich gwybodaeth </a:t>
            </a:r>
            <a:r>
              <a:rPr lang="cy-GB" sz="2000" dirty="0" smtClean="0"/>
              <a:t>ysgrifenedig.</a:t>
            </a:r>
          </a:p>
          <a:p>
            <a:r>
              <a:rPr lang="cy-GB" sz="2000" dirty="0" smtClean="0"/>
              <a:t>Defnyddiwch teitlau ac is-deitlau i </a:t>
            </a:r>
            <a:r>
              <a:rPr lang="cy-GB" sz="2000" dirty="0"/>
              <a:t>sicrhau bod y </a:t>
            </a:r>
            <a:r>
              <a:rPr lang="cy-GB" sz="2000" dirty="0" smtClean="0"/>
              <a:t>gwaith yn </a:t>
            </a:r>
            <a:r>
              <a:rPr lang="cy-GB" sz="2000" dirty="0"/>
              <a:t>hawdd i'w </a:t>
            </a:r>
            <a:r>
              <a:rPr lang="cy-GB" sz="2000" dirty="0" smtClean="0"/>
              <a:t>ddilyn.</a:t>
            </a:r>
          </a:p>
          <a:p>
            <a:r>
              <a:rPr lang="cy-GB" sz="2000" dirty="0" smtClean="0"/>
              <a:t>Defnyddiwch </a:t>
            </a:r>
            <a:r>
              <a:rPr lang="cy-GB" sz="2000" dirty="0"/>
              <a:t>y cyfrif </a:t>
            </a:r>
            <a:r>
              <a:rPr lang="cy-GB" sz="2000" dirty="0" smtClean="0"/>
              <a:t>geiriau yn yn gywir.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4752529"/>
          </a:xfrm>
        </p:spPr>
        <p:txBody>
          <a:bodyPr>
            <a:noAutofit/>
          </a:bodyPr>
          <a:lstStyle/>
          <a:p>
            <a:r>
              <a:rPr lang="en-GB" sz="2000" i="1" dirty="0" smtClean="0">
                <a:solidFill>
                  <a:schemeClr val="accent1"/>
                </a:solidFill>
              </a:rPr>
              <a:t>Proof read and edit carefully.</a:t>
            </a:r>
          </a:p>
          <a:p>
            <a:r>
              <a:rPr lang="en-GB" sz="2000" i="1" dirty="0">
                <a:solidFill>
                  <a:schemeClr val="accent1"/>
                </a:solidFill>
              </a:rPr>
              <a:t>Professional and correct work </a:t>
            </a:r>
            <a:r>
              <a:rPr lang="en-GB" sz="2000" i="1" dirty="0" smtClean="0">
                <a:solidFill>
                  <a:schemeClr val="accent1"/>
                </a:solidFill>
              </a:rPr>
              <a:t>.</a:t>
            </a:r>
            <a:endParaRPr lang="en-GB" sz="2000" i="1" dirty="0">
              <a:solidFill>
                <a:schemeClr val="accent1"/>
              </a:solidFill>
            </a:endParaRPr>
          </a:p>
          <a:p>
            <a:r>
              <a:rPr lang="en-GB" sz="2000" i="1" dirty="0" smtClean="0">
                <a:solidFill>
                  <a:schemeClr val="accent1"/>
                </a:solidFill>
              </a:rPr>
              <a:t>Include an appropriate introduction and conclusion to the article.</a:t>
            </a:r>
          </a:p>
          <a:p>
            <a:r>
              <a:rPr lang="en-GB" sz="2000" i="1" dirty="0" smtClean="0">
                <a:solidFill>
                  <a:schemeClr val="accent1"/>
                </a:solidFill>
              </a:rPr>
              <a:t>Label images / pictures clearly and refer to them to support your written information .</a:t>
            </a:r>
          </a:p>
          <a:p>
            <a:r>
              <a:rPr lang="en-GB" sz="2000" i="1" dirty="0" smtClean="0">
                <a:solidFill>
                  <a:schemeClr val="accent1"/>
                </a:solidFill>
              </a:rPr>
              <a:t>Use titles and subtitles to make the work user friendly and easy to follow .</a:t>
            </a:r>
          </a:p>
          <a:p>
            <a:r>
              <a:rPr lang="en-GB" sz="2000" i="1" dirty="0" smtClean="0">
                <a:solidFill>
                  <a:schemeClr val="accent1"/>
                </a:solidFill>
              </a:rPr>
              <a:t>Use the word count correctly .</a:t>
            </a:r>
          </a:p>
          <a:p>
            <a:pPr marL="0" indent="0">
              <a:buNone/>
            </a:pPr>
            <a:endParaRPr lang="en-GB" sz="1600" i="1" dirty="0" smtClean="0">
              <a:solidFill>
                <a:schemeClr val="accent1"/>
              </a:solidFill>
            </a:endParaRPr>
          </a:p>
          <a:p>
            <a:endParaRPr lang="en-GB" sz="1600" i="1" dirty="0" smtClean="0">
              <a:solidFill>
                <a:schemeClr val="accent1"/>
              </a:solidFill>
            </a:endParaRPr>
          </a:p>
          <a:p>
            <a:endParaRPr lang="en-GB" sz="1600" i="1" dirty="0" smtClean="0">
              <a:solidFill>
                <a:schemeClr val="accent1"/>
              </a:solidFill>
            </a:endParaRPr>
          </a:p>
          <a:p>
            <a:endParaRPr lang="en-GB" sz="1600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0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 err="1">
                <a:solidFill>
                  <a:prstClr val="black"/>
                </a:solidFill>
              </a:rPr>
              <a:t>Codi’r</a:t>
            </a:r>
            <a:r>
              <a:rPr lang="en-GB" sz="1800" dirty="0">
                <a:solidFill>
                  <a:prstClr val="black"/>
                </a:solidFill>
              </a:rPr>
              <a:t> marc (</a:t>
            </a:r>
            <a:r>
              <a:rPr lang="en-GB" sz="1800" dirty="0" err="1">
                <a:solidFill>
                  <a:prstClr val="black"/>
                </a:solidFill>
              </a:rPr>
              <a:t>ar</a:t>
            </a:r>
            <a:r>
              <a:rPr lang="en-GB" sz="1800" dirty="0">
                <a:solidFill>
                  <a:prstClr val="black"/>
                </a:solidFill>
              </a:rPr>
              <a:t> bob </a:t>
            </a:r>
            <a:r>
              <a:rPr lang="en-GB" sz="1800" dirty="0" err="1">
                <a:solidFill>
                  <a:prstClr val="black"/>
                </a:solidFill>
              </a:rPr>
              <a:t>graddfa</a:t>
            </a:r>
            <a:r>
              <a:rPr lang="en-GB" sz="1800" dirty="0">
                <a:solidFill>
                  <a:prstClr val="black"/>
                </a:solidFill>
              </a:rPr>
              <a:t>)       </a:t>
            </a:r>
            <a:br>
              <a:rPr lang="en-GB" sz="1800" dirty="0">
                <a:solidFill>
                  <a:prstClr val="black"/>
                </a:solidFill>
              </a:rPr>
            </a:br>
            <a:r>
              <a:rPr lang="en-GB" sz="1800" dirty="0">
                <a:solidFill>
                  <a:prstClr val="black"/>
                </a:solidFill>
              </a:rPr>
              <a:t> </a:t>
            </a:r>
            <a:r>
              <a:rPr lang="en-GB" sz="1800" i="1" dirty="0">
                <a:solidFill>
                  <a:srgbClr val="00B0F0"/>
                </a:solidFill>
              </a:rPr>
              <a:t>Raising the mark (at every scale)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357298"/>
            <a:ext cx="4644008" cy="3989040"/>
          </a:xfrm>
        </p:spPr>
        <p:txBody>
          <a:bodyPr>
            <a:noAutofit/>
          </a:bodyPr>
          <a:lstStyle/>
          <a:p>
            <a:r>
              <a:rPr lang="cy-GB" sz="2000" dirty="0" smtClean="0"/>
              <a:t>Mae angen cynnwys tystiolaeth i gefnogi eich trafodaeth.</a:t>
            </a:r>
          </a:p>
          <a:p>
            <a:r>
              <a:rPr lang="cy-GB" sz="2000" dirty="0" smtClean="0"/>
              <a:t>Defnyddwich geiriau cysylltiol fel ‘ fodd bynnag, serch hynny, yn ogystal, oherwydd,  mewn  cymhariaeth, mewn cyferbynaid’ i greu cysylltiadau a datblygu dadleuon.</a:t>
            </a:r>
          </a:p>
          <a:p>
            <a:r>
              <a:rPr lang="cy-GB" sz="2000" dirty="0" smtClean="0"/>
              <a:t>Mae angen darganfod enghreifftiau ac astudiaethau achos i gefnogi eich trafodaeth.</a:t>
            </a:r>
          </a:p>
          <a:p>
            <a:r>
              <a:rPr lang="cy-GB" sz="2000" dirty="0" smtClean="0"/>
              <a:t>Ysgrifennwch mewn arddull atyniadol.</a:t>
            </a:r>
          </a:p>
          <a:p>
            <a:r>
              <a:rPr lang="en-GB" sz="1800" dirty="0" smtClean="0"/>
              <a:t> </a:t>
            </a: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500174"/>
            <a:ext cx="4038600" cy="3989040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accent1"/>
                </a:solidFill>
              </a:rPr>
              <a:t>Provide evidence to support you discussion.</a:t>
            </a:r>
          </a:p>
          <a:p>
            <a:r>
              <a:rPr lang="en-US" sz="2000" dirty="0" smtClean="0">
                <a:solidFill>
                  <a:schemeClr val="accent1"/>
                </a:solidFill>
              </a:rPr>
              <a:t>Use linking words such as ‘however, despite, furthermore, therefore , in contrast, in comparison’  to create links and develop arguments.</a:t>
            </a:r>
          </a:p>
          <a:p>
            <a:r>
              <a:rPr lang="en-US" sz="2000" dirty="0" smtClean="0">
                <a:solidFill>
                  <a:schemeClr val="accent1"/>
                </a:solidFill>
              </a:rPr>
              <a:t>Source examples and case studies to support  your discussion.</a:t>
            </a:r>
          </a:p>
          <a:p>
            <a:r>
              <a:rPr lang="en-US" sz="2000" dirty="0" smtClean="0">
                <a:solidFill>
                  <a:schemeClr val="accent1"/>
                </a:solidFill>
              </a:rPr>
              <a:t>Write in an engaging style.</a:t>
            </a:r>
            <a:endParaRPr lang="en-US" sz="2000" dirty="0">
              <a:solidFill>
                <a:schemeClr val="accent1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75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661</TotalTime>
  <Words>1650</Words>
  <Application>Microsoft Office PowerPoint</Application>
  <PresentationFormat>On-screen Show (4:3)</PresentationFormat>
  <Paragraphs>155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EAEC6010-C Plentyndod Gwyrdd Green Childhood Meini Prawf Asesu Assessment marking criteria </vt:lpstr>
      <vt:lpstr>Aseiniad A     Assignment A</vt:lpstr>
      <vt:lpstr>Sut? / How?</vt:lpstr>
      <vt:lpstr>Sut? / How?</vt:lpstr>
      <vt:lpstr>Sut ? / How?</vt:lpstr>
      <vt:lpstr>Sut? / How?</vt:lpstr>
      <vt:lpstr>Anfoddhaol      Unsatisfactory</vt:lpstr>
      <vt:lpstr>Boddhaol         Satisfactory</vt:lpstr>
      <vt:lpstr>Da                    Good</vt:lpstr>
      <vt:lpstr>Da iawn              Very good</vt:lpstr>
      <vt:lpstr>Ardderchog       Excellent</vt:lpstr>
      <vt:lpstr>Codi’r marc (ar bob graddfa)         Raising the mark (at every scale)</vt:lpstr>
      <vt:lpstr>Codi’r marc (ar bob graddfa)         Raising the mark (at every scale)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EAEC6001/C Yr Oedolyn Adfyfyriol Canllawiau Aseiniad A  The Reflective Adult Assignment A guidance</dc:title>
  <dc:creator>Administrator</dc:creator>
  <cp:lastModifiedBy>Eiri Pennington</cp:lastModifiedBy>
  <cp:revision>62</cp:revision>
  <dcterms:created xsi:type="dcterms:W3CDTF">2015-09-28T11:45:32Z</dcterms:created>
  <dcterms:modified xsi:type="dcterms:W3CDTF">2016-10-30T11:50:17Z</dcterms:modified>
</cp:coreProperties>
</file>