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2" y="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2747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10987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0884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00815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2702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25657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97661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78321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6465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66247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83113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240402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08633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861283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32878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17767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70054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566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 algn="r"/>
            <a:fld id="{F7021451-1387-4CA6-816F-3879F97B5CBC}" type="slidenum">
              <a:rPr lang="en-US" b="0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95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520357" y="840880"/>
            <a:ext cx="8182496" cy="684907"/>
          </a:xfrm>
          <a:prstGeom prst="rect">
            <a:avLst/>
          </a:prstGeom>
          <a:noFill/>
          <a:ln/>
        </p:spPr>
        <p:txBody>
          <a:bodyPr wrap="square" lIns="0" tIns="0" rIns="0" bIns="13258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3480" b="1" dirty="0">
                <a:solidFill>
                  <a:srgbClr val="224466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Cross-Cultural Negotiations</a:t>
            </a:r>
            <a:endParaRPr lang="en-US" sz="3480" dirty="0"/>
          </a:p>
        </p:txBody>
      </p:sp>
      <p:sp>
        <p:nvSpPr>
          <p:cNvPr id="3" name="Text 1"/>
          <p:cNvSpPr/>
          <p:nvPr/>
        </p:nvSpPr>
        <p:spPr>
          <a:xfrm>
            <a:off x="1778923" y="2413621"/>
            <a:ext cx="10260678" cy="3798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392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Applying International Communication Theory to a UK–China Partnership</a:t>
            </a:r>
            <a:endParaRPr lang="en-US" sz="2392" dirty="0"/>
          </a:p>
        </p:txBody>
      </p:sp>
      <p:sp>
        <p:nvSpPr>
          <p:cNvPr id="4" name="Text 2"/>
          <p:cNvSpPr/>
          <p:nvPr/>
        </p:nvSpPr>
        <p:spPr>
          <a:xfrm>
            <a:off x="1778923" y="3385096"/>
            <a:ext cx="9665365" cy="828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Director: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Penko Koychev</a:t>
            </a:r>
            <a:endParaRPr lang="en-US" sz="2175" dirty="0"/>
          </a:p>
          <a:p>
            <a:pPr marL="0" indent="0" algn="l">
              <a:lnSpc>
                <a:spcPct val="125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Student Number: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2332008</a:t>
            </a:r>
            <a:endParaRPr lang="en-US" sz="2175" dirty="0"/>
          </a:p>
        </p:txBody>
      </p:sp>
      <p:sp>
        <p:nvSpPr>
          <p:cNvPr id="5" name="Text 3"/>
          <p:cNvSpPr/>
          <p:nvPr/>
        </p:nvSpPr>
        <p:spPr>
          <a:xfrm>
            <a:off x="1778923" y="4366171"/>
            <a:ext cx="10200193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Board briefing – theory, critical issues and practical solutions.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819805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Outline and Aims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504504"/>
            <a:ext cx="10696575" cy="4488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Define culture and key elements relevant to international business communication (Hofstede, 2011)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Introduce Hofstede’s and Hall’s frameworks as lenses for UK–China negotiations (Hall, 1976; Hofstede, 2011)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Critically examine how cultural differences create real negotiation and implementation issues (Liu et al., 2021; Zhang, 2020)</a:t>
            </a:r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Apply theories to design communication and negotiation strategies for this specific partnership (SAOS, n.d.; Duke Corporate Education, 2024)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Emphasise cultural awareness and adaptability as strategic capabilities for the Board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1226999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l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Defining Culture in International Business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911697"/>
            <a:ext cx="10696575" cy="26931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Culture = “collective programming of the mind” that distinguishes one group from another (Hofstede, 2011)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Shapes values, norms and behaviours – including attitudes to power, time, risk and relationships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In negotiations, cultural assumptions influence how messages are coded, interpreted and evaluated (Zhou, 2008).</a:t>
            </a:r>
            <a:endParaRPr lang="en-US" sz="2175" dirty="0"/>
          </a:p>
        </p:txBody>
      </p:sp>
      <p:sp>
        <p:nvSpPr>
          <p:cNvPr id="4" name="Shape 2"/>
          <p:cNvSpPr/>
          <p:nvPr/>
        </p:nvSpPr>
        <p:spPr>
          <a:xfrm>
            <a:off x="747713" y="4757291"/>
            <a:ext cx="66675" cy="828675"/>
          </a:xfrm>
          <a:prstGeom prst="rect">
            <a:avLst/>
          </a:prstGeom>
          <a:solidFill>
            <a:srgbClr val="D1D9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14388" y="4757291"/>
            <a:ext cx="10629900" cy="828675"/>
          </a:xfrm>
          <a:prstGeom prst="rect">
            <a:avLst/>
          </a:prstGeom>
          <a:noFill/>
          <a:ln/>
        </p:spPr>
        <p:txBody>
          <a:bodyPr wrap="square" lIns="276225" tIns="0" rIns="276225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2175" dirty="0">
                <a:solidFill>
                  <a:srgbClr val="59636E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Ignoring these assumptions in a UK–China negotiation can lead to misinterpretation and unintended signals.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798374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Core Cultural Elements Affecting Negotiations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483072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Communication &amp; relationships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3" y="2049810"/>
            <a:ext cx="10696575" cy="1450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High-context vs low-context communication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Relationship-based vs contract-based trust building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Preference for harmony vs open debate in meetings (Zhang, 2020)</a:t>
            </a:r>
            <a:endParaRPr lang="en-US" sz="2175" dirty="0"/>
          </a:p>
        </p:txBody>
      </p:sp>
      <p:sp>
        <p:nvSpPr>
          <p:cNvPr id="5" name="Text 3"/>
          <p:cNvSpPr/>
          <p:nvPr/>
        </p:nvSpPr>
        <p:spPr>
          <a:xfrm>
            <a:off x="747713" y="3583335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Power, time &amp; risk</a:t>
            </a:r>
            <a:endParaRPr lang="en-US" sz="2175" dirty="0"/>
          </a:p>
        </p:txBody>
      </p:sp>
      <p:sp>
        <p:nvSpPr>
          <p:cNvPr id="6" name="Text 4"/>
          <p:cNvSpPr/>
          <p:nvPr/>
        </p:nvSpPr>
        <p:spPr>
          <a:xfrm>
            <a:off x="747713" y="4150072"/>
            <a:ext cx="10696575" cy="186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Power distance and respect for hierarchy (Hofstede, 2011)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Long-term vs short-term orientation in joint ventures (Hofstede, 2011; 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Comfort with ambiguity and contract renegotiation (Zhang, 2020)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424592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Theoretical Lens 1 – Hofstede’s Dimensions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075413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Key UK–China contrasts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2" y="1591579"/>
            <a:ext cx="10696575" cy="26931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Power distance: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China high; UK lower – hierarchy strongly shapes decision-making in China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Individualism vs collectivism: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UK highly individualist; China collectivist, emphasising group harmony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Long-term orientation: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China very long-term; UK more short- to medium-term (Hofstede, 2011)</a:t>
            </a:r>
            <a:endParaRPr lang="en-US" sz="2175" dirty="0"/>
          </a:p>
        </p:txBody>
      </p:sp>
      <p:sp>
        <p:nvSpPr>
          <p:cNvPr id="5" name="Text 3"/>
          <p:cNvSpPr/>
          <p:nvPr/>
        </p:nvSpPr>
        <p:spPr>
          <a:xfrm>
            <a:off x="747713" y="4261292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Implications</a:t>
            </a:r>
            <a:endParaRPr lang="en-US" sz="2175" dirty="0"/>
          </a:p>
        </p:txBody>
      </p:sp>
      <p:sp>
        <p:nvSpPr>
          <p:cNvPr id="6" name="Text 4"/>
          <p:cNvSpPr/>
          <p:nvPr/>
        </p:nvSpPr>
        <p:spPr>
          <a:xfrm>
            <a:off x="747713" y="4810634"/>
            <a:ext cx="10696575" cy="1560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UK expectations of flat, individual accountability vs Chinese expectations of deference and collective responsibility[web:47]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Chinese partners prioritise long-term relational benefits over short-term price optimisation (Liu et al., 2021)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424592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Theoretical Lens 2 – Hall’s Context Theory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109291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High vs low context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3" y="1676028"/>
            <a:ext cx="10696575" cy="26931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China: high-context – meaning embedded in relationships, non-verbal cues and what is unsaid (Hall, 1976)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UK: relatively low-context – messages expected to be explicit and verbal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Chinese negotiators may avoid saying “no” directly, using ambiguity or silence to preserve harmony</a:t>
            </a:r>
            <a:endParaRPr lang="en-US" sz="2175" dirty="0"/>
          </a:p>
        </p:txBody>
      </p:sp>
      <p:sp>
        <p:nvSpPr>
          <p:cNvPr id="5" name="Text 3"/>
          <p:cNvSpPr/>
          <p:nvPr/>
        </p:nvSpPr>
        <p:spPr>
          <a:xfrm>
            <a:off x="747713" y="4452566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Applied to meetings</a:t>
            </a:r>
            <a:endParaRPr lang="en-US" sz="2175" dirty="0"/>
          </a:p>
        </p:txBody>
      </p:sp>
      <p:sp>
        <p:nvSpPr>
          <p:cNvPr id="6" name="Text 4"/>
          <p:cNvSpPr/>
          <p:nvPr/>
        </p:nvSpPr>
        <p:spPr>
          <a:xfrm>
            <a:off x="747713" y="5019303"/>
            <a:ext cx="10696575" cy="13811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UK teams risk misreading polite vagueness as agreement.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Active listening and careful summarising are needed to confirm understanding without causing loss of face (SAOS, n.d.)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702826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Chinese Cultural Elements: </a:t>
            </a:r>
            <a:r>
              <a:rPr lang="en-US" sz="2828" b="1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Guanxi</a:t>
            </a: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and </a:t>
            </a:r>
            <a:r>
              <a:rPr lang="en-US" sz="2828" b="1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Mianzi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387525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Guanxi – relationships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3" y="1954262"/>
            <a:ext cx="10696575" cy="96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Long-term, trust-based personal networks underpin business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Deals often follow a period of social interaction and trust building (SAOS, n.d.)</a:t>
            </a:r>
            <a:endParaRPr lang="en-US" sz="2175" dirty="0"/>
          </a:p>
        </p:txBody>
      </p:sp>
      <p:sp>
        <p:nvSpPr>
          <p:cNvPr id="5" name="Text 3"/>
          <p:cNvSpPr/>
          <p:nvPr/>
        </p:nvSpPr>
        <p:spPr>
          <a:xfrm>
            <a:off x="747713" y="2996271"/>
            <a:ext cx="11231404" cy="4557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Mianzi – face</a:t>
            </a:r>
            <a:endParaRPr lang="en-US" sz="2175" dirty="0"/>
          </a:p>
        </p:txBody>
      </p:sp>
      <p:sp>
        <p:nvSpPr>
          <p:cNvPr id="6" name="Text 4"/>
          <p:cNvSpPr/>
          <p:nvPr/>
        </p:nvSpPr>
        <p:spPr>
          <a:xfrm>
            <a:off x="747713" y="3517598"/>
            <a:ext cx="10696575" cy="1454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Dignity, honour and reputation for individuals and organisations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Public contradiction or overt criticism can cause loss of face and stall negotiations (Duke Corporate Education, 2024).</a:t>
            </a:r>
            <a:endParaRPr lang="en-US" sz="2175" dirty="0"/>
          </a:p>
        </p:txBody>
      </p:sp>
      <p:sp>
        <p:nvSpPr>
          <p:cNvPr id="7" name="Shape 5"/>
          <p:cNvSpPr/>
          <p:nvPr/>
        </p:nvSpPr>
        <p:spPr>
          <a:xfrm>
            <a:off x="814388" y="5644842"/>
            <a:ext cx="66675" cy="510332"/>
          </a:xfrm>
          <a:prstGeom prst="rect">
            <a:avLst/>
          </a:prstGeom>
          <a:solidFill>
            <a:srgbClr val="D1D9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14388" y="5506072"/>
            <a:ext cx="10629900" cy="561365"/>
          </a:xfrm>
          <a:prstGeom prst="rect">
            <a:avLst/>
          </a:prstGeom>
          <a:noFill/>
          <a:ln/>
        </p:spPr>
        <p:txBody>
          <a:bodyPr wrap="square" lIns="276225" tIns="0" rIns="276225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2175" dirty="0">
                <a:solidFill>
                  <a:srgbClr val="59636E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For us: dinners, visits and ceremonial aspects are part of the negotiation, not optional extras.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319779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Hierarchy, Collectivism and Time in Practice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876247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Real business issues in UK–China ventures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3" y="1442984"/>
            <a:ext cx="10696575" cy="26931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Decisions concentrated with a small group of senior leaders may slow approvals vs UK expectations (Zhang, 2020)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Collectivist, consensus-driven processes can frustrate UK managers used to individual accountability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Contracts may be treated as evolving documents, leading to “contract drift” over time (Zhang, 2020)</a:t>
            </a:r>
            <a:endParaRPr lang="en-US" sz="2175" dirty="0"/>
          </a:p>
        </p:txBody>
      </p:sp>
      <p:sp>
        <p:nvSpPr>
          <p:cNvPr id="5" name="Text 3"/>
          <p:cNvSpPr/>
          <p:nvPr/>
        </p:nvSpPr>
        <p:spPr>
          <a:xfrm>
            <a:off x="747713" y="4219522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Critical reflection</a:t>
            </a:r>
            <a:endParaRPr lang="en-US" sz="2175" dirty="0"/>
          </a:p>
        </p:txBody>
      </p:sp>
      <p:sp>
        <p:nvSpPr>
          <p:cNvPr id="6" name="Text 4"/>
          <p:cNvSpPr/>
          <p:nvPr/>
        </p:nvSpPr>
        <p:spPr>
          <a:xfrm>
            <a:off x="747713" y="4786259"/>
            <a:ext cx="10696575" cy="1560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Insisting solely on UK norms risks delays, mistrust and underperformance.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Completely adopting Chinese norms could undermine our internal governance.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We need hybrid solutions that respect both sides while protecting our strategic objectives.[web:52]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778133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International Communication Risks for Our Deal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462832"/>
            <a:ext cx="10696575" cy="3590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Misinterpretation risk: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UK team may interpret indirect or non-committal responses as agreement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Relationship risk: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Purely transactional style may damage guanxi and reduce information sharing (SAOS, n.d.)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Face risk: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Public disagreement with senior Chinese managers could cause loss of face and stall talks (Duke Corporate Education, 2024).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Governance risk: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Different assumptions about hierarchy and contract flexibility can undermine implementation (Zhang, 2020)</a:t>
            </a:r>
            <a:endParaRPr lang="en-US" sz="2175" dirty="0"/>
          </a:p>
        </p:txBody>
      </p:sp>
      <p:sp>
        <p:nvSpPr>
          <p:cNvPr id="4" name="Shape 2"/>
          <p:cNvSpPr/>
          <p:nvPr/>
        </p:nvSpPr>
        <p:spPr>
          <a:xfrm>
            <a:off x="747713" y="5206157"/>
            <a:ext cx="66675" cy="828675"/>
          </a:xfrm>
          <a:prstGeom prst="rect">
            <a:avLst/>
          </a:prstGeom>
          <a:solidFill>
            <a:srgbClr val="D1D9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14388" y="5206157"/>
            <a:ext cx="10629900" cy="828675"/>
          </a:xfrm>
          <a:prstGeom prst="rect">
            <a:avLst/>
          </a:prstGeom>
          <a:noFill/>
          <a:ln/>
        </p:spPr>
        <p:txBody>
          <a:bodyPr wrap="square" lIns="276225" tIns="0" rIns="276225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2175" dirty="0">
                <a:solidFill>
                  <a:srgbClr val="59636E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These risks are predictable from Hofstede’s and Hall’s frameworks, so we can design targeted countermeasures[web:2]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985302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Strategy 1 – Preparation and Team Design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670000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Using theory to shape who we send and how we prepare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3" y="2236738"/>
            <a:ext cx="10696575" cy="3590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Stakeholder and hierarchy mapping: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Identify Chinese decision-makers and influencers; mirror seniority in our delegation (Zhang, 2020)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Pre-negotiation relationship building: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Visits, joint workshops and social events to start building guanxi before hard bargaining (SAOS, n.d.)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Cultural briefings and training: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Equip our team with practical understanding of Hofstede and Hall applied to this partner (Cronjé, 2011)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Role clarity:</a:t>
            </a: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Clear internal roles (relationship lead, technical lead, decision-maker) to avoid mixed signals.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985302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Strategy 2 – Communication in Negotiation Meetings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670000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Adapting to high-context, face-sensitive communication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3" y="2236738"/>
            <a:ext cx="10696575" cy="3590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Use respectful, indirect language when challenging proposals – frame issues as joint problems to solve (Hall, 1976; SAOS, n.d.)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Confirm understanding through reflective summarising rather than blunt yes/no questioning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Avoid public contradiction of senior Chinese managers; handle sensitive points in smaller settings to preserve face (Duke Corporate Education, 2024).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Support bilingual communication with translated key slides and, if necessary, professional interpreters (SAOS, n.d.)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778133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Strategy 3 – Deal Design and Implementation Safeguards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462832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Embedding cultural insight into the contract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3" y="2029569"/>
            <a:ext cx="10696575" cy="40052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Build in scheduled review points and joint performance dashboards to accommodate long-term orientation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Create a joint steering committee that respects hierarchy while enabling early issue escalation (Zhang, 2020)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Include relational clauses emphasising mutual benefit, shared innovation and problem-solving alongside transactional clauses (Duke Corporate Education, 2024).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Agree formal communication protocols for conflict to avoid face-threatening, ad hoc escalations (SAOS, n.d.)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201383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Cultural Awareness and Adaptability as Capabilities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886082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Benefits for our company</a:t>
            </a:r>
            <a:endParaRPr lang="en-US" sz="2175" dirty="0"/>
          </a:p>
        </p:txBody>
      </p:sp>
      <p:sp>
        <p:nvSpPr>
          <p:cNvPr id="4" name="Text 2"/>
          <p:cNvSpPr/>
          <p:nvPr/>
        </p:nvSpPr>
        <p:spPr>
          <a:xfrm>
            <a:off x="747713" y="1452819"/>
            <a:ext cx="10696575" cy="2278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Reduced misunderstandings, delays and rework in international projects (Liu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Stronger reputation with Chinese partners vs less culturally prepared competitors (Duke Corporate Education, 2024).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Better risk management and more resilient joint ventures (Zhang, 2020)</a:t>
            </a:r>
            <a:endParaRPr lang="en-US" sz="2175" dirty="0"/>
          </a:p>
        </p:txBody>
      </p:sp>
      <p:sp>
        <p:nvSpPr>
          <p:cNvPr id="5" name="Text 3"/>
          <p:cNvSpPr/>
          <p:nvPr/>
        </p:nvSpPr>
        <p:spPr>
          <a:xfrm>
            <a:off x="747713" y="3815019"/>
            <a:ext cx="1123140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75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Practical capability-building</a:t>
            </a:r>
            <a:endParaRPr lang="en-US" sz="2175" dirty="0"/>
          </a:p>
        </p:txBody>
      </p:sp>
      <p:sp>
        <p:nvSpPr>
          <p:cNvPr id="6" name="Text 4"/>
          <p:cNvSpPr/>
          <p:nvPr/>
        </p:nvSpPr>
        <p:spPr>
          <a:xfrm>
            <a:off x="747713" y="4381757"/>
            <a:ext cx="10696575" cy="19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Embed cross-cultural training and reflection into our international strategy (Cronjé, 2011)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Debrief after each major interaction to update our playbook for China and other markets.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Treat international communication skills as a core leadership competency, not a “soft” add-on.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7713" y="702826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Conclusion – From Theory to a Successful UK–China Deal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3" y="1387525"/>
            <a:ext cx="10696575" cy="4350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Hofstede’s and Hall’s theories explain why UK and Chinese negotiators often experience misunderstandings around hierarchy, individual vs group decision-making, and communication style (Hall, 1976; Hofstede, 2011; Liu et al., 2021)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Unmanaged, these differences create concrete business problems – misread signals, damaged guanxi, contract drift and governance friction (Zhang, 2020; SAOS, n.d.)</a:t>
            </a:r>
            <a:endParaRPr lang="en-US" sz="2175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2175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By consciously adapting our preparation, communication and deal design, we can solve these international communication issues and secure a more robust, mutually beneficial partnership (Duke Corporate Education, 2024).</a:t>
            </a:r>
            <a:endParaRPr lang="en-US" sz="2175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8719" y="285750"/>
            <a:ext cx="11291888" cy="556468"/>
          </a:xfrm>
          <a:prstGeom prst="rect">
            <a:avLst/>
          </a:prstGeom>
          <a:noFill/>
          <a:ln/>
        </p:spPr>
        <p:txBody>
          <a:bodyPr wrap="square" lIns="0" tIns="0" rIns="0" bIns="107728" rtlCol="0" anchor="t"/>
          <a:lstStyle/>
          <a:p>
            <a:pPr marL="0" indent="0" algn="ctr">
              <a:lnSpc>
                <a:spcPct val="109000"/>
              </a:lnSpc>
              <a:buNone/>
            </a:pPr>
            <a:r>
              <a:rPr lang="en-US" sz="2828" b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References (Harvard Style)</a:t>
            </a:r>
            <a:endParaRPr lang="en-US" sz="2828" dirty="0"/>
          </a:p>
        </p:txBody>
      </p:sp>
      <p:sp>
        <p:nvSpPr>
          <p:cNvPr id="3" name="Text 1"/>
          <p:cNvSpPr/>
          <p:nvPr/>
        </p:nvSpPr>
        <p:spPr>
          <a:xfrm>
            <a:off x="747712" y="987475"/>
            <a:ext cx="10696575" cy="5470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Brandminds (2023) </a:t>
            </a:r>
            <a:r>
              <a:rPr lang="en-US" sz="1600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What is Hofstede’s cultural dimensions theory? UK vs China, a comparison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. Available at: </a:t>
            </a:r>
            <a:r>
              <a:rPr lang="en-US" sz="1600" dirty="0">
                <a:solidFill>
                  <a:srgbClr val="0969DA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https://brandminds.com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(Accessed 28 June 2026)</a:t>
            </a:r>
            <a:endParaRPr lang="en-US" sz="1600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Cronjé, J.C. (2011) ‘Using Hofstede’s cultural dimensions to interpret cross-cultural blended teaching and learning’, </a:t>
            </a:r>
            <a:r>
              <a:rPr lang="en-US" sz="1600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Computers &amp; Education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, 56(3), pp. 593–602</a:t>
            </a:r>
            <a:endParaRPr lang="en-US" sz="1600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Duke Corporate Education (2024) </a:t>
            </a:r>
            <a:r>
              <a:rPr lang="en-US" sz="1600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Bridging cultures – negotiating with Chinese companies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. Available at: </a:t>
            </a:r>
            <a:r>
              <a:rPr lang="en-US" sz="1600" dirty="0">
                <a:solidFill>
                  <a:srgbClr val="0969DA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https://www.dukece.com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(Accessed 28 June 2026).</a:t>
            </a:r>
            <a:endParaRPr lang="en-US" sz="1600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Hall, E.T. (1976) </a:t>
            </a:r>
            <a:r>
              <a:rPr lang="en-US" sz="1600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Beyond Culture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. New York: Anchor Books</a:t>
            </a:r>
            <a:endParaRPr lang="en-US" sz="1600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Hofstede, G. (2011) ‘The 6-D model of national culture’. Hofstede Insights. Available at: </a:t>
            </a:r>
            <a:r>
              <a:rPr lang="en-US" sz="1600" dirty="0">
                <a:solidFill>
                  <a:srgbClr val="0969DA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https://geerthofstede.com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(Accessed 28 June 2026)</a:t>
            </a:r>
            <a:endParaRPr lang="en-US" sz="1600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Liu, C., Lu, J. and Zhan, Y. (2021) ‘Cultural differences in business negotiations between China and the UK’, in </a:t>
            </a:r>
            <a:r>
              <a:rPr lang="en-US" sz="1600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Proceedings of the 6th International Conference on Modern Management and Education Technology (MMET 2021)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. Atlantis Press, pp. 433–437</a:t>
            </a:r>
            <a:endParaRPr lang="en-US" sz="1600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SAOS (n.d.) </a:t>
            </a:r>
            <a:r>
              <a:rPr lang="en-US" sz="1600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Negotiation with Chinese: Practical guide for Western managers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. Available at: </a:t>
            </a:r>
            <a:r>
              <a:rPr lang="en-US" sz="1600" dirty="0">
                <a:solidFill>
                  <a:srgbClr val="0969DA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https://www.saos.biz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 (Accessed 28 June 2026)</a:t>
            </a:r>
            <a:endParaRPr lang="en-US" sz="1600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Zhang, X. (2020) ‘Analysis of cultural differences in China–UK joint ventures – Based on Hofstede’s theory of cultural dimensions’, in </a:t>
            </a:r>
            <a:r>
              <a:rPr lang="en-US" sz="1600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Proceedings of ICEMEET 2020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. Web of Proceedings</a:t>
            </a:r>
            <a:endParaRPr lang="en-US" sz="1600" dirty="0"/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Zhou, X. (2008) ‘Cultural dimensions and framing the internet in China’, </a:t>
            </a:r>
            <a:r>
              <a:rPr lang="en-US" sz="1600" i="1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International Communication Gazette</a:t>
            </a:r>
            <a:r>
              <a:rPr lang="en-US" sz="1600" dirty="0">
                <a:solidFill>
                  <a:srgbClr val="1F2328"/>
                </a:solidFill>
                <a:latin typeface="Segoe UI" pitchFamily="34" charset="0"/>
                <a:ea typeface="Segoe UI" pitchFamily="34" charset="-122"/>
                <a:cs typeface="Segoe UI" pitchFamily="34" charset="-120"/>
              </a:rPr>
              <a:t>, 70(2), pp. 115–136.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0" y="6343650"/>
            <a:ext cx="118110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1350">
                <a:solidFill>
                  <a:srgbClr val="777777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15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</TotalTime>
  <Words>1664</Words>
  <Application>Microsoft Office PowerPoint</Application>
  <PresentationFormat>Widescreen</PresentationFormat>
  <Paragraphs>135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Segoe UI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Vasil Stoev</cp:lastModifiedBy>
  <cp:revision>2</cp:revision>
  <dcterms:created xsi:type="dcterms:W3CDTF">2026-06-28T12:09:53Z</dcterms:created>
  <dcterms:modified xsi:type="dcterms:W3CDTF">2026-06-28T12:22:55Z</dcterms:modified>
</cp:coreProperties>
</file>