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86" r:id="rId10"/>
    <p:sldId id="287" r:id="rId11"/>
    <p:sldId id="269" r:id="rId12"/>
    <p:sldId id="288" r:id="rId13"/>
    <p:sldId id="270" r:id="rId14"/>
    <p:sldId id="271" r:id="rId15"/>
    <p:sldId id="289" r:id="rId16"/>
    <p:sldId id="272" r:id="rId17"/>
    <p:sldId id="290" r:id="rId18"/>
    <p:sldId id="291" r:id="rId19"/>
    <p:sldId id="273" r:id="rId20"/>
    <p:sldId id="292" r:id="rId21"/>
    <p:sldId id="293" r:id="rId22"/>
    <p:sldId id="294" r:id="rId23"/>
    <p:sldId id="295" r:id="rId24"/>
    <p:sldId id="296" r:id="rId25"/>
    <p:sldId id="303" r:id="rId26"/>
    <p:sldId id="304" r:id="rId27"/>
    <p:sldId id="30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46F18"/>
    <a:srgbClr val="CE3370"/>
    <a:srgbClr val="1A5148"/>
    <a:srgbClr val="C79949"/>
    <a:srgbClr val="235D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7"/>
    <p:restoredTop sz="93043"/>
  </p:normalViewPr>
  <p:slideViewPr>
    <p:cSldViewPr snapToGrid="0" snapToObjects="1">
      <p:cViewPr varScale="1">
        <p:scale>
          <a:sx n="87" d="100"/>
          <a:sy n="87" d="100"/>
        </p:scale>
        <p:origin x="60" y="2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912F8A-5AA5-ED48-9CCA-1C287AC0677E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CE1DD-6562-FD4A-BFE8-2725CD03D9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810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073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1pPr>
            <a:lvl2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2pPr>
            <a:lvl3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3pPr>
            <a:lvl4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4pPr>
            <a:lvl5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60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783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340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352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256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280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942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688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108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8/27/2019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288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15034" y="5736599"/>
            <a:ext cx="880727" cy="880727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335939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9" b="100000" l="0" r="100000">
                        <a14:foregroundMark x1="32868" y1="52687" x2="32868" y2="52687"/>
                        <a14:foregroundMark x1="24983" y1="85066" x2="24983" y2="85066"/>
                        <a14:foregroundMark x1="36985" y1="84717" x2="36985" y2="84717"/>
                        <a14:foregroundMark x1="47453" y1="81228" x2="47453" y2="81228"/>
                        <a14:foregroundMark x1="60154" y1="85345" x2="60154" y2="85345"/>
                        <a14:foregroundMark x1="75366" y1="84717" x2="75366" y2="847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97928" y="1133764"/>
            <a:ext cx="3546764" cy="354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91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51114" y="1030514"/>
            <a:ext cx="10515600" cy="5036457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 smtClean="0"/>
              <a:t>Introducing the </a:t>
            </a:r>
            <a:r>
              <a:rPr lang="en-US" sz="8000" b="1" dirty="0" smtClean="0"/>
              <a:t>SDGs</a:t>
            </a:r>
            <a:r>
              <a:rPr lang="en-US" sz="6000" b="1" dirty="0" smtClean="0"/>
              <a:t/>
            </a:r>
            <a:br>
              <a:rPr lang="en-US" sz="6000" b="1" dirty="0" smtClean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The Sustainable Development Goals</a:t>
            </a:r>
            <a:br>
              <a:rPr lang="en-US" b="1" dirty="0" smtClean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sz="2800" b="1" i="1" dirty="0" smtClean="0"/>
              <a:t>Use these slides to introduce the SDGs </a:t>
            </a:r>
            <a:br>
              <a:rPr lang="en-US" sz="2800" b="1" i="1" dirty="0" smtClean="0"/>
            </a:br>
            <a:r>
              <a:rPr lang="en-US" sz="2800" b="1" i="1" dirty="0" smtClean="0"/>
              <a:t>Combine them with your own slides</a:t>
            </a:r>
            <a:br>
              <a:rPr lang="en-US" sz="2800" b="1" i="1" dirty="0" smtClean="0"/>
            </a:br>
            <a:r>
              <a:rPr lang="en-US" sz="2800" b="1" i="1" dirty="0" smtClean="0"/>
              <a:t>Translate them into your own language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408821" y="6094621"/>
            <a:ext cx="9374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smtClean="0">
                <a:solidFill>
                  <a:schemeClr val="bg1"/>
                </a:solidFill>
              </a:rPr>
              <a:t>These slides are provided as a free public service by 17Goals, a multi-stakeholder partnership.</a:t>
            </a:r>
          </a:p>
          <a:p>
            <a:pPr algn="ctr"/>
            <a:r>
              <a:rPr lang="en-US" sz="1600" dirty="0" smtClean="0">
                <a:solidFill>
                  <a:schemeClr val="bg1"/>
                </a:solidFill>
              </a:rPr>
              <a:t>Images have been licensed from </a:t>
            </a:r>
            <a:r>
              <a:rPr lang="en-US" sz="1600" dirty="0" err="1" smtClean="0">
                <a:solidFill>
                  <a:schemeClr val="bg1"/>
                </a:solidFill>
              </a:rPr>
              <a:t>iStock</a:t>
            </a:r>
            <a:r>
              <a:rPr lang="en-US" sz="1600" dirty="0" smtClean="0">
                <a:solidFill>
                  <a:schemeClr val="bg1"/>
                </a:solidFill>
              </a:rPr>
              <a:t>/Getty or downloaded from </a:t>
            </a:r>
            <a:r>
              <a:rPr lang="en-US" sz="1600" dirty="0" err="1" smtClean="0">
                <a:solidFill>
                  <a:schemeClr val="bg1"/>
                </a:solidFill>
              </a:rPr>
              <a:t>Unsplash.com</a:t>
            </a:r>
            <a:r>
              <a:rPr lang="en-US" sz="1600" dirty="0" smtClean="0">
                <a:solidFill>
                  <a:schemeClr val="bg1"/>
                </a:solidFill>
              </a:rPr>
              <a:t> (an open source image bank)</a:t>
            </a:r>
            <a:endParaRPr 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085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0957"/>
            <a:ext cx="10515600" cy="2009365"/>
          </a:xfrm>
        </p:spPr>
        <p:txBody>
          <a:bodyPr>
            <a:normAutofit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dirty="0" smtClean="0"/>
              <a:t>The </a:t>
            </a:r>
            <a:r>
              <a:rPr lang="en-US" b="1" dirty="0" smtClean="0"/>
              <a:t>SDGs</a:t>
            </a:r>
            <a:r>
              <a:rPr lang="en-US" dirty="0" smtClean="0"/>
              <a:t> are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2333057"/>
            <a:ext cx="10872019" cy="410005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r>
              <a:rPr lang="en-US" sz="3600" dirty="0" smtClean="0"/>
              <a:t> A set of 17 goals for the world’s future, through 2030</a:t>
            </a:r>
          </a:p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r>
              <a:rPr lang="en-US" sz="3600" dirty="0" smtClean="0"/>
              <a:t> Backed up by a set of 169 detailed Targets</a:t>
            </a:r>
          </a:p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r>
              <a:rPr lang="en-US" sz="3600" dirty="0" smtClean="0"/>
              <a:t> Negotiated over a two-year period at the United Nations</a:t>
            </a:r>
          </a:p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r>
              <a:rPr lang="en-US" sz="3600" dirty="0" smtClean="0"/>
              <a:t> Agreed </a:t>
            </a:r>
            <a:r>
              <a:rPr lang="en-US" sz="3600" dirty="0"/>
              <a:t>to by nearly all the world’s nations, </a:t>
            </a:r>
            <a:r>
              <a:rPr lang="en-US" sz="3600" dirty="0" smtClean="0"/>
              <a:t>on 25 Sept 2015</a:t>
            </a:r>
            <a:endParaRPr lang="en-US" sz="3600" dirty="0"/>
          </a:p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endParaRPr 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109596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</a:t>
            </a:r>
            <a:r>
              <a:rPr lang="en-US" dirty="0" smtClean="0"/>
              <a:t>hat is new and different </a:t>
            </a:r>
            <a:br>
              <a:rPr lang="en-US" dirty="0" smtClean="0"/>
            </a:br>
            <a:r>
              <a:rPr lang="en-US" dirty="0" smtClean="0"/>
              <a:t>about the 17 SDGs?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 smtClean="0"/>
              <a:t>First, and most important, these Goals apply to </a:t>
            </a:r>
            <a:r>
              <a:rPr lang="en-US" i="1" dirty="0" smtClean="0"/>
              <a:t>every</a:t>
            </a:r>
            <a:r>
              <a:rPr lang="en-US" dirty="0" smtClean="0"/>
              <a:t> nation … and every sector. Cities, businesses, schools, organizations, </a:t>
            </a:r>
            <a:r>
              <a:rPr lang="en-US" i="1" dirty="0" smtClean="0"/>
              <a:t>all</a:t>
            </a:r>
            <a:r>
              <a:rPr lang="en-US" dirty="0" smtClean="0"/>
              <a:t> are challenged to act.</a:t>
            </a:r>
            <a:r>
              <a:rPr lang="en-US" dirty="0"/>
              <a:t> </a:t>
            </a:r>
            <a:r>
              <a:rPr lang="en-US" dirty="0" smtClean="0"/>
              <a:t>This is called </a:t>
            </a:r>
          </a:p>
          <a:p>
            <a:pPr marL="0" indent="0" algn="ctr">
              <a:buNone/>
            </a:pPr>
            <a:endParaRPr lang="en-US" dirty="0" smtClean="0"/>
          </a:p>
          <a:p>
            <a:pPr marL="0" indent="0" algn="ctr">
              <a:buNone/>
            </a:pPr>
            <a:r>
              <a:rPr lang="en-US" sz="9600" dirty="0" smtClean="0"/>
              <a:t>Universality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143704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56229"/>
            <a:ext cx="10515600" cy="442073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 smtClean="0"/>
              <a:t>Second, it is recognized that the Goals are all inter-connected, in a system. We cannot aim to achieve just one Goal. We must achieve them all. This is called</a:t>
            </a:r>
          </a:p>
          <a:p>
            <a:pPr marL="0" indent="0" algn="ctr">
              <a:buNone/>
            </a:pPr>
            <a:endParaRPr lang="en-US" dirty="0" smtClean="0"/>
          </a:p>
          <a:p>
            <a:pPr marL="0" indent="0" algn="ctr">
              <a:buNone/>
            </a:pPr>
            <a:r>
              <a:rPr lang="en-US" sz="9600" dirty="0" smtClean="0"/>
              <a:t>Integration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13656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02972"/>
            <a:ext cx="10515600" cy="4173992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 smtClean="0"/>
              <a:t>And finally, it is widely recognized that achieving these Goals involves making very big, fundamental changes in how we live on Earth. This is called</a:t>
            </a:r>
          </a:p>
          <a:p>
            <a:pPr marL="0" indent="0" algn="ctr">
              <a:spcBef>
                <a:spcPts val="3400"/>
              </a:spcBef>
              <a:buNone/>
            </a:pPr>
            <a:r>
              <a:rPr lang="en-US" sz="9600" dirty="0" smtClean="0"/>
              <a:t>Transformation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87235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Let’s take a tour 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263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747760" y="662940"/>
            <a:ext cx="2819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#1: End poverty in all its forms everywhere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8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: End hunger, achieve food securit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22860"/>
            <a:ext cx="12192000" cy="708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29640" y="5780782"/>
            <a:ext cx="111023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#2: End hunger, achieve food security and improved </a:t>
            </a:r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nutrition </a:t>
            </a:r>
          </a:p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and promote sustainable agriculture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057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200" y="274320"/>
            <a:ext cx="111023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#2: End hunger, achieve food security and improved nutrition and promote sustainable agriculture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  <p:pic>
        <p:nvPicPr>
          <p:cNvPr id="3074" name="Picture 2" descr="3: Ensure healthy lives and promote"/>
          <p:cNvPicPr preferRelativeResize="0">
            <a:picLocks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1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595360" y="4069080"/>
            <a:ext cx="334518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#3: Ensure healthy lives and promote well-being for all at all ages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235016" cy="684325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877300" y="2419350"/>
            <a:ext cx="3357716" cy="2554545"/>
          </a:xfrm>
          <a:prstGeom prst="rect">
            <a:avLst/>
          </a:prstGeom>
          <a:solidFill>
            <a:srgbClr val="CE3370"/>
          </a:solidFill>
        </p:spPr>
        <p:txBody>
          <a:bodyPr wrap="square">
            <a:spAutoFit/>
          </a:bodyPr>
          <a:lstStyle/>
          <a:p>
            <a:pPr algn="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#4: Ensure inclusive and quality education for all and promote lifelong learning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78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5: Achieve gender equality and empo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76"/>
          <a:stretch/>
        </p:blipFill>
        <p:spPr bwMode="auto">
          <a:xfrm>
            <a:off x="-45720" y="0"/>
            <a:ext cx="12237720" cy="681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40296" y="754380"/>
            <a:ext cx="3048246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#5: Achieve gender equality and empower women and girls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157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24465"/>
            <a:ext cx="12230453" cy="718246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093974" y="251460"/>
            <a:ext cx="4638122" cy="107721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#6: Ensure access to water and sanitation for all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418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934556" y="640080"/>
            <a:ext cx="3934624" cy="2062103"/>
          </a:xfrm>
          <a:prstGeom prst="rect">
            <a:avLst/>
          </a:prstGeom>
          <a:solidFill>
            <a:srgbClr val="A46F18"/>
          </a:solidFill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#7: Ensure access to affordable, reliable, sustainable and modern energy for all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4817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8: Promote inclusive and sustainabl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2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409097" y="345113"/>
            <a:ext cx="4507599" cy="2062103"/>
          </a:xfrm>
          <a:prstGeom prst="rect">
            <a:avLst/>
          </a:prstGeom>
          <a:solidFill>
            <a:srgbClr val="1A5148"/>
          </a:solidFill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#8: Promote inclusive and sustainable economic growth, employment and decent work for all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841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361"/>
          <a:stretch/>
        </p:blipFill>
        <p:spPr>
          <a:xfrm>
            <a:off x="0" y="-320040"/>
            <a:ext cx="12192000" cy="710946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082116" y="3825733"/>
            <a:ext cx="3849328" cy="255454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#9: Build resilient infrastructure, promote sustainable industrialization and foster innovation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36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10: Reduce inequality within and am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21"/>
          <a:stretch/>
        </p:blipFill>
        <p:spPr bwMode="auto">
          <a:xfrm>
            <a:off x="0" y="0"/>
            <a:ext cx="12192000" cy="690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10497" y="371444"/>
            <a:ext cx="411725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#10: Reduce inequality within and among countries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93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11: Make cities inclusive, safe, re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41" r="-281" b="-215"/>
          <a:stretch/>
        </p:blipFill>
        <p:spPr bwMode="auto">
          <a:xfrm>
            <a:off x="-34414" y="14748"/>
            <a:ext cx="122559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63013" y="4958192"/>
            <a:ext cx="4117258" cy="156966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#11: Make cities inclusive, safe, resilient and sustainable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965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6916" cy="684325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740446" y="4987689"/>
            <a:ext cx="4117258" cy="156966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#12: Ensure sustainable consumption and production patterns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353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13: Take urgent action to combat cl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8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439993" y="356696"/>
            <a:ext cx="439747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#13: Take urgent action to combat climate change and its impacts*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06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14: Conserve and sustainably use th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4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04019" y="3896309"/>
            <a:ext cx="3306097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#14: Conserve and sustainably use the oceans, seas and marine resources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58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15: Sustainably manage forests, com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14748"/>
            <a:ext cx="12211664" cy="6813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045542" y="120725"/>
            <a:ext cx="6592528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#15: Sustainably manage forests, combat desertification, halt and reverse land degradation, </a:t>
            </a: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halt biodiversity loss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78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16: Promote just, peaceful and incl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799736" y="4987692"/>
            <a:ext cx="659252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#16: Promote just, peaceful </a:t>
            </a: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and inclusive </a:t>
            </a: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societies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94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17: Revitalize the global partnersh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4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8244349" y="3421626"/>
            <a:ext cx="3490452" cy="2062103"/>
          </a:xfrm>
          <a:prstGeom prst="rect">
            <a:avLst/>
          </a:prstGeom>
          <a:solidFill>
            <a:srgbClr val="A46F18"/>
          </a:solidFill>
        </p:spPr>
        <p:txBody>
          <a:bodyPr wrap="square">
            <a:spAutoFit/>
          </a:bodyPr>
          <a:lstStyle/>
          <a:p>
            <a:pPr algn="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#17: Revitalize the global partnership for </a:t>
            </a:r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sustainable development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126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369236" y="0"/>
            <a:ext cx="5165164" cy="6858000"/>
            <a:chOff x="-1" y="0"/>
            <a:chExt cx="5446629" cy="7231713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0"/>
              <a:ext cx="5445855" cy="2408990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" y="2408991"/>
              <a:ext cx="5445855" cy="241137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4819513"/>
              <a:ext cx="5446628" cy="2412200"/>
            </a:xfrm>
            <a:prstGeom prst="rect">
              <a:avLst/>
            </a:prstGeom>
          </p:spPr>
        </p:pic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65427" y="5722008"/>
            <a:ext cx="1737394" cy="113520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66057" y="576827"/>
            <a:ext cx="2242458" cy="156966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Each goal is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i</a:t>
            </a:r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mportant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i</a:t>
            </a:r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n itself …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422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369236" y="0"/>
            <a:ext cx="5165164" cy="6858000"/>
            <a:chOff x="-1" y="0"/>
            <a:chExt cx="5446629" cy="7231713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0"/>
              <a:ext cx="5445855" cy="2408990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" y="2408991"/>
              <a:ext cx="5445855" cy="241137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4819513"/>
              <a:ext cx="5446628" cy="2412200"/>
            </a:xfrm>
            <a:prstGeom prst="rect">
              <a:avLst/>
            </a:prstGeom>
          </p:spPr>
        </p:pic>
      </p:grpSp>
      <p:cxnSp>
        <p:nvCxnSpPr>
          <p:cNvPr id="8" name="Curved Connector 7"/>
          <p:cNvCxnSpPr/>
          <p:nvPr/>
        </p:nvCxnSpPr>
        <p:spPr>
          <a:xfrm rot="16200000" flipH="1">
            <a:off x="4671798" y="1897994"/>
            <a:ext cx="4277036" cy="1867394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urved Connector 10"/>
          <p:cNvCxnSpPr/>
          <p:nvPr/>
        </p:nvCxnSpPr>
        <p:spPr>
          <a:xfrm rot="10800000" flipV="1">
            <a:off x="4438650" y="1674900"/>
            <a:ext cx="2914650" cy="1163549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urved Connector 16"/>
          <p:cNvCxnSpPr/>
          <p:nvPr/>
        </p:nvCxnSpPr>
        <p:spPr>
          <a:xfrm>
            <a:off x="4438650" y="3981450"/>
            <a:ext cx="1437969" cy="988759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urved Connector 18"/>
          <p:cNvCxnSpPr/>
          <p:nvPr/>
        </p:nvCxnSpPr>
        <p:spPr>
          <a:xfrm rot="5400000">
            <a:off x="4230351" y="3062449"/>
            <a:ext cx="3429760" cy="3051874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urved Connector 20"/>
          <p:cNvCxnSpPr/>
          <p:nvPr/>
        </p:nvCxnSpPr>
        <p:spPr>
          <a:xfrm rot="5400000">
            <a:off x="3415837" y="1186320"/>
            <a:ext cx="4541246" cy="4115106"/>
          </a:xfrm>
          <a:prstGeom prst="curvedConnector3">
            <a:avLst>
              <a:gd name="adj1" fmla="val 50000"/>
            </a:avLst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urved Connector 28"/>
          <p:cNvCxnSpPr/>
          <p:nvPr/>
        </p:nvCxnSpPr>
        <p:spPr>
          <a:xfrm rot="10800000">
            <a:off x="4574086" y="1562690"/>
            <a:ext cx="2897083" cy="2418761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urved Connector 30"/>
          <p:cNvCxnSpPr/>
          <p:nvPr/>
        </p:nvCxnSpPr>
        <p:spPr>
          <a:xfrm rot="10800000">
            <a:off x="4146449" y="5475420"/>
            <a:ext cx="3438384" cy="850437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urved Connector 33"/>
          <p:cNvCxnSpPr/>
          <p:nvPr/>
        </p:nvCxnSpPr>
        <p:spPr>
          <a:xfrm rot="16200000" flipH="1">
            <a:off x="4014253" y="2309240"/>
            <a:ext cx="2950903" cy="393516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566057" y="576827"/>
            <a:ext cx="2242458" cy="156966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Each goal is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i</a:t>
            </a:r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mportant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i</a:t>
            </a:r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n itself …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9156437" y="568071"/>
            <a:ext cx="2242458" cy="156966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And they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</a:t>
            </a:r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re all </a:t>
            </a: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connected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58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8515178" y="1080170"/>
            <a:ext cx="3284934" cy="4361542"/>
            <a:chOff x="3369236" y="0"/>
            <a:chExt cx="5165164" cy="6858000"/>
          </a:xfrm>
        </p:grpSpPr>
        <p:grpSp>
          <p:nvGrpSpPr>
            <p:cNvPr id="5" name="Group 4"/>
            <p:cNvGrpSpPr/>
            <p:nvPr/>
          </p:nvGrpSpPr>
          <p:grpSpPr>
            <a:xfrm>
              <a:off x="3369236" y="0"/>
              <a:ext cx="5165164" cy="6858000"/>
              <a:chOff x="-1" y="0"/>
              <a:chExt cx="5446629" cy="7231713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5445855" cy="2408990"/>
              </a:xfrm>
              <a:prstGeom prst="rect">
                <a:avLst/>
              </a:prstGeom>
            </p:spPr>
          </p:pic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-1" y="2408991"/>
                <a:ext cx="5445855" cy="2411370"/>
              </a:xfrm>
              <a:prstGeom prst="rect">
                <a:avLst/>
              </a:prstGeom>
            </p:spPr>
          </p:pic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0" y="4819513"/>
                <a:ext cx="5446628" cy="2412200"/>
              </a:xfrm>
              <a:prstGeom prst="rect">
                <a:avLst/>
              </a:prstGeom>
            </p:spPr>
          </p:pic>
        </p:grp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065427" y="5722008"/>
              <a:ext cx="1737394" cy="1135205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>
          <a:xfrm>
            <a:off x="304800" y="1667309"/>
            <a:ext cx="7852229" cy="304698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To find out  more, go to</a:t>
            </a:r>
          </a:p>
          <a:p>
            <a:pPr algn="ctr"/>
            <a:endParaRPr lang="en-US" sz="3200" b="1" dirty="0" smtClean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17Goals.org</a:t>
            </a:r>
          </a:p>
          <a:p>
            <a:pPr algn="ctr"/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And read the </a:t>
            </a:r>
            <a:r>
              <a:rPr lang="en-US" sz="3200" b="1" i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real</a:t>
            </a:r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 documents for yourself, at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https://</a:t>
            </a:r>
            <a:r>
              <a:rPr lang="en-US" sz="3200" b="1" dirty="0" err="1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sustainabledevelopment.un.org</a:t>
            </a:r>
            <a:r>
              <a:rPr lang="en-US" sz="32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/topics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71753" y="6094621"/>
            <a:ext cx="92484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These slides are provided as a free public service by 17Goals, a multi-stakeholder partnership.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Images have been licensed from </a:t>
            </a:r>
            <a:r>
              <a:rPr lang="en-US" dirty="0" err="1" smtClean="0">
                <a:solidFill>
                  <a:schemeClr val="bg1"/>
                </a:solidFill>
              </a:rPr>
              <a:t>iStock</a:t>
            </a:r>
            <a:r>
              <a:rPr lang="en-US" dirty="0" smtClean="0">
                <a:solidFill>
                  <a:schemeClr val="bg1"/>
                </a:solidFill>
              </a:rPr>
              <a:t>/Getty or from </a:t>
            </a:r>
            <a:r>
              <a:rPr lang="en-US" dirty="0" err="1" smtClean="0">
                <a:solidFill>
                  <a:schemeClr val="bg1"/>
                </a:solidFill>
              </a:rPr>
              <a:t>Unsplash.com</a:t>
            </a:r>
            <a:r>
              <a:rPr lang="en-US" dirty="0" smtClean="0">
                <a:solidFill>
                  <a:schemeClr val="bg1"/>
                </a:solidFill>
              </a:rPr>
              <a:t> (an open source image bank)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477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1728</TotalTime>
  <Words>497</Words>
  <Application>Microsoft Office PowerPoint</Application>
  <PresentationFormat>Widescreen</PresentationFormat>
  <Paragraphs>57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Avenir Next Condensed</vt:lpstr>
      <vt:lpstr>Calibri</vt:lpstr>
      <vt:lpstr>ZapfDingbatsITC</vt:lpstr>
      <vt:lpstr>Office Theme</vt:lpstr>
      <vt:lpstr>PowerPoint Presentation</vt:lpstr>
      <vt:lpstr>Introducing the SDGs  The Sustainable Development Goals  Use these slides to introduce the SDGs  Combine them with your own slides Translate them into your own language</vt:lpstr>
      <vt:lpstr> The SDGs are …</vt:lpstr>
      <vt:lpstr>What is new and different  about the 17 SDGs?</vt:lpstr>
      <vt:lpstr>PowerPoint Presentation</vt:lpstr>
      <vt:lpstr>PowerPoint Presentation</vt:lpstr>
      <vt:lpstr>Let’s take a tour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 AtKisson</dc:creator>
  <cp:lastModifiedBy>Heike Griffiths</cp:lastModifiedBy>
  <cp:revision>64</cp:revision>
  <cp:lastPrinted>2015-10-09T11:45:00Z</cp:lastPrinted>
  <dcterms:created xsi:type="dcterms:W3CDTF">2015-10-05T09:14:31Z</dcterms:created>
  <dcterms:modified xsi:type="dcterms:W3CDTF">2019-08-27T12:01:42Z</dcterms:modified>
</cp:coreProperties>
</file>