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3" r:id="rId6"/>
    <p:sldId id="288" r:id="rId7"/>
    <p:sldId id="266" r:id="rId8"/>
    <p:sldId id="268" r:id="rId9"/>
    <p:sldId id="261" r:id="rId10"/>
    <p:sldId id="289" r:id="rId11"/>
    <p:sldId id="264" r:id="rId12"/>
    <p:sldId id="265" r:id="rId13"/>
    <p:sldId id="273" r:id="rId14"/>
    <p:sldId id="276" r:id="rId15"/>
    <p:sldId id="277" r:id="rId16"/>
    <p:sldId id="286" r:id="rId17"/>
    <p:sldId id="278" r:id="rId18"/>
    <p:sldId id="279" r:id="rId19"/>
    <p:sldId id="267" r:id="rId20"/>
    <p:sldId id="280" r:id="rId21"/>
    <p:sldId id="270" r:id="rId22"/>
    <p:sldId id="281" r:id="rId23"/>
    <p:sldId id="282" r:id="rId24"/>
    <p:sldId id="283" r:id="rId25"/>
    <p:sldId id="284" r:id="rId26"/>
    <p:sldId id="275" r:id="rId27"/>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372"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 Cartwright" userId="c8129c12-4aad-4f00-a765-fc80ae8680fc" providerId="ADAL" clId="{FE661411-045C-4B84-AB10-3E94C51E3E7F}"/>
    <pc:docChg chg="delSld">
      <pc:chgData name="Jane Cartwright" userId="c8129c12-4aad-4f00-a765-fc80ae8680fc" providerId="ADAL" clId="{FE661411-045C-4B84-AB10-3E94C51E3E7F}" dt="2024-02-08T14:51:52.910" v="2" actId="2696"/>
      <pc:docMkLst>
        <pc:docMk/>
      </pc:docMkLst>
      <pc:sldChg chg="del">
        <pc:chgData name="Jane Cartwright" userId="c8129c12-4aad-4f00-a765-fc80ae8680fc" providerId="ADAL" clId="{FE661411-045C-4B84-AB10-3E94C51E3E7F}" dt="2024-02-08T14:49:54.229" v="0" actId="2696"/>
        <pc:sldMkLst>
          <pc:docMk/>
          <pc:sldMk cId="536654751" sldId="262"/>
        </pc:sldMkLst>
      </pc:sldChg>
      <pc:sldChg chg="del">
        <pc:chgData name="Jane Cartwright" userId="c8129c12-4aad-4f00-a765-fc80ae8680fc" providerId="ADAL" clId="{FE661411-045C-4B84-AB10-3E94C51E3E7F}" dt="2024-02-08T14:51:52.910" v="2" actId="2696"/>
        <pc:sldMkLst>
          <pc:docMk/>
          <pc:sldMk cId="3227778370" sldId="271"/>
        </pc:sldMkLst>
      </pc:sldChg>
      <pc:sldChg chg="del">
        <pc:chgData name="Jane Cartwright" userId="c8129c12-4aad-4f00-a765-fc80ae8680fc" providerId="ADAL" clId="{FE661411-045C-4B84-AB10-3E94C51E3E7F}" dt="2024-02-08T14:50:02.314" v="1" actId="2696"/>
        <pc:sldMkLst>
          <pc:docMk/>
          <pc:sldMk cId="2603248739" sldId="27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A3C8898-89E6-40EC-8D25-BCAA6690DAEF}" type="datetimeFigureOut">
              <a:rPr lang="en-GB" smtClean="0"/>
              <a:t>08/02/2024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57323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A3C8898-89E6-40EC-8D25-BCAA6690DAEF}" type="datetimeFigureOut">
              <a:rPr lang="en-GB" smtClean="0"/>
              <a:t>08/02/2024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630589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C8898-89E6-40EC-8D25-BCAA6690DAEF}" type="datetimeFigureOut">
              <a:rPr lang="en-GB" smtClean="0"/>
              <a:t>08/02/2024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245513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A3C8898-89E6-40EC-8D25-BCAA6690DAEF}" type="datetimeFigureOut">
              <a:rPr lang="en-GB" smtClean="0"/>
              <a:t>08/02/2024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1302892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A3C8898-89E6-40EC-8D25-BCAA6690DAEF}" type="datetimeFigureOut">
              <a:rPr lang="en-GB" smtClean="0"/>
              <a:t>08/02/2024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350712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A3C8898-89E6-40EC-8D25-BCAA6690DAEF}" type="datetimeFigureOut">
              <a:rPr lang="en-GB" smtClean="0"/>
              <a:t>08/02/2024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3695684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3C8898-89E6-40EC-8D25-BCAA6690DAEF}" type="datetimeFigureOut">
              <a:rPr lang="en-GB" smtClean="0"/>
              <a:t>08/02/2024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208049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3C8898-89E6-40EC-8D25-BCAA6690DAEF}" type="datetimeFigureOut">
              <a:rPr lang="en-GB" smtClean="0"/>
              <a:t>08/02/2024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1308550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3C8898-89E6-40EC-8D25-BCAA6690DAEF}" type="datetimeFigureOut">
              <a:rPr lang="en-GB" smtClean="0"/>
              <a:t>08/02/2024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53856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A3C8898-89E6-40EC-8D25-BCAA6690DAEF}" type="datetimeFigureOut">
              <a:rPr lang="en-GB" smtClean="0"/>
              <a:t>08/02/2024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389080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A3C8898-89E6-40EC-8D25-BCAA6690DAEF}" type="datetimeFigureOut">
              <a:rPr lang="en-GB" smtClean="0"/>
              <a:t>08/02/2024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28638303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3C8898-89E6-40EC-8D25-BCAA6690DAEF}" type="datetimeFigureOut">
              <a:rPr lang="en-GB" smtClean="0"/>
              <a:t>08/02/2024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3EC0AF-C1FB-4B20-BAC4-137D626E1188}" type="slidenum">
              <a:rPr lang="en-GB" smtClean="0"/>
              <a:t>‹#›</a:t>
            </a:fld>
            <a:endParaRPr lang="en-GB"/>
          </a:p>
        </p:txBody>
      </p:sp>
    </p:spTree>
    <p:extLst>
      <p:ext uri="{BB962C8B-B14F-4D97-AF65-F5344CB8AC3E}">
        <p14:creationId xmlns:p14="http://schemas.microsoft.com/office/powerpoint/2010/main" val="24299230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commons.wikimedia.org/wiki/File%3AHywel_Dda.jp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creativecommons.org/licenses/by-sa/2.0/"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cyfraith-hywel.org.uk/en/llyfryddiaeth-gweithiaumawr.ph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88640"/>
            <a:ext cx="7772400" cy="1470025"/>
          </a:xfrm>
        </p:spPr>
        <p:txBody>
          <a:bodyPr>
            <a:normAutofit/>
          </a:bodyPr>
          <a:lstStyle/>
          <a:p>
            <a:r>
              <a:rPr lang="en-GB"/>
              <a:t>The </a:t>
            </a:r>
            <a:r>
              <a:rPr lang="en-GB" dirty="0"/>
              <a:t>Laws of Hywel </a:t>
            </a:r>
            <a:r>
              <a:rPr lang="en-GB" dirty="0" err="1"/>
              <a:t>Dda</a:t>
            </a:r>
            <a:br>
              <a:rPr lang="en-GB" dirty="0"/>
            </a:br>
            <a:r>
              <a:rPr lang="en-GB" sz="1300" dirty="0">
                <a:hlinkClick r:id="rId2"/>
              </a:rPr>
              <a:t>https://commons.wikimedia.org/wiki/File%3AHywel_Dda.jpg</a:t>
            </a:r>
            <a:r>
              <a:rPr lang="en-GB" sz="1300" dirty="0"/>
              <a:t>, National Library of Wales, MS </a:t>
            </a:r>
            <a:r>
              <a:rPr lang="en-GB" sz="1300" dirty="0" err="1"/>
              <a:t>Peniarth</a:t>
            </a:r>
            <a:r>
              <a:rPr lang="en-GB" sz="1300" dirty="0"/>
              <a:t> 28 </a:t>
            </a:r>
          </a:p>
        </p:txBody>
      </p:sp>
      <p:sp>
        <p:nvSpPr>
          <p:cNvPr id="3" name="Subtitle 2"/>
          <p:cNvSpPr>
            <a:spLocks noGrp="1"/>
          </p:cNvSpPr>
          <p:nvPr>
            <p:ph type="subTitle" idx="1"/>
          </p:nvPr>
        </p:nvSpPr>
        <p:spPr/>
        <p:txBody>
          <a:bodyPr/>
          <a:lstStyle/>
          <a:p>
            <a:r>
              <a:rPr lang="en-GB" dirty="0"/>
              <a:t> </a:t>
            </a:r>
          </a:p>
        </p:txBody>
      </p:sp>
      <p:pic>
        <p:nvPicPr>
          <p:cNvPr id="4" name="Content Placeholder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76" y="1647831"/>
            <a:ext cx="3390900" cy="4813300"/>
          </a:xfrm>
          <a:prstGeom prst="rect">
            <a:avLst/>
          </a:prstGeom>
        </p:spPr>
      </p:pic>
    </p:spTree>
    <p:extLst>
      <p:ext uri="{BB962C8B-B14F-4D97-AF65-F5344CB8AC3E}">
        <p14:creationId xmlns:p14="http://schemas.microsoft.com/office/powerpoint/2010/main" val="79306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Who was </a:t>
            </a:r>
            <a:r>
              <a:rPr lang="en-GB" dirty="0" err="1"/>
              <a:t>Hywel</a:t>
            </a:r>
            <a:r>
              <a:rPr lang="en-GB" dirty="0"/>
              <a:t> </a:t>
            </a:r>
            <a:r>
              <a:rPr lang="en-GB" dirty="0" err="1"/>
              <a:t>Dda</a:t>
            </a:r>
            <a:r>
              <a:rPr lang="en-GB" dirty="0"/>
              <a:t>?</a:t>
            </a:r>
            <a:br>
              <a:rPr lang="en-GB" dirty="0"/>
            </a:br>
            <a:r>
              <a:rPr lang="en-GB" dirty="0"/>
              <a:t>c. 880-950</a:t>
            </a:r>
          </a:p>
        </p:txBody>
      </p:sp>
      <p:sp>
        <p:nvSpPr>
          <p:cNvPr id="3" name="Content Placeholder 2"/>
          <p:cNvSpPr>
            <a:spLocks noGrp="1"/>
          </p:cNvSpPr>
          <p:nvPr>
            <p:ph idx="1"/>
          </p:nvPr>
        </p:nvSpPr>
        <p:spPr/>
        <p:txBody>
          <a:bodyPr>
            <a:normAutofit lnSpcReduction="10000"/>
          </a:bodyPr>
          <a:lstStyle/>
          <a:p>
            <a:r>
              <a:rPr lang="en-GB" dirty="0" err="1"/>
              <a:t>Hywel</a:t>
            </a:r>
            <a:r>
              <a:rPr lang="en-GB" dirty="0"/>
              <a:t> </a:t>
            </a:r>
            <a:r>
              <a:rPr lang="en-GB" dirty="0" err="1"/>
              <a:t>Dda</a:t>
            </a:r>
            <a:r>
              <a:rPr lang="en-GB" dirty="0"/>
              <a:t> literally means ‘</a:t>
            </a:r>
            <a:r>
              <a:rPr lang="en-GB" dirty="0" err="1"/>
              <a:t>Hywel</a:t>
            </a:r>
            <a:r>
              <a:rPr lang="en-GB" dirty="0"/>
              <a:t> the Good’. He was the son of </a:t>
            </a:r>
            <a:r>
              <a:rPr lang="en-GB" dirty="0" err="1"/>
              <a:t>Cadell</a:t>
            </a:r>
            <a:r>
              <a:rPr lang="en-GB" dirty="0"/>
              <a:t> and grandson of Rhodri </a:t>
            </a:r>
            <a:r>
              <a:rPr lang="en-GB" dirty="0" err="1"/>
              <a:t>Mawr</a:t>
            </a:r>
            <a:r>
              <a:rPr lang="en-GB" dirty="0"/>
              <a:t>. He became king of </a:t>
            </a:r>
            <a:r>
              <a:rPr lang="en-GB" dirty="0" err="1"/>
              <a:t>Deheubarth</a:t>
            </a:r>
            <a:r>
              <a:rPr lang="en-GB" dirty="0"/>
              <a:t> (south Wales) and later ruled over most of Wales (including Powys and Gwynedd).</a:t>
            </a:r>
          </a:p>
          <a:p>
            <a:r>
              <a:rPr lang="en-GB" dirty="0"/>
              <a:t>He had a younger brother called </a:t>
            </a:r>
            <a:r>
              <a:rPr lang="en-GB" dirty="0" err="1"/>
              <a:t>Clydog</a:t>
            </a:r>
            <a:r>
              <a:rPr lang="en-GB" dirty="0"/>
              <a:t> who died c. 920.</a:t>
            </a:r>
          </a:p>
          <a:p>
            <a:r>
              <a:rPr lang="en-GB" dirty="0"/>
              <a:t>He married </a:t>
            </a:r>
            <a:r>
              <a:rPr lang="en-GB" dirty="0" err="1"/>
              <a:t>Elen</a:t>
            </a:r>
            <a:r>
              <a:rPr lang="en-GB" dirty="0"/>
              <a:t> of Dyfed and had a good relationship with </a:t>
            </a:r>
            <a:r>
              <a:rPr lang="en-GB" dirty="0" err="1"/>
              <a:t>Aethelstan</a:t>
            </a:r>
            <a:r>
              <a:rPr lang="en-GB" dirty="0"/>
              <a:t> of England.</a:t>
            </a:r>
          </a:p>
          <a:p>
            <a:endParaRPr lang="en-GB" dirty="0"/>
          </a:p>
          <a:p>
            <a:endParaRPr lang="en-GB" dirty="0"/>
          </a:p>
        </p:txBody>
      </p:sp>
    </p:spTree>
    <p:extLst>
      <p:ext uri="{BB962C8B-B14F-4D97-AF65-F5344CB8AC3E}">
        <p14:creationId xmlns:p14="http://schemas.microsoft.com/office/powerpoint/2010/main" val="2668739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10000"/>
          </a:bodyPr>
          <a:lstStyle/>
          <a:p>
            <a:r>
              <a:rPr lang="en-GB" dirty="0" err="1"/>
              <a:t>Hywel</a:t>
            </a:r>
            <a:r>
              <a:rPr lang="en-GB" dirty="0"/>
              <a:t> </a:t>
            </a:r>
            <a:r>
              <a:rPr lang="en-GB" dirty="0" err="1"/>
              <a:t>Dda’s</a:t>
            </a:r>
            <a:r>
              <a:rPr lang="en-GB" dirty="0"/>
              <a:t> name became associated with the laws of Wales in the  medieval period (</a:t>
            </a:r>
            <a:r>
              <a:rPr lang="en-GB" dirty="0" err="1"/>
              <a:t>cyfreithiau</a:t>
            </a:r>
            <a:r>
              <a:rPr lang="en-GB" dirty="0"/>
              <a:t> </a:t>
            </a:r>
            <a:r>
              <a:rPr lang="en-GB" dirty="0" err="1"/>
              <a:t>Hywel</a:t>
            </a:r>
            <a:r>
              <a:rPr lang="en-GB" dirty="0"/>
              <a:t> </a:t>
            </a:r>
            <a:r>
              <a:rPr lang="en-GB" dirty="0" err="1"/>
              <a:t>Dda</a:t>
            </a:r>
            <a:r>
              <a:rPr lang="en-GB" dirty="0"/>
              <a:t>) because many of the surviving law texts refer in their prologues to a conference he organised at </a:t>
            </a:r>
            <a:r>
              <a:rPr lang="en-GB" dirty="0" err="1"/>
              <a:t>Whitland</a:t>
            </a:r>
            <a:r>
              <a:rPr lang="en-GB" dirty="0"/>
              <a:t> and claim that he drew together legal experts and lawyers to put together a series of laws or make some attempt to codify the laws of Wales.</a:t>
            </a:r>
          </a:p>
          <a:p>
            <a:r>
              <a:rPr lang="en-GB" dirty="0"/>
              <a:t>It is not known whether this actually took place and most of the elements that survive in the medieval prose legal texts are much later than tenth century.</a:t>
            </a:r>
          </a:p>
          <a:p>
            <a:endParaRPr lang="en-GB" dirty="0"/>
          </a:p>
        </p:txBody>
      </p:sp>
    </p:spTree>
    <p:extLst>
      <p:ext uri="{BB962C8B-B14F-4D97-AF65-F5344CB8AC3E}">
        <p14:creationId xmlns:p14="http://schemas.microsoft.com/office/powerpoint/2010/main" val="132868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GB" dirty="0" err="1"/>
              <a:t>Hywel</a:t>
            </a:r>
            <a:r>
              <a:rPr lang="en-GB" dirty="0"/>
              <a:t> </a:t>
            </a:r>
            <a:r>
              <a:rPr lang="en-GB" dirty="0" err="1"/>
              <a:t>Dda</a:t>
            </a:r>
            <a:r>
              <a:rPr lang="en-GB" dirty="0"/>
              <a:t> is referred to as King of the Britons in </a:t>
            </a:r>
            <a:r>
              <a:rPr lang="en-GB" i="1" dirty="0" err="1"/>
              <a:t>Annales</a:t>
            </a:r>
            <a:r>
              <a:rPr lang="en-GB" i="1" dirty="0"/>
              <a:t> </a:t>
            </a:r>
            <a:r>
              <a:rPr lang="en-GB" i="1" dirty="0" err="1"/>
              <a:t>Cambriae</a:t>
            </a:r>
            <a:r>
              <a:rPr lang="en-GB" i="1" dirty="0"/>
              <a:t> </a:t>
            </a:r>
            <a:r>
              <a:rPr lang="en-GB" dirty="0"/>
              <a:t>and the </a:t>
            </a:r>
            <a:r>
              <a:rPr lang="en-GB" i="1" dirty="0"/>
              <a:t>Annals of Ulster</a:t>
            </a:r>
            <a:r>
              <a:rPr lang="en-GB" dirty="0"/>
              <a:t>.</a:t>
            </a:r>
          </a:p>
          <a:p>
            <a:r>
              <a:rPr lang="en-GB" dirty="0"/>
              <a:t>His reign was generally peaceful by contemporary standards.</a:t>
            </a:r>
          </a:p>
          <a:p>
            <a:r>
              <a:rPr lang="en-GB" dirty="0"/>
              <a:t>He had three sons – </a:t>
            </a:r>
            <a:r>
              <a:rPr lang="en-GB" dirty="0" err="1"/>
              <a:t>Owain</a:t>
            </a:r>
            <a:r>
              <a:rPr lang="en-GB" dirty="0"/>
              <a:t>, Rhodri and Edwin.</a:t>
            </a:r>
          </a:p>
          <a:p>
            <a:r>
              <a:rPr lang="en-GB" dirty="0"/>
              <a:t>Following </a:t>
            </a:r>
            <a:r>
              <a:rPr lang="en-GB" dirty="0" err="1"/>
              <a:t>Hywel’s</a:t>
            </a:r>
            <a:r>
              <a:rPr lang="en-GB" dirty="0"/>
              <a:t> death his kingdom was split and divided between his sons and the sons of </a:t>
            </a:r>
            <a:r>
              <a:rPr lang="en-GB" dirty="0" err="1"/>
              <a:t>Idwal</a:t>
            </a:r>
            <a:r>
              <a:rPr lang="en-GB" dirty="0"/>
              <a:t> </a:t>
            </a:r>
            <a:r>
              <a:rPr lang="en-GB" dirty="0" err="1"/>
              <a:t>Foel</a:t>
            </a:r>
            <a:r>
              <a:rPr lang="en-GB" dirty="0"/>
              <a:t>.</a:t>
            </a:r>
          </a:p>
          <a:p>
            <a:r>
              <a:rPr lang="en-GB" dirty="0" err="1"/>
              <a:t>Cyfraith</a:t>
            </a:r>
            <a:r>
              <a:rPr lang="en-GB" dirty="0"/>
              <a:t> </a:t>
            </a:r>
            <a:r>
              <a:rPr lang="en-GB" dirty="0" err="1"/>
              <a:t>Hywel</a:t>
            </a:r>
            <a:r>
              <a:rPr lang="en-GB" dirty="0"/>
              <a:t> was different from English Common Law and Canon Law.</a:t>
            </a:r>
          </a:p>
        </p:txBody>
      </p:sp>
    </p:spTree>
    <p:extLst>
      <p:ext uri="{BB962C8B-B14F-4D97-AF65-F5344CB8AC3E}">
        <p14:creationId xmlns:p14="http://schemas.microsoft.com/office/powerpoint/2010/main" val="1477042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696" y="629266"/>
            <a:ext cx="2629122" cy="1622321"/>
          </a:xfrm>
        </p:spPr>
        <p:txBody>
          <a:bodyPr>
            <a:normAutofit/>
          </a:bodyPr>
          <a:lstStyle/>
          <a:p>
            <a:endParaRPr lang="en-GB" dirty="0"/>
          </a:p>
        </p:txBody>
      </p:sp>
      <p:sp>
        <p:nvSpPr>
          <p:cNvPr id="3" name="Content Placeholder 2"/>
          <p:cNvSpPr>
            <a:spLocks noGrp="1"/>
          </p:cNvSpPr>
          <p:nvPr>
            <p:ph idx="1"/>
          </p:nvPr>
        </p:nvSpPr>
        <p:spPr>
          <a:xfrm>
            <a:off x="486698" y="557784"/>
            <a:ext cx="2992594" cy="5666035"/>
          </a:xfrm>
        </p:spPr>
        <p:txBody>
          <a:bodyPr>
            <a:normAutofit fontScale="92500"/>
          </a:bodyPr>
          <a:lstStyle/>
          <a:p>
            <a:r>
              <a:rPr lang="en-GB" sz="2400" dirty="0"/>
              <a:t>Hywel </a:t>
            </a:r>
            <a:r>
              <a:rPr lang="en-GB" sz="2400" dirty="0" err="1"/>
              <a:t>Dda</a:t>
            </a:r>
            <a:r>
              <a:rPr lang="en-GB" sz="2400" dirty="0"/>
              <a:t> gave his name to one of the National Health Authorities in Wales as well as the Hywel </a:t>
            </a:r>
            <a:r>
              <a:rPr lang="en-GB" sz="2400" dirty="0" err="1"/>
              <a:t>Dda</a:t>
            </a:r>
            <a:r>
              <a:rPr lang="en-GB" sz="2400" dirty="0"/>
              <a:t> Centre in Whitland ‘the only garden in Europe dedicated to the law’.</a:t>
            </a:r>
          </a:p>
          <a:p>
            <a:r>
              <a:rPr lang="en-GB" sz="2400" dirty="0"/>
              <a:t>His name is also reflected in the Welsh Assembly Government’s legal chamber.</a:t>
            </a:r>
          </a:p>
          <a:p>
            <a:pPr marL="0" indent="0">
              <a:buNone/>
            </a:pPr>
            <a:r>
              <a:rPr lang="en-GB" sz="1400" b="0" i="0" dirty="0">
                <a:solidFill>
                  <a:srgbClr val="202122"/>
                </a:solidFill>
                <a:effectLst/>
                <a:latin typeface="Arial" panose="020B0604020202020204" pitchFamily="34" charset="0"/>
              </a:rPr>
              <a:t>Image: </a:t>
            </a:r>
            <a:r>
              <a:rPr lang="en-GB" sz="1400" b="0" i="0" dirty="0" err="1">
                <a:solidFill>
                  <a:srgbClr val="202122"/>
                </a:solidFill>
                <a:effectLst/>
                <a:latin typeface="Arial" panose="020B0604020202020204" pitchFamily="34" charset="0"/>
              </a:rPr>
              <a:t>welshbabe</a:t>
            </a:r>
            <a:r>
              <a:rPr lang="en-GB" sz="1400" b="0" i="0" dirty="0">
                <a:solidFill>
                  <a:srgbClr val="202122"/>
                </a:solidFill>
                <a:effectLst/>
                <a:latin typeface="Arial" panose="020B0604020202020204" pitchFamily="34" charset="0"/>
              </a:rPr>
              <a:t> / </a:t>
            </a:r>
            <a:r>
              <a:rPr lang="en-GB" sz="1400" b="0" i="1" dirty="0">
                <a:solidFill>
                  <a:srgbClr val="202122"/>
                </a:solidFill>
                <a:effectLst/>
                <a:latin typeface="Arial" panose="020B0604020202020204" pitchFamily="34" charset="0"/>
              </a:rPr>
              <a:t>Plaque, Hywel </a:t>
            </a:r>
            <a:r>
              <a:rPr lang="en-GB" sz="1400" b="0" i="1" dirty="0" err="1">
                <a:solidFill>
                  <a:srgbClr val="202122"/>
                </a:solidFill>
                <a:effectLst/>
                <a:latin typeface="Arial" panose="020B0604020202020204" pitchFamily="34" charset="0"/>
              </a:rPr>
              <a:t>Dda</a:t>
            </a:r>
            <a:r>
              <a:rPr lang="en-GB" sz="1400" b="0" i="1" dirty="0">
                <a:solidFill>
                  <a:srgbClr val="202122"/>
                </a:solidFill>
                <a:effectLst/>
                <a:latin typeface="Arial" panose="020B0604020202020204" pitchFamily="34" charset="0"/>
              </a:rPr>
              <a:t> Centre, Whitland</a:t>
            </a:r>
            <a:r>
              <a:rPr lang="en-GB" sz="1400" b="0" i="0" dirty="0">
                <a:solidFill>
                  <a:srgbClr val="202122"/>
                </a:solidFill>
                <a:effectLst/>
                <a:latin typeface="Arial" panose="020B0604020202020204" pitchFamily="34" charset="0"/>
              </a:rPr>
              <a:t> / </a:t>
            </a:r>
            <a:r>
              <a:rPr lang="en-GB" sz="1400" b="0" i="0" u="none" strike="noStrike" dirty="0">
                <a:solidFill>
                  <a:srgbClr val="3366BB"/>
                </a:solidFill>
                <a:effectLst/>
                <a:latin typeface="Arial" panose="020B0604020202020204" pitchFamily="34" charset="0"/>
                <a:hlinkClick r:id="rId2"/>
              </a:rPr>
              <a:t>CC BY-SA 2.0</a:t>
            </a:r>
            <a:endParaRPr lang="en-GB" sz="2400" dirty="0"/>
          </a:p>
        </p:txBody>
      </p:sp>
      <p:sp>
        <p:nvSpPr>
          <p:cNvPr id="71" name="Rectangle 70">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749301AE-88AC-4AF6-B7B2-4962A245092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74123" y="1099589"/>
            <a:ext cx="4594771" cy="4655576"/>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066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75CDF-1304-46E3-B5A9-F2FEBFDC4A9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7E0B127-2F1B-4CA4-BD44-0FF99925C223}"/>
              </a:ext>
            </a:extLst>
          </p:cNvPr>
          <p:cNvSpPr>
            <a:spLocks noGrp="1"/>
          </p:cNvSpPr>
          <p:nvPr>
            <p:ph sz="half" idx="1"/>
          </p:nvPr>
        </p:nvSpPr>
        <p:spPr>
          <a:xfrm>
            <a:off x="457200" y="476672"/>
            <a:ext cx="4038600" cy="6264696"/>
          </a:xfrm>
        </p:spPr>
        <p:txBody>
          <a:bodyPr>
            <a:normAutofit fontScale="77500" lnSpcReduction="20000"/>
          </a:bodyPr>
          <a:lstStyle/>
          <a:p>
            <a:r>
              <a:rPr lang="en-GB" dirty="0"/>
              <a:t>Medieval Welsh society was hierarchical and every person had a value according to their status.</a:t>
            </a:r>
          </a:p>
          <a:p>
            <a:r>
              <a:rPr lang="en-GB" dirty="0"/>
              <a:t>The higher a person’s status, the higher the fine payable to the kin if the person was killed.</a:t>
            </a:r>
          </a:p>
          <a:p>
            <a:r>
              <a:rPr lang="en-GB" dirty="0" err="1"/>
              <a:t>Galanas</a:t>
            </a:r>
            <a:r>
              <a:rPr lang="en-GB" dirty="0"/>
              <a:t> = life price </a:t>
            </a:r>
          </a:p>
          <a:p>
            <a:r>
              <a:rPr lang="en-GB" dirty="0" err="1"/>
              <a:t>Sarhaed</a:t>
            </a:r>
            <a:r>
              <a:rPr lang="en-GB" dirty="0"/>
              <a:t> = injury price </a:t>
            </a:r>
          </a:p>
          <a:p>
            <a:r>
              <a:rPr lang="en-GB" dirty="0"/>
              <a:t>The death penalty was only implemented in certain cases of theft; generally a fine was paid either to the victim or their kin.</a:t>
            </a:r>
          </a:p>
          <a:p>
            <a:r>
              <a:rPr lang="en-GB" dirty="0"/>
              <a:t>Wales and Ireland shared these two basic concepts.</a:t>
            </a:r>
          </a:p>
          <a:p>
            <a:r>
              <a:rPr lang="en-GB" sz="2000" b="1" dirty="0">
                <a:solidFill>
                  <a:srgbClr val="202122"/>
                </a:solidFill>
                <a:latin typeface="Arial" panose="020B0604020202020204" pitchFamily="34" charset="0"/>
              </a:rPr>
              <a:t>Image: NLW </a:t>
            </a:r>
            <a:r>
              <a:rPr lang="en-GB" sz="2000" b="1" dirty="0" err="1">
                <a:solidFill>
                  <a:srgbClr val="202122"/>
                </a:solidFill>
                <a:latin typeface="Arial" panose="020B0604020202020204" pitchFamily="34" charset="0"/>
              </a:rPr>
              <a:t>Peniarth</a:t>
            </a:r>
            <a:r>
              <a:rPr lang="en-GB" sz="2000" b="1" dirty="0">
                <a:solidFill>
                  <a:srgbClr val="202122"/>
                </a:solidFill>
                <a:latin typeface="Arial" panose="020B0604020202020204" pitchFamily="34" charset="0"/>
              </a:rPr>
              <a:t> MS 28, </a:t>
            </a:r>
            <a:r>
              <a:rPr lang="en-GB" sz="2000" b="0" i="0" dirty="0">
                <a:solidFill>
                  <a:srgbClr val="202122"/>
                </a:solidFill>
                <a:effectLst/>
                <a:latin typeface="Arial" panose="020B0604020202020204" pitchFamily="34" charset="0"/>
              </a:rPr>
              <a:t>Hair Pulling. A Latin copy of the Laws of Hywel </a:t>
            </a:r>
            <a:r>
              <a:rPr lang="en-GB" sz="2000" b="0" i="0" dirty="0" err="1">
                <a:solidFill>
                  <a:srgbClr val="202122"/>
                </a:solidFill>
                <a:effectLst/>
                <a:latin typeface="Arial" panose="020B0604020202020204" pitchFamily="34" charset="0"/>
              </a:rPr>
              <a:t>Dda</a:t>
            </a:r>
            <a:r>
              <a:rPr lang="en-GB" sz="2000" b="0" i="0" dirty="0">
                <a:solidFill>
                  <a:srgbClr val="202122"/>
                </a:solidFill>
                <a:effectLst/>
                <a:latin typeface="Arial" panose="020B0604020202020204" pitchFamily="34" charset="0"/>
              </a:rPr>
              <a:t>, belongs to one of the National Library of Wales's foundation collections of manuscripts, the </a:t>
            </a:r>
            <a:r>
              <a:rPr lang="en-GB" sz="2000" b="0" i="0" dirty="0" err="1">
                <a:solidFill>
                  <a:srgbClr val="202122"/>
                </a:solidFill>
                <a:effectLst/>
                <a:latin typeface="Arial" panose="020B0604020202020204" pitchFamily="34" charset="0"/>
              </a:rPr>
              <a:t>Peniarth</a:t>
            </a:r>
            <a:r>
              <a:rPr lang="en-GB" sz="2000" b="0" i="0" dirty="0">
                <a:solidFill>
                  <a:srgbClr val="202122"/>
                </a:solidFill>
                <a:effectLst/>
                <a:latin typeface="Arial" panose="020B0604020202020204" pitchFamily="34" charset="0"/>
              </a:rPr>
              <a:t> Manuscripts.</a:t>
            </a:r>
            <a:endParaRPr lang="en-GB" sz="2000" dirty="0"/>
          </a:p>
          <a:p>
            <a:endParaRPr lang="en-GB" dirty="0"/>
          </a:p>
        </p:txBody>
      </p:sp>
      <p:pic>
        <p:nvPicPr>
          <p:cNvPr id="3074" name="Picture 2">
            <a:extLst>
              <a:ext uri="{FF2B5EF4-FFF2-40B4-BE49-F238E27FC236}">
                <a16:creationId xmlns:a16="http://schemas.microsoft.com/office/drawing/2014/main" id="{FE4AE63F-070C-4D3A-9747-E3E77C78E10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8200" y="2238276"/>
            <a:ext cx="4038600" cy="3249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813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The original meaning of </a:t>
            </a:r>
            <a:r>
              <a:rPr lang="en-GB" i="1" dirty="0" err="1"/>
              <a:t>galanas</a:t>
            </a:r>
            <a:r>
              <a:rPr lang="en-GB" dirty="0"/>
              <a:t> was ‘feud’, but it came to mean the fine given to prevent feuding between two families.</a:t>
            </a:r>
          </a:p>
          <a:p>
            <a:r>
              <a:rPr lang="en-GB" dirty="0"/>
              <a:t>It indicated the fee payable if someone was killed and this varied according to the person’s status.</a:t>
            </a:r>
          </a:p>
          <a:p>
            <a:r>
              <a:rPr lang="en-GB" dirty="0"/>
              <a:t>The different values placed on men are listed in the </a:t>
            </a:r>
            <a:r>
              <a:rPr lang="en-GB" dirty="0" err="1"/>
              <a:t>Iorwerth</a:t>
            </a:r>
            <a:r>
              <a:rPr lang="en-GB" dirty="0"/>
              <a:t> text and different fines are also levied on specific parts of the body.</a:t>
            </a:r>
          </a:p>
        </p:txBody>
      </p:sp>
    </p:spTree>
    <p:extLst>
      <p:ext uri="{BB962C8B-B14F-4D97-AF65-F5344CB8AC3E}">
        <p14:creationId xmlns:p14="http://schemas.microsoft.com/office/powerpoint/2010/main" val="3383280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7500" lnSpcReduction="20000"/>
          </a:bodyPr>
          <a:lstStyle/>
          <a:p>
            <a:r>
              <a:rPr lang="en-GB" dirty="0"/>
              <a:t>Theft – taking by stealth – was a more serious crime than robbery – taking by force – and only the first form of theft was considered a capital offence. The idea behind this perhaps, according to </a:t>
            </a:r>
            <a:r>
              <a:rPr lang="en-GB" dirty="0" err="1"/>
              <a:t>Dafydd</a:t>
            </a:r>
            <a:r>
              <a:rPr lang="en-GB" dirty="0"/>
              <a:t> Jenkins, is that a thief acts in secret whereas a strong armed man could protect his belongings.</a:t>
            </a:r>
          </a:p>
          <a:p>
            <a:r>
              <a:rPr lang="en-GB" dirty="0"/>
              <a:t>In England common law was born in the twelfth century when disorder had become intolerable. Punishment of the offender appears to have been more important to the state than compensating the victim.</a:t>
            </a:r>
          </a:p>
          <a:p>
            <a:r>
              <a:rPr lang="en-GB" dirty="0"/>
              <a:t>Welsh law, on the other hand, focused on compensation.</a:t>
            </a:r>
          </a:p>
        </p:txBody>
      </p:sp>
    </p:spTree>
    <p:extLst>
      <p:ext uri="{BB962C8B-B14F-4D97-AF65-F5344CB8AC3E}">
        <p14:creationId xmlns:p14="http://schemas.microsoft.com/office/powerpoint/2010/main" val="552714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pPr marL="0" indent="0">
              <a:buNone/>
            </a:pPr>
            <a:r>
              <a:rPr lang="en-GB" dirty="0"/>
              <a:t>There are more law texts extant than any other genre of medieval Welsh prose.</a:t>
            </a:r>
          </a:p>
          <a:p>
            <a:pPr marL="0" indent="0">
              <a:buNone/>
            </a:pPr>
            <a:r>
              <a:rPr lang="en-GB" dirty="0" err="1"/>
              <a:t>Morfydd</a:t>
            </a:r>
            <a:r>
              <a:rPr lang="en-GB" dirty="0"/>
              <a:t> Owen argues that two unifying features that made Wales a nation in the Middle Ages were the Welsh language and Welsh law.</a:t>
            </a:r>
          </a:p>
          <a:p>
            <a:pPr marL="0" indent="0">
              <a:buNone/>
            </a:pPr>
            <a:r>
              <a:rPr lang="en-GB" dirty="0"/>
              <a:t>The law texts were recorded in Welsh and Latin.</a:t>
            </a:r>
          </a:p>
          <a:p>
            <a:pPr marL="0" indent="0">
              <a:buNone/>
            </a:pPr>
            <a:r>
              <a:rPr lang="en-GB" dirty="0"/>
              <a:t>They are often divided into 3 categories:</a:t>
            </a:r>
          </a:p>
          <a:p>
            <a:pPr marL="0" indent="0">
              <a:buNone/>
            </a:pPr>
            <a:r>
              <a:rPr lang="en-GB" dirty="0"/>
              <a:t>The Book of </a:t>
            </a:r>
            <a:r>
              <a:rPr lang="en-GB" dirty="0" err="1"/>
              <a:t>Iorwerth</a:t>
            </a:r>
            <a:r>
              <a:rPr lang="en-GB" dirty="0"/>
              <a:t> (associated with Gwynedd)</a:t>
            </a:r>
          </a:p>
          <a:p>
            <a:pPr marL="0" indent="0">
              <a:buNone/>
            </a:pPr>
            <a:r>
              <a:rPr lang="en-GB" dirty="0"/>
              <a:t>The Book of </a:t>
            </a:r>
            <a:r>
              <a:rPr lang="en-GB" dirty="0" err="1"/>
              <a:t>Blegwryd</a:t>
            </a:r>
            <a:r>
              <a:rPr lang="en-GB" dirty="0"/>
              <a:t> (Dyfed)</a:t>
            </a:r>
          </a:p>
          <a:p>
            <a:pPr marL="0" indent="0">
              <a:buNone/>
            </a:pPr>
            <a:r>
              <a:rPr lang="en-GB" dirty="0"/>
              <a:t>The Book of </a:t>
            </a:r>
            <a:r>
              <a:rPr lang="en-GB" dirty="0" err="1"/>
              <a:t>Cyfnerth</a:t>
            </a:r>
            <a:r>
              <a:rPr lang="en-GB" dirty="0"/>
              <a:t> (Powys and the Marches)</a:t>
            </a:r>
          </a:p>
          <a:p>
            <a:pPr marL="0" indent="0">
              <a:buNone/>
            </a:pPr>
            <a:endParaRPr lang="en-GB" dirty="0"/>
          </a:p>
        </p:txBody>
      </p:sp>
    </p:spTree>
    <p:extLst>
      <p:ext uri="{BB962C8B-B14F-4D97-AF65-F5344CB8AC3E}">
        <p14:creationId xmlns:p14="http://schemas.microsoft.com/office/powerpoint/2010/main" val="1300456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84C6D-94F9-4FD3-88FB-498B2698E72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6D92D77-1F09-448B-B1B0-7DAF380F49D4}"/>
              </a:ext>
            </a:extLst>
          </p:cNvPr>
          <p:cNvSpPr>
            <a:spLocks noGrp="1"/>
          </p:cNvSpPr>
          <p:nvPr>
            <p:ph sz="half" idx="1"/>
          </p:nvPr>
        </p:nvSpPr>
        <p:spPr>
          <a:xfrm>
            <a:off x="457200" y="274638"/>
            <a:ext cx="4038600" cy="6308724"/>
          </a:xfrm>
        </p:spPr>
        <p:txBody>
          <a:bodyPr>
            <a:normAutofit fontScale="85000" lnSpcReduction="20000"/>
          </a:bodyPr>
          <a:lstStyle/>
          <a:p>
            <a:r>
              <a:rPr lang="en-GB" dirty="0"/>
              <a:t>Bloodshed - there were specific rules relating to bloodshed. You could not prosecute unless the blood reached the ground – perhaps a survival in secularised form of the magical or sacral aspect of bloodshed – as in Biblical law and the idea that the earth is polluted by blood.</a:t>
            </a:r>
          </a:p>
          <a:p>
            <a:r>
              <a:rPr lang="en-GB" dirty="0"/>
              <a:t>If a judge gave a punishment that was reversed on appeal, he would be punished himself and the laws say he would pay a heavy financial penalty and be disqualified from judging.</a:t>
            </a:r>
          </a:p>
          <a:p>
            <a:pPr marL="0" indent="0">
              <a:buNone/>
            </a:pPr>
            <a:r>
              <a:rPr lang="en-GB" sz="1400" dirty="0"/>
              <a:t>Image: Wikimedia commons </a:t>
            </a:r>
            <a:r>
              <a:rPr lang="en-GB" sz="1400" b="0" i="0" dirty="0">
                <a:solidFill>
                  <a:srgbClr val="202122"/>
                </a:solidFill>
                <a:effectLst/>
                <a:latin typeface="Arial" panose="020B0604020202020204" pitchFamily="34" charset="0"/>
              </a:rPr>
              <a:t>The Prize of the Tournament. From a Looking-glass Lid in Carved Ivory. End of the Thirteenth Century</a:t>
            </a:r>
            <a:endParaRPr lang="en-GB" sz="1400" dirty="0"/>
          </a:p>
          <a:p>
            <a:endParaRPr lang="en-GB" dirty="0"/>
          </a:p>
        </p:txBody>
      </p:sp>
      <p:pic>
        <p:nvPicPr>
          <p:cNvPr id="4098" name="Picture 2">
            <a:extLst>
              <a:ext uri="{FF2B5EF4-FFF2-40B4-BE49-F238E27FC236}">
                <a16:creationId xmlns:a16="http://schemas.microsoft.com/office/drawing/2014/main" id="{5DC62A23-2647-4AAD-B521-5794D61B43C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8200" y="1824162"/>
            <a:ext cx="4038600" cy="4078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301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r>
              <a:rPr lang="en-GB" dirty="0"/>
              <a:t>The laws are thought to have been the same throughout Wales although the names given to the different </a:t>
            </a:r>
            <a:r>
              <a:rPr lang="en-GB" dirty="0" err="1"/>
              <a:t>recensions</a:t>
            </a:r>
            <a:r>
              <a:rPr lang="en-GB" dirty="0"/>
              <a:t> give the impression that these suggest connections with particular regions.</a:t>
            </a:r>
          </a:p>
          <a:p>
            <a:r>
              <a:rPr lang="en-GB" dirty="0" err="1"/>
              <a:t>Iorwerth</a:t>
            </a:r>
            <a:r>
              <a:rPr lang="en-GB" dirty="0"/>
              <a:t> </a:t>
            </a:r>
            <a:r>
              <a:rPr lang="en-GB" dirty="0" err="1"/>
              <a:t>ap</a:t>
            </a:r>
            <a:r>
              <a:rPr lang="en-GB" dirty="0"/>
              <a:t> </a:t>
            </a:r>
            <a:r>
              <a:rPr lang="en-GB" dirty="0" err="1"/>
              <a:t>Madog</a:t>
            </a:r>
            <a:r>
              <a:rPr lang="en-GB" dirty="0"/>
              <a:t> lived in Gwynedd in the thirteenth century and belonged to a line of professional educated people.</a:t>
            </a:r>
          </a:p>
          <a:p>
            <a:r>
              <a:rPr lang="en-GB" dirty="0"/>
              <a:t>Other learned men associated with the law texts were poets and lawyers.</a:t>
            </a:r>
          </a:p>
          <a:p>
            <a:r>
              <a:rPr lang="en-GB" dirty="0"/>
              <a:t>The word ‘</a:t>
            </a:r>
            <a:r>
              <a:rPr lang="en-GB" dirty="0" err="1"/>
              <a:t>ynad</a:t>
            </a:r>
            <a:r>
              <a:rPr lang="en-GB" dirty="0"/>
              <a:t>’ appears in the laws and although today this means Justice, it is thought to have meant a man well versed in the laws.</a:t>
            </a:r>
          </a:p>
        </p:txBody>
      </p:sp>
    </p:spTree>
    <p:extLst>
      <p:ext uri="{BB962C8B-B14F-4D97-AF65-F5344CB8AC3E}">
        <p14:creationId xmlns:p14="http://schemas.microsoft.com/office/powerpoint/2010/main" val="3380235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Tractates defining the different grades in society are regularly found in the law texts. These often list the different social and professional rankings, lament the short comings of these ranks and note that God ordained three social ranks – soldiers, priests and farmers.</a:t>
            </a:r>
          </a:p>
          <a:p>
            <a:r>
              <a:rPr lang="en-GB" dirty="0"/>
              <a:t>A person’s rank was generally determined not by their job but the social status of their kin.</a:t>
            </a:r>
          </a:p>
        </p:txBody>
      </p:sp>
    </p:spTree>
    <p:extLst>
      <p:ext uri="{BB962C8B-B14F-4D97-AF65-F5344CB8AC3E}">
        <p14:creationId xmlns:p14="http://schemas.microsoft.com/office/powerpoint/2010/main" val="2039612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Rather than decide who was telling the truth a judge would need to request that the party which was most likely to know the truth ‘prove’ this with oaths. The oaths could be sworn by a number of witnesses who testified to particular facts. There were strict rules for the qualifications and disqualifications of witnesses, but the witnesses do not appear to have been cross examined.</a:t>
            </a:r>
          </a:p>
        </p:txBody>
      </p:sp>
    </p:spTree>
    <p:extLst>
      <p:ext uri="{BB962C8B-B14F-4D97-AF65-F5344CB8AC3E}">
        <p14:creationId xmlns:p14="http://schemas.microsoft.com/office/powerpoint/2010/main" val="381343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0FB2F-6455-479B-86E4-21479DC5FC2B}"/>
              </a:ext>
            </a:extLst>
          </p:cNvPr>
          <p:cNvSpPr>
            <a:spLocks noGrp="1"/>
          </p:cNvSpPr>
          <p:nvPr>
            <p:ph type="title"/>
          </p:nvPr>
        </p:nvSpPr>
        <p:spPr>
          <a:xfrm>
            <a:off x="457200" y="476672"/>
            <a:ext cx="8229600" cy="940966"/>
          </a:xfrm>
        </p:spPr>
        <p:txBody>
          <a:bodyPr>
            <a:noAutofit/>
          </a:bodyPr>
          <a:lstStyle/>
          <a:p>
            <a:r>
              <a:rPr lang="en-GB" sz="3200" b="1" dirty="0" err="1">
                <a:effectLst/>
                <a:latin typeface="Times New Roman" panose="02020603050405020304" pitchFamily="18" charset="0"/>
              </a:rPr>
              <a:t>Cyfraith</a:t>
            </a:r>
            <a:r>
              <a:rPr lang="en-GB" sz="3200" b="1" dirty="0">
                <a:effectLst/>
                <a:latin typeface="Times New Roman" panose="02020603050405020304" pitchFamily="18" charset="0"/>
              </a:rPr>
              <a:t> y </a:t>
            </a:r>
            <a:r>
              <a:rPr lang="en-GB" sz="3200" b="1" dirty="0" err="1">
                <a:effectLst/>
                <a:latin typeface="Times New Roman" panose="02020603050405020304" pitchFamily="18" charset="0"/>
              </a:rPr>
              <a:t>Gwragedd</a:t>
            </a:r>
            <a:r>
              <a:rPr lang="en-GB" sz="3200" b="1" dirty="0">
                <a:effectLst/>
                <a:latin typeface="Times New Roman" panose="02020603050405020304" pitchFamily="18" charset="0"/>
              </a:rPr>
              <a:t>/The Welsh Law of Women</a:t>
            </a:r>
            <a:br>
              <a:rPr lang="en-GB" sz="3200" b="1" dirty="0">
                <a:effectLst/>
                <a:latin typeface="Times New Roman" panose="02020603050405020304" pitchFamily="18" charset="0"/>
              </a:rPr>
            </a:br>
            <a:endParaRPr lang="en-GB" sz="3200" dirty="0"/>
          </a:p>
        </p:txBody>
      </p:sp>
      <p:sp>
        <p:nvSpPr>
          <p:cNvPr id="3" name="Content Placeholder 2">
            <a:extLst>
              <a:ext uri="{FF2B5EF4-FFF2-40B4-BE49-F238E27FC236}">
                <a16:creationId xmlns:a16="http://schemas.microsoft.com/office/drawing/2014/main" id="{5635123D-08D4-4C60-95D0-43CFCADA4599}"/>
              </a:ext>
            </a:extLst>
          </p:cNvPr>
          <p:cNvSpPr>
            <a:spLocks noGrp="1"/>
          </p:cNvSpPr>
          <p:nvPr>
            <p:ph idx="1"/>
          </p:nvPr>
        </p:nvSpPr>
        <p:spPr>
          <a:xfrm>
            <a:off x="486792" y="1196752"/>
            <a:ext cx="8229600" cy="5328592"/>
          </a:xfrm>
        </p:spPr>
        <p:txBody>
          <a:bodyPr/>
          <a:lstStyle/>
          <a:p>
            <a:pPr marL="0" indent="0" algn="just">
              <a:buNone/>
            </a:pPr>
            <a:r>
              <a:rPr lang="en-GB" sz="1800" b="1" dirty="0">
                <a:effectLst/>
                <a:latin typeface="Times New Roman" panose="02020603050405020304" pitchFamily="18" charset="0"/>
              </a:rPr>
              <a:t>Marriage</a:t>
            </a:r>
          </a:p>
          <a:p>
            <a:pPr marL="0" indent="0" algn="just">
              <a:buNone/>
            </a:pPr>
            <a:r>
              <a:rPr lang="en-GB" sz="1800" dirty="0">
                <a:effectLst/>
                <a:latin typeface="Times New Roman" panose="02020603050405020304" pitchFamily="18" charset="0"/>
                <a:ea typeface="Times New Roman" panose="02020603050405020304" pitchFamily="18" charset="0"/>
              </a:rPr>
              <a:t>In medieval Wales marriage was a sexual union. </a:t>
            </a:r>
          </a:p>
          <a:p>
            <a:pPr algn="just"/>
            <a:endParaRPr lang="en-GB" sz="1800" dirty="0">
              <a:effectLst/>
              <a:latin typeface="Times New Roman" panose="02020603050405020304" pitchFamily="18" charset="0"/>
              <a:ea typeface="Times New Roman" panose="02020603050405020304" pitchFamily="18" charset="0"/>
            </a:endParaRPr>
          </a:p>
          <a:p>
            <a:pPr algn="just"/>
            <a:r>
              <a:rPr lang="en-GB" sz="1800" i="1" dirty="0" err="1">
                <a:effectLst/>
                <a:latin typeface="Times New Roman" panose="02020603050405020304" pitchFamily="18" charset="0"/>
                <a:ea typeface="Times New Roman" panose="02020603050405020304" pitchFamily="18" charset="0"/>
              </a:rPr>
              <a:t>morwyn</a:t>
            </a:r>
            <a:r>
              <a:rPr lang="en-GB" sz="1800" i="1" dirty="0">
                <a:effectLst/>
                <a:latin typeface="Times New Roman" panose="02020603050405020304" pitchFamily="18" charset="0"/>
                <a:ea typeface="Times New Roman" panose="02020603050405020304" pitchFamily="18" charset="0"/>
              </a:rPr>
              <a:t> -&gt; </a:t>
            </a:r>
            <a:r>
              <a:rPr lang="en-GB" sz="1800" i="1" dirty="0" err="1">
                <a:effectLst/>
                <a:latin typeface="Times New Roman" panose="02020603050405020304" pitchFamily="18" charset="0"/>
                <a:ea typeface="Times New Roman" panose="02020603050405020304" pitchFamily="18" charset="0"/>
              </a:rPr>
              <a:t>gwraig</a:t>
            </a:r>
            <a:r>
              <a:rPr lang="en-GB" sz="1800" dirty="0">
                <a:effectLst/>
                <a:latin typeface="Times New Roman" panose="02020603050405020304" pitchFamily="18" charset="0"/>
                <a:ea typeface="Times New Roman" panose="02020603050405020304" pitchFamily="18" charset="0"/>
              </a:rPr>
              <a:t> 	maiden -&gt; wife</a:t>
            </a:r>
          </a:p>
          <a:p>
            <a:pPr algn="just"/>
            <a:endParaRPr lang="en-GB" sz="1800" dirty="0">
              <a:effectLst/>
              <a:latin typeface="Times New Roman" panose="02020603050405020304" pitchFamily="18" charset="0"/>
              <a:ea typeface="Times New Roman" panose="02020603050405020304" pitchFamily="18" charset="0"/>
            </a:endParaRPr>
          </a:p>
          <a:p>
            <a:pPr marL="0" indent="0" algn="just">
              <a:buNone/>
            </a:pPr>
            <a:r>
              <a:rPr lang="en-GB" sz="2000" dirty="0">
                <a:effectLst/>
                <a:latin typeface="Times New Roman" panose="02020603050405020304" pitchFamily="18" charset="0"/>
                <a:ea typeface="Times New Roman" panose="02020603050405020304" pitchFamily="18" charset="0"/>
              </a:rPr>
              <a:t>According to the tractate known as </a:t>
            </a:r>
            <a:r>
              <a:rPr lang="en-GB" sz="2000" i="1" dirty="0" err="1">
                <a:effectLst/>
                <a:latin typeface="Times New Roman" panose="02020603050405020304" pitchFamily="18" charset="0"/>
                <a:ea typeface="Times New Roman" panose="02020603050405020304" pitchFamily="18" charset="0"/>
              </a:rPr>
              <a:t>Cyfraith</a:t>
            </a:r>
            <a:r>
              <a:rPr lang="en-GB" sz="2000" i="1" dirty="0">
                <a:effectLst/>
                <a:latin typeface="Times New Roman" panose="02020603050405020304" pitchFamily="18" charset="0"/>
                <a:ea typeface="Times New Roman" panose="02020603050405020304" pitchFamily="18" charset="0"/>
              </a:rPr>
              <a:t> y </a:t>
            </a:r>
            <a:r>
              <a:rPr lang="en-GB" sz="2000" i="1" dirty="0" err="1">
                <a:effectLst/>
                <a:latin typeface="Times New Roman" panose="02020603050405020304" pitchFamily="18" charset="0"/>
                <a:ea typeface="Times New Roman" panose="02020603050405020304" pitchFamily="18" charset="0"/>
              </a:rPr>
              <a:t>Gwragedd</a:t>
            </a:r>
            <a:r>
              <a:rPr lang="en-GB" sz="2000" dirty="0">
                <a:effectLst/>
                <a:latin typeface="Times New Roman" panose="02020603050405020304" pitchFamily="18" charset="0"/>
                <a:ea typeface="Times New Roman" panose="02020603050405020304" pitchFamily="18" charset="0"/>
              </a:rPr>
              <a:t> (The Welsh Law of Women), sexual intercourse rather than a religious ceremony marked this important </a:t>
            </a:r>
            <a:r>
              <a:rPr lang="en-GB" sz="2000" i="1" dirty="0">
                <a:effectLst/>
                <a:latin typeface="Times New Roman" panose="02020603050405020304" pitchFamily="18" charset="0"/>
                <a:ea typeface="Times New Roman" panose="02020603050405020304" pitchFamily="18" charset="0"/>
              </a:rPr>
              <a:t>rite de passage</a:t>
            </a:r>
            <a:r>
              <a:rPr lang="en-GB" sz="2000" dirty="0">
                <a:effectLst/>
                <a:latin typeface="Times New Roman" panose="02020603050405020304" pitchFamily="18" charset="0"/>
                <a:ea typeface="Times New Roman" panose="02020603050405020304" pitchFamily="18" charset="0"/>
              </a:rPr>
              <a:t>. The situation was the same in England where a ceremony could act as proof of the couple’s commitment to their sexual union. As Dafydd Jenkins (1980:86) states: ‘It must be remembered that neither ecclesiastical nor secular law in medieval England regarded a religious ceremony as essential to the validity of a marriage: the commitment of the parties to each other was what created the union, and a religious ceremony was of legal importance as providing notorious evidence of a commitment which might otherwise be very difficult to prove.’</a:t>
            </a:r>
          </a:p>
          <a:p>
            <a:endParaRPr lang="en-GB" dirty="0"/>
          </a:p>
        </p:txBody>
      </p:sp>
    </p:spTree>
    <p:extLst>
      <p:ext uri="{BB962C8B-B14F-4D97-AF65-F5344CB8AC3E}">
        <p14:creationId xmlns:p14="http://schemas.microsoft.com/office/powerpoint/2010/main" val="3287743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58347-3ED3-40BD-9C51-B116B3C9361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8A8E486-F470-4CD6-BE5E-D40844F446AB}"/>
              </a:ext>
            </a:extLst>
          </p:cNvPr>
          <p:cNvSpPr>
            <a:spLocks noGrp="1"/>
          </p:cNvSpPr>
          <p:nvPr>
            <p:ph idx="1"/>
          </p:nvPr>
        </p:nvSpPr>
        <p:spPr/>
        <p:txBody>
          <a:bodyPr>
            <a:normAutofit lnSpcReduction="10000"/>
          </a:bodyPr>
          <a:lstStyle/>
          <a:p>
            <a:pPr marL="0" indent="0" algn="just">
              <a:buNone/>
            </a:pPr>
            <a:r>
              <a:rPr lang="en-GB" sz="2800" dirty="0">
                <a:effectLst/>
                <a:latin typeface="Times New Roman" panose="02020603050405020304" pitchFamily="18" charset="0"/>
                <a:ea typeface="Times New Roman" panose="02020603050405020304" pitchFamily="18" charset="0"/>
              </a:rPr>
              <a:t>In Wales nine different kinds of unions were officially recognised according to ‘Nau </a:t>
            </a:r>
            <a:r>
              <a:rPr lang="en-GB" sz="2800" dirty="0" err="1">
                <a:effectLst/>
                <a:latin typeface="Times New Roman" panose="02020603050405020304" pitchFamily="18" charset="0"/>
                <a:ea typeface="Times New Roman" panose="02020603050405020304" pitchFamily="18" charset="0"/>
              </a:rPr>
              <a:t>Kynywedi</a:t>
            </a:r>
            <a:r>
              <a:rPr lang="en-GB" sz="2800" dirty="0">
                <a:effectLst/>
                <a:latin typeface="Times New Roman" panose="02020603050405020304" pitchFamily="18" charset="0"/>
                <a:ea typeface="Times New Roman" panose="02020603050405020304" pitchFamily="18" charset="0"/>
              </a:rPr>
              <a:t> </a:t>
            </a:r>
            <a:r>
              <a:rPr lang="en-GB" sz="2800" dirty="0" err="1">
                <a:effectLst/>
                <a:latin typeface="Times New Roman" panose="02020603050405020304" pitchFamily="18" charset="0"/>
                <a:ea typeface="Times New Roman" panose="02020603050405020304" pitchFamily="18" charset="0"/>
              </a:rPr>
              <a:t>Teithiauc</a:t>
            </a:r>
            <a:r>
              <a:rPr lang="en-GB" sz="2800" dirty="0">
                <a:effectLst/>
                <a:latin typeface="Times New Roman" panose="02020603050405020304" pitchFamily="18" charset="0"/>
                <a:ea typeface="Times New Roman" panose="02020603050405020304" pitchFamily="18" charset="0"/>
              </a:rPr>
              <a:t>’ defined by T.M. Charles-Edwards as: ‘the nine lawful unions in the sense of nine processes by which a man and a woman were sexually united in the eyes of the law’. Amongst these one finds:</a:t>
            </a:r>
          </a:p>
          <a:p>
            <a:pPr algn="just"/>
            <a:endParaRPr lang="en-GB" sz="2800" dirty="0">
              <a:effectLst/>
              <a:latin typeface="Times New Roman" panose="02020603050405020304" pitchFamily="18" charset="0"/>
              <a:ea typeface="Times New Roman" panose="02020603050405020304" pitchFamily="18" charset="0"/>
            </a:endParaRPr>
          </a:p>
          <a:p>
            <a:pPr algn="just"/>
            <a:r>
              <a:rPr lang="en-GB" sz="2800" i="1" dirty="0" err="1">
                <a:effectLst/>
                <a:latin typeface="Times New Roman" panose="02020603050405020304" pitchFamily="18" charset="0"/>
                <a:ea typeface="Times New Roman" panose="02020603050405020304" pitchFamily="18" charset="0"/>
              </a:rPr>
              <a:t>Priodas</a:t>
            </a:r>
            <a:r>
              <a:rPr lang="en-GB" sz="2800" i="1" dirty="0">
                <a:effectLst/>
                <a:latin typeface="Times New Roman" panose="02020603050405020304" pitchFamily="18" charset="0"/>
                <a:ea typeface="Times New Roman" panose="02020603050405020304" pitchFamily="18" charset="0"/>
              </a:rPr>
              <a:t>/</a:t>
            </a:r>
            <a:r>
              <a:rPr lang="en-GB" sz="2800" dirty="0">
                <a:effectLst/>
                <a:latin typeface="Times New Roman" panose="02020603050405020304" pitchFamily="18" charset="0"/>
                <a:ea typeface="Times New Roman" panose="02020603050405020304" pitchFamily="18" charset="0"/>
              </a:rPr>
              <a:t>marriage (the woman is given to the man by her family) this was the most respectable form of union (e.g. </a:t>
            </a:r>
            <a:r>
              <a:rPr lang="en-GB" sz="2800" dirty="0" err="1">
                <a:effectLst/>
                <a:latin typeface="Times New Roman" panose="02020603050405020304" pitchFamily="18" charset="0"/>
                <a:ea typeface="Times New Roman" panose="02020603050405020304" pitchFamily="18" charset="0"/>
              </a:rPr>
              <a:t>Branwen</a:t>
            </a:r>
            <a:r>
              <a:rPr lang="en-GB" sz="2800" dirty="0">
                <a:effectLst/>
                <a:latin typeface="Times New Roman" panose="02020603050405020304" pitchFamily="18" charset="0"/>
                <a:ea typeface="Times New Roman" panose="02020603050405020304" pitchFamily="18" charset="0"/>
              </a:rPr>
              <a:t> and </a:t>
            </a:r>
            <a:r>
              <a:rPr lang="en-GB" sz="2800" dirty="0" err="1">
                <a:effectLst/>
                <a:latin typeface="Times New Roman" panose="02020603050405020304" pitchFamily="18" charset="0"/>
                <a:ea typeface="Times New Roman" panose="02020603050405020304" pitchFamily="18" charset="0"/>
              </a:rPr>
              <a:t>Matholwch</a:t>
            </a:r>
            <a:r>
              <a:rPr lang="en-GB" sz="2800" dirty="0">
                <a:effectLst/>
                <a:latin typeface="Times New Roman" panose="02020603050405020304" pitchFamily="18" charset="0"/>
                <a:ea typeface="Times New Roman" panose="02020603050405020304" pitchFamily="18" charset="0"/>
              </a:rPr>
              <a:t> PKM2)</a:t>
            </a:r>
          </a:p>
          <a:p>
            <a:endParaRPr lang="en-GB" dirty="0"/>
          </a:p>
        </p:txBody>
      </p:sp>
    </p:spTree>
    <p:extLst>
      <p:ext uri="{BB962C8B-B14F-4D97-AF65-F5344CB8AC3E}">
        <p14:creationId xmlns:p14="http://schemas.microsoft.com/office/powerpoint/2010/main" val="2590414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9903A-EC24-45CF-8B19-4A612465E55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16E8BE8-4194-4F68-8886-A63A09FAD856}"/>
              </a:ext>
            </a:extLst>
          </p:cNvPr>
          <p:cNvSpPr>
            <a:spLocks noGrp="1"/>
          </p:cNvSpPr>
          <p:nvPr>
            <p:ph sz="half" idx="1"/>
          </p:nvPr>
        </p:nvSpPr>
        <p:spPr>
          <a:xfrm>
            <a:off x="457200" y="476672"/>
            <a:ext cx="4038600" cy="6106690"/>
          </a:xfrm>
        </p:spPr>
        <p:txBody>
          <a:bodyPr>
            <a:normAutofit fontScale="85000" lnSpcReduction="20000"/>
          </a:bodyPr>
          <a:lstStyle/>
          <a:p>
            <a:pPr algn="just"/>
            <a:r>
              <a:rPr lang="en-GB" sz="2800" i="1" dirty="0" err="1">
                <a:effectLst/>
                <a:latin typeface="Times New Roman" panose="02020603050405020304" pitchFamily="18" charset="0"/>
                <a:ea typeface="Times New Roman" panose="02020603050405020304" pitchFamily="18" charset="0"/>
              </a:rPr>
              <a:t>Llathlud</a:t>
            </a:r>
            <a:r>
              <a:rPr lang="en-GB" sz="2800" i="1" dirty="0">
                <a:effectLst/>
                <a:latin typeface="Times New Roman" panose="02020603050405020304" pitchFamily="18" charset="0"/>
                <a:ea typeface="Times New Roman" panose="02020603050405020304" pitchFamily="18" charset="0"/>
              </a:rPr>
              <a:t>/</a:t>
            </a:r>
            <a:r>
              <a:rPr lang="en-GB" sz="2800" dirty="0">
                <a:effectLst/>
                <a:latin typeface="Times New Roman" panose="02020603050405020304" pitchFamily="18" charset="0"/>
                <a:ea typeface="Times New Roman" panose="02020603050405020304" pitchFamily="18" charset="0"/>
              </a:rPr>
              <a:t>elopement</a:t>
            </a:r>
            <a:r>
              <a:rPr lang="en-GB" sz="2800" i="1" dirty="0">
                <a:effectLst/>
                <a:latin typeface="Times New Roman" panose="02020603050405020304" pitchFamily="18" charset="0"/>
                <a:ea typeface="Times New Roman" panose="02020603050405020304" pitchFamily="18" charset="0"/>
              </a:rPr>
              <a:t> </a:t>
            </a:r>
            <a:r>
              <a:rPr lang="en-GB" sz="2800" dirty="0">
                <a:effectLst/>
                <a:latin typeface="Times New Roman" panose="02020603050405020304" pitchFamily="18" charset="0"/>
                <a:ea typeface="Times New Roman" panose="02020603050405020304" pitchFamily="18" charset="0"/>
              </a:rPr>
              <a:t>– the girl decides to elope with the man of her choice or is kidnapped against her will. In this case the girl’s family do not choose her husband.</a:t>
            </a:r>
          </a:p>
          <a:p>
            <a:pPr marL="0" indent="0" algn="just">
              <a:buNone/>
            </a:pPr>
            <a:r>
              <a:rPr lang="en-GB" sz="2800" i="1" dirty="0">
                <a:effectLst/>
                <a:latin typeface="Times New Roman" panose="02020603050405020304" pitchFamily="18" charset="0"/>
                <a:ea typeface="Times New Roman" panose="02020603050405020304" pitchFamily="18" charset="0"/>
              </a:rPr>
              <a:t> </a:t>
            </a:r>
            <a:endParaRPr lang="en-GB" sz="2800" dirty="0">
              <a:effectLst/>
              <a:latin typeface="Times New Roman" panose="02020603050405020304" pitchFamily="18" charset="0"/>
              <a:ea typeface="Times New Roman" panose="02020603050405020304" pitchFamily="18" charset="0"/>
            </a:endParaRPr>
          </a:p>
          <a:p>
            <a:pPr algn="just"/>
            <a:r>
              <a:rPr lang="en-GB" sz="2800" i="1" dirty="0" err="1">
                <a:effectLst/>
                <a:latin typeface="Times New Roman" panose="02020603050405020304" pitchFamily="18" charset="0"/>
                <a:ea typeface="Times New Roman" panose="02020603050405020304" pitchFamily="18" charset="0"/>
              </a:rPr>
              <a:t>beichiogi</a:t>
            </a:r>
            <a:r>
              <a:rPr lang="en-GB" sz="2800" i="1"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twyll</a:t>
            </a:r>
            <a:r>
              <a:rPr lang="en-GB" sz="2800" i="1"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gwreic</a:t>
            </a:r>
            <a:r>
              <a:rPr lang="en-GB" sz="2800" i="1"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llwyn</a:t>
            </a:r>
            <a:r>
              <a:rPr lang="en-GB" sz="2800" i="1" dirty="0">
                <a:effectLst/>
                <a:latin typeface="Times New Roman" panose="02020603050405020304" pitchFamily="18" charset="0"/>
                <a:ea typeface="Times New Roman" panose="02020603050405020304" pitchFamily="18" charset="0"/>
              </a:rPr>
              <a:t> a </a:t>
            </a:r>
            <a:r>
              <a:rPr lang="en-GB" sz="2800" i="1" dirty="0" err="1">
                <a:effectLst/>
                <a:latin typeface="Times New Roman" panose="02020603050405020304" pitchFamily="18" charset="0"/>
                <a:ea typeface="Times New Roman" panose="02020603050405020304" pitchFamily="18" charset="0"/>
              </a:rPr>
              <a:t>pherth</a:t>
            </a:r>
            <a:r>
              <a:rPr lang="en-GB" sz="2800" dirty="0">
                <a:effectLst/>
                <a:latin typeface="Times New Roman" panose="02020603050405020304" pitchFamily="18" charset="0"/>
                <a:ea typeface="Times New Roman" panose="02020603050405020304" pitchFamily="18" charset="0"/>
              </a:rPr>
              <a:t> (secret pregnancy of bush and brake) – this was acknowledged as a legal union and the man was obliged to support his children financially.</a:t>
            </a:r>
          </a:p>
          <a:p>
            <a:pPr marL="0" indent="0" algn="just">
              <a:buNone/>
            </a:pPr>
            <a:endParaRPr lang="en-GB" sz="1900" b="0" i="0" dirty="0">
              <a:solidFill>
                <a:srgbClr val="202122"/>
              </a:solidFill>
              <a:effectLst/>
              <a:latin typeface="Arial" panose="020B0604020202020204" pitchFamily="34" charset="0"/>
            </a:endParaRPr>
          </a:p>
          <a:p>
            <a:pPr marL="0" indent="0" algn="just">
              <a:buNone/>
            </a:pPr>
            <a:endParaRPr lang="en-GB" sz="1900" dirty="0">
              <a:solidFill>
                <a:srgbClr val="202122"/>
              </a:solidFill>
              <a:latin typeface="Arial" panose="020B0604020202020204" pitchFamily="34" charset="0"/>
            </a:endParaRPr>
          </a:p>
          <a:p>
            <a:pPr marL="0" indent="0" algn="just">
              <a:buNone/>
            </a:pPr>
            <a:r>
              <a:rPr lang="en-GB" sz="1900" b="0" i="0" dirty="0">
                <a:solidFill>
                  <a:srgbClr val="202122"/>
                </a:solidFill>
                <a:effectLst/>
                <a:latin typeface="Arial" panose="020B0604020202020204" pitchFamily="34" charset="0"/>
              </a:rPr>
              <a:t>Image: NLW </a:t>
            </a:r>
            <a:r>
              <a:rPr lang="en-GB" sz="1900" b="0" i="0" dirty="0" err="1">
                <a:solidFill>
                  <a:srgbClr val="202122"/>
                </a:solidFill>
                <a:effectLst/>
                <a:latin typeface="Arial" panose="020B0604020202020204" pitchFamily="34" charset="0"/>
              </a:rPr>
              <a:t>Peniarth</a:t>
            </a:r>
            <a:r>
              <a:rPr lang="en-GB" sz="1900" b="0" i="0" dirty="0">
                <a:solidFill>
                  <a:srgbClr val="202122"/>
                </a:solidFill>
                <a:effectLst/>
                <a:latin typeface="Arial" panose="020B0604020202020204" pitchFamily="34" charset="0"/>
              </a:rPr>
              <a:t> 28, Kissing Couple. From a Latin copy of the Laws of Hywel </a:t>
            </a:r>
            <a:r>
              <a:rPr lang="en-GB" sz="1900" b="0" i="0" dirty="0" err="1">
                <a:solidFill>
                  <a:srgbClr val="202122"/>
                </a:solidFill>
                <a:effectLst/>
                <a:latin typeface="Arial" panose="020B0604020202020204" pitchFamily="34" charset="0"/>
              </a:rPr>
              <a:t>Dda</a:t>
            </a:r>
            <a:r>
              <a:rPr lang="en-GB" sz="1900" b="0" i="0" dirty="0">
                <a:solidFill>
                  <a:srgbClr val="202122"/>
                </a:solidFill>
                <a:effectLst/>
                <a:latin typeface="Arial" panose="020B0604020202020204" pitchFamily="34" charset="0"/>
              </a:rPr>
              <a:t>, which belongs to one of the National Library of Wales's foundation collections of manuscripts, the </a:t>
            </a:r>
            <a:r>
              <a:rPr lang="en-GB" sz="1900" b="0" i="0" dirty="0" err="1">
                <a:solidFill>
                  <a:srgbClr val="202122"/>
                </a:solidFill>
                <a:effectLst/>
                <a:latin typeface="Arial" panose="020B0604020202020204" pitchFamily="34" charset="0"/>
              </a:rPr>
              <a:t>Peniarth</a:t>
            </a:r>
            <a:r>
              <a:rPr lang="en-GB" sz="1900" b="0" i="0" dirty="0">
                <a:solidFill>
                  <a:srgbClr val="202122"/>
                </a:solidFill>
                <a:effectLst/>
                <a:latin typeface="Arial" panose="020B0604020202020204" pitchFamily="34" charset="0"/>
              </a:rPr>
              <a:t> Manuscripts.</a:t>
            </a:r>
            <a:endParaRPr lang="en-GB" sz="1900" dirty="0">
              <a:effectLst/>
              <a:latin typeface="Times New Roman" panose="02020603050405020304" pitchFamily="18" charset="0"/>
              <a:ea typeface="Times New Roman" panose="02020603050405020304" pitchFamily="18" charset="0"/>
            </a:endParaRPr>
          </a:p>
          <a:p>
            <a:endParaRPr lang="en-GB" dirty="0"/>
          </a:p>
        </p:txBody>
      </p:sp>
      <p:pic>
        <p:nvPicPr>
          <p:cNvPr id="2050" name="Picture 2">
            <a:extLst>
              <a:ext uri="{FF2B5EF4-FFF2-40B4-BE49-F238E27FC236}">
                <a16:creationId xmlns:a16="http://schemas.microsoft.com/office/drawing/2014/main" id="{874EB70F-E08A-4DBE-8F70-B30E533F906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8200" y="1946424"/>
            <a:ext cx="4038600" cy="3833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9849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6D84E-1FE2-4B58-AEDC-0980C772CC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B5019D1-FAB1-4D64-96FF-77D3E0DD6580}"/>
              </a:ext>
            </a:extLst>
          </p:cNvPr>
          <p:cNvSpPr>
            <a:spLocks noGrp="1"/>
          </p:cNvSpPr>
          <p:nvPr>
            <p:ph idx="1"/>
          </p:nvPr>
        </p:nvSpPr>
        <p:spPr/>
        <p:txBody>
          <a:bodyPr/>
          <a:lstStyle/>
          <a:p>
            <a:pPr algn="just"/>
            <a:r>
              <a:rPr lang="en-GB" sz="2800" i="1" dirty="0" err="1">
                <a:effectLst/>
                <a:latin typeface="Times New Roman" panose="02020603050405020304" pitchFamily="18" charset="0"/>
                <a:ea typeface="Times New Roman" panose="02020603050405020304" pitchFamily="18" charset="0"/>
              </a:rPr>
              <a:t>Llathlud</a:t>
            </a:r>
            <a:r>
              <a:rPr lang="en-GB" sz="2800" i="1" dirty="0">
                <a:effectLst/>
                <a:latin typeface="Times New Roman" panose="02020603050405020304" pitchFamily="18" charset="0"/>
                <a:ea typeface="Times New Roman" panose="02020603050405020304" pitchFamily="18" charset="0"/>
              </a:rPr>
              <a:t>/</a:t>
            </a:r>
            <a:r>
              <a:rPr lang="en-GB" sz="2800" dirty="0">
                <a:effectLst/>
                <a:latin typeface="Times New Roman" panose="02020603050405020304" pitchFamily="18" charset="0"/>
                <a:ea typeface="Times New Roman" panose="02020603050405020304" pitchFamily="18" charset="0"/>
              </a:rPr>
              <a:t>elopement</a:t>
            </a:r>
            <a:r>
              <a:rPr lang="en-GB" sz="2800" i="1" dirty="0">
                <a:effectLst/>
                <a:latin typeface="Times New Roman" panose="02020603050405020304" pitchFamily="18" charset="0"/>
                <a:ea typeface="Times New Roman" panose="02020603050405020304" pitchFamily="18" charset="0"/>
              </a:rPr>
              <a:t> </a:t>
            </a:r>
            <a:r>
              <a:rPr lang="en-GB" sz="2800" dirty="0">
                <a:effectLst/>
                <a:latin typeface="Times New Roman" panose="02020603050405020304" pitchFamily="18" charset="0"/>
                <a:ea typeface="Times New Roman" panose="02020603050405020304" pitchFamily="18" charset="0"/>
              </a:rPr>
              <a:t>– the girl decides to elope with the man of her choice or is kidnapped against her will. In this case the girl’s family do not choose her husband.</a:t>
            </a:r>
          </a:p>
          <a:p>
            <a:pPr marL="0" indent="0" algn="just">
              <a:buNone/>
            </a:pPr>
            <a:r>
              <a:rPr lang="en-GB" sz="2800" i="1" dirty="0">
                <a:effectLst/>
                <a:latin typeface="Times New Roman" panose="02020603050405020304" pitchFamily="18" charset="0"/>
                <a:ea typeface="Times New Roman" panose="02020603050405020304" pitchFamily="18" charset="0"/>
              </a:rPr>
              <a:t> </a:t>
            </a:r>
            <a:endParaRPr lang="en-GB" sz="2800" dirty="0">
              <a:effectLst/>
              <a:latin typeface="Times New Roman" panose="02020603050405020304" pitchFamily="18" charset="0"/>
              <a:ea typeface="Times New Roman" panose="02020603050405020304" pitchFamily="18" charset="0"/>
            </a:endParaRPr>
          </a:p>
          <a:p>
            <a:pPr algn="just"/>
            <a:r>
              <a:rPr lang="en-GB" sz="2800" i="1" dirty="0" err="1">
                <a:effectLst/>
                <a:latin typeface="Times New Roman" panose="02020603050405020304" pitchFamily="18" charset="0"/>
                <a:ea typeface="Times New Roman" panose="02020603050405020304" pitchFamily="18" charset="0"/>
              </a:rPr>
              <a:t>beichiogi</a:t>
            </a:r>
            <a:r>
              <a:rPr lang="en-GB" sz="2800" i="1"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twyll</a:t>
            </a:r>
            <a:r>
              <a:rPr lang="en-GB" sz="2800" i="1"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gwreic</a:t>
            </a:r>
            <a:r>
              <a:rPr lang="en-GB" sz="2800" i="1"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llwyn</a:t>
            </a:r>
            <a:r>
              <a:rPr lang="en-GB" sz="2800" i="1" dirty="0">
                <a:effectLst/>
                <a:latin typeface="Times New Roman" panose="02020603050405020304" pitchFamily="18" charset="0"/>
                <a:ea typeface="Times New Roman" panose="02020603050405020304" pitchFamily="18" charset="0"/>
              </a:rPr>
              <a:t> a </a:t>
            </a:r>
            <a:r>
              <a:rPr lang="en-GB" sz="2800" i="1" dirty="0" err="1">
                <a:effectLst/>
                <a:latin typeface="Times New Roman" panose="02020603050405020304" pitchFamily="18" charset="0"/>
                <a:ea typeface="Times New Roman" panose="02020603050405020304" pitchFamily="18" charset="0"/>
              </a:rPr>
              <a:t>pherth</a:t>
            </a:r>
            <a:r>
              <a:rPr lang="en-GB" sz="2800" dirty="0">
                <a:effectLst/>
                <a:latin typeface="Times New Roman" panose="02020603050405020304" pitchFamily="18" charset="0"/>
                <a:ea typeface="Times New Roman" panose="02020603050405020304" pitchFamily="18" charset="0"/>
              </a:rPr>
              <a:t> (secret pregnancy of bush and brake) – this was acknowledged as a legal union and the man was obliged to support his children financially.</a:t>
            </a:r>
          </a:p>
          <a:p>
            <a:endParaRPr lang="en-GB" dirty="0"/>
          </a:p>
        </p:txBody>
      </p:sp>
    </p:spTree>
    <p:extLst>
      <p:ext uri="{BB962C8B-B14F-4D97-AF65-F5344CB8AC3E}">
        <p14:creationId xmlns:p14="http://schemas.microsoft.com/office/powerpoint/2010/main" val="1138965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8EFC7-5427-4C6B-8951-DA13B32E82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D01FB28-2C80-4306-9821-20DD12F3BADA}"/>
              </a:ext>
            </a:extLst>
          </p:cNvPr>
          <p:cNvSpPr>
            <a:spLocks noGrp="1"/>
          </p:cNvSpPr>
          <p:nvPr>
            <p:ph idx="1"/>
          </p:nvPr>
        </p:nvSpPr>
        <p:spPr/>
        <p:txBody>
          <a:bodyPr>
            <a:normAutofit fontScale="92500" lnSpcReduction="10000"/>
          </a:bodyPr>
          <a:lstStyle/>
          <a:p>
            <a:pPr algn="just"/>
            <a:r>
              <a:rPr lang="en-GB" sz="2800" i="1" dirty="0">
                <a:effectLst/>
                <a:latin typeface="Times New Roman" panose="02020603050405020304" pitchFamily="18" charset="0"/>
                <a:ea typeface="Times New Roman" panose="02020603050405020304" pitchFamily="18" charset="0"/>
              </a:rPr>
              <a:t>T6yll uor6yn</a:t>
            </a:r>
            <a:r>
              <a:rPr lang="en-GB" sz="2800" dirty="0">
                <a:effectLst/>
                <a:latin typeface="Times New Roman" panose="02020603050405020304" pitchFamily="18" charset="0"/>
                <a:ea typeface="Times New Roman" panose="02020603050405020304" pitchFamily="18" charset="0"/>
              </a:rPr>
              <a:t> (</a:t>
            </a:r>
            <a:r>
              <a:rPr lang="en-GB" sz="2800" dirty="0" err="1">
                <a:effectLst/>
                <a:latin typeface="Times New Roman" panose="02020603050405020304" pitchFamily="18" charset="0"/>
                <a:ea typeface="Times New Roman" panose="02020603050405020304" pitchFamily="18" charset="0"/>
              </a:rPr>
              <a:t>twyll</a:t>
            </a:r>
            <a:r>
              <a:rPr lang="en-GB" sz="2800" dirty="0">
                <a:effectLst/>
                <a:latin typeface="Times New Roman" panose="02020603050405020304" pitchFamily="18" charset="0"/>
                <a:ea typeface="Times New Roman" panose="02020603050405020304" pitchFamily="18" charset="0"/>
              </a:rPr>
              <a:t> </a:t>
            </a:r>
            <a:r>
              <a:rPr lang="en-GB" sz="2800" dirty="0" err="1">
                <a:effectLst/>
                <a:latin typeface="Times New Roman" panose="02020603050405020304" pitchFamily="18" charset="0"/>
                <a:ea typeface="Times New Roman" panose="02020603050405020304" pitchFamily="18" charset="0"/>
              </a:rPr>
              <a:t>forwyn</a:t>
            </a:r>
            <a:r>
              <a:rPr lang="en-GB" sz="2800" dirty="0">
                <a:effectLst/>
                <a:latin typeface="Times New Roman" panose="02020603050405020304" pitchFamily="18" charset="0"/>
                <a:ea typeface="Times New Roman" panose="02020603050405020304" pitchFamily="18" charset="0"/>
              </a:rPr>
              <a:t>) – a maiden who has been tricked, i.e. raped. (In a different context this can also mean false virgin. See below.) Rape was considered to be a lawful union and the maiden became the rapist’s wife. However rape was also a punishable crime. (cf. the rape of </a:t>
            </a:r>
            <a:r>
              <a:rPr lang="en-GB" sz="2800" dirty="0" err="1">
                <a:effectLst/>
                <a:latin typeface="Times New Roman" panose="02020603050405020304" pitchFamily="18" charset="0"/>
                <a:ea typeface="Times New Roman" panose="02020603050405020304" pitchFamily="18" charset="0"/>
              </a:rPr>
              <a:t>Goewin</a:t>
            </a:r>
            <a:r>
              <a:rPr lang="en-GB" sz="2800" dirty="0">
                <a:effectLst/>
                <a:latin typeface="Times New Roman" panose="02020603050405020304" pitchFamily="18" charset="0"/>
                <a:ea typeface="Times New Roman" panose="02020603050405020304" pitchFamily="18" charset="0"/>
              </a:rPr>
              <a:t> in PKM4). If the girl was a virgin prior to the rape she was entitled to receive </a:t>
            </a:r>
            <a:r>
              <a:rPr lang="en-GB" sz="2800" i="1" dirty="0" err="1">
                <a:effectLst/>
                <a:latin typeface="Times New Roman" panose="02020603050405020304" pitchFamily="18" charset="0"/>
                <a:ea typeface="Times New Roman" panose="02020603050405020304" pitchFamily="18" charset="0"/>
              </a:rPr>
              <a:t>cowyll</a:t>
            </a:r>
            <a:r>
              <a:rPr lang="en-GB" sz="2800"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agweddi</a:t>
            </a:r>
            <a:r>
              <a:rPr lang="en-GB" sz="2800"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wynebwerth</a:t>
            </a:r>
            <a:r>
              <a:rPr lang="en-GB" sz="2800" dirty="0">
                <a:effectLst/>
                <a:latin typeface="Times New Roman" panose="02020603050405020304" pitchFamily="18" charset="0"/>
                <a:ea typeface="Times New Roman" panose="02020603050405020304" pitchFamily="18" charset="0"/>
              </a:rPr>
              <a:t> and </a:t>
            </a:r>
            <a:r>
              <a:rPr lang="en-GB" sz="2800" i="1" dirty="0" err="1">
                <a:effectLst/>
                <a:latin typeface="Times New Roman" panose="02020603050405020304" pitchFamily="18" charset="0"/>
                <a:ea typeface="Times New Roman" panose="02020603050405020304" pitchFamily="18" charset="0"/>
              </a:rPr>
              <a:t>dilysrwydd</a:t>
            </a:r>
            <a:r>
              <a:rPr lang="en-GB" sz="2800" dirty="0">
                <a:effectLst/>
                <a:latin typeface="Times New Roman" panose="02020603050405020304" pitchFamily="18" charset="0"/>
                <a:ea typeface="Times New Roman" panose="02020603050405020304" pitchFamily="18" charset="0"/>
              </a:rPr>
              <a:t>. </a:t>
            </a:r>
            <a:r>
              <a:rPr lang="en-GB" sz="2800" i="1" dirty="0" err="1">
                <a:effectLst/>
                <a:latin typeface="Times New Roman" panose="02020603050405020304" pitchFamily="18" charset="0"/>
                <a:ea typeface="Times New Roman" panose="02020603050405020304" pitchFamily="18" charset="0"/>
              </a:rPr>
              <a:t>Amobr</a:t>
            </a:r>
            <a:r>
              <a:rPr lang="en-GB" sz="2800" dirty="0">
                <a:effectLst/>
                <a:latin typeface="Times New Roman" panose="02020603050405020304" pitchFamily="18" charset="0"/>
                <a:ea typeface="Times New Roman" panose="02020603050405020304" pitchFamily="18" charset="0"/>
              </a:rPr>
              <a:t> was payable to her territorial lord. It was a crime to rape another man’s wife, and since this also insulted her husband, the rapist had to pay </a:t>
            </a:r>
            <a:r>
              <a:rPr lang="en-GB" sz="2800" i="1" dirty="0" err="1">
                <a:effectLst/>
                <a:latin typeface="Times New Roman" panose="02020603050405020304" pitchFamily="18" charset="0"/>
                <a:ea typeface="Times New Roman" panose="02020603050405020304" pitchFamily="18" charset="0"/>
              </a:rPr>
              <a:t>sarhaed</a:t>
            </a:r>
            <a:r>
              <a:rPr lang="en-GB" sz="2800" dirty="0">
                <a:effectLst/>
                <a:latin typeface="Times New Roman" panose="02020603050405020304" pitchFamily="18" charset="0"/>
                <a:ea typeface="Times New Roman" panose="02020603050405020304" pitchFamily="18" charset="0"/>
              </a:rPr>
              <a:t> (insult price).</a:t>
            </a:r>
          </a:p>
          <a:p>
            <a:pPr marL="0" indent="0" algn="just">
              <a:buNone/>
            </a:pPr>
            <a:r>
              <a:rPr lang="en-GB" sz="1800" dirty="0">
                <a:effectLst/>
                <a:latin typeface="Times New Roman" panose="02020603050405020304" pitchFamily="18" charset="0"/>
                <a:ea typeface="Times New Roman" panose="02020603050405020304" pitchFamily="18" charset="0"/>
              </a:rPr>
              <a:t> </a:t>
            </a:r>
          </a:p>
          <a:p>
            <a:endParaRPr lang="en-GB" dirty="0"/>
          </a:p>
        </p:txBody>
      </p:sp>
    </p:spTree>
    <p:extLst>
      <p:ext uri="{BB962C8B-B14F-4D97-AF65-F5344CB8AC3E}">
        <p14:creationId xmlns:p14="http://schemas.microsoft.com/office/powerpoint/2010/main" val="2637257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Rape - Detailed compensation was payable for rape; According to </a:t>
            </a:r>
            <a:r>
              <a:rPr lang="en-GB" dirty="0" err="1"/>
              <a:t>Dafydd</a:t>
            </a:r>
            <a:r>
              <a:rPr lang="en-GB" dirty="0"/>
              <a:t> Jenkins: ‘since rape creates a marital union which is immediately terminated, all the payments which fall due on creation or termination are payable, in addition to the payments appropriate to the insults involved’ (p. xxix)</a:t>
            </a:r>
          </a:p>
        </p:txBody>
      </p:sp>
    </p:spTree>
    <p:extLst>
      <p:ext uri="{BB962C8B-B14F-4D97-AF65-F5344CB8AC3E}">
        <p14:creationId xmlns:p14="http://schemas.microsoft.com/office/powerpoint/2010/main" val="24122017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AA684-8D3C-45A3-8566-C46F3EAAE52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584DD0E-CCE0-43C6-BFB5-24C93219414D}"/>
              </a:ext>
            </a:extLst>
          </p:cNvPr>
          <p:cNvSpPr>
            <a:spLocks noGrp="1"/>
          </p:cNvSpPr>
          <p:nvPr>
            <p:ph idx="1"/>
          </p:nvPr>
        </p:nvSpPr>
        <p:spPr>
          <a:xfrm>
            <a:off x="457200" y="404664"/>
            <a:ext cx="8229600" cy="5721499"/>
          </a:xfrm>
        </p:spPr>
        <p:txBody>
          <a:bodyPr>
            <a:normAutofit fontScale="92500" lnSpcReduction="20000"/>
          </a:bodyPr>
          <a:lstStyle/>
          <a:p>
            <a:r>
              <a:rPr lang="en-GB" sz="2800" dirty="0">
                <a:effectLst/>
                <a:latin typeface="Times New Roman" panose="02020603050405020304" pitchFamily="18" charset="0"/>
                <a:ea typeface="Times New Roman" panose="02020603050405020304" pitchFamily="18" charset="0"/>
              </a:rPr>
              <a:t>All young women were expected to be virgins on the night of their marriage. If it was discovered that the girl was not a virgin (</a:t>
            </a:r>
            <a:r>
              <a:rPr lang="en-GB" sz="2800" i="1" dirty="0" err="1">
                <a:effectLst/>
                <a:latin typeface="Times New Roman" panose="02020603050405020304" pitchFamily="18" charset="0"/>
                <a:ea typeface="Times New Roman" panose="02020603050405020304" pitchFamily="18" charset="0"/>
              </a:rPr>
              <a:t>twyllforwyn</a:t>
            </a:r>
            <a:r>
              <a:rPr lang="en-GB" sz="2800" dirty="0">
                <a:effectLst/>
                <a:latin typeface="Times New Roman" panose="02020603050405020304" pitchFamily="18" charset="0"/>
                <a:ea typeface="Times New Roman" panose="02020603050405020304" pitchFamily="18" charset="0"/>
              </a:rPr>
              <a:t>/ a false virgin), she was punished. The groom was entitled to invite the girl’s immediate family (</a:t>
            </a:r>
            <a:r>
              <a:rPr lang="en-GB" sz="2800" i="1" dirty="0" err="1">
                <a:effectLst/>
                <a:latin typeface="Times New Roman" panose="02020603050405020304" pitchFamily="18" charset="0"/>
                <a:ea typeface="Times New Roman" panose="02020603050405020304" pitchFamily="18" charset="0"/>
              </a:rPr>
              <a:t>cyfnesefiaid</a:t>
            </a:r>
            <a:r>
              <a:rPr lang="en-GB" sz="2800" dirty="0">
                <a:effectLst/>
                <a:latin typeface="Times New Roman" panose="02020603050405020304" pitchFamily="18" charset="0"/>
                <a:ea typeface="Times New Roman" panose="02020603050405020304" pitchFamily="18" charset="0"/>
              </a:rPr>
              <a:t>)  into the bedroom and ask them to pledge that she was undefiled when she was given to the man in marriage. If the family were unwilling to do this, or if it was acknowledged that she was not a virgin, then the girl was publicly humiliated in front of the wedding guests (</a:t>
            </a:r>
            <a:r>
              <a:rPr lang="en-GB" sz="2800" i="1" dirty="0" err="1">
                <a:effectLst/>
                <a:latin typeface="Times New Roman" panose="02020603050405020304" pitchFamily="18" charset="0"/>
                <a:ea typeface="Times New Roman" panose="02020603050405020304" pitchFamily="18" charset="0"/>
              </a:rPr>
              <a:t>neithiorwyr</a:t>
            </a:r>
            <a:r>
              <a:rPr lang="en-GB" sz="2800" dirty="0">
                <a:effectLst/>
                <a:latin typeface="Times New Roman" panose="02020603050405020304" pitchFamily="18" charset="0"/>
                <a:ea typeface="Times New Roman" panose="02020603050405020304" pitchFamily="18" charset="0"/>
              </a:rPr>
              <a:t>): her night gown was cut off above her genitals and she was given a one-year-old steer with a greased tail. If the girl could hold on to the animal’s tail, she was allowed to keep it as her </a:t>
            </a:r>
            <a:r>
              <a:rPr lang="en-GB" sz="2800" i="1" dirty="0" err="1">
                <a:effectLst/>
                <a:latin typeface="Times New Roman" panose="02020603050405020304" pitchFamily="18" charset="0"/>
                <a:ea typeface="Times New Roman" panose="02020603050405020304" pitchFamily="18" charset="0"/>
              </a:rPr>
              <a:t>agweddi</a:t>
            </a:r>
            <a:r>
              <a:rPr lang="en-GB" sz="2800" dirty="0">
                <a:effectLst/>
                <a:latin typeface="Times New Roman" panose="02020603050405020304" pitchFamily="18" charset="0"/>
                <a:ea typeface="Times New Roman" panose="02020603050405020304" pitchFamily="18" charset="0"/>
              </a:rPr>
              <a:t> otherwise she lost all legal rights to financial settlements on separation from her ‘husband’. (cf. </a:t>
            </a:r>
            <a:r>
              <a:rPr lang="en-GB" sz="2800" dirty="0" err="1">
                <a:effectLst/>
                <a:latin typeface="Times New Roman" panose="02020603050405020304" pitchFamily="18" charset="0"/>
                <a:ea typeface="Times New Roman" panose="02020603050405020304" pitchFamily="18" charset="0"/>
              </a:rPr>
              <a:t>Arianrhod</a:t>
            </a:r>
            <a:r>
              <a:rPr lang="en-GB" sz="2800" dirty="0">
                <a:effectLst/>
                <a:latin typeface="Times New Roman" panose="02020603050405020304" pitchFamily="18" charset="0"/>
                <a:ea typeface="Times New Roman" panose="02020603050405020304" pitchFamily="18" charset="0"/>
              </a:rPr>
              <a:t> in PKM4 who is found to be a false virgin, but is not punished in this way).</a:t>
            </a:r>
          </a:p>
          <a:p>
            <a:endParaRPr lang="en-GB" dirty="0"/>
          </a:p>
        </p:txBody>
      </p:sp>
    </p:spTree>
    <p:extLst>
      <p:ext uri="{BB962C8B-B14F-4D97-AF65-F5344CB8AC3E}">
        <p14:creationId xmlns:p14="http://schemas.microsoft.com/office/powerpoint/2010/main" val="31748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Divorce – in the first seven years a fee known as </a:t>
            </a:r>
            <a:r>
              <a:rPr lang="en-GB" i="1" dirty="0" err="1"/>
              <a:t>agweddi</a:t>
            </a:r>
            <a:r>
              <a:rPr lang="en-GB" dirty="0"/>
              <a:t> would be payable; after seven years the woman would be entitled to half the movable goods that the couple owned. Detailed lists are provided in the Welsh law of women as to how the goods should be divided. Women were not supposed to own land and there is no mention that they were entitled to non movable goods i.e. property/the house!</a:t>
            </a:r>
          </a:p>
        </p:txBody>
      </p:sp>
    </p:spTree>
    <p:extLst>
      <p:ext uri="{BB962C8B-B14F-4D97-AF65-F5344CB8AC3E}">
        <p14:creationId xmlns:p14="http://schemas.microsoft.com/office/powerpoint/2010/main" val="2468610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B14D3-5776-4C50-93B3-D7C72998B1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9B34054-CA5C-43D5-9732-2E399F8CEA60}"/>
              </a:ext>
            </a:extLst>
          </p:cNvPr>
          <p:cNvSpPr>
            <a:spLocks noGrp="1"/>
          </p:cNvSpPr>
          <p:nvPr>
            <p:ph idx="1"/>
          </p:nvPr>
        </p:nvSpPr>
        <p:spPr/>
        <p:txBody>
          <a:bodyPr/>
          <a:lstStyle/>
          <a:p>
            <a:r>
              <a:rPr lang="en-GB" sz="2800" dirty="0">
                <a:effectLst/>
                <a:latin typeface="Times New Roman" panose="02020603050405020304" pitchFamily="18" charset="0"/>
                <a:ea typeface="Times New Roman" panose="02020603050405020304" pitchFamily="18" charset="0"/>
              </a:rPr>
              <a:t>Considerable detail relating to how their property should be split is given in the law texts (e.g. the woman had the top covers on the bed and the man could take the bedclothes upon which they had slept. However, if he remarried the clothes were given to his ex-wife.) According to </a:t>
            </a:r>
            <a:r>
              <a:rPr lang="en-GB" sz="2800" i="1" dirty="0" err="1">
                <a:effectLst/>
                <a:latin typeface="Times New Roman" panose="02020603050405020304" pitchFamily="18" charset="0"/>
                <a:ea typeface="Times New Roman" panose="02020603050405020304" pitchFamily="18" charset="0"/>
              </a:rPr>
              <a:t>Cyfraith</a:t>
            </a:r>
            <a:r>
              <a:rPr lang="en-GB" sz="2800" i="1" dirty="0">
                <a:effectLst/>
                <a:latin typeface="Times New Roman" panose="02020603050405020304" pitchFamily="18" charset="0"/>
                <a:ea typeface="Times New Roman" panose="02020603050405020304" pitchFamily="18" charset="0"/>
              </a:rPr>
              <a:t> y </a:t>
            </a:r>
            <a:r>
              <a:rPr lang="en-GB" sz="2800" i="1" dirty="0" err="1">
                <a:effectLst/>
                <a:latin typeface="Times New Roman" panose="02020603050405020304" pitchFamily="18" charset="0"/>
                <a:ea typeface="Times New Roman" panose="02020603050405020304" pitchFamily="18" charset="0"/>
              </a:rPr>
              <a:t>Gwragedd</a:t>
            </a:r>
            <a:r>
              <a:rPr lang="en-GB" sz="2800" dirty="0">
                <a:effectLst/>
                <a:latin typeface="Times New Roman" panose="02020603050405020304" pitchFamily="18" charset="0"/>
                <a:ea typeface="Times New Roman" panose="02020603050405020304" pitchFamily="18" charset="0"/>
              </a:rPr>
              <a:t>, women were not allowed to inherit land.</a:t>
            </a:r>
          </a:p>
          <a:p>
            <a:endParaRPr lang="en-GB" dirty="0"/>
          </a:p>
        </p:txBody>
      </p:sp>
    </p:spTree>
    <p:extLst>
      <p:ext uri="{BB962C8B-B14F-4D97-AF65-F5344CB8AC3E}">
        <p14:creationId xmlns:p14="http://schemas.microsoft.com/office/powerpoint/2010/main" val="23011148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30128-67FA-45ED-A731-A28724FC3491}"/>
              </a:ext>
            </a:extLst>
          </p:cNvPr>
          <p:cNvSpPr>
            <a:spLocks noGrp="1"/>
          </p:cNvSpPr>
          <p:nvPr>
            <p:ph type="title"/>
          </p:nvPr>
        </p:nvSpPr>
        <p:spPr/>
        <p:txBody>
          <a:bodyPr>
            <a:normAutofit fontScale="90000"/>
          </a:bodyPr>
          <a:lstStyle/>
          <a:p>
            <a:pPr algn="l"/>
            <a:r>
              <a:rPr lang="en-GB" sz="2700" i="1" dirty="0" err="1">
                <a:effectLst/>
                <a:latin typeface="Times New Roman" panose="02020603050405020304" pitchFamily="18" charset="0"/>
                <a:ea typeface="Times New Roman" panose="02020603050405020304" pitchFamily="18" charset="0"/>
              </a:rPr>
              <a:t>cowyll</a:t>
            </a:r>
            <a:r>
              <a:rPr lang="en-GB" sz="2700" dirty="0">
                <a:effectLst/>
                <a:latin typeface="Times New Roman" panose="02020603050405020304" pitchFamily="18" charset="0"/>
                <a:ea typeface="Times New Roman" panose="02020603050405020304" pitchFamily="18" charset="0"/>
              </a:rPr>
              <a:t> – (morning gift) made to the virgin bride by her husband, as payment for her virginity.</a:t>
            </a: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DE79B1DA-3D28-4465-B145-A99E945E4D9A}"/>
              </a:ext>
            </a:extLst>
          </p:cNvPr>
          <p:cNvSpPr>
            <a:spLocks noGrp="1"/>
          </p:cNvSpPr>
          <p:nvPr>
            <p:ph idx="1"/>
          </p:nvPr>
        </p:nvSpPr>
        <p:spPr/>
        <p:txBody>
          <a:bodyPr>
            <a:normAutofit lnSpcReduction="10000"/>
          </a:bodyPr>
          <a:lstStyle/>
          <a:p>
            <a:pPr algn="just"/>
            <a:r>
              <a:rPr lang="en-GB" sz="2400" i="1" dirty="0" err="1">
                <a:effectLst/>
                <a:latin typeface="Times New Roman" panose="02020603050405020304" pitchFamily="18" charset="0"/>
                <a:ea typeface="Times New Roman" panose="02020603050405020304" pitchFamily="18" charset="0"/>
              </a:rPr>
              <a:t>amobr</a:t>
            </a:r>
            <a:r>
              <a:rPr lang="en-GB" sz="2400" dirty="0">
                <a:effectLst/>
                <a:latin typeface="Times New Roman" panose="02020603050405020304" pitchFamily="18" charset="0"/>
                <a:ea typeface="Times New Roman" panose="02020603050405020304" pitchFamily="18" charset="0"/>
              </a:rPr>
              <a:t> – this was paid to the maiden’s territorial lord on the loss of her virginity (cf. </a:t>
            </a:r>
            <a:r>
              <a:rPr lang="en-GB" sz="2400" i="1" dirty="0" err="1">
                <a:effectLst/>
                <a:latin typeface="Times New Roman" panose="02020603050405020304" pitchFamily="18" charset="0"/>
                <a:ea typeface="Times New Roman" panose="02020603050405020304" pitchFamily="18" charset="0"/>
              </a:rPr>
              <a:t>ius</a:t>
            </a:r>
            <a:r>
              <a:rPr lang="en-GB" sz="2400" i="1" dirty="0">
                <a:effectLst/>
                <a:latin typeface="Times New Roman" panose="02020603050405020304" pitchFamily="18" charset="0"/>
                <a:ea typeface="Times New Roman" panose="02020603050405020304" pitchFamily="18" charset="0"/>
              </a:rPr>
              <a:t> </a:t>
            </a:r>
            <a:r>
              <a:rPr lang="en-GB" sz="2400" i="1" dirty="0" err="1">
                <a:effectLst/>
                <a:latin typeface="Times New Roman" panose="02020603050405020304" pitchFamily="18" charset="0"/>
                <a:ea typeface="Times New Roman" panose="02020603050405020304" pitchFamily="18" charset="0"/>
              </a:rPr>
              <a:t>primae</a:t>
            </a:r>
            <a:r>
              <a:rPr lang="en-GB" sz="2400" i="1" dirty="0">
                <a:effectLst/>
                <a:latin typeface="Times New Roman" panose="02020603050405020304" pitchFamily="18" charset="0"/>
                <a:ea typeface="Times New Roman" panose="02020603050405020304" pitchFamily="18" charset="0"/>
              </a:rPr>
              <a:t> noctis</a:t>
            </a:r>
            <a:r>
              <a:rPr lang="en-GB" sz="2400" dirty="0">
                <a:effectLst/>
                <a:latin typeface="Times New Roman" panose="02020603050405020304" pitchFamily="18" charset="0"/>
                <a:ea typeface="Times New Roman" panose="02020603050405020304" pitchFamily="18" charset="0"/>
              </a:rPr>
              <a:t> in England, i.e. the lord’s right to sleep with a virgin on her wedding night). </a:t>
            </a:r>
            <a:r>
              <a:rPr lang="en-GB" sz="2400" i="1" dirty="0" err="1">
                <a:effectLst/>
                <a:latin typeface="Times New Roman" panose="02020603050405020304" pitchFamily="18" charset="0"/>
                <a:ea typeface="Times New Roman" panose="02020603050405020304" pitchFamily="18" charset="0"/>
              </a:rPr>
              <a:t>Amobr</a:t>
            </a:r>
            <a:r>
              <a:rPr lang="en-GB" sz="2400" i="1" dirty="0">
                <a:effectLst/>
                <a:latin typeface="Times New Roman" panose="02020603050405020304" pitchFamily="18" charset="0"/>
                <a:ea typeface="Times New Roman" panose="02020603050405020304" pitchFamily="18" charset="0"/>
              </a:rPr>
              <a:t> </a:t>
            </a:r>
            <a:r>
              <a:rPr lang="en-GB" sz="2400" dirty="0">
                <a:effectLst/>
                <a:latin typeface="Times New Roman" panose="02020603050405020304" pitchFamily="18" charset="0"/>
                <a:ea typeface="Times New Roman" panose="02020603050405020304" pitchFamily="18" charset="0"/>
              </a:rPr>
              <a:t>does appear to have been extracted from the girl’s family and there are records of the amount of </a:t>
            </a:r>
            <a:r>
              <a:rPr lang="en-GB" sz="2400" i="1" dirty="0" err="1">
                <a:effectLst/>
                <a:latin typeface="Times New Roman" panose="02020603050405020304" pitchFamily="18" charset="0"/>
                <a:ea typeface="Times New Roman" panose="02020603050405020304" pitchFamily="18" charset="0"/>
              </a:rPr>
              <a:t>amobr</a:t>
            </a:r>
            <a:r>
              <a:rPr lang="en-GB" sz="2400" dirty="0">
                <a:effectLst/>
                <a:latin typeface="Times New Roman" panose="02020603050405020304" pitchFamily="18" charset="0"/>
                <a:ea typeface="Times New Roman" panose="02020603050405020304" pitchFamily="18" charset="0"/>
              </a:rPr>
              <a:t> paid annually in some parts of Wales. R. R. Davies suggests that the Marcher lords made a considerable amount of profit from </a:t>
            </a:r>
            <a:r>
              <a:rPr lang="en-GB" sz="2400" i="1" dirty="0" err="1">
                <a:effectLst/>
                <a:latin typeface="Times New Roman" panose="02020603050405020304" pitchFamily="18" charset="0"/>
                <a:ea typeface="Times New Roman" panose="02020603050405020304" pitchFamily="18" charset="0"/>
              </a:rPr>
              <a:t>amobr</a:t>
            </a:r>
            <a:r>
              <a:rPr lang="en-GB" sz="2400" dirty="0">
                <a:effectLst/>
                <a:latin typeface="Times New Roman" panose="02020603050405020304" pitchFamily="18" charset="0"/>
                <a:ea typeface="Times New Roman" panose="02020603050405020304" pitchFamily="18" charset="0"/>
              </a:rPr>
              <a:t>. It also appears to have been payable for sexual promiscuity (until the girl’s family officially declared that she was a common prostitute).</a:t>
            </a:r>
          </a:p>
          <a:p>
            <a:pPr algn="just"/>
            <a:endParaRPr lang="en-GB" sz="2400" dirty="0">
              <a:effectLst/>
              <a:latin typeface="Times New Roman" panose="02020603050405020304" pitchFamily="18" charset="0"/>
              <a:ea typeface="Times New Roman" panose="02020603050405020304" pitchFamily="18" charset="0"/>
            </a:endParaRPr>
          </a:p>
          <a:p>
            <a:pPr algn="just"/>
            <a:r>
              <a:rPr lang="en-GB" sz="2400" dirty="0">
                <a:effectLst/>
                <a:latin typeface="Times New Roman" panose="02020603050405020304" pitchFamily="18" charset="0"/>
                <a:ea typeface="Times New Roman" panose="02020603050405020304" pitchFamily="18" charset="0"/>
              </a:rPr>
              <a:t>(Many other legal terms are defined by Dafydd Jenkins and </a:t>
            </a:r>
            <a:r>
              <a:rPr lang="en-GB" sz="2400" dirty="0" err="1">
                <a:effectLst/>
                <a:latin typeface="Times New Roman" panose="02020603050405020304" pitchFamily="18" charset="0"/>
                <a:ea typeface="Times New Roman" panose="02020603050405020304" pitchFamily="18" charset="0"/>
              </a:rPr>
              <a:t>Morfydd</a:t>
            </a:r>
            <a:r>
              <a:rPr lang="en-GB" sz="2400" dirty="0">
                <a:effectLst/>
                <a:latin typeface="Times New Roman" panose="02020603050405020304" pitchFamily="18" charset="0"/>
                <a:ea typeface="Times New Roman" panose="02020603050405020304" pitchFamily="18" charset="0"/>
              </a:rPr>
              <a:t> E. Owen (1980). See </a:t>
            </a:r>
            <a:r>
              <a:rPr lang="en-GB" sz="2400" i="1" dirty="0">
                <a:effectLst/>
                <a:latin typeface="Times New Roman" panose="02020603050405020304" pitchFamily="18" charset="0"/>
                <a:ea typeface="Times New Roman" panose="02020603050405020304" pitchFamily="18" charset="0"/>
              </a:rPr>
              <a:t>The Welsh Law of Women</a:t>
            </a:r>
            <a:r>
              <a:rPr lang="en-GB" sz="2400" dirty="0">
                <a:effectLst/>
                <a:latin typeface="Times New Roman" panose="02020603050405020304" pitchFamily="18" charset="0"/>
                <a:ea typeface="Times New Roman" panose="02020603050405020304" pitchFamily="18" charset="0"/>
              </a:rPr>
              <a:t>)</a:t>
            </a:r>
          </a:p>
          <a:p>
            <a:endParaRPr lang="en-GB" dirty="0"/>
          </a:p>
        </p:txBody>
      </p:sp>
    </p:spTree>
    <p:extLst>
      <p:ext uri="{BB962C8B-B14F-4D97-AF65-F5344CB8AC3E}">
        <p14:creationId xmlns:p14="http://schemas.microsoft.com/office/powerpoint/2010/main" val="35410247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FEBA-2A76-4D5A-BD08-1B6CDD8F8E36}"/>
              </a:ext>
            </a:extLst>
          </p:cNvPr>
          <p:cNvSpPr>
            <a:spLocks noGrp="1"/>
          </p:cNvSpPr>
          <p:nvPr>
            <p:ph type="title"/>
          </p:nvPr>
        </p:nvSpPr>
        <p:spPr/>
        <p:txBody>
          <a:bodyPr>
            <a:normAutofit fontScale="90000"/>
          </a:bodyPr>
          <a:lstStyle/>
          <a:p>
            <a:r>
              <a:rPr lang="en-GB" sz="3100" b="1" dirty="0">
                <a:effectLst/>
                <a:latin typeface="Times New Roman" panose="02020603050405020304" pitchFamily="18" charset="0"/>
              </a:rPr>
              <a:t>Murder, Injury and Insult </a:t>
            </a:r>
            <a:br>
              <a:rPr lang="en-GB" sz="3100" b="1" dirty="0">
                <a:effectLst/>
                <a:latin typeface="Times New Roman" panose="02020603050405020304" pitchFamily="18" charset="0"/>
              </a:rPr>
            </a:br>
            <a:r>
              <a:rPr lang="en-GB" sz="1800" dirty="0">
                <a:effectLst/>
                <a:latin typeface="Times New Roman" panose="02020603050405020304" pitchFamily="18" charset="0"/>
                <a:ea typeface="Times New Roman" panose="02020603050405020304" pitchFamily="18" charset="0"/>
              </a:rPr>
              <a:t> </a:t>
            </a:r>
            <a:br>
              <a:rPr lang="en-GB" sz="18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773627F3-5FEE-49F7-B457-1A32E2062DBD}"/>
              </a:ext>
            </a:extLst>
          </p:cNvPr>
          <p:cNvSpPr>
            <a:spLocks noGrp="1"/>
          </p:cNvSpPr>
          <p:nvPr>
            <p:ph idx="1"/>
          </p:nvPr>
        </p:nvSpPr>
        <p:spPr>
          <a:xfrm>
            <a:off x="457200" y="1052736"/>
            <a:ext cx="8229600" cy="5073427"/>
          </a:xfrm>
        </p:spPr>
        <p:txBody>
          <a:bodyPr/>
          <a:lstStyle/>
          <a:p>
            <a:pPr algn="just"/>
            <a:r>
              <a:rPr lang="en-GB" sz="2400" dirty="0">
                <a:effectLst/>
                <a:latin typeface="Times New Roman" panose="02020603050405020304" pitchFamily="18" charset="0"/>
                <a:ea typeface="Times New Roman" panose="02020603050405020304" pitchFamily="18" charset="0"/>
              </a:rPr>
              <a:t>In the Middle Ages women were considered to be inferior to men and they had fewer legal rights. Women were not wholly independent, since their legal status was dependent upon the legal status of either their brothers or their husbands.</a:t>
            </a:r>
          </a:p>
          <a:p>
            <a:pPr algn="just"/>
            <a:endParaRPr lang="en-GB" sz="2400" dirty="0">
              <a:effectLst/>
              <a:latin typeface="Times New Roman" panose="02020603050405020304" pitchFamily="18" charset="0"/>
              <a:ea typeface="Times New Roman" panose="02020603050405020304" pitchFamily="18" charset="0"/>
            </a:endParaRPr>
          </a:p>
          <a:p>
            <a:pPr algn="just"/>
            <a:r>
              <a:rPr lang="en-GB" sz="2400" i="1" dirty="0" err="1">
                <a:effectLst/>
                <a:latin typeface="Times New Roman" panose="02020603050405020304" pitchFamily="18" charset="0"/>
                <a:ea typeface="Times New Roman" panose="02020603050405020304" pitchFamily="18" charset="0"/>
              </a:rPr>
              <a:t>galanas</a:t>
            </a:r>
            <a:r>
              <a:rPr lang="en-GB" sz="2400" dirty="0">
                <a:effectLst/>
                <a:latin typeface="Times New Roman" panose="02020603050405020304" pitchFamily="18" charset="0"/>
                <a:ea typeface="Times New Roman" panose="02020603050405020304" pitchFamily="18" charset="0"/>
              </a:rPr>
              <a:t> (life price) – a fine payable for murder</a:t>
            </a:r>
          </a:p>
          <a:p>
            <a:pPr algn="just"/>
            <a:endParaRPr lang="en-GB" sz="2400" dirty="0">
              <a:effectLst/>
              <a:latin typeface="Times New Roman" panose="02020603050405020304" pitchFamily="18" charset="0"/>
              <a:ea typeface="Times New Roman" panose="02020603050405020304" pitchFamily="18" charset="0"/>
            </a:endParaRPr>
          </a:p>
          <a:p>
            <a:pPr algn="just"/>
            <a:r>
              <a:rPr lang="en-GB" sz="2400" i="1" dirty="0" err="1">
                <a:effectLst/>
                <a:latin typeface="Times New Roman" panose="02020603050405020304" pitchFamily="18" charset="0"/>
                <a:ea typeface="Times New Roman" panose="02020603050405020304" pitchFamily="18" charset="0"/>
              </a:rPr>
              <a:t>galanas</a:t>
            </a:r>
            <a:r>
              <a:rPr lang="en-GB" sz="2400" i="1" dirty="0">
                <a:effectLst/>
                <a:latin typeface="Times New Roman" panose="02020603050405020304" pitchFamily="18" charset="0"/>
                <a:ea typeface="Times New Roman" panose="02020603050405020304" pitchFamily="18" charset="0"/>
              </a:rPr>
              <a:t> merch/ </a:t>
            </a:r>
            <a:r>
              <a:rPr lang="en-GB" sz="2400" dirty="0">
                <a:effectLst/>
                <a:latin typeface="Times New Roman" panose="02020603050405020304" pitchFamily="18" charset="0"/>
                <a:ea typeface="Times New Roman" panose="02020603050405020304" pitchFamily="18" charset="0"/>
              </a:rPr>
              <a:t>a female’s </a:t>
            </a:r>
            <a:r>
              <a:rPr lang="en-GB" sz="2400" i="1" dirty="0" err="1">
                <a:effectLst/>
                <a:latin typeface="Times New Roman" panose="02020603050405020304" pitchFamily="18" charset="0"/>
                <a:ea typeface="Times New Roman" panose="02020603050405020304" pitchFamily="18" charset="0"/>
              </a:rPr>
              <a:t>galanas</a:t>
            </a:r>
            <a:r>
              <a:rPr lang="en-GB" sz="2400" dirty="0">
                <a:effectLst/>
                <a:latin typeface="Times New Roman" panose="02020603050405020304" pitchFamily="18" charset="0"/>
                <a:ea typeface="Times New Roman" panose="02020603050405020304" pitchFamily="18" charset="0"/>
              </a:rPr>
              <a:t> = half her brother’s </a:t>
            </a:r>
            <a:r>
              <a:rPr lang="en-GB" sz="2400" i="1" dirty="0" err="1">
                <a:effectLst/>
                <a:latin typeface="Times New Roman" panose="02020603050405020304" pitchFamily="18" charset="0"/>
                <a:ea typeface="Times New Roman" panose="02020603050405020304" pitchFamily="18" charset="0"/>
              </a:rPr>
              <a:t>galanas</a:t>
            </a:r>
            <a:r>
              <a:rPr lang="en-GB" sz="2400" dirty="0">
                <a:effectLst/>
                <a:latin typeface="Times New Roman" panose="02020603050405020304" pitchFamily="18" charset="0"/>
                <a:ea typeface="Times New Roman" panose="02020603050405020304" pitchFamily="18" charset="0"/>
              </a:rPr>
              <a:t> (even after marriage) – usually defined as a certain number of cattle. This implies that the family’s loss was greater when they lost a son than when they lost a daughter.</a:t>
            </a:r>
          </a:p>
          <a:p>
            <a:endParaRPr lang="en-GB" dirty="0"/>
          </a:p>
        </p:txBody>
      </p:sp>
    </p:spTree>
    <p:extLst>
      <p:ext uri="{BB962C8B-B14F-4D97-AF65-F5344CB8AC3E}">
        <p14:creationId xmlns:p14="http://schemas.microsoft.com/office/powerpoint/2010/main" val="28934939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1F24D-CE0C-4C95-A2C1-76025D921724}"/>
              </a:ext>
            </a:extLst>
          </p:cNvPr>
          <p:cNvSpPr>
            <a:spLocks noGrp="1"/>
          </p:cNvSpPr>
          <p:nvPr>
            <p:ph type="title"/>
          </p:nvPr>
        </p:nvSpPr>
        <p:spPr/>
        <p:txBody>
          <a:bodyPr/>
          <a:lstStyle/>
          <a:p>
            <a:r>
              <a:rPr lang="en-GB" dirty="0" err="1"/>
              <a:t>Sarhaed</a:t>
            </a:r>
            <a:r>
              <a:rPr lang="en-GB" dirty="0"/>
              <a:t> (insult price)</a:t>
            </a:r>
          </a:p>
        </p:txBody>
      </p:sp>
      <p:sp>
        <p:nvSpPr>
          <p:cNvPr id="3" name="Content Placeholder 2">
            <a:extLst>
              <a:ext uri="{FF2B5EF4-FFF2-40B4-BE49-F238E27FC236}">
                <a16:creationId xmlns:a16="http://schemas.microsoft.com/office/drawing/2014/main" id="{EC2ECA0D-6A94-4B1D-BFB8-B7A517BF92ED}"/>
              </a:ext>
            </a:extLst>
          </p:cNvPr>
          <p:cNvSpPr>
            <a:spLocks noGrp="1"/>
          </p:cNvSpPr>
          <p:nvPr>
            <p:ph idx="1"/>
          </p:nvPr>
        </p:nvSpPr>
        <p:spPr/>
        <p:txBody>
          <a:bodyPr/>
          <a:lstStyle/>
          <a:p>
            <a:pPr algn="just"/>
            <a:r>
              <a:rPr lang="en-GB" sz="2400" i="1" dirty="0" err="1">
                <a:effectLst/>
                <a:latin typeface="Times New Roman" panose="02020603050405020304" pitchFamily="18" charset="0"/>
                <a:ea typeface="Times New Roman" panose="02020603050405020304" pitchFamily="18" charset="0"/>
              </a:rPr>
              <a:t>sarhaed</a:t>
            </a:r>
            <a:r>
              <a:rPr lang="en-GB" sz="2400" dirty="0">
                <a:effectLst/>
                <a:latin typeface="Times New Roman" panose="02020603050405020304" pitchFamily="18" charset="0"/>
                <a:ea typeface="Times New Roman" panose="02020603050405020304" pitchFamily="18" charset="0"/>
              </a:rPr>
              <a:t> (insult price) – a fee payable for insulting another individual or causing physical harm – usually defined in terms of cattle and money. (cf. PKM2 </a:t>
            </a:r>
            <a:r>
              <a:rPr lang="en-GB" sz="2400" dirty="0" err="1">
                <a:effectLst/>
                <a:latin typeface="Times New Roman" panose="02020603050405020304" pitchFamily="18" charset="0"/>
                <a:ea typeface="Times New Roman" panose="02020603050405020304" pitchFamily="18" charset="0"/>
              </a:rPr>
              <a:t>Efnisien</a:t>
            </a:r>
            <a:r>
              <a:rPr lang="en-GB" sz="2400" dirty="0">
                <a:effectLst/>
                <a:latin typeface="Times New Roman" panose="02020603050405020304" pitchFamily="18" charset="0"/>
                <a:ea typeface="Times New Roman" panose="02020603050405020304" pitchFamily="18" charset="0"/>
              </a:rPr>
              <a:t> insults </a:t>
            </a:r>
            <a:r>
              <a:rPr lang="en-GB" sz="2400" dirty="0" err="1">
                <a:effectLst/>
                <a:latin typeface="Times New Roman" panose="02020603050405020304" pitchFamily="18" charset="0"/>
                <a:ea typeface="Times New Roman" panose="02020603050405020304" pitchFamily="18" charset="0"/>
              </a:rPr>
              <a:t>Matholwch</a:t>
            </a:r>
            <a:r>
              <a:rPr lang="en-GB" sz="2400" dirty="0">
                <a:effectLst/>
                <a:latin typeface="Times New Roman" panose="02020603050405020304" pitchFamily="18" charset="0"/>
                <a:ea typeface="Times New Roman" panose="02020603050405020304" pitchFamily="18" charset="0"/>
              </a:rPr>
              <a:t> and </a:t>
            </a:r>
            <a:r>
              <a:rPr lang="en-GB" sz="2400" dirty="0" err="1">
                <a:effectLst/>
                <a:latin typeface="Times New Roman" panose="02020603050405020304" pitchFamily="18" charset="0"/>
                <a:ea typeface="Times New Roman" panose="02020603050405020304" pitchFamily="18" charset="0"/>
              </a:rPr>
              <a:t>Bendigeidfran</a:t>
            </a:r>
            <a:r>
              <a:rPr lang="en-GB" sz="2400" dirty="0">
                <a:effectLst/>
                <a:latin typeface="Times New Roman" panose="02020603050405020304" pitchFamily="18" charset="0"/>
                <a:ea typeface="Times New Roman" panose="02020603050405020304" pitchFamily="18" charset="0"/>
              </a:rPr>
              <a:t> offers </a:t>
            </a:r>
            <a:r>
              <a:rPr lang="en-GB" sz="2400" i="1" dirty="0" err="1">
                <a:effectLst/>
                <a:latin typeface="Times New Roman" panose="02020603050405020304" pitchFamily="18" charset="0"/>
                <a:ea typeface="Times New Roman" panose="02020603050405020304" pitchFamily="18" charset="0"/>
              </a:rPr>
              <a:t>sarhaed</a:t>
            </a:r>
            <a:r>
              <a:rPr lang="en-GB" sz="2400" i="1" dirty="0">
                <a:effectLst/>
                <a:latin typeface="Times New Roman" panose="02020603050405020304" pitchFamily="18" charset="0"/>
                <a:ea typeface="Times New Roman" panose="02020603050405020304" pitchFamily="18" charset="0"/>
              </a:rPr>
              <a:t> </a:t>
            </a:r>
            <a:r>
              <a:rPr lang="en-GB" sz="2400" dirty="0">
                <a:effectLst/>
                <a:latin typeface="Times New Roman" panose="02020603050405020304" pitchFamily="18" charset="0"/>
                <a:ea typeface="Times New Roman" panose="02020603050405020304" pitchFamily="18" charset="0"/>
              </a:rPr>
              <a:t>as compensation).</a:t>
            </a:r>
          </a:p>
          <a:p>
            <a:pPr algn="just"/>
            <a:endParaRPr lang="en-GB" sz="2400" dirty="0">
              <a:effectLst/>
              <a:latin typeface="Times New Roman" panose="02020603050405020304" pitchFamily="18" charset="0"/>
              <a:ea typeface="Times New Roman" panose="02020603050405020304" pitchFamily="18" charset="0"/>
            </a:endParaRPr>
          </a:p>
          <a:p>
            <a:pPr algn="just"/>
            <a:r>
              <a:rPr lang="en-GB" sz="2400" i="1" dirty="0" err="1">
                <a:effectLst/>
                <a:latin typeface="Times New Roman" panose="02020603050405020304" pitchFamily="18" charset="0"/>
                <a:ea typeface="Times New Roman" panose="02020603050405020304" pitchFamily="18" charset="0"/>
              </a:rPr>
              <a:t>sarhaed</a:t>
            </a:r>
            <a:r>
              <a:rPr lang="en-GB" sz="2400" i="1" dirty="0">
                <a:effectLst/>
                <a:latin typeface="Times New Roman" panose="02020603050405020304" pitchFamily="18" charset="0"/>
                <a:ea typeface="Times New Roman" panose="02020603050405020304" pitchFamily="18" charset="0"/>
              </a:rPr>
              <a:t> </a:t>
            </a:r>
            <a:r>
              <a:rPr lang="en-GB" sz="2400" i="1" dirty="0" err="1">
                <a:effectLst/>
                <a:latin typeface="Times New Roman" panose="02020603050405020304" pitchFamily="18" charset="0"/>
                <a:ea typeface="Times New Roman" panose="02020603050405020304" pitchFamily="18" charset="0"/>
              </a:rPr>
              <a:t>morwyn</a:t>
            </a:r>
            <a:r>
              <a:rPr lang="en-GB" sz="2400" dirty="0">
                <a:effectLst/>
                <a:latin typeface="Times New Roman" panose="02020603050405020304" pitchFamily="18" charset="0"/>
                <a:ea typeface="Times New Roman" panose="02020603050405020304" pitchFamily="18" charset="0"/>
              </a:rPr>
              <a:t>/a virgin’s </a:t>
            </a:r>
            <a:r>
              <a:rPr lang="en-GB" sz="2400" i="1" dirty="0" err="1">
                <a:effectLst/>
                <a:latin typeface="Times New Roman" panose="02020603050405020304" pitchFamily="18" charset="0"/>
                <a:ea typeface="Times New Roman" panose="02020603050405020304" pitchFamily="18" charset="0"/>
              </a:rPr>
              <a:t>sarhaed</a:t>
            </a:r>
            <a:r>
              <a:rPr lang="en-GB" sz="2400" dirty="0">
                <a:effectLst/>
                <a:latin typeface="Times New Roman" panose="02020603050405020304" pitchFamily="18" charset="0"/>
                <a:ea typeface="Times New Roman" panose="02020603050405020304" pitchFamily="18" charset="0"/>
              </a:rPr>
              <a:t> = half her brother’s </a:t>
            </a:r>
            <a:r>
              <a:rPr lang="en-GB" sz="2400" i="1" dirty="0" err="1">
                <a:effectLst/>
                <a:latin typeface="Times New Roman" panose="02020603050405020304" pitchFamily="18" charset="0"/>
                <a:ea typeface="Times New Roman" panose="02020603050405020304" pitchFamily="18" charset="0"/>
              </a:rPr>
              <a:t>sarhaed</a:t>
            </a:r>
            <a:r>
              <a:rPr lang="en-GB" sz="2400" dirty="0">
                <a:effectLst/>
                <a:latin typeface="Times New Roman" panose="02020603050405020304" pitchFamily="18" charset="0"/>
                <a:ea typeface="Times New Roman" panose="02020603050405020304" pitchFamily="18" charset="0"/>
              </a:rPr>
              <a:t> (before marriage)</a:t>
            </a:r>
          </a:p>
          <a:p>
            <a:pPr marL="0" indent="0" algn="just">
              <a:buNone/>
            </a:pPr>
            <a:r>
              <a:rPr lang="en-GB" sz="2400" i="1" dirty="0">
                <a:effectLst/>
                <a:latin typeface="Times New Roman" panose="02020603050405020304" pitchFamily="18"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algn="just"/>
            <a:r>
              <a:rPr lang="en-GB" sz="2400" i="1" dirty="0" err="1">
                <a:effectLst/>
                <a:latin typeface="Times New Roman" panose="02020603050405020304" pitchFamily="18" charset="0"/>
                <a:ea typeface="Times New Roman" panose="02020603050405020304" pitchFamily="18" charset="0"/>
              </a:rPr>
              <a:t>sarhaed</a:t>
            </a:r>
            <a:r>
              <a:rPr lang="en-GB" sz="2400" i="1" dirty="0">
                <a:effectLst/>
                <a:latin typeface="Times New Roman" panose="02020603050405020304" pitchFamily="18" charset="0"/>
                <a:ea typeface="Times New Roman" panose="02020603050405020304" pitchFamily="18" charset="0"/>
              </a:rPr>
              <a:t> </a:t>
            </a:r>
            <a:r>
              <a:rPr lang="en-GB" sz="2400" i="1" dirty="0" err="1">
                <a:effectLst/>
                <a:latin typeface="Times New Roman" panose="02020603050405020304" pitchFamily="18" charset="0"/>
                <a:ea typeface="Times New Roman" panose="02020603050405020304" pitchFamily="18" charset="0"/>
              </a:rPr>
              <a:t>gwraig</a:t>
            </a:r>
            <a:r>
              <a:rPr lang="en-GB" sz="2400" dirty="0">
                <a:effectLst/>
                <a:latin typeface="Times New Roman" panose="02020603050405020304" pitchFamily="18" charset="0"/>
                <a:ea typeface="Times New Roman" panose="02020603050405020304" pitchFamily="18" charset="0"/>
              </a:rPr>
              <a:t>/a wife’s </a:t>
            </a:r>
            <a:r>
              <a:rPr lang="en-GB" sz="2400" i="1" dirty="0" err="1">
                <a:effectLst/>
                <a:latin typeface="Times New Roman" panose="02020603050405020304" pitchFamily="18" charset="0"/>
                <a:ea typeface="Times New Roman" panose="02020603050405020304" pitchFamily="18" charset="0"/>
              </a:rPr>
              <a:t>sarhaed</a:t>
            </a:r>
            <a:r>
              <a:rPr lang="en-GB" sz="2400" dirty="0">
                <a:effectLst/>
                <a:latin typeface="Times New Roman" panose="02020603050405020304" pitchFamily="18" charset="0"/>
                <a:ea typeface="Times New Roman" panose="02020603050405020304" pitchFamily="18" charset="0"/>
              </a:rPr>
              <a:t> = one third of her husband’s </a:t>
            </a:r>
            <a:r>
              <a:rPr lang="en-GB" sz="2400" i="1" dirty="0" err="1">
                <a:effectLst/>
                <a:latin typeface="Times New Roman" panose="02020603050405020304" pitchFamily="18" charset="0"/>
                <a:ea typeface="Times New Roman" panose="02020603050405020304" pitchFamily="18" charset="0"/>
              </a:rPr>
              <a:t>sarhaed</a:t>
            </a:r>
            <a:r>
              <a:rPr lang="en-GB" sz="2400" dirty="0">
                <a:effectLst/>
                <a:latin typeface="Times New Roman" panose="02020603050405020304" pitchFamily="18" charset="0"/>
                <a:ea typeface="Times New Roman" panose="02020603050405020304" pitchFamily="18" charset="0"/>
              </a:rPr>
              <a:t> (after marriage).</a:t>
            </a:r>
          </a:p>
          <a:p>
            <a:endParaRPr lang="en-GB" dirty="0"/>
          </a:p>
        </p:txBody>
      </p:sp>
    </p:spTree>
    <p:extLst>
      <p:ext uri="{BB962C8B-B14F-4D97-AF65-F5344CB8AC3E}">
        <p14:creationId xmlns:p14="http://schemas.microsoft.com/office/powerpoint/2010/main" val="23509820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Bibliography</a:t>
            </a:r>
          </a:p>
        </p:txBody>
      </p:sp>
      <p:sp>
        <p:nvSpPr>
          <p:cNvPr id="3" name="Content Placeholder 2"/>
          <p:cNvSpPr>
            <a:spLocks noGrp="1"/>
          </p:cNvSpPr>
          <p:nvPr>
            <p:ph idx="1"/>
          </p:nvPr>
        </p:nvSpPr>
        <p:spPr>
          <a:xfrm>
            <a:off x="457200" y="1196752"/>
            <a:ext cx="8229600" cy="5256584"/>
          </a:xfrm>
        </p:spPr>
        <p:txBody>
          <a:bodyPr>
            <a:noAutofit/>
          </a:bodyPr>
          <a:lstStyle/>
          <a:p>
            <a:r>
              <a:rPr lang="en-GB" sz="2000" dirty="0" err="1"/>
              <a:t>Cyfraith</a:t>
            </a:r>
            <a:r>
              <a:rPr lang="en-GB" sz="2000" dirty="0"/>
              <a:t> Hywel website </a:t>
            </a:r>
            <a:r>
              <a:rPr lang="en-GB" sz="2000" i="1" dirty="0">
                <a:hlinkClick r:id="rId2"/>
              </a:rPr>
              <a:t>http://www.cyfraith-hywel.org.uk/en/llyfryddiaeth-gweithiaumawr.php</a:t>
            </a:r>
            <a:r>
              <a:rPr lang="en-GB" sz="2000" dirty="0"/>
              <a:t>, accessed 23 November 2016</a:t>
            </a:r>
          </a:p>
          <a:p>
            <a:r>
              <a:rPr lang="en-GB" sz="2000" dirty="0" err="1">
                <a:effectLst/>
                <a:ea typeface="Times New Roman" panose="02020603050405020304" pitchFamily="18" charset="0"/>
              </a:rPr>
              <a:t>Helmholz</a:t>
            </a:r>
            <a:r>
              <a:rPr lang="en-GB" sz="2000" dirty="0">
                <a:effectLst/>
                <a:ea typeface="Times New Roman" panose="02020603050405020304" pitchFamily="18" charset="0"/>
              </a:rPr>
              <a:t>, R.H., Marriage, </a:t>
            </a:r>
            <a:r>
              <a:rPr lang="en-GB" sz="2000" i="1" dirty="0">
                <a:effectLst/>
                <a:ea typeface="Times New Roman" panose="02020603050405020304" pitchFamily="18" charset="0"/>
              </a:rPr>
              <a:t>Litigation in Medieval England</a:t>
            </a:r>
            <a:r>
              <a:rPr lang="en-GB" sz="2000" dirty="0">
                <a:effectLst/>
                <a:ea typeface="Times New Roman" panose="02020603050405020304" pitchFamily="18" charset="0"/>
              </a:rPr>
              <a:t> (Cambridge: Cambridge University Press, 1974).</a:t>
            </a:r>
          </a:p>
          <a:p>
            <a:r>
              <a:rPr lang="en-GB" sz="2000" dirty="0"/>
              <a:t>Jenkins, Dafydd (trans.) The</a:t>
            </a:r>
            <a:r>
              <a:rPr lang="en-GB" sz="2000" i="1" dirty="0"/>
              <a:t> Law of Hywel </a:t>
            </a:r>
            <a:r>
              <a:rPr lang="en-GB" sz="2000" i="1" dirty="0" err="1"/>
              <a:t>Dda</a:t>
            </a:r>
            <a:r>
              <a:rPr lang="en-GB" sz="2000" dirty="0"/>
              <a:t> (Llandysul: Gomer Press, 1986).</a:t>
            </a:r>
          </a:p>
          <a:p>
            <a:r>
              <a:rPr lang="en-GB" sz="2000" dirty="0"/>
              <a:t>Jenkins, Dafydd and Owen, M.E. (eds), </a:t>
            </a:r>
            <a:r>
              <a:rPr lang="en-GB" sz="2000" i="1" dirty="0"/>
              <a:t>The Welsh Law of Women</a:t>
            </a:r>
            <a:r>
              <a:rPr lang="en-GB" sz="2000" dirty="0"/>
              <a:t> (Cardiff: University of Wales Press, 1980)</a:t>
            </a:r>
          </a:p>
          <a:p>
            <a:r>
              <a:rPr lang="en-GB" sz="2000" dirty="0"/>
              <a:t>Owen, M. E. (ed.), </a:t>
            </a:r>
            <a:r>
              <a:rPr lang="en-GB" sz="2000" i="1" dirty="0"/>
              <a:t>The Welsh King and his Court</a:t>
            </a:r>
            <a:r>
              <a:rPr lang="en-GB" sz="2000" dirty="0"/>
              <a:t>, ed. M. E. Owen (Cardiff: University of Wales Press, 2000)</a:t>
            </a:r>
          </a:p>
          <a:p>
            <a:r>
              <a:rPr lang="en-GB" sz="2000" dirty="0"/>
              <a:t>Pryce, Huw, </a:t>
            </a:r>
            <a:r>
              <a:rPr lang="en-GB" sz="2000" i="1" dirty="0"/>
              <a:t>Native Law and the Church in Medieval </a:t>
            </a:r>
            <a:r>
              <a:rPr lang="en-GB" sz="2000" dirty="0"/>
              <a:t>Wales (Oxford: Oxford University Press, 1985)</a:t>
            </a:r>
          </a:p>
          <a:p>
            <a:r>
              <a:rPr lang="en-GB" sz="2000" dirty="0">
                <a:effectLst/>
                <a:ea typeface="Times New Roman" panose="02020603050405020304" pitchFamily="18" charset="0"/>
              </a:rPr>
              <a:t>Sheehan, Michael M., </a:t>
            </a:r>
            <a:r>
              <a:rPr lang="en-GB" sz="2000" i="1" dirty="0">
                <a:effectLst/>
                <a:ea typeface="Times New Roman" panose="02020603050405020304" pitchFamily="18" charset="0"/>
              </a:rPr>
              <a:t>Marriage, Family, and Law in Medieval Europe: Collected Studies</a:t>
            </a:r>
            <a:r>
              <a:rPr lang="en-GB" sz="2000" dirty="0">
                <a:effectLst/>
                <a:ea typeface="Times New Roman" panose="02020603050405020304" pitchFamily="18" charset="0"/>
              </a:rPr>
              <a:t> (Cardiff: University of Wales Press, 1996).</a:t>
            </a:r>
          </a:p>
        </p:txBody>
      </p:sp>
    </p:spTree>
    <p:extLst>
      <p:ext uri="{BB962C8B-B14F-4D97-AF65-F5344CB8AC3E}">
        <p14:creationId xmlns:p14="http://schemas.microsoft.com/office/powerpoint/2010/main" val="9396419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392</TotalTime>
  <Words>2512</Words>
  <Application>Microsoft Office PowerPoint</Application>
  <PresentationFormat>On-screen Show (4:3)</PresentationFormat>
  <Paragraphs>95</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Times New Roman</vt:lpstr>
      <vt:lpstr>Office Theme</vt:lpstr>
      <vt:lpstr>The Laws of Hywel Dda https://commons.wikimedia.org/wiki/File%3AHywel_Dda.jpg, National Library of Wales, MS Peniarth 28 </vt:lpstr>
      <vt:lpstr>Who was Hywel Dda? c. 880-950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Cyfraith y Gwragedd/The Welsh Law of Women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cowyll – (morning gift) made to the virgin bride by her husband, as payment for her virginity. </vt:lpstr>
      <vt:lpstr>Murder, Injury and Insult    </vt:lpstr>
      <vt:lpstr>Sarhaed (insult price)</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 Jane Cartwright The Laws of Hywel Dda</dc:title>
  <dc:creator>user</dc:creator>
  <cp:lastModifiedBy>Jane Cartwright</cp:lastModifiedBy>
  <cp:revision>54</cp:revision>
  <cp:lastPrinted>2022-03-07T14:56:45Z</cp:lastPrinted>
  <dcterms:created xsi:type="dcterms:W3CDTF">2016-11-22T19:52:06Z</dcterms:created>
  <dcterms:modified xsi:type="dcterms:W3CDTF">2024-02-08T14:52:01Z</dcterms:modified>
</cp:coreProperties>
</file>