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9"/>
  </p:normalViewPr>
  <p:slideViewPr>
    <p:cSldViewPr snapToGrid="0" snapToObjects="1">
      <p:cViewPr varScale="1">
        <p:scale>
          <a:sx n="104" d="100"/>
          <a:sy n="104"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2D72-199B-7B92-C18E-C97BB99BE3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061E6AD-3B11-0196-8453-9356680EE2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54B9949-7EDD-5785-881C-7C88CBD2FBE6}"/>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9A3E3A71-CDBD-C785-1743-9B1D3C609A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3A5711-8038-A9B6-E2AF-935944189776}"/>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766949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322A-DC77-5BEB-63C4-83A17ADC0E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02D27F-EA80-3D3B-95E0-B339BF4564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1BB7C0-A8A9-C7C9-7E91-2D8B1A370884}"/>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AF1C7373-6C83-4B92-44C0-3DA3315531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5B9057-0EAE-E6A0-5491-7272335F7998}"/>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2212502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E0CFB-A194-FB27-F1BD-EC83EABE32A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40FF882-AD4C-0AC7-A54E-220018C3C2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27E76C-B765-46CC-9534-D627BAF91071}"/>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EF72AF8F-A94C-B333-5A36-49D5C3385A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059B29-6016-3B39-9483-7AC0B3026C6A}"/>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194371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81F67-78B8-7A75-7BC9-6401167028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B6BABB-CAF2-A939-2B9A-FAE8D708B5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E5ED841-65DA-C9C4-A732-8A4EFCD5B6C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DB6DE23-CCC1-0280-8E8A-72C05BC6EF6D}"/>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6" name="Footer Placeholder 5">
            <a:extLst>
              <a:ext uri="{FF2B5EF4-FFF2-40B4-BE49-F238E27FC236}">
                <a16:creationId xmlns:a16="http://schemas.microsoft.com/office/drawing/2014/main" id="{D55B0218-6F9E-EDA1-0934-3FE26F45E4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0F9E1D-D73E-A4D8-F8EF-B555D4A1CD0C}"/>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2564583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BE33-0500-A219-BB79-8ACEC33DC7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3E0407-C169-C46B-CA28-F174956759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7F5B4D-45AB-0D9C-2726-20C1178EC2B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F1295E3-C6F7-E329-75F6-B655C88099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CE719A2-56B7-0534-EF18-C9F9F05016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7B36898-0FF1-EB74-9B4D-387668A0A10D}"/>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8" name="Footer Placeholder 7">
            <a:extLst>
              <a:ext uri="{FF2B5EF4-FFF2-40B4-BE49-F238E27FC236}">
                <a16:creationId xmlns:a16="http://schemas.microsoft.com/office/drawing/2014/main" id="{1612F23A-2898-690A-D80C-ED78C4445DA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765D5E-90EB-72CF-8C26-503A5F3A432F}"/>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4042415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CA103-5A76-94E4-5121-A0DFD50AF18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293D1D-A596-1368-DDC3-3466AD3B8D25}"/>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4" name="Footer Placeholder 3">
            <a:extLst>
              <a:ext uri="{FF2B5EF4-FFF2-40B4-BE49-F238E27FC236}">
                <a16:creationId xmlns:a16="http://schemas.microsoft.com/office/drawing/2014/main" id="{5108ABF0-F789-493F-4615-4381F6593AC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6B4BF2D-E8A2-B8FF-91D7-B4267615A390}"/>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1155396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63C723-6E5C-B84A-758F-41F3447522B2}"/>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3" name="Footer Placeholder 2">
            <a:extLst>
              <a:ext uri="{FF2B5EF4-FFF2-40B4-BE49-F238E27FC236}">
                <a16:creationId xmlns:a16="http://schemas.microsoft.com/office/drawing/2014/main" id="{C6C78E4A-AB9E-A467-C84B-1A7E4D481B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556FBF6-C05F-3BA7-FF3D-5D2E4AEC70DB}"/>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1724119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D1A3B-0D89-BF2F-AFC3-E9CA17F9CA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2175BEC-54D5-4E92-DC81-00AC393CB8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EAA08A-C8EF-2C91-86C2-6C5E7273A8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7FCA3F-75A3-DF56-3A4A-D84319B7D07E}"/>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6" name="Footer Placeholder 5">
            <a:extLst>
              <a:ext uri="{FF2B5EF4-FFF2-40B4-BE49-F238E27FC236}">
                <a16:creationId xmlns:a16="http://schemas.microsoft.com/office/drawing/2014/main" id="{64941239-58A6-4B5E-33E6-AE55CBEAF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AA6AD3-7472-0714-F42C-30D4211EFF12}"/>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3305442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48638-D6E6-7D7A-B543-9257394CD5E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8CDE265-F11C-65E6-E8B2-C254A7B526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BC44DD-D879-C9B7-5F3C-1859CDAEF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1B0545-230C-7808-BE1D-1157BAD049FB}"/>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6" name="Footer Placeholder 5">
            <a:extLst>
              <a:ext uri="{FF2B5EF4-FFF2-40B4-BE49-F238E27FC236}">
                <a16:creationId xmlns:a16="http://schemas.microsoft.com/office/drawing/2014/main" id="{403E99FA-2BFB-8D68-7DAD-2C64AED0C2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657E4C-3462-D11F-D27D-4085037DF978}"/>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2175759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BC194-10F3-F303-477D-02AC8925D12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556B1EC-060A-C852-93BE-30639423540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144173-DF03-1E37-17B4-DB26155C4899}"/>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E6CF0093-31D2-B050-BB7D-CF7F20A2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BB38F7-5669-7AC6-151F-1113788345C0}"/>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3701962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7616AD-7667-31B1-00C8-482244250D9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C066EA3-41CC-5324-8519-3637C80A79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6DD27C-3AA4-4A82-B026-6D52152C2892}"/>
              </a:ext>
            </a:extLst>
          </p:cNvPr>
          <p:cNvSpPr>
            <a:spLocks noGrp="1"/>
          </p:cNvSpPr>
          <p:nvPr>
            <p:ph type="dt" sz="half" idx="10"/>
          </p:nvPr>
        </p:nvSpPr>
        <p:spPr/>
        <p:txBody>
          <a:body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8F89ECB0-318A-EA4A-9C28-6F747D66C8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7ABB6-5794-9F67-1E4B-3EB1EE588702}"/>
              </a:ext>
            </a:extLst>
          </p:cNvPr>
          <p:cNvSpPr>
            <a:spLocks noGrp="1"/>
          </p:cNvSpPr>
          <p:nvPr>
            <p:ph type="sldNum" sz="quarter" idx="12"/>
          </p:nvPr>
        </p:nvSpPr>
        <p:spPr/>
        <p:txBody>
          <a:bodyPr/>
          <a:lstStyle/>
          <a:p>
            <a:fld id="{B8BF4D3D-BF84-E649-84CF-18FAC86508CD}" type="slidenum">
              <a:rPr lang="en-US" smtClean="0"/>
              <a:t>‹#›</a:t>
            </a:fld>
            <a:endParaRPr lang="en-US"/>
          </a:p>
        </p:txBody>
      </p:sp>
    </p:spTree>
    <p:extLst>
      <p:ext uri="{BB962C8B-B14F-4D97-AF65-F5344CB8AC3E}">
        <p14:creationId xmlns:p14="http://schemas.microsoft.com/office/powerpoint/2010/main" val="3538866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3D5C40-B976-21E3-1A4D-190A1FE6AF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C252F8-8233-C96F-D1D0-8B33C97CED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C6541C-1682-5C17-FFB1-C47D9A44B1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AEB36-90F0-4740-8A16-8704A5458191}" type="datetimeFigureOut">
              <a:rPr lang="en-US" smtClean="0"/>
              <a:t>5/14/22</a:t>
            </a:fld>
            <a:endParaRPr lang="en-US"/>
          </a:p>
        </p:txBody>
      </p:sp>
      <p:sp>
        <p:nvSpPr>
          <p:cNvPr id="5" name="Footer Placeholder 4">
            <a:extLst>
              <a:ext uri="{FF2B5EF4-FFF2-40B4-BE49-F238E27FC236}">
                <a16:creationId xmlns:a16="http://schemas.microsoft.com/office/drawing/2014/main" id="{66842811-AA09-F8E1-1A12-F9A2C79B0F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332B3B-2FB3-40C0-C745-413CC7B52C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BF4D3D-BF84-E649-84CF-18FAC86508CD}" type="slidenum">
              <a:rPr lang="en-US" smtClean="0"/>
              <a:t>‹#›</a:t>
            </a:fld>
            <a:endParaRPr lang="en-US"/>
          </a:p>
        </p:txBody>
      </p:sp>
    </p:spTree>
    <p:extLst>
      <p:ext uri="{BB962C8B-B14F-4D97-AF65-F5344CB8AC3E}">
        <p14:creationId xmlns:p14="http://schemas.microsoft.com/office/powerpoint/2010/main" val="3452287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arc.uk.org/" TargetMode="External"/><Relationship Id="rId2" Type="http://schemas.openxmlformats.org/officeDocument/2006/relationships/hyperlink" Target="http://www.medilineplus.gov/" TargetMode="External"/><Relationship Id="rId1" Type="http://schemas.openxmlformats.org/officeDocument/2006/relationships/slideLayout" Target="../slideLayouts/slideLayout1.xml"/><Relationship Id="rId6" Type="http://schemas.openxmlformats.org/officeDocument/2006/relationships/hyperlink" Target="http://www.gov.wales/" TargetMode="External"/><Relationship Id="rId5" Type="http://schemas.openxmlformats.org/officeDocument/2006/relationships/hyperlink" Target="http://www.redbridgeiass.org.uk/" TargetMode="External"/><Relationship Id="rId4" Type="http://schemas.openxmlformats.org/officeDocument/2006/relationships/hyperlink" Target="http://www.cdc.gov/"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dailymail.co.uk/femail/article-8936971/The-Crown-tells-tragic-story-Queens-cousins-locked-asylum-registered-DEAD.html" TargetMode="External"/><Relationship Id="rId3" Type="http://schemas.openxmlformats.org/officeDocument/2006/relationships/hyperlink" Target="https://gov.wales/the-additional-learning-needs-code-and-regulations" TargetMode="External"/><Relationship Id="rId7" Type="http://schemas.openxmlformats.org/officeDocument/2006/relationships/hyperlink" Target="https://www.arc-uk.org/tests-explained/non-invasive-prenatal-testing-nipt/" TargetMode="External"/><Relationship Id="rId2" Type="http://schemas.openxmlformats.org/officeDocument/2006/relationships/hyperlink" Target="https://gov.wales/equality-act-2010-disabled-school-pupils-wales-regulations-2021" TargetMode="External"/><Relationship Id="rId1" Type="http://schemas.openxmlformats.org/officeDocument/2006/relationships/slideLayout" Target="../slideLayouts/slideLayout2.xml"/><Relationship Id="rId6" Type="http://schemas.openxmlformats.org/officeDocument/2006/relationships/hyperlink" Target="https://view-health-screening-recommendations.service.gov.uk/downs-syndrome/" TargetMode="External"/><Relationship Id="rId11" Type="http://schemas.openxmlformats.org/officeDocument/2006/relationships/hyperlink" Target="https://www.downs-syndrome.org.uk/wp-content/uploads/2020/08/2020.FactChecker_NIPT.pdf" TargetMode="External"/><Relationship Id="rId5" Type="http://schemas.openxmlformats.org/officeDocument/2006/relationships/hyperlink" Target="https://www.cdc.gov/ncbddd/birthdefects/downsyndrome.html#:~:text=is%20Down%20Syndrome%3F-,Down%20syndrome%20is%20a%20condition%20in%20which%20a%20person%20has,is%20born%20with%2046%20chromosomes" TargetMode="External"/><Relationship Id="rId10" Type="http://schemas.openxmlformats.org/officeDocument/2006/relationships/hyperlink" Target="https://www.oxfordshire.gov.uk/business/information-providers/childrens-services-providers/sen-support-providers/early-years-sen-toolkit/children-down-syndrome" TargetMode="External"/><Relationship Id="rId4" Type="http://schemas.openxmlformats.org/officeDocument/2006/relationships/hyperlink" Target="https://www.nhs.uk/conditions/downs-syndrome/" TargetMode="External"/><Relationship Id="rId9" Type="http://schemas.openxmlformats.org/officeDocument/2006/relationships/hyperlink" Target="https://www.gov.uk/topic/schools-colleges-childrens-services/special-educational-needs-disab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5B163-17AA-5E46-BB0C-203895872A76}"/>
              </a:ext>
            </a:extLst>
          </p:cNvPr>
          <p:cNvSpPr>
            <a:spLocks noGrp="1"/>
          </p:cNvSpPr>
          <p:nvPr>
            <p:ph type="ctrTitle"/>
          </p:nvPr>
        </p:nvSpPr>
        <p:spPr>
          <a:xfrm>
            <a:off x="0" y="-52951"/>
            <a:ext cx="1524000" cy="1019388"/>
          </a:xfrm>
          <a:solidFill>
            <a:schemeClr val="accent1">
              <a:lumMod val="60000"/>
              <a:lumOff val="40000"/>
            </a:schemeClr>
          </a:solidFill>
        </p:spPr>
        <p:txBody>
          <a:bodyPr>
            <a:normAutofit/>
          </a:bodyPr>
          <a:lstStyle/>
          <a:p>
            <a:r>
              <a:rPr lang="en-US" sz="1000" dirty="0">
                <a:highlight>
                  <a:srgbClr val="C0C0C0"/>
                </a:highlight>
              </a:rPr>
              <a:t>2005675</a:t>
            </a:r>
            <a:br>
              <a:rPr lang="en-US" sz="1000">
                <a:highlight>
                  <a:srgbClr val="C0C0C0"/>
                </a:highlight>
              </a:rPr>
            </a:br>
            <a:r>
              <a:rPr lang="en-US" sz="1000">
                <a:highlight>
                  <a:srgbClr val="C0C0C0"/>
                </a:highlight>
              </a:rPr>
              <a:t>ECEY6006</a:t>
            </a:r>
            <a:br>
              <a:rPr lang="en-US" sz="1000" dirty="0">
                <a:highlight>
                  <a:srgbClr val="C0C0C0"/>
                </a:highlight>
              </a:rPr>
            </a:br>
            <a:r>
              <a:rPr lang="en-US" sz="1000" dirty="0">
                <a:highlight>
                  <a:srgbClr val="C0C0C0"/>
                </a:highlight>
              </a:rPr>
              <a:t>WORD COUNT- 1000</a:t>
            </a:r>
            <a:br>
              <a:rPr lang="en-US" sz="1000" dirty="0"/>
            </a:br>
            <a:endParaRPr lang="en-US" sz="1000" dirty="0"/>
          </a:p>
        </p:txBody>
      </p:sp>
      <p:sp>
        <p:nvSpPr>
          <p:cNvPr id="3" name="Subtitle 2">
            <a:extLst>
              <a:ext uri="{FF2B5EF4-FFF2-40B4-BE49-F238E27FC236}">
                <a16:creationId xmlns:a16="http://schemas.microsoft.com/office/drawing/2014/main" id="{6E687564-6626-FF09-6FDA-71692BADF643}"/>
              </a:ext>
            </a:extLst>
          </p:cNvPr>
          <p:cNvSpPr>
            <a:spLocks noGrp="1"/>
          </p:cNvSpPr>
          <p:nvPr>
            <p:ph type="subTitle" idx="1"/>
          </p:nvPr>
        </p:nvSpPr>
        <p:spPr>
          <a:xfrm rot="14420840" flipV="1">
            <a:off x="13575005" y="2874590"/>
            <a:ext cx="753507" cy="2047658"/>
          </a:xfrm>
        </p:spPr>
        <p:txBody>
          <a:bodyPr/>
          <a:lstStyle/>
          <a:p>
            <a:endParaRPr lang="en-US" dirty="0"/>
          </a:p>
        </p:txBody>
      </p:sp>
      <p:sp>
        <p:nvSpPr>
          <p:cNvPr id="6" name="TextBox 5">
            <a:extLst>
              <a:ext uri="{FF2B5EF4-FFF2-40B4-BE49-F238E27FC236}">
                <a16:creationId xmlns:a16="http://schemas.microsoft.com/office/drawing/2014/main" id="{FA2FCC9B-B243-2514-9537-254C99510738}"/>
              </a:ext>
            </a:extLst>
          </p:cNvPr>
          <p:cNvSpPr txBox="1"/>
          <p:nvPr/>
        </p:nvSpPr>
        <p:spPr>
          <a:xfrm>
            <a:off x="3425525" y="219942"/>
            <a:ext cx="4337222" cy="369332"/>
          </a:xfrm>
          <a:prstGeom prst="rect">
            <a:avLst/>
          </a:prstGeom>
          <a:solidFill>
            <a:schemeClr val="accent5"/>
          </a:solidFill>
        </p:spPr>
        <p:txBody>
          <a:bodyPr wrap="square" rtlCol="0">
            <a:spAutoFit/>
          </a:bodyPr>
          <a:lstStyle/>
          <a:p>
            <a:r>
              <a:rPr lang="en-US" dirty="0">
                <a:highlight>
                  <a:srgbClr val="C0C0C0"/>
                </a:highlight>
              </a:rPr>
              <a:t>Supporting children with Down Syndrome</a:t>
            </a:r>
            <a:r>
              <a:rPr lang="en-US" dirty="0"/>
              <a:t>.</a:t>
            </a:r>
          </a:p>
        </p:txBody>
      </p:sp>
      <p:sp>
        <p:nvSpPr>
          <p:cNvPr id="8" name="TextBox 7">
            <a:extLst>
              <a:ext uri="{FF2B5EF4-FFF2-40B4-BE49-F238E27FC236}">
                <a16:creationId xmlns:a16="http://schemas.microsoft.com/office/drawing/2014/main" id="{75371923-CF17-09D8-994F-7D287D4A30AB}"/>
              </a:ext>
            </a:extLst>
          </p:cNvPr>
          <p:cNvSpPr txBox="1"/>
          <p:nvPr/>
        </p:nvSpPr>
        <p:spPr>
          <a:xfrm>
            <a:off x="504135" y="1360187"/>
            <a:ext cx="3796945" cy="984885"/>
          </a:xfrm>
          <a:prstGeom prst="rect">
            <a:avLst/>
          </a:prstGeom>
          <a:solidFill>
            <a:srgbClr val="00B050"/>
          </a:solidFill>
        </p:spPr>
        <p:txBody>
          <a:bodyPr wrap="square" rtlCol="0">
            <a:spAutoFit/>
          </a:bodyPr>
          <a:lstStyle/>
          <a:p>
            <a:pPr algn="just"/>
            <a:r>
              <a:rPr lang="en-GB" sz="800" dirty="0">
                <a:highlight>
                  <a:srgbClr val="C0C0C0"/>
                </a:highlight>
              </a:rPr>
              <a:t>Down syndrome is a condition in which a baby born is with an extra copy of Chromosome 21. Every person born with down syndrome is different and Down syndrome is a chromosomal disorder and it can cause physical problem, as well as intellectual disabilities and other health condition such as heart disease, dementia, hearing problem, problem with their eyes, intestines, and skeleton</a:t>
            </a:r>
            <a:r>
              <a:rPr lang="en-GB" dirty="0">
                <a:highlight>
                  <a:srgbClr val="C0C0C0"/>
                </a:highlight>
              </a:rPr>
              <a:t>. </a:t>
            </a:r>
          </a:p>
          <a:p>
            <a:pPr algn="just"/>
            <a:r>
              <a:rPr lang="en-GB" sz="800" dirty="0">
                <a:highlight>
                  <a:srgbClr val="C0C0C0"/>
                </a:highlight>
                <a:hlinkClick r:id="rId2"/>
              </a:rPr>
              <a:t>www.medilineplus.gov</a:t>
            </a:r>
            <a:endParaRPr lang="en-GB" sz="800" dirty="0">
              <a:highlight>
                <a:srgbClr val="C0C0C0"/>
              </a:highlight>
            </a:endParaRPr>
          </a:p>
        </p:txBody>
      </p:sp>
      <p:sp>
        <p:nvSpPr>
          <p:cNvPr id="5" name="TextBox 4">
            <a:extLst>
              <a:ext uri="{FF2B5EF4-FFF2-40B4-BE49-F238E27FC236}">
                <a16:creationId xmlns:a16="http://schemas.microsoft.com/office/drawing/2014/main" id="{3C73B80B-1FCB-6FBC-D916-B779906E712E}"/>
              </a:ext>
            </a:extLst>
          </p:cNvPr>
          <p:cNvSpPr txBox="1"/>
          <p:nvPr/>
        </p:nvSpPr>
        <p:spPr>
          <a:xfrm>
            <a:off x="1803073" y="4899564"/>
            <a:ext cx="1381149" cy="507831"/>
          </a:xfrm>
          <a:prstGeom prst="rect">
            <a:avLst/>
          </a:prstGeom>
          <a:solidFill>
            <a:schemeClr val="accent1"/>
          </a:solidFill>
        </p:spPr>
        <p:txBody>
          <a:bodyPr wrap="square" rtlCol="0">
            <a:spAutoFit/>
          </a:bodyPr>
          <a:lstStyle/>
          <a:p>
            <a:endParaRPr lang="en-US" sz="900" dirty="0"/>
          </a:p>
          <a:p>
            <a:r>
              <a:rPr lang="en-US" sz="900" dirty="0">
                <a:highlight>
                  <a:srgbClr val="FFFF00"/>
                </a:highlight>
              </a:rPr>
              <a:t>Diagnosis and test</a:t>
            </a:r>
          </a:p>
          <a:p>
            <a:endParaRPr lang="en-US" sz="900" dirty="0"/>
          </a:p>
        </p:txBody>
      </p:sp>
      <p:sp>
        <p:nvSpPr>
          <p:cNvPr id="10" name="TextBox 9">
            <a:extLst>
              <a:ext uri="{FF2B5EF4-FFF2-40B4-BE49-F238E27FC236}">
                <a16:creationId xmlns:a16="http://schemas.microsoft.com/office/drawing/2014/main" id="{A8E3FB65-E8AB-CC43-72DF-BC96FCF36009}"/>
              </a:ext>
            </a:extLst>
          </p:cNvPr>
          <p:cNvSpPr txBox="1"/>
          <p:nvPr/>
        </p:nvSpPr>
        <p:spPr>
          <a:xfrm>
            <a:off x="84078" y="5432110"/>
            <a:ext cx="4819135" cy="1200329"/>
          </a:xfrm>
          <a:prstGeom prst="rect">
            <a:avLst/>
          </a:prstGeom>
          <a:solidFill>
            <a:srgbClr val="00B0F0"/>
          </a:solidFill>
        </p:spPr>
        <p:txBody>
          <a:bodyPr wrap="square" rtlCol="0">
            <a:spAutoFit/>
          </a:bodyPr>
          <a:lstStyle/>
          <a:p>
            <a:r>
              <a:rPr lang="en-US" sz="800" dirty="0">
                <a:highlight>
                  <a:srgbClr val="C0C0C0"/>
                </a:highlight>
              </a:rPr>
              <a:t>Many healthcare providers recommend Down syndrome screening or diagnostic test for pregnant women who are over 35 years of age or older because as the mother gets older there is a  risk of a having  a baby with down syndrome or if there is a family history of this disorder then there is a higher risk. </a:t>
            </a:r>
            <a:r>
              <a:rPr lang="en-GB" sz="800" dirty="0">
                <a:highlight>
                  <a:srgbClr val="C0C0C0"/>
                </a:highlight>
              </a:rPr>
              <a:t>To detect down syndrome during pregnancy, screening test and diagnostic test available. Screening test does not give absolute diagnoses, but it is safer for the baby, but diagnostic test carries high risk of miscarriage therefore, in 2018 UK screening committee implemented NIPT which is a non-invasive pre-natal testing. None of the test can give you 100% prediction.</a:t>
            </a:r>
          </a:p>
          <a:p>
            <a:r>
              <a:rPr lang="en-US" sz="800" dirty="0">
                <a:hlinkClick r:id="rId3"/>
              </a:rPr>
              <a:t>www.arc.uk.org/</a:t>
            </a:r>
            <a:r>
              <a:rPr lang="en-US" sz="800" dirty="0"/>
              <a:t> </a:t>
            </a:r>
            <a:r>
              <a:rPr lang="en-US" sz="800" dirty="0">
                <a:hlinkClick r:id="rId4"/>
              </a:rPr>
              <a:t>www.cdc.gov</a:t>
            </a:r>
            <a:endParaRPr lang="en-US" sz="800" dirty="0"/>
          </a:p>
          <a:p>
            <a:endParaRPr lang="en-US" sz="800" dirty="0"/>
          </a:p>
        </p:txBody>
      </p:sp>
      <p:sp>
        <p:nvSpPr>
          <p:cNvPr id="12" name="TextBox 11">
            <a:extLst>
              <a:ext uri="{FF2B5EF4-FFF2-40B4-BE49-F238E27FC236}">
                <a16:creationId xmlns:a16="http://schemas.microsoft.com/office/drawing/2014/main" id="{9689A231-B6AE-0B05-130C-BD110F836AA6}"/>
              </a:ext>
            </a:extLst>
          </p:cNvPr>
          <p:cNvSpPr txBox="1"/>
          <p:nvPr/>
        </p:nvSpPr>
        <p:spPr>
          <a:xfrm>
            <a:off x="8291384" y="2261286"/>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EA9B2BA2-779A-78CF-2AFE-1A01EC38D7E2}"/>
              </a:ext>
            </a:extLst>
          </p:cNvPr>
          <p:cNvSpPr txBox="1"/>
          <p:nvPr/>
        </p:nvSpPr>
        <p:spPr>
          <a:xfrm>
            <a:off x="6793333" y="2784462"/>
            <a:ext cx="5314589" cy="4031873"/>
          </a:xfrm>
          <a:prstGeom prst="rect">
            <a:avLst/>
          </a:prstGeom>
          <a:solidFill>
            <a:srgbClr val="92D050"/>
          </a:solidFill>
        </p:spPr>
        <p:txBody>
          <a:bodyPr wrap="square" rtlCol="0">
            <a:spAutoFit/>
          </a:bodyPr>
          <a:lstStyle/>
          <a:p>
            <a:endParaRPr lang="en-US" sz="800" dirty="0">
              <a:highlight>
                <a:srgbClr val="FFFF00"/>
              </a:highlight>
            </a:endParaRPr>
          </a:p>
          <a:p>
            <a:endParaRPr lang="en-US" sz="800" dirty="0">
              <a:highlight>
                <a:srgbClr val="FFFF00"/>
              </a:highlight>
            </a:endParaRPr>
          </a:p>
          <a:p>
            <a:r>
              <a:rPr lang="en-GB" sz="800" dirty="0">
                <a:highlight>
                  <a:srgbClr val="C0C0C0"/>
                </a:highlight>
              </a:rPr>
              <a:t>when a child is identified as down syndrome because it is a medical condition which causing that individual child with learning difficulty or disability therefore within that ALN code for Wales it will be called ALP. According to the Additional learning needs code for Wales 2021, all children in Wales with ALN will generally be entitled to statutory support plan called IDP. IDP can be prepared, delivered, and maintained by schools, college, or local authority. It requires the views, wishes and feelings of children, young people their parents should be considered at all stages of the IDP process. The mandatory IDP template includes a one-page profile to ensure that IDPs reflect the child’s needs and personality, including what is important for them and it should be flexible depending on the learner individual needs and the way in which learner develop and change overtime in line with the UNCRC article 3 the  new ALN system in Wales puts the learner at the heart of everything therefore   If the parent of the child  feels that IDP does not reflect their child’s individual needs to learn and develop, they can then appeal against it to the educational tribunal for Wales (ETW). </a:t>
            </a:r>
          </a:p>
          <a:p>
            <a:endParaRPr lang="en-GB" sz="800" dirty="0">
              <a:highlight>
                <a:srgbClr val="C0C0C0"/>
              </a:highlight>
            </a:endParaRPr>
          </a:p>
          <a:p>
            <a:r>
              <a:rPr lang="en-GB" sz="800" dirty="0">
                <a:highlight>
                  <a:srgbClr val="C0C0C0"/>
                </a:highlight>
              </a:rPr>
              <a:t>All IDP should contain certain key elements and  should have the same basic structure therefore government bodies and local authorities are required to use IDP forms  in line with ALN code for Wales 2021 which provides two mandatory IDP, one for to use in the case of children who are not looked after by a local authority and another one who are looked after by a local authority and this will ensure to maintain consistency and equality in terms of the way to support ALN  and the portability  of IDP. There is not much different between a local authority maintained IDP and school-maintained development plan both has to follow the exact same statutory rules and regulation. They must ensure that IDP should describe the child’s or young person’s ALN, and it should be clear and concise. </a:t>
            </a:r>
          </a:p>
          <a:p>
            <a:endParaRPr lang="en-GB" sz="800" dirty="0">
              <a:highlight>
                <a:srgbClr val="C0C0C0"/>
              </a:highlight>
            </a:endParaRPr>
          </a:p>
          <a:p>
            <a:pPr algn="just"/>
            <a:r>
              <a:rPr lang="en-GB" sz="800" dirty="0">
                <a:highlight>
                  <a:srgbClr val="C0C0C0"/>
                </a:highlight>
              </a:rPr>
              <a:t>However, when we look at England there is different strategy, an Education Health and Care( EHC) plan was introduced in England for children and young people aged up to 25 for learners with severe and complex need but there is a new changes made to the  EHC plan made by the Children and Family Act 2014 is that the new EHC will be extended to adulthood for those with complex and severe need.  Parents, school, and health visitor anyone can ask for carry out an assessment for EHC plan if they think that the child might need that extra support because having an EHC plan identifies and provides that much needed funding for that extra resources and extra lessons to support emotionally, and socially for that equal opportunity to succeed in life however this intervention is for England only.  </a:t>
            </a:r>
            <a:r>
              <a:rPr lang="en-GB" sz="800" dirty="0">
                <a:highlight>
                  <a:srgbClr val="C0C0C0"/>
                </a:highlight>
                <a:hlinkClick r:id="rId5"/>
              </a:rPr>
              <a:t>www.redbridgeiass.org.uk</a:t>
            </a:r>
            <a:endParaRPr lang="en-GB" sz="800">
              <a:highlight>
                <a:srgbClr val="C0C0C0"/>
              </a:highlight>
            </a:endParaRPr>
          </a:p>
          <a:p>
            <a:pPr algn="just"/>
            <a:endParaRPr lang="en-GB" sz="800" dirty="0">
              <a:highlight>
                <a:srgbClr val="C0C0C0"/>
              </a:highlight>
            </a:endParaRPr>
          </a:p>
          <a:p>
            <a:endParaRPr lang="en-GB" sz="800" dirty="0">
              <a:highlight>
                <a:srgbClr val="808080"/>
              </a:highlight>
            </a:endParaRPr>
          </a:p>
          <a:p>
            <a:endParaRPr lang="en-GB" sz="800" dirty="0">
              <a:highlight>
                <a:srgbClr val="FFFF00"/>
              </a:highlight>
            </a:endParaRPr>
          </a:p>
          <a:p>
            <a:endParaRPr lang="en-US" sz="800" dirty="0">
              <a:highlight>
                <a:srgbClr val="FFFF00"/>
              </a:highlight>
            </a:endParaRPr>
          </a:p>
        </p:txBody>
      </p:sp>
      <p:sp>
        <p:nvSpPr>
          <p:cNvPr id="9" name="TextBox 8">
            <a:extLst>
              <a:ext uri="{FF2B5EF4-FFF2-40B4-BE49-F238E27FC236}">
                <a16:creationId xmlns:a16="http://schemas.microsoft.com/office/drawing/2014/main" id="{F87C1CE7-2303-42AE-835D-038B02929417}"/>
              </a:ext>
            </a:extLst>
          </p:cNvPr>
          <p:cNvSpPr txBox="1"/>
          <p:nvPr/>
        </p:nvSpPr>
        <p:spPr>
          <a:xfrm>
            <a:off x="6821858" y="803946"/>
            <a:ext cx="4620499" cy="1461939"/>
          </a:xfrm>
          <a:prstGeom prst="rect">
            <a:avLst/>
          </a:prstGeom>
          <a:solidFill>
            <a:srgbClr val="7030A0"/>
          </a:solidFill>
        </p:spPr>
        <p:txBody>
          <a:bodyPr wrap="square" rtlCol="0">
            <a:spAutoFit/>
          </a:bodyPr>
          <a:lstStyle/>
          <a:p>
            <a:endParaRPr lang="en-US" sz="900" dirty="0">
              <a:highlight>
                <a:srgbClr val="C0C0C0"/>
              </a:highlight>
            </a:endParaRPr>
          </a:p>
          <a:p>
            <a:endParaRPr lang="en-US" sz="800" dirty="0">
              <a:highlight>
                <a:srgbClr val="C0C0C0"/>
              </a:highlight>
            </a:endParaRPr>
          </a:p>
          <a:p>
            <a:r>
              <a:rPr lang="en-GB" sz="800" dirty="0">
                <a:highlight>
                  <a:srgbClr val="C0C0C0"/>
                </a:highlight>
              </a:rPr>
              <a:t>ALP is a medical word used by health professional which other people might not understand which creates a professional barrier  because  there is a risk that parents might not understand or know what ALP is and the amount of external agency that get involved with the child with ALP,  sometimes parents do not even know what their roles are and what they do, and it can get overwhelming therefore, as early years practitioner we can support the parents and the child by understanding their needs and interconnected working with other agency who are involved with the child. Most importantly communication around the child should not be disjointed or fragmented. </a:t>
            </a:r>
          </a:p>
          <a:p>
            <a:r>
              <a:rPr lang="en-GB" sz="800" dirty="0">
                <a:highlight>
                  <a:srgbClr val="C0C0C0"/>
                </a:highlight>
                <a:hlinkClick r:id="rId6"/>
              </a:rPr>
              <a:t>www.gov.wales</a:t>
            </a:r>
            <a:endParaRPr lang="en-GB" sz="800" dirty="0">
              <a:highlight>
                <a:srgbClr val="C0C0C0"/>
              </a:highlight>
            </a:endParaRPr>
          </a:p>
          <a:p>
            <a:endParaRPr lang="en-US" sz="800" dirty="0">
              <a:highlight>
                <a:srgbClr val="C0C0C0"/>
              </a:highlight>
            </a:endParaRPr>
          </a:p>
        </p:txBody>
      </p:sp>
      <p:sp>
        <p:nvSpPr>
          <p:cNvPr id="13" name="TextBox 12">
            <a:extLst>
              <a:ext uri="{FF2B5EF4-FFF2-40B4-BE49-F238E27FC236}">
                <a16:creationId xmlns:a16="http://schemas.microsoft.com/office/drawing/2014/main" id="{2D1A14DF-EE74-E85F-53A9-42AF1585ED3A}"/>
              </a:ext>
            </a:extLst>
          </p:cNvPr>
          <p:cNvSpPr txBox="1"/>
          <p:nvPr/>
        </p:nvSpPr>
        <p:spPr>
          <a:xfrm flipH="1" flipV="1">
            <a:off x="12702745" y="4955057"/>
            <a:ext cx="45719" cy="2031325"/>
          </a:xfrm>
          <a:prstGeom prst="rect">
            <a:avLst/>
          </a:prstGeom>
          <a:noFill/>
        </p:spPr>
        <p:txBody>
          <a:bodyPr wrap="square" rtlCol="0">
            <a:spAutoFit/>
          </a:bodyPr>
          <a:lstStyle/>
          <a:p>
            <a:r>
              <a:rPr lang="en-US" dirty="0"/>
              <a:t>Parents</a:t>
            </a:r>
          </a:p>
        </p:txBody>
      </p:sp>
      <p:sp>
        <p:nvSpPr>
          <p:cNvPr id="4" name="TextBox 3">
            <a:extLst>
              <a:ext uri="{FF2B5EF4-FFF2-40B4-BE49-F238E27FC236}">
                <a16:creationId xmlns:a16="http://schemas.microsoft.com/office/drawing/2014/main" id="{4F71626A-B389-F84F-01DE-B8CCEB4A544F}"/>
              </a:ext>
            </a:extLst>
          </p:cNvPr>
          <p:cNvSpPr txBox="1"/>
          <p:nvPr/>
        </p:nvSpPr>
        <p:spPr>
          <a:xfrm>
            <a:off x="7762747" y="2274596"/>
            <a:ext cx="4037602" cy="646331"/>
          </a:xfrm>
          <a:prstGeom prst="rect">
            <a:avLst/>
          </a:prstGeom>
          <a:solidFill>
            <a:srgbClr val="92D050"/>
          </a:solidFill>
        </p:spPr>
        <p:txBody>
          <a:bodyPr wrap="square" rtlCol="0">
            <a:spAutoFit/>
          </a:bodyPr>
          <a:lstStyle/>
          <a:p>
            <a:r>
              <a:rPr lang="en-US" dirty="0">
                <a:highlight>
                  <a:srgbClr val="FFFF00"/>
                </a:highlight>
              </a:rPr>
              <a:t>Strategy and Intervention</a:t>
            </a:r>
          </a:p>
          <a:p>
            <a:endParaRPr lang="en-US" dirty="0"/>
          </a:p>
        </p:txBody>
      </p:sp>
      <p:sp>
        <p:nvSpPr>
          <p:cNvPr id="11" name="TextBox 10">
            <a:extLst>
              <a:ext uri="{FF2B5EF4-FFF2-40B4-BE49-F238E27FC236}">
                <a16:creationId xmlns:a16="http://schemas.microsoft.com/office/drawing/2014/main" id="{D83C21B2-609B-9FF4-BBF1-71A817FF3221}"/>
              </a:ext>
            </a:extLst>
          </p:cNvPr>
          <p:cNvSpPr txBox="1"/>
          <p:nvPr/>
        </p:nvSpPr>
        <p:spPr>
          <a:xfrm>
            <a:off x="7960455" y="465436"/>
            <a:ext cx="2745682" cy="369332"/>
          </a:xfrm>
          <a:prstGeom prst="rect">
            <a:avLst/>
          </a:prstGeom>
          <a:solidFill>
            <a:schemeClr val="accent1">
              <a:lumMod val="40000"/>
              <a:lumOff val="60000"/>
            </a:schemeClr>
          </a:solidFill>
        </p:spPr>
        <p:txBody>
          <a:bodyPr wrap="square" rtlCol="0">
            <a:spAutoFit/>
          </a:bodyPr>
          <a:lstStyle/>
          <a:p>
            <a:r>
              <a:rPr lang="en-US" dirty="0">
                <a:highlight>
                  <a:srgbClr val="FFFF00"/>
                </a:highlight>
              </a:rPr>
              <a:t>Challenge and barrier</a:t>
            </a:r>
          </a:p>
        </p:txBody>
      </p:sp>
      <p:sp>
        <p:nvSpPr>
          <p:cNvPr id="15" name="TextBox 14">
            <a:extLst>
              <a:ext uri="{FF2B5EF4-FFF2-40B4-BE49-F238E27FC236}">
                <a16:creationId xmlns:a16="http://schemas.microsoft.com/office/drawing/2014/main" id="{F262584B-DDE1-1DB2-0B28-5C253FAC5D04}"/>
              </a:ext>
            </a:extLst>
          </p:cNvPr>
          <p:cNvSpPr txBox="1"/>
          <p:nvPr/>
        </p:nvSpPr>
        <p:spPr>
          <a:xfrm>
            <a:off x="13963135" y="1631092"/>
            <a:ext cx="78543254" cy="215444"/>
          </a:xfrm>
          <a:prstGeom prst="rect">
            <a:avLst/>
          </a:prstGeom>
          <a:noFill/>
        </p:spPr>
        <p:txBody>
          <a:bodyPr wrap="square" rtlCol="0">
            <a:spAutoFit/>
          </a:bodyPr>
          <a:lstStyle/>
          <a:p>
            <a:r>
              <a:rPr lang="en-GB" sz="800" dirty="0"/>
              <a:t>There is a stigma if you think back about the use of language and what they used to call people with learning disabilities in society that people with down syndrome that they were not any use in society, it was this prevailing medicalization word in society, particularly with down syndrome because other ALN like autism or ADHD they can say it is not easy to diagnosed but down syndrome is chromosomal disorder and it is medically described, it is a physical condition that the child has  abnormality in chromosome and you cannot miss it, you can see various sign and symptoms and that is why down syndrome is more medicalised itself and then again when we think about disability in society, disabled word in society it is like you are not as capable as other people it is all abnormal that is what people used to call it or think about it. It is the idea of accepting the difference however our culture is traditionally resistant to difference therefore it is that complexity, it is more than disability, it is about the way our society is constructed about everything and the way to look. Nowadays we are living in a society that is surrounded and influenced by social media a lot therefore there is a way to look if you are a women or young girl or a young man so, therefore there is this pressure is on everybody and then if you have that someone with ALN they feel like they do not fit in there that there in the outskirt.</a:t>
            </a:r>
          </a:p>
        </p:txBody>
      </p:sp>
      <p:sp>
        <p:nvSpPr>
          <p:cNvPr id="16" name="TextBox 15">
            <a:extLst>
              <a:ext uri="{FF2B5EF4-FFF2-40B4-BE49-F238E27FC236}">
                <a16:creationId xmlns:a16="http://schemas.microsoft.com/office/drawing/2014/main" id="{8288A5FC-3864-6C3D-0982-B044DD9F9EE6}"/>
              </a:ext>
            </a:extLst>
          </p:cNvPr>
          <p:cNvSpPr txBox="1"/>
          <p:nvPr/>
        </p:nvSpPr>
        <p:spPr>
          <a:xfrm>
            <a:off x="279373" y="2857150"/>
            <a:ext cx="4428547" cy="1815882"/>
          </a:xfrm>
          <a:prstGeom prst="rect">
            <a:avLst/>
          </a:prstGeom>
          <a:solidFill>
            <a:srgbClr val="7030A0"/>
          </a:solidFill>
        </p:spPr>
        <p:txBody>
          <a:bodyPr wrap="square" rtlCol="0">
            <a:spAutoFit/>
          </a:bodyPr>
          <a:lstStyle/>
          <a:p>
            <a:pPr algn="just"/>
            <a:r>
              <a:rPr lang="en-GB" sz="800" dirty="0">
                <a:highlight>
                  <a:srgbClr val="C0C0C0"/>
                </a:highlight>
              </a:rPr>
              <a:t>There is a stigma if you think back about the use of language and what they used to call people with learning disabilities in society that people with down syndrome that they were not any use in society, it was this prevailing medicalization word in society, particularly with down syndrome because other ALN like autism or ADHD they can say it is not easy to diagnosed but down syndrome is chromosomal disorder and it is medically described, it is a physical condition that the child has  abnormality in chromosome and you cannot miss it, you can see various sign and symptoms and that is why down syndrome is more medicalised itself and then again when we think about disability in society, disabled word in society it is like you are not as capable as other people it is all abnormal that is what people used to call it or think about it. It is the idea of accepting the difference however our culture is traditionally resistant to difference therefore it is that complexity, it is more than disability, it is about the way our society is constructed about everything and the way to look. Nowadays we are living in a society that is surrounded and influenced by social media a lot therefore there is a way to look if you are a women or young girl or a young man so, therefore there is this pressure is on everybody and then if you have that someone with ALN they feel like they do not fit in there that there in the outskirt.</a:t>
            </a:r>
          </a:p>
        </p:txBody>
      </p:sp>
      <p:sp>
        <p:nvSpPr>
          <p:cNvPr id="19" name="TextBox 18">
            <a:extLst>
              <a:ext uri="{FF2B5EF4-FFF2-40B4-BE49-F238E27FC236}">
                <a16:creationId xmlns:a16="http://schemas.microsoft.com/office/drawing/2014/main" id="{E8CCC4EA-219F-7B81-46D6-4B4450B94DCF}"/>
              </a:ext>
            </a:extLst>
          </p:cNvPr>
          <p:cNvSpPr txBox="1"/>
          <p:nvPr/>
        </p:nvSpPr>
        <p:spPr>
          <a:xfrm>
            <a:off x="1777346" y="2665205"/>
            <a:ext cx="1796464" cy="230832"/>
          </a:xfrm>
          <a:prstGeom prst="rect">
            <a:avLst/>
          </a:prstGeom>
          <a:solidFill>
            <a:srgbClr val="00B0F0"/>
          </a:solidFill>
        </p:spPr>
        <p:txBody>
          <a:bodyPr wrap="square" rtlCol="0">
            <a:spAutoFit/>
          </a:bodyPr>
          <a:lstStyle/>
          <a:p>
            <a:r>
              <a:rPr lang="en-US" sz="900" dirty="0">
                <a:highlight>
                  <a:srgbClr val="FFFF00"/>
                </a:highlight>
              </a:rPr>
              <a:t>Social and cultural perception</a:t>
            </a:r>
          </a:p>
        </p:txBody>
      </p:sp>
      <p:sp>
        <p:nvSpPr>
          <p:cNvPr id="14" name="TextBox 13">
            <a:extLst>
              <a:ext uri="{FF2B5EF4-FFF2-40B4-BE49-F238E27FC236}">
                <a16:creationId xmlns:a16="http://schemas.microsoft.com/office/drawing/2014/main" id="{5FFD97F3-5170-14DC-1E1C-CCE1D7D8113A}"/>
              </a:ext>
            </a:extLst>
          </p:cNvPr>
          <p:cNvSpPr txBox="1"/>
          <p:nvPr/>
        </p:nvSpPr>
        <p:spPr>
          <a:xfrm>
            <a:off x="1348989" y="1018782"/>
            <a:ext cx="1429563" cy="338554"/>
          </a:xfrm>
          <a:prstGeom prst="rect">
            <a:avLst/>
          </a:prstGeom>
          <a:solidFill>
            <a:srgbClr val="92D050"/>
          </a:solidFill>
        </p:spPr>
        <p:txBody>
          <a:bodyPr wrap="square" rtlCol="0">
            <a:spAutoFit/>
          </a:bodyPr>
          <a:lstStyle/>
          <a:p>
            <a:r>
              <a:rPr lang="en-US" sz="1600" dirty="0">
                <a:highlight>
                  <a:srgbClr val="FFFF00"/>
                </a:highlight>
              </a:rPr>
              <a:t>Introduction</a:t>
            </a:r>
          </a:p>
        </p:txBody>
      </p:sp>
    </p:spTree>
    <p:extLst>
      <p:ext uri="{BB962C8B-B14F-4D97-AF65-F5344CB8AC3E}">
        <p14:creationId xmlns:p14="http://schemas.microsoft.com/office/powerpoint/2010/main" val="540651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508E6-C31C-D8EB-AC7E-96C290F66B53}"/>
              </a:ext>
            </a:extLst>
          </p:cNvPr>
          <p:cNvSpPr>
            <a:spLocks noGrp="1"/>
          </p:cNvSpPr>
          <p:nvPr>
            <p:ph type="title"/>
          </p:nvPr>
        </p:nvSpPr>
        <p:spPr/>
        <p:txBody>
          <a:bodyPr/>
          <a:lstStyle/>
          <a:p>
            <a:r>
              <a:rPr lang="en-US" dirty="0"/>
              <a:t>Reference list</a:t>
            </a:r>
            <a:br>
              <a:rPr lang="en-US" dirty="0"/>
            </a:br>
            <a:endParaRPr lang="en-US" dirty="0"/>
          </a:p>
        </p:txBody>
      </p:sp>
      <p:sp>
        <p:nvSpPr>
          <p:cNvPr id="3" name="Content Placeholder 2">
            <a:extLst>
              <a:ext uri="{FF2B5EF4-FFF2-40B4-BE49-F238E27FC236}">
                <a16:creationId xmlns:a16="http://schemas.microsoft.com/office/drawing/2014/main" id="{9FA31597-2386-DAAB-0F98-A3617622E03E}"/>
              </a:ext>
            </a:extLst>
          </p:cNvPr>
          <p:cNvSpPr>
            <a:spLocks noGrp="1"/>
          </p:cNvSpPr>
          <p:nvPr>
            <p:ph idx="1"/>
          </p:nvPr>
        </p:nvSpPr>
        <p:spPr/>
        <p:txBody>
          <a:bodyPr>
            <a:normAutofit fontScale="25000" lnSpcReduction="20000"/>
          </a:bodyPr>
          <a:lstStyle/>
          <a:p>
            <a:r>
              <a:rPr lang="en-GB" u="sng" dirty="0">
                <a:hlinkClick r:id="rId2"/>
              </a:rPr>
              <a:t>https://gov.wales/equality-act-2010-disabled-school-pupils-wales-regulations-2021</a:t>
            </a:r>
            <a:r>
              <a:rPr lang="en-GB" u="sng" dirty="0"/>
              <a:t> accessed date (May 2022)</a:t>
            </a:r>
            <a:endParaRPr lang="en-GB" dirty="0"/>
          </a:p>
          <a:p>
            <a:r>
              <a:rPr lang="en-GB" dirty="0"/>
              <a:t> </a:t>
            </a:r>
          </a:p>
          <a:p>
            <a:r>
              <a:rPr lang="en-GB" u="sng" dirty="0">
                <a:hlinkClick r:id="rId3"/>
              </a:rPr>
              <a:t>https://gov.wales/the-additional-learning-needs-code-and-regulations</a:t>
            </a:r>
            <a:r>
              <a:rPr lang="en-GB" u="sng" dirty="0"/>
              <a:t> accessed date (May 2022)</a:t>
            </a:r>
            <a:endParaRPr lang="en-GB" dirty="0"/>
          </a:p>
          <a:p>
            <a:r>
              <a:rPr lang="en-GB" dirty="0"/>
              <a:t> </a:t>
            </a:r>
          </a:p>
          <a:p>
            <a:r>
              <a:rPr lang="en-GB" u="sng" dirty="0">
                <a:hlinkClick r:id="rId4"/>
              </a:rPr>
              <a:t>https://www.nhs.uk/conditions/downs-syndrome/</a:t>
            </a:r>
            <a:r>
              <a:rPr lang="en-GB" u="sng" dirty="0"/>
              <a:t> accessed date(May 2022)</a:t>
            </a:r>
            <a:endParaRPr lang="en-GB" dirty="0"/>
          </a:p>
          <a:p>
            <a:r>
              <a:rPr lang="en-GB" dirty="0"/>
              <a:t> </a:t>
            </a:r>
          </a:p>
          <a:p>
            <a:r>
              <a:rPr lang="en-GB" u="sng" dirty="0">
                <a:hlinkClick r:id="rId5"/>
              </a:rPr>
              <a:t>https://www.cdc.gov/ncbddd/birthdefects/downsyndrome.html#:~:text=is%20Down%20Syndrome%3F-,Down%20syndrome%20is%20a%20condition%20in%20which%20a%20person%20has,is%20born%20with%2046%20chromosomes</a:t>
            </a:r>
            <a:r>
              <a:rPr lang="en-GB" dirty="0"/>
              <a:t>. accessed date(May 2022)</a:t>
            </a:r>
          </a:p>
          <a:p>
            <a:pPr marL="0" indent="0">
              <a:buNone/>
            </a:pPr>
            <a:endParaRPr lang="en-GB" dirty="0"/>
          </a:p>
          <a:p>
            <a:r>
              <a:rPr lang="en-GB" u="sng" dirty="0">
                <a:hlinkClick r:id="rId6"/>
              </a:rPr>
              <a:t>https://view-health-screening-recommendations.service.gov.uk/downs-syndrome/</a:t>
            </a:r>
            <a:r>
              <a:rPr lang="en-GB" u="sng" dirty="0"/>
              <a:t> accessed date May 2022)</a:t>
            </a:r>
          </a:p>
          <a:p>
            <a:endParaRPr lang="en-GB" dirty="0"/>
          </a:p>
          <a:p>
            <a:r>
              <a:rPr lang="en-GB" u="sng" dirty="0">
                <a:hlinkClick r:id="rId7"/>
              </a:rPr>
              <a:t>https://www.arc-uk.org/tests-explained/non-invasive-prenatal-testing-nipt/</a:t>
            </a:r>
            <a:r>
              <a:rPr lang="en-GB" u="sng" dirty="0"/>
              <a:t> accessed date(May 2022)</a:t>
            </a:r>
            <a:endParaRPr lang="en-GB" dirty="0"/>
          </a:p>
          <a:p>
            <a:r>
              <a:rPr lang="en-GB" dirty="0"/>
              <a:t> </a:t>
            </a:r>
          </a:p>
          <a:p>
            <a:r>
              <a:rPr lang="en-GB" u="sng" dirty="0">
                <a:hlinkClick r:id="rId8"/>
              </a:rPr>
              <a:t>https://www.dailymail.co.uk/femail/article-8936971/The-Crown-tells-tragic-story-Queens-cousins-locked-asylum-registered-DEAD.html</a:t>
            </a:r>
            <a:r>
              <a:rPr lang="en-GB" u="sng" dirty="0"/>
              <a:t> accessed date(May 2022)</a:t>
            </a:r>
          </a:p>
          <a:p>
            <a:endParaRPr lang="en-GB" dirty="0"/>
          </a:p>
          <a:p>
            <a:r>
              <a:rPr lang="en-GB" u="sng" dirty="0">
                <a:hlinkClick r:id="rId9"/>
              </a:rPr>
              <a:t>https://www.gov.uk/topic/schools-colleges-childrens-services/special-educational-needs-disabilities</a:t>
            </a:r>
            <a:r>
              <a:rPr lang="en-GB" u="sng" dirty="0"/>
              <a:t> accessed </a:t>
            </a:r>
            <a:r>
              <a:rPr lang="en-GB" u="sng" dirty="0" err="1"/>
              <a:t>dqte</a:t>
            </a:r>
            <a:r>
              <a:rPr lang="en-GB" u="sng" dirty="0"/>
              <a:t> (May 2022)</a:t>
            </a:r>
            <a:endParaRPr lang="en-GB" dirty="0"/>
          </a:p>
          <a:p>
            <a:r>
              <a:rPr lang="en-GB" dirty="0"/>
              <a:t> </a:t>
            </a:r>
          </a:p>
          <a:p>
            <a:r>
              <a:rPr lang="en-GB" u="sng" dirty="0">
                <a:hlinkClick r:id="rId10"/>
              </a:rPr>
              <a:t>https://www.oxfordshire.gov.uk/business/information-providers/childrens-services-providers/sen-support-providers/early-years-sen-toolkit/children-down-syndrome</a:t>
            </a:r>
            <a:r>
              <a:rPr lang="en-GB" u="sng" dirty="0"/>
              <a:t> accessed date (May 2022)</a:t>
            </a:r>
            <a:endParaRPr lang="en-GB" dirty="0"/>
          </a:p>
          <a:p>
            <a:r>
              <a:rPr lang="en-GB" dirty="0"/>
              <a:t> </a:t>
            </a:r>
          </a:p>
          <a:p>
            <a:r>
              <a:rPr lang="en-GB" u="sng" dirty="0">
                <a:hlinkClick r:id="rId11"/>
              </a:rPr>
              <a:t>https://www.downs-syndrome.org.uk/wp-content/uploads/2020/08/2020.FactChecker_NIPT.</a:t>
            </a:r>
            <a:r>
              <a:rPr lang="en-GB" u="sng">
                <a:hlinkClick r:id="rId11"/>
              </a:rPr>
              <a:t>pdf</a:t>
            </a:r>
            <a:r>
              <a:rPr lang="en-GB" u="sng"/>
              <a:t> accessed date( May 2022)</a:t>
            </a:r>
            <a:endParaRPr lang="en-GB" dirty="0"/>
          </a:p>
          <a:p>
            <a:r>
              <a:rPr lang="en-GB" dirty="0"/>
              <a:t> </a:t>
            </a:r>
          </a:p>
          <a:p>
            <a:r>
              <a:rPr lang="en-GB" dirty="0"/>
              <a:t> </a:t>
            </a:r>
          </a:p>
          <a:p>
            <a:endParaRPr lang="en-US" dirty="0"/>
          </a:p>
        </p:txBody>
      </p:sp>
    </p:spTree>
    <p:extLst>
      <p:ext uri="{BB962C8B-B14F-4D97-AF65-F5344CB8AC3E}">
        <p14:creationId xmlns:p14="http://schemas.microsoft.com/office/powerpoint/2010/main" val="27532281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TotalTime>
  <Words>1659</Words>
  <Application>Microsoft Macintosh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2005675 ECEY6006 WORD COUNT- 1000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2005675 ECEY6006 WORD COUNT- 1000 </dc:title>
  <dc:creator>Mahbuba Ara Chowdhury (2005675)</dc:creator>
  <cp:lastModifiedBy>Mahbuba Ara Chowdhury (2005675)</cp:lastModifiedBy>
  <cp:revision>15</cp:revision>
  <dcterms:created xsi:type="dcterms:W3CDTF">2022-05-13T18:08:59Z</dcterms:created>
  <dcterms:modified xsi:type="dcterms:W3CDTF">2022-05-14T03:28:45Z</dcterms:modified>
</cp:coreProperties>
</file>