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1"/>
  </p:notesMasterIdLst>
  <p:sldIdLst>
    <p:sldId id="256" r:id="rId2"/>
    <p:sldId id="257" r:id="rId3"/>
    <p:sldId id="275" r:id="rId4"/>
    <p:sldId id="267" r:id="rId5"/>
    <p:sldId id="268" r:id="rId6"/>
    <p:sldId id="352" r:id="rId7"/>
    <p:sldId id="349" r:id="rId8"/>
    <p:sldId id="332" r:id="rId9"/>
    <p:sldId id="333" r:id="rId10"/>
    <p:sldId id="385" r:id="rId11"/>
    <p:sldId id="346" r:id="rId12"/>
    <p:sldId id="258" r:id="rId13"/>
    <p:sldId id="353" r:id="rId14"/>
    <p:sldId id="354" r:id="rId15"/>
    <p:sldId id="269" r:id="rId16"/>
    <p:sldId id="271" r:id="rId17"/>
    <p:sldId id="272" r:id="rId18"/>
    <p:sldId id="273" r:id="rId19"/>
    <p:sldId id="274" r:id="rId20"/>
    <p:sldId id="259" r:id="rId21"/>
    <p:sldId id="276" r:id="rId22"/>
    <p:sldId id="260" r:id="rId23"/>
    <p:sldId id="278" r:id="rId24"/>
    <p:sldId id="351" r:id="rId25"/>
    <p:sldId id="331" r:id="rId26"/>
    <p:sldId id="261" r:id="rId27"/>
    <p:sldId id="279" r:id="rId28"/>
    <p:sldId id="356" r:id="rId29"/>
    <p:sldId id="358" r:id="rId30"/>
    <p:sldId id="359" r:id="rId31"/>
    <p:sldId id="266" r:id="rId32"/>
    <p:sldId id="312" r:id="rId33"/>
    <p:sldId id="364" r:id="rId34"/>
    <p:sldId id="366" r:id="rId35"/>
    <p:sldId id="367" r:id="rId36"/>
    <p:sldId id="368" r:id="rId37"/>
    <p:sldId id="377" r:id="rId38"/>
    <p:sldId id="369" r:id="rId39"/>
    <p:sldId id="263" r:id="rId40"/>
    <p:sldId id="378" r:id="rId41"/>
    <p:sldId id="379" r:id="rId42"/>
    <p:sldId id="287" r:id="rId43"/>
    <p:sldId id="288" r:id="rId44"/>
    <p:sldId id="380" r:id="rId45"/>
    <p:sldId id="387" r:id="rId46"/>
    <p:sldId id="264" r:id="rId47"/>
    <p:sldId id="381" r:id="rId48"/>
    <p:sldId id="382" r:id="rId49"/>
    <p:sldId id="383"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D5FC03-14E8-46E7-9206-BAD66624B75C}" v="2" dt="2024-02-20T16:29:46.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91"/>
    <p:restoredTop sz="64187"/>
  </p:normalViewPr>
  <p:slideViewPr>
    <p:cSldViewPr snapToGrid="0" snapToObjects="1">
      <p:cViewPr varScale="1">
        <p:scale>
          <a:sx n="51" d="100"/>
          <a:sy n="51" d="100"/>
        </p:scale>
        <p:origin x="98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BCD5FC03-14E8-46E7-9206-BAD66624B75C}"/>
    <pc:docChg chg="undo custSel addSld delSld modSld sldOrd">
      <pc:chgData name="Rhiannon Akers" userId="fb3c9d12-5c8c-42d7-8dc7-d872d7a3d202" providerId="ADAL" clId="{BCD5FC03-14E8-46E7-9206-BAD66624B75C}" dt="2024-02-20T16:36:48.095" v="397" actId="20577"/>
      <pc:docMkLst>
        <pc:docMk/>
      </pc:docMkLst>
      <pc:sldChg chg="modSp mod">
        <pc:chgData name="Rhiannon Akers" userId="fb3c9d12-5c8c-42d7-8dc7-d872d7a3d202" providerId="ADAL" clId="{BCD5FC03-14E8-46E7-9206-BAD66624B75C}" dt="2024-02-20T16:28:17.060" v="33" actId="27636"/>
        <pc:sldMkLst>
          <pc:docMk/>
          <pc:sldMk cId="3959703805" sldId="276"/>
        </pc:sldMkLst>
        <pc:spChg chg="mod">
          <ac:chgData name="Rhiannon Akers" userId="fb3c9d12-5c8c-42d7-8dc7-d872d7a3d202" providerId="ADAL" clId="{BCD5FC03-14E8-46E7-9206-BAD66624B75C}" dt="2024-02-20T16:28:17.060" v="33" actId="27636"/>
          <ac:spMkLst>
            <pc:docMk/>
            <pc:sldMk cId="3959703805" sldId="276"/>
            <ac:spMk id="2" creationId="{BC8D6192-683F-0648-8A58-ECA085E984F7}"/>
          </ac:spMkLst>
        </pc:spChg>
      </pc:sldChg>
      <pc:sldChg chg="modSp del mod ord">
        <pc:chgData name="Rhiannon Akers" userId="fb3c9d12-5c8c-42d7-8dc7-d872d7a3d202" providerId="ADAL" clId="{BCD5FC03-14E8-46E7-9206-BAD66624B75C}" dt="2024-02-20T16:32:08.183" v="393" actId="47"/>
        <pc:sldMkLst>
          <pc:docMk/>
          <pc:sldMk cId="584127078" sldId="277"/>
        </pc:sldMkLst>
        <pc:spChg chg="mod">
          <ac:chgData name="Rhiannon Akers" userId="fb3c9d12-5c8c-42d7-8dc7-d872d7a3d202" providerId="ADAL" clId="{BCD5FC03-14E8-46E7-9206-BAD66624B75C}" dt="2024-02-20T16:29:14.549" v="36" actId="1076"/>
          <ac:spMkLst>
            <pc:docMk/>
            <pc:sldMk cId="584127078" sldId="277"/>
            <ac:spMk id="2" creationId="{89D402E1-BC10-EF42-B99F-3A3F7A24603D}"/>
          </ac:spMkLst>
        </pc:spChg>
      </pc:sldChg>
      <pc:sldChg chg="modNotesTx">
        <pc:chgData name="Rhiannon Akers" userId="fb3c9d12-5c8c-42d7-8dc7-d872d7a3d202" providerId="ADAL" clId="{BCD5FC03-14E8-46E7-9206-BAD66624B75C}" dt="2024-02-20T16:32:05.651" v="392" actId="20577"/>
        <pc:sldMkLst>
          <pc:docMk/>
          <pc:sldMk cId="31937511" sldId="278"/>
        </pc:sldMkLst>
      </pc:sldChg>
      <pc:sldChg chg="modNotesTx">
        <pc:chgData name="Rhiannon Akers" userId="fb3c9d12-5c8c-42d7-8dc7-d872d7a3d202" providerId="ADAL" clId="{BCD5FC03-14E8-46E7-9206-BAD66624B75C}" dt="2024-02-20T16:36:48.095" v="397" actId="20577"/>
        <pc:sldMkLst>
          <pc:docMk/>
          <pc:sldMk cId="3490923026" sldId="312"/>
        </pc:sldMkLst>
      </pc:sldChg>
      <pc:sldChg chg="addSp delSp modSp mod setBg modNotesTx">
        <pc:chgData name="Rhiannon Akers" userId="fb3c9d12-5c8c-42d7-8dc7-d872d7a3d202" providerId="ADAL" clId="{BCD5FC03-14E8-46E7-9206-BAD66624B75C}" dt="2024-02-20T16:25:32.645" v="30"/>
        <pc:sldMkLst>
          <pc:docMk/>
          <pc:sldMk cId="3370520683" sldId="332"/>
        </pc:sldMkLst>
        <pc:spChg chg="mod">
          <ac:chgData name="Rhiannon Akers" userId="fb3c9d12-5c8c-42d7-8dc7-d872d7a3d202" providerId="ADAL" clId="{BCD5FC03-14E8-46E7-9206-BAD66624B75C}" dt="2024-02-20T16:23:38.820" v="11" actId="26606"/>
          <ac:spMkLst>
            <pc:docMk/>
            <pc:sldMk cId="3370520683" sldId="332"/>
            <ac:spMk id="2" creationId="{CFA8C3CC-4B7D-4ED8-B16C-1AF61F514ADE}"/>
          </ac:spMkLst>
        </pc:spChg>
        <pc:spChg chg="mod">
          <ac:chgData name="Rhiannon Akers" userId="fb3c9d12-5c8c-42d7-8dc7-d872d7a3d202" providerId="ADAL" clId="{BCD5FC03-14E8-46E7-9206-BAD66624B75C}" dt="2024-02-20T16:23:58.893" v="16" actId="14100"/>
          <ac:spMkLst>
            <pc:docMk/>
            <pc:sldMk cId="3370520683" sldId="332"/>
            <ac:spMk id="3" creationId="{B55CC729-D500-4FF4-A260-88247DAF8516}"/>
          </ac:spMkLst>
        </pc:spChg>
        <pc:spChg chg="add del">
          <ac:chgData name="Rhiannon Akers" userId="fb3c9d12-5c8c-42d7-8dc7-d872d7a3d202" providerId="ADAL" clId="{BCD5FC03-14E8-46E7-9206-BAD66624B75C}" dt="2024-02-20T16:23:38.813" v="10" actId="26606"/>
          <ac:spMkLst>
            <pc:docMk/>
            <pc:sldMk cId="3370520683" sldId="332"/>
            <ac:spMk id="10" creationId="{57D175FC-84CC-4D12-A5E2-FA27D934E9CE}"/>
          </ac:spMkLst>
        </pc:spChg>
        <pc:picChg chg="add mod ord">
          <ac:chgData name="Rhiannon Akers" userId="fb3c9d12-5c8c-42d7-8dc7-d872d7a3d202" providerId="ADAL" clId="{BCD5FC03-14E8-46E7-9206-BAD66624B75C}" dt="2024-02-20T16:24:02.614" v="17" actId="1076"/>
          <ac:picMkLst>
            <pc:docMk/>
            <pc:sldMk cId="3370520683" sldId="332"/>
            <ac:picMk id="5" creationId="{A70E0027-0FB7-15F6-D3CF-FA400A48D243}"/>
          </ac:picMkLst>
        </pc:picChg>
        <pc:cxnChg chg="add del">
          <ac:chgData name="Rhiannon Akers" userId="fb3c9d12-5c8c-42d7-8dc7-d872d7a3d202" providerId="ADAL" clId="{BCD5FC03-14E8-46E7-9206-BAD66624B75C}" dt="2024-02-20T16:23:38.813" v="10" actId="26606"/>
          <ac:cxnSpMkLst>
            <pc:docMk/>
            <pc:sldMk cId="3370520683" sldId="332"/>
            <ac:cxnSpMk id="12" creationId="{8AC38328-2D50-4DDB-BD20-28DE12E4996E}"/>
          </ac:cxnSpMkLst>
        </pc:cxnChg>
      </pc:sldChg>
      <pc:sldChg chg="add del">
        <pc:chgData name="Rhiannon Akers" userId="fb3c9d12-5c8c-42d7-8dc7-d872d7a3d202" providerId="ADAL" clId="{BCD5FC03-14E8-46E7-9206-BAD66624B75C}" dt="2024-02-20T16:29:32.956" v="38" actId="47"/>
        <pc:sldMkLst>
          <pc:docMk/>
          <pc:sldMk cId="1696746097" sldId="388"/>
        </pc:sldMkLst>
      </pc:sldChg>
      <pc:sldChg chg="add del">
        <pc:chgData name="Rhiannon Akers" userId="fb3c9d12-5c8c-42d7-8dc7-d872d7a3d202" providerId="ADAL" clId="{BCD5FC03-14E8-46E7-9206-BAD66624B75C}" dt="2024-02-20T16:29:48.417" v="40" actId="47"/>
        <pc:sldMkLst>
          <pc:docMk/>
          <pc:sldMk cId="3941135897" sldId="38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D87A9E-E696-9946-9F5A-A65AC0FF6726}" type="datetimeFigureOut">
              <a:rPr lang="en-US" smtClean="0"/>
              <a:t>2/20/2024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B81A4-8E6E-2A4D-94A2-5FFFD7F6C3B1}" type="slidenum">
              <a:rPr lang="en-US" smtClean="0"/>
              <a:t>‹#›</a:t>
            </a:fld>
            <a:endParaRPr lang="en-US"/>
          </a:p>
        </p:txBody>
      </p:sp>
    </p:spTree>
    <p:extLst>
      <p:ext uri="{BB962C8B-B14F-4D97-AF65-F5344CB8AC3E}">
        <p14:creationId xmlns:p14="http://schemas.microsoft.com/office/powerpoint/2010/main" val="1705221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conceptually.org/concepts/heuristic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Scientific – academic journals, management research, ever-changing perspectives, so there is a need to keep up to date – HBR etc. Meta- analyses. Pooling of multiple studies in one place or report. </a:t>
            </a:r>
          </a:p>
          <a:p>
            <a:endParaRPr lang="en-US" dirty="0"/>
          </a:p>
          <a:p>
            <a:r>
              <a:rPr lang="en-US" dirty="0"/>
              <a:t>Evidence from the organization – comes in many forms. Financial data, cash flow, costs, ROI. Customers/clients, employees – retention levels, job satisfaction. Hard numbers such as turnover rates, productivity, or soft, perceptions of culture or attitudes to senior management. </a:t>
            </a:r>
          </a:p>
          <a:p>
            <a:endParaRPr lang="en-US" dirty="0"/>
          </a:p>
          <a:p>
            <a:r>
              <a:rPr lang="en-US" dirty="0"/>
              <a:t>Practitioners – managers, consultants, business leaders etc. Tacit knowledge., built up over time – specialized knowledge, repeated experience </a:t>
            </a:r>
          </a:p>
          <a:p>
            <a:endParaRPr lang="en-US" dirty="0"/>
          </a:p>
          <a:p>
            <a:r>
              <a:rPr lang="en-US" dirty="0"/>
              <a:t>Stakeholders – any group or individual affects by the orgs decision and their subsequent consequences. Members of board, suppliers, shareholders, </a:t>
            </a:r>
          </a:p>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5</a:t>
            </a:fld>
            <a:endParaRPr lang="en-US"/>
          </a:p>
        </p:txBody>
      </p:sp>
    </p:spTree>
    <p:extLst>
      <p:ext uri="{BB962C8B-B14F-4D97-AF65-F5344CB8AC3E}">
        <p14:creationId xmlns:p14="http://schemas.microsoft.com/office/powerpoint/2010/main" val="2675052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Relevant information – there is so much information out there; need to narrow it down (perhaps use sector, industry). </a:t>
            </a:r>
          </a:p>
          <a:p>
            <a:r>
              <a:rPr lang="en-GB" dirty="0"/>
              <a:t>Feasible options – what options are practical (cost/time). </a:t>
            </a:r>
          </a:p>
          <a:p>
            <a:r>
              <a:rPr lang="en-GB" dirty="0"/>
              <a:t>Making final decision – can look at advantages/disadvantages, examining consequences of decision, testing it against your objective, weighing risks against gains. </a:t>
            </a:r>
          </a:p>
        </p:txBody>
      </p:sp>
      <p:sp>
        <p:nvSpPr>
          <p:cNvPr id="4" name="Slide Number Placeholder 3"/>
          <p:cNvSpPr>
            <a:spLocks noGrp="1"/>
          </p:cNvSpPr>
          <p:nvPr>
            <p:ph type="sldNum" sz="quarter" idx="5"/>
          </p:nvPr>
        </p:nvSpPr>
        <p:spPr/>
        <p:txBody>
          <a:bodyPr/>
          <a:lstStyle/>
          <a:p>
            <a:fld id="{A5553E8B-3C33-4B97-8EA9-05E63040F10E}" type="slidenum">
              <a:rPr lang="en-GB" smtClean="0"/>
              <a:t>7</a:t>
            </a:fld>
            <a:endParaRPr lang="en-GB"/>
          </a:p>
        </p:txBody>
      </p:sp>
    </p:spTree>
    <p:extLst>
      <p:ext uri="{BB962C8B-B14F-4D97-AF65-F5344CB8AC3E}">
        <p14:creationId xmlns:p14="http://schemas.microsoft.com/office/powerpoint/2010/main" val="2038810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A Kepner-Tregoe matrix is </a:t>
            </a:r>
            <a:r>
              <a:rPr lang="en-GB" b="0" i="0" dirty="0">
                <a:solidFill>
                  <a:srgbClr val="040C28"/>
                </a:solidFill>
                <a:effectLst/>
                <a:latin typeface="Google Sans"/>
              </a:rPr>
              <a:t>used to find causes of a problem</a:t>
            </a:r>
            <a:r>
              <a:rPr lang="en-GB" b="0" i="0" dirty="0">
                <a:solidFill>
                  <a:srgbClr val="202124"/>
                </a:solidFill>
                <a:effectLst/>
                <a:latin typeface="Google Sans"/>
              </a:rPr>
              <a:t>. It isolates the who, what, when, where, and how aspects of an event, keeping the focus on the elements that have an impact on the event and eliminating the elements that do not.</a:t>
            </a:r>
          </a:p>
          <a:p>
            <a:endParaRPr lang="en-GB" b="0" i="0" dirty="0">
              <a:solidFill>
                <a:srgbClr val="202124"/>
              </a:solidFill>
              <a:effectLst/>
              <a:latin typeface="Google Sans"/>
            </a:endParaRPr>
          </a:p>
          <a:p>
            <a:r>
              <a:rPr lang="en-GB" b="0" i="0" dirty="0">
                <a:effectLst/>
                <a:latin typeface="Libre Franklin" panose="020F0502020204030204" pitchFamily="2" charset="0"/>
              </a:rPr>
              <a:t>The Tannenbaum-Schmidt Continuum shows where a manager's approach lies on a continuum, running from the manager exerting rigid authority at one extreme, through to the team having full freedom to act at the other.</a:t>
            </a:r>
          </a:p>
          <a:p>
            <a:endParaRPr lang="en-GB" b="0" i="0" dirty="0">
              <a:effectLst/>
              <a:latin typeface="Libre Franklin" panose="020F0502020204030204" pitchFamily="2" charset="0"/>
            </a:endParaRPr>
          </a:p>
          <a:p>
            <a:r>
              <a:rPr lang="en-GB" b="0" i="0" dirty="0">
                <a:solidFill>
                  <a:srgbClr val="202124"/>
                </a:solidFill>
                <a:effectLst/>
                <a:latin typeface="Google Sans"/>
              </a:rPr>
              <a:t>Stakeholder analysis is </a:t>
            </a:r>
            <a:r>
              <a:rPr lang="en-GB" b="0" i="0" dirty="0">
                <a:solidFill>
                  <a:srgbClr val="040C28"/>
                </a:solidFill>
                <a:effectLst/>
                <a:latin typeface="Google Sans"/>
              </a:rPr>
              <a:t>the process of collecting information about any person that will be impacted by (or can impact) your project</a:t>
            </a:r>
            <a:r>
              <a:rPr lang="en-GB" b="0" i="0" dirty="0">
                <a:solidFill>
                  <a:srgbClr val="202124"/>
                </a:solidFill>
                <a:effectLst/>
                <a:latin typeface="Google Sans"/>
              </a:rPr>
              <a:t>. Conducting a stakeholder analysis will enable you to identify all your stakeholders as well as their needs and expectations.</a:t>
            </a:r>
          </a:p>
          <a:p>
            <a:endParaRPr lang="en-GB" b="0" i="0" dirty="0">
              <a:solidFill>
                <a:srgbClr val="202124"/>
              </a:solidFill>
              <a:effectLst/>
              <a:latin typeface="Google Sans"/>
            </a:endParaRPr>
          </a:p>
          <a:p>
            <a:r>
              <a:rPr lang="en-GB" b="0" i="0" dirty="0">
                <a:solidFill>
                  <a:srgbClr val="202124"/>
                </a:solidFill>
                <a:effectLst/>
                <a:latin typeface="Google Sans"/>
              </a:rPr>
              <a:t>Force Field Analysis is </a:t>
            </a:r>
            <a:r>
              <a:rPr lang="en-GB" b="0" i="0" dirty="0">
                <a:solidFill>
                  <a:srgbClr val="040C28"/>
                </a:solidFill>
                <a:effectLst/>
                <a:latin typeface="Google Sans"/>
              </a:rPr>
              <a:t>a method for listing , discussing, and assessing the various forces for and against a proposed change</a:t>
            </a:r>
            <a:r>
              <a:rPr lang="en-GB" b="0" i="0" dirty="0">
                <a:solidFill>
                  <a:srgbClr val="202124"/>
                </a:solidFill>
                <a:effectLst/>
                <a:latin typeface="Google Sans"/>
              </a:rPr>
              <a:t>. What is it? Force Field Analysis was created by Kurt Lewin in the 19 40s. He used it in his work as a social Psychologist.</a:t>
            </a:r>
          </a:p>
          <a:p>
            <a:endParaRPr lang="en-GB" b="0" i="0" dirty="0">
              <a:solidFill>
                <a:srgbClr val="202124"/>
              </a:solidFill>
              <a:effectLst/>
              <a:latin typeface="Google Sans"/>
            </a:endParaRPr>
          </a:p>
          <a:p>
            <a:r>
              <a:rPr lang="en-GB" b="0" i="0" dirty="0">
                <a:solidFill>
                  <a:srgbClr val="202124"/>
                </a:solidFill>
                <a:effectLst/>
                <a:latin typeface="Google Sans"/>
              </a:rPr>
              <a:t>PDCA is </a:t>
            </a:r>
            <a:r>
              <a:rPr lang="en-GB" b="0" i="0" dirty="0">
                <a:solidFill>
                  <a:srgbClr val="040C28"/>
                </a:solidFill>
                <a:effectLst/>
                <a:latin typeface="Google Sans"/>
              </a:rPr>
              <a:t>an improvement cycle based on the scientific method of proposing a change in a process, implementing the change, measuring the results, and taking appropriate action</a:t>
            </a:r>
            <a:r>
              <a:rPr lang="en-GB" b="0" i="0" dirty="0">
                <a:solidFill>
                  <a:srgbClr val="202124"/>
                </a:solidFill>
                <a:effectLst/>
                <a:latin typeface="Google Sans"/>
              </a:rPr>
              <a:t>. It also is known as the Deming Cycle or Deming Wheel after W. Edwards Deming, who introduced the concept in Japan in the 1950s.</a:t>
            </a:r>
            <a:endParaRPr lang="en-GB" dirty="0"/>
          </a:p>
        </p:txBody>
      </p:sp>
      <p:sp>
        <p:nvSpPr>
          <p:cNvPr id="4" name="Slide Number Placeholder 3"/>
          <p:cNvSpPr>
            <a:spLocks noGrp="1"/>
          </p:cNvSpPr>
          <p:nvPr>
            <p:ph type="sldNum" sz="quarter" idx="5"/>
          </p:nvPr>
        </p:nvSpPr>
        <p:spPr/>
        <p:txBody>
          <a:bodyPr/>
          <a:lstStyle/>
          <a:p>
            <a:fld id="{944B81A4-8E6E-2A4D-94A2-5FFFD7F6C3B1}" type="slidenum">
              <a:rPr lang="en-US" smtClean="0"/>
              <a:t>8</a:t>
            </a:fld>
            <a:endParaRPr lang="en-US"/>
          </a:p>
        </p:txBody>
      </p:sp>
    </p:spTree>
    <p:extLst>
      <p:ext uri="{BB962C8B-B14F-4D97-AF65-F5344CB8AC3E}">
        <p14:creationId xmlns:p14="http://schemas.microsoft.com/office/powerpoint/2010/main" val="2474273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9</a:t>
            </a:fld>
            <a:endParaRPr lang="en-GB"/>
          </a:p>
        </p:txBody>
      </p:sp>
    </p:spTree>
    <p:extLst>
      <p:ext uri="{BB962C8B-B14F-4D97-AF65-F5344CB8AC3E}">
        <p14:creationId xmlns:p14="http://schemas.microsoft.com/office/powerpoint/2010/main" val="506972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hat – information, looking at available data</a:t>
            </a:r>
          </a:p>
          <a:p>
            <a:r>
              <a:rPr lang="en-GB" dirty="0"/>
              <a:t>Red – how could others act emotionally?</a:t>
            </a:r>
          </a:p>
          <a:p>
            <a:r>
              <a:rPr lang="en-GB" dirty="0"/>
              <a:t>Black – critical thinking – look at negative outcomes</a:t>
            </a:r>
          </a:p>
          <a:p>
            <a:r>
              <a:rPr lang="en-GB" dirty="0"/>
              <a:t>Yellow – look at benefits of decisions</a:t>
            </a:r>
          </a:p>
          <a:p>
            <a:r>
              <a:rPr lang="en-GB" dirty="0"/>
              <a:t>Green – creativity</a:t>
            </a:r>
          </a:p>
          <a:p>
            <a:r>
              <a:rPr lang="en-GB" dirty="0"/>
              <a:t>Blue – process control. The organising hat. </a:t>
            </a:r>
          </a:p>
        </p:txBody>
      </p:sp>
      <p:sp>
        <p:nvSpPr>
          <p:cNvPr id="4" name="Slide Number Placeholder 3"/>
          <p:cNvSpPr>
            <a:spLocks noGrp="1"/>
          </p:cNvSpPr>
          <p:nvPr>
            <p:ph type="sldNum" sz="quarter" idx="5"/>
          </p:nvPr>
        </p:nvSpPr>
        <p:spPr/>
        <p:txBody>
          <a:bodyPr/>
          <a:lstStyle/>
          <a:p>
            <a:fld id="{7236F6D8-446F-4F0D-BDE8-00FE928D2402}" type="slidenum">
              <a:rPr lang="en-GB" smtClean="0"/>
              <a:t>11</a:t>
            </a:fld>
            <a:endParaRPr lang="en-GB"/>
          </a:p>
        </p:txBody>
      </p:sp>
    </p:spTree>
    <p:extLst>
      <p:ext uri="{BB962C8B-B14F-4D97-AF65-F5344CB8AC3E}">
        <p14:creationId xmlns:p14="http://schemas.microsoft.com/office/powerpoint/2010/main" val="2575688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A57"/>
                </a:solidFill>
                <a:effectLst/>
                <a:latin typeface="Arial" panose="020B0604020202020204" pitchFamily="34" charset="0"/>
              </a:rPr>
              <a:t>Work sampling – a method of finding out how much time a group of workers or machines spend doing a particular activity by studying them at particular times. </a:t>
            </a:r>
          </a:p>
        </p:txBody>
      </p:sp>
      <p:sp>
        <p:nvSpPr>
          <p:cNvPr id="4" name="Slide Number Placeholder 3"/>
          <p:cNvSpPr>
            <a:spLocks noGrp="1"/>
          </p:cNvSpPr>
          <p:nvPr>
            <p:ph type="sldNum" sz="quarter" idx="5"/>
          </p:nvPr>
        </p:nvSpPr>
        <p:spPr/>
        <p:txBody>
          <a:bodyPr/>
          <a:lstStyle/>
          <a:p>
            <a:fld id="{A5553E8B-3C33-4B97-8EA9-05E63040F10E}" type="slidenum">
              <a:rPr lang="en-GB" smtClean="0"/>
              <a:t>13</a:t>
            </a:fld>
            <a:endParaRPr lang="en-GB"/>
          </a:p>
        </p:txBody>
      </p:sp>
    </p:spTree>
    <p:extLst>
      <p:ext uri="{BB962C8B-B14F-4D97-AF65-F5344CB8AC3E}">
        <p14:creationId xmlns:p14="http://schemas.microsoft.com/office/powerpoint/2010/main" val="2201047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14</a:t>
            </a:fld>
            <a:endParaRPr lang="en-GB"/>
          </a:p>
        </p:txBody>
      </p:sp>
    </p:spTree>
    <p:extLst>
      <p:ext uri="{BB962C8B-B14F-4D97-AF65-F5344CB8AC3E}">
        <p14:creationId xmlns:p14="http://schemas.microsoft.com/office/powerpoint/2010/main" val="3752659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With both internal and external benchmarks, the two data sets need to be comparable. For example, you cannot compare a team of five employees against a team of 150 employees. Similarly, you can’t compare a multinational organization with unlimited resources to a start-up organization with a limited number of employees and finances.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Differences geographically – employee law differences in US, lacking around paid vacation time in comparison to Europe</a:t>
            </a:r>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17</a:t>
            </a:fld>
            <a:endParaRPr lang="en-US"/>
          </a:p>
        </p:txBody>
      </p:sp>
    </p:spTree>
    <p:extLst>
      <p:ext uri="{BB962C8B-B14F-4D97-AF65-F5344CB8AC3E}">
        <p14:creationId xmlns:p14="http://schemas.microsoft.com/office/powerpoint/2010/main" val="588766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Business impact - </a:t>
            </a:r>
            <a:r>
              <a:rPr lang="en-GB" sz="1200" b="0" i="0" kern="1200" dirty="0">
                <a:solidFill>
                  <a:schemeClr val="tx1"/>
                </a:solidFill>
                <a:effectLst/>
                <a:latin typeface="+mn-lt"/>
                <a:ea typeface="+mn-ea"/>
                <a:cs typeface="+mn-cs"/>
              </a:rPr>
              <a:t>Benchmarking ensures HR leaders are connecting people’s practices to business outcomes. For instance, if your employee engagement score is below the industry average, you need to look into how much this affects overall business performance. It thus ensures you’re making data-backed decisions instead of following just pure gut or instinct.</a:t>
            </a:r>
          </a:p>
          <a:p>
            <a:r>
              <a:rPr lang="en-GB" sz="1200" b="0" i="0" kern="1200" dirty="0">
                <a:solidFill>
                  <a:schemeClr val="tx1"/>
                </a:solidFill>
                <a:effectLst/>
                <a:latin typeface="+mn-lt"/>
                <a:ea typeface="+mn-ea"/>
                <a:cs typeface="+mn-cs"/>
              </a:rPr>
              <a:t>Drawbacks – in this case only use as one of the data points in your assessments </a:t>
            </a:r>
          </a:p>
          <a:p>
            <a:endParaRPr lang="en-US" dirty="0"/>
          </a:p>
          <a:p>
            <a:r>
              <a:rPr lang="en-US" dirty="0"/>
              <a:t>Taxonomy – cost per hire – could mean from when position becomes available or the date the person resigns. </a:t>
            </a:r>
          </a:p>
        </p:txBody>
      </p:sp>
      <p:sp>
        <p:nvSpPr>
          <p:cNvPr id="4" name="Slide Number Placeholder 3"/>
          <p:cNvSpPr>
            <a:spLocks noGrp="1"/>
          </p:cNvSpPr>
          <p:nvPr>
            <p:ph type="sldNum" sz="quarter" idx="5"/>
          </p:nvPr>
        </p:nvSpPr>
        <p:spPr/>
        <p:txBody>
          <a:bodyPr/>
          <a:lstStyle/>
          <a:p>
            <a:fld id="{944B81A4-8E6E-2A4D-94A2-5FFFD7F6C3B1}" type="slidenum">
              <a:rPr lang="en-US" smtClean="0"/>
              <a:t>18</a:t>
            </a:fld>
            <a:endParaRPr lang="en-US"/>
          </a:p>
        </p:txBody>
      </p:sp>
    </p:spTree>
    <p:extLst>
      <p:ext uri="{BB962C8B-B14F-4D97-AF65-F5344CB8AC3E}">
        <p14:creationId xmlns:p14="http://schemas.microsoft.com/office/powerpoint/2010/main" val="2619968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sources of benchmarking and trends?</a:t>
            </a:r>
          </a:p>
          <a:p>
            <a:endParaRPr lang="en-US" dirty="0"/>
          </a:p>
          <a:p>
            <a:r>
              <a:rPr lang="en-US" dirty="0"/>
              <a:t>ONS</a:t>
            </a:r>
          </a:p>
          <a:p>
            <a:r>
              <a:rPr lang="en-US" dirty="0"/>
              <a:t>McKinsey reports – e.g. https://</a:t>
            </a:r>
            <a:r>
              <a:rPr lang="en-US" dirty="0" err="1"/>
              <a:t>www.mckinsey.com</a:t>
            </a:r>
            <a:r>
              <a:rPr lang="en-US" dirty="0"/>
              <a:t>/featured-insights/what-major-themes-will-we-see-in-global-media-in-2022-what-should-we-see-more-of </a:t>
            </a:r>
          </a:p>
        </p:txBody>
      </p:sp>
      <p:sp>
        <p:nvSpPr>
          <p:cNvPr id="4" name="Slide Number Placeholder 3"/>
          <p:cNvSpPr>
            <a:spLocks noGrp="1"/>
          </p:cNvSpPr>
          <p:nvPr>
            <p:ph type="sldNum" sz="quarter" idx="5"/>
          </p:nvPr>
        </p:nvSpPr>
        <p:spPr/>
        <p:txBody>
          <a:bodyPr/>
          <a:lstStyle/>
          <a:p>
            <a:fld id="{944B81A4-8E6E-2A4D-94A2-5FFFD7F6C3B1}" type="slidenum">
              <a:rPr lang="en-US" smtClean="0"/>
              <a:t>19</a:t>
            </a:fld>
            <a:endParaRPr lang="en-US"/>
          </a:p>
        </p:txBody>
      </p:sp>
    </p:spTree>
    <p:extLst>
      <p:ext uri="{BB962C8B-B14F-4D97-AF65-F5344CB8AC3E}">
        <p14:creationId xmlns:p14="http://schemas.microsoft.com/office/powerpoint/2010/main" val="2283598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20</a:t>
            </a:fld>
            <a:endParaRPr lang="en-US"/>
          </a:p>
        </p:txBody>
      </p:sp>
    </p:spTree>
    <p:extLst>
      <p:ext uri="{BB962C8B-B14F-4D97-AF65-F5344CB8AC3E}">
        <p14:creationId xmlns:p14="http://schemas.microsoft.com/office/powerpoint/2010/main" val="10338630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22</a:t>
            </a:fld>
            <a:endParaRPr lang="en-US"/>
          </a:p>
        </p:txBody>
      </p:sp>
    </p:spTree>
    <p:extLst>
      <p:ext uri="{BB962C8B-B14F-4D97-AF65-F5344CB8AC3E}">
        <p14:creationId xmlns:p14="http://schemas.microsoft.com/office/powerpoint/2010/main" val="1349355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judgement alone is not a very reliable source of evidence because it is highly susceptible to systematic errors. Cognitive and information processing limits make us prone to biases that have negative effects on the quality of the decisions we make. </a:t>
            </a:r>
          </a:p>
        </p:txBody>
      </p:sp>
      <p:sp>
        <p:nvSpPr>
          <p:cNvPr id="4" name="Slide Number Placeholder 3"/>
          <p:cNvSpPr>
            <a:spLocks noGrp="1"/>
          </p:cNvSpPr>
          <p:nvPr>
            <p:ph type="sldNum" sz="quarter" idx="5"/>
          </p:nvPr>
        </p:nvSpPr>
        <p:spPr/>
        <p:txBody>
          <a:bodyPr/>
          <a:lstStyle/>
          <a:p>
            <a:fld id="{944B81A4-8E6E-2A4D-94A2-5FFFD7F6C3B1}" type="slidenum">
              <a:rPr lang="en-US" smtClean="0"/>
              <a:t>23</a:t>
            </a:fld>
            <a:endParaRPr lang="en-US"/>
          </a:p>
        </p:txBody>
      </p:sp>
    </p:spTree>
    <p:extLst>
      <p:ext uri="{BB962C8B-B14F-4D97-AF65-F5344CB8AC3E}">
        <p14:creationId xmlns:p14="http://schemas.microsoft.com/office/powerpoint/2010/main" val="2452769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Heuristics - Definition and examples — Conceptually</a:t>
            </a:r>
            <a:endParaRPr lang="en-GB" dirty="0"/>
          </a:p>
          <a:p>
            <a:pPr algn="l"/>
            <a:r>
              <a:rPr lang="en-GB" b="1" i="0" dirty="0">
                <a:solidFill>
                  <a:srgbClr val="404040"/>
                </a:solidFill>
                <a:effectLst/>
                <a:latin typeface="europa"/>
              </a:rPr>
              <a:t>A heuristic is a mental shortcut that our brains use that allows us to make decisions quickly without having all the relevant information.</a:t>
            </a:r>
            <a:r>
              <a:rPr lang="en-GB" b="0" i="0" dirty="0">
                <a:solidFill>
                  <a:srgbClr val="404040"/>
                </a:solidFill>
                <a:effectLst/>
                <a:latin typeface="europa"/>
              </a:rPr>
              <a:t> They can be thought of as rules of thumb that allow us to make a decision that has a high probability of being correct without having to think everything through. Common heuristic – things that have worked in the past, will work in the future. When heuristics go wrong – this is a bias, which can lead to imperfect decision-making. For example, confirmation bias, where you look for evidence to back up what you already think instead of taking a more balanced approach. </a:t>
            </a:r>
          </a:p>
          <a:p>
            <a:pPr algn="l"/>
            <a:endParaRPr lang="en-GB" dirty="0"/>
          </a:p>
          <a:p>
            <a:pPr algn="l"/>
            <a:r>
              <a:rPr lang="en-GB" dirty="0"/>
              <a:t>Bounded rationality – people can only understand a limited amount of information in a limited amount of time and as a result don’t always make the best decisions. </a:t>
            </a:r>
          </a:p>
          <a:p>
            <a:pPr algn="l"/>
            <a:r>
              <a:rPr lang="en-GB" dirty="0"/>
              <a:t>‘Two heads are better than one’ – different perspectives are important.</a:t>
            </a:r>
          </a:p>
          <a:p>
            <a:pPr algn="l"/>
            <a:r>
              <a:rPr lang="en-GB" dirty="0"/>
              <a:t>Group think – similar ways of thinking, going with the majority decision.</a:t>
            </a:r>
          </a:p>
          <a:p>
            <a:pPr algn="l"/>
            <a:r>
              <a:rPr lang="en-GB" dirty="0"/>
              <a:t>Group polarisation – group members tend to make more extreme decisions following group discussions. </a:t>
            </a:r>
          </a:p>
        </p:txBody>
      </p:sp>
      <p:sp>
        <p:nvSpPr>
          <p:cNvPr id="4" name="Slide Number Placeholder 3"/>
          <p:cNvSpPr>
            <a:spLocks noGrp="1"/>
          </p:cNvSpPr>
          <p:nvPr>
            <p:ph type="sldNum" sz="quarter" idx="5"/>
          </p:nvPr>
        </p:nvSpPr>
        <p:spPr/>
        <p:txBody>
          <a:bodyPr/>
          <a:lstStyle/>
          <a:p>
            <a:fld id="{A5553E8B-3C33-4B97-8EA9-05E63040F10E}" type="slidenum">
              <a:rPr lang="en-GB" smtClean="0"/>
              <a:t>24</a:t>
            </a:fld>
            <a:endParaRPr lang="en-GB"/>
          </a:p>
        </p:txBody>
      </p:sp>
    </p:spTree>
    <p:extLst>
      <p:ext uri="{BB962C8B-B14F-4D97-AF65-F5344CB8AC3E}">
        <p14:creationId xmlns:p14="http://schemas.microsoft.com/office/powerpoint/2010/main" val="21624423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CMI, 2015:</a:t>
            </a:r>
          </a:p>
          <a:p>
            <a:endParaRPr lang="en-GB" dirty="0"/>
          </a:p>
          <a:p>
            <a:r>
              <a:rPr lang="en-GB" dirty="0"/>
              <a:t>Confirmation bias – uncritical acceptance of information that confirms existing beliefs – an example is forming an opinion of a job </a:t>
            </a:r>
            <a:r>
              <a:rPr lang="en-GB" dirty="0" err="1"/>
              <a:t>candidare</a:t>
            </a:r>
            <a:r>
              <a:rPr lang="en-GB" dirty="0"/>
              <a:t> early on based on a personal characteristic that won’t affect their performance, and then looking for examples that align with this positive or negative impression., </a:t>
            </a:r>
          </a:p>
          <a:p>
            <a:r>
              <a:rPr lang="en-GB" dirty="0"/>
              <a:t>False analogy – assuming that the situation is just like a previous one, ignoring the differences</a:t>
            </a:r>
          </a:p>
          <a:p>
            <a:r>
              <a:rPr lang="en-GB" dirty="0"/>
              <a:t>Availability bias – allowing your mind to construct a narrative only from the information that is immediately in front of you  </a:t>
            </a:r>
          </a:p>
          <a:p>
            <a:r>
              <a:rPr lang="en-GB" dirty="0"/>
              <a:t>Tunnel vision – failing to see the ‘big picture’ while focusing on the detail</a:t>
            </a:r>
          </a:p>
          <a:p>
            <a:r>
              <a:rPr lang="en-GB" dirty="0"/>
              <a:t>Vividness – ignoring more mundane alternatives in favour of the most vivid option, for example being swayed by a sales pitch into making an instant decision without considering alternatives </a:t>
            </a:r>
          </a:p>
          <a:p>
            <a:r>
              <a:rPr lang="en-GB" dirty="0"/>
              <a:t>Sunk cost fallacy – giving weight to resources that have already been spent, when these do not have an impact on the future costs and gains of pursuing an alternative </a:t>
            </a:r>
          </a:p>
          <a:p>
            <a:r>
              <a:rPr lang="en-GB" dirty="0"/>
              <a:t>Loss aversion – a preference for avoiding possible losses over pursuing possible gains.</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25</a:t>
            </a:fld>
            <a:endParaRPr lang="en-GB"/>
          </a:p>
        </p:txBody>
      </p:sp>
    </p:spTree>
    <p:extLst>
      <p:ext uri="{BB962C8B-B14F-4D97-AF65-F5344CB8AC3E}">
        <p14:creationId xmlns:p14="http://schemas.microsoft.com/office/powerpoint/2010/main" val="3607631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evaluation does not necessarily mean negative criticism. It means reaching a judgement on the basis of analysis and evidence and the judgement can be positive as well as negative. </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28</a:t>
            </a:fld>
            <a:endParaRPr lang="en-GB"/>
          </a:p>
        </p:txBody>
      </p:sp>
    </p:spTree>
    <p:extLst>
      <p:ext uri="{BB962C8B-B14F-4D97-AF65-F5344CB8AC3E}">
        <p14:creationId xmlns:p14="http://schemas.microsoft.com/office/powerpoint/2010/main" val="4249139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30</a:t>
            </a:fld>
            <a:endParaRPr lang="en-US"/>
          </a:p>
        </p:txBody>
      </p:sp>
    </p:spTree>
    <p:extLst>
      <p:ext uri="{BB962C8B-B14F-4D97-AF65-F5344CB8AC3E}">
        <p14:creationId xmlns:p14="http://schemas.microsoft.com/office/powerpoint/2010/main" val="22323424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4 necessary but add more value through 3 and 4. </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32</a:t>
            </a:fld>
            <a:endParaRPr lang="en-GB"/>
          </a:p>
        </p:txBody>
      </p:sp>
    </p:spTree>
    <p:extLst>
      <p:ext uri="{BB962C8B-B14F-4D97-AF65-F5344CB8AC3E}">
        <p14:creationId xmlns:p14="http://schemas.microsoft.com/office/powerpoint/2010/main" val="22275013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4B81A4-8E6E-2A4D-94A2-5FFFD7F6C3B1}" type="slidenum">
              <a:rPr lang="en-US" smtClean="0"/>
              <a:t>33</a:t>
            </a:fld>
            <a:endParaRPr lang="en-US"/>
          </a:p>
        </p:txBody>
      </p:sp>
    </p:spTree>
    <p:extLst>
      <p:ext uri="{BB962C8B-B14F-4D97-AF65-F5344CB8AC3E}">
        <p14:creationId xmlns:p14="http://schemas.microsoft.com/office/powerpoint/2010/main" val="1272501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38</a:t>
            </a:fld>
            <a:endParaRPr lang="en-GB"/>
          </a:p>
        </p:txBody>
      </p:sp>
    </p:spTree>
    <p:extLst>
      <p:ext uri="{BB962C8B-B14F-4D97-AF65-F5344CB8AC3E}">
        <p14:creationId xmlns:p14="http://schemas.microsoft.com/office/powerpoint/2010/main" val="7086585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HR meeting the needs of its customers? </a:t>
            </a:r>
            <a:r>
              <a:rPr lang="en-GB" b="1" dirty="0"/>
              <a:t>Stakeholder analysis </a:t>
            </a:r>
            <a:r>
              <a:rPr lang="en-GB" dirty="0"/>
              <a:t>– consider all of the parties that require some sort of service from HR and the requirements of each. </a:t>
            </a:r>
          </a:p>
          <a:p>
            <a:endParaRPr lang="en-GB" dirty="0"/>
          </a:p>
          <a:p>
            <a:r>
              <a:rPr lang="en-GB" dirty="0"/>
              <a:t>Service level agreements – e.g. preparing offer letter in a day</a:t>
            </a:r>
          </a:p>
          <a:p>
            <a:endParaRPr lang="en-GB" dirty="0"/>
          </a:p>
          <a:p>
            <a:r>
              <a:rPr lang="en-GB" dirty="0"/>
              <a:t>Responsiveness – e.g. speed and effectiveness of response to grievances.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Self evaluation – to what extent are you insight-driven – contextual, organisational and business savvy? </a:t>
            </a:r>
          </a:p>
          <a:p>
            <a:r>
              <a:rPr lang="en-GB" dirty="0"/>
              <a:t>Contextual – being alert to external factors and macro trends that affect the organisation now and in the future.</a:t>
            </a:r>
          </a:p>
          <a:p>
            <a:r>
              <a:rPr lang="en-GB" dirty="0"/>
              <a:t>Organisational – having a sophisticated understanding of the people and cultural aspects of the organisation – how to get things done with these unique individuals in our very particular context.</a:t>
            </a:r>
          </a:p>
          <a:p>
            <a:r>
              <a:rPr lang="en-GB" dirty="0"/>
              <a:t>Business – having a true understanding of how an organisation makes money and what matters when looking at its current and future commercial health. </a:t>
            </a:r>
          </a:p>
        </p:txBody>
      </p:sp>
      <p:sp>
        <p:nvSpPr>
          <p:cNvPr id="4" name="Slide Number Placeholder 3"/>
          <p:cNvSpPr>
            <a:spLocks noGrp="1"/>
          </p:cNvSpPr>
          <p:nvPr>
            <p:ph type="sldNum" sz="quarter" idx="10"/>
          </p:nvPr>
        </p:nvSpPr>
        <p:spPr/>
        <p:txBody>
          <a:bodyPr/>
          <a:lstStyle/>
          <a:p>
            <a:fld id="{4394529F-49CB-4A20-A0BC-CE5B1A3A230C}" type="slidenum">
              <a:rPr lang="en-GB" smtClean="0"/>
              <a:t>44</a:t>
            </a:fld>
            <a:endParaRPr lang="en-GB"/>
          </a:p>
        </p:txBody>
      </p:sp>
    </p:spTree>
    <p:extLst>
      <p:ext uri="{BB962C8B-B14F-4D97-AF65-F5344CB8AC3E}">
        <p14:creationId xmlns:p14="http://schemas.microsoft.com/office/powerpoint/2010/main" val="26625228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your research project ROI and/or ROE are more likely approaches, but this is to make you aware of an aspect that is gaining traction in the business world. </a:t>
            </a:r>
          </a:p>
        </p:txBody>
      </p:sp>
      <p:sp>
        <p:nvSpPr>
          <p:cNvPr id="4" name="Slide Number Placeholder 3"/>
          <p:cNvSpPr>
            <a:spLocks noGrp="1"/>
          </p:cNvSpPr>
          <p:nvPr>
            <p:ph type="sldNum" sz="quarter" idx="5"/>
          </p:nvPr>
        </p:nvSpPr>
        <p:spPr/>
        <p:txBody>
          <a:bodyPr/>
          <a:lstStyle/>
          <a:p>
            <a:fld id="{944B81A4-8E6E-2A4D-94A2-5FFFD7F6C3B1}" type="slidenum">
              <a:rPr lang="en-US" smtClean="0"/>
              <a:t>45</a:t>
            </a:fld>
            <a:endParaRPr lang="en-US"/>
          </a:p>
        </p:txBody>
      </p:sp>
    </p:spTree>
    <p:extLst>
      <p:ext uri="{BB962C8B-B14F-4D97-AF65-F5344CB8AC3E}">
        <p14:creationId xmlns:p14="http://schemas.microsoft.com/office/powerpoint/2010/main" val="2982321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2/20/2024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2/20/2024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2/20/2024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2/20/2024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2/20/2024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2/20/2024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2/20/2024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2/20/2024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2/20/2024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2/20/2024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2/20/2024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5388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2/20/2024</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 id="2147483661"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justbeingme1.blogspot.com/2015/07/decisions.html" TargetMode="External"/><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ikJ687g2tPo?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7.xml"/><Relationship Id="rId1" Type="http://schemas.openxmlformats.org/officeDocument/2006/relationships/video" Target="https://www.youtube.com/embed/UZ8vF8HRWE4?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ourses.lumenlearning.com/wm-principlesofmanagement/chapter/common-frameworks-for-evaluating-the-business-environment/" TargetMode="External"/><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inspireone.in/what-is-benchmarking-why-is-it-important/" TargetMode="Externa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hyperlink" Target="https://www.aihr.com/blog/hr-benchmarking/#:~:text=from%20that%20report%3A-,Benefits%20of%20HR%20benchmarking,this%20affects%20overall%20business%20performance"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8.xml"/><Relationship Id="rId1" Type="http://schemas.openxmlformats.org/officeDocument/2006/relationships/video" Target="https://www.youtube.com/embed/d6oXfMilLe8?feature=oembed" TargetMode="External"/><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hyperlink" Target="https://www.peoplematters.in/blog/hr-industry/the-art-of-being-relevant-where-does-the-hr-function-stand-20863"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publicdomainpictures.net/view-image.php?image=161514&amp;picture=judge-gavel" TargetMode="External"/><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hyperlink" Target="https://www.picpedia.org/chalkboard/b/bias.html"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pdiehl.blogspot.com/2011/07/is-critical-thinking-shrinking.html" TargetMode="External"/><Relationship Id="rId2" Type="http://schemas.openxmlformats.org/officeDocument/2006/relationships/image" Target="../media/image13.jp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personneltoday.com/hr/ethnic-minority-nhs-workers-racism-university-manchester/"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blogs.salford.ac.uk/business-school/lack-of-experience/value/" TargetMode="External"/><Relationship Id="rId2" Type="http://schemas.openxmlformats.org/officeDocument/2006/relationships/image" Target="../media/image14.jp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hyperlink" Target="https://www.peoplematters.in/blog/performance-management/performance-management-simply-isnt-simple-21374"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hyperlink" Target="https://www.peoplematters.in/news/hiring/accounting-finance-sees-highest-hiring-in-jan-report-24652" TargetMode="External"/><Relationship Id="rId2" Type="http://schemas.openxmlformats.org/officeDocument/2006/relationships/image" Target="../media/image16.jpg"/><Relationship Id="rId1" Type="http://schemas.openxmlformats.org/officeDocument/2006/relationships/slideLayout" Target="../slideLayouts/slideLayout9.xml"/><Relationship Id="rId4" Type="http://schemas.openxmlformats.org/officeDocument/2006/relationships/hyperlink" Target="https://creativecommons.org/licenses/by-nc-sa/3.0/"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investopedia.com/terms/o/opportunitycost.asp"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brushheadmusings.wordpress.com/2016/08/27/sei-pronto-are-you-ready/" TargetMode="External"/><Relationship Id="rId2" Type="http://schemas.openxmlformats.org/officeDocument/2006/relationships/image" Target="../media/image17.jpg"/><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hyperlink" Target="https://bit.ly/3LcEZx5" TargetMode="Externa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8" Type="http://schemas.openxmlformats.org/officeDocument/2006/relationships/hyperlink" Target="https://www.inspireone.in/what-is-benchmarking-why-is-it-important/" TargetMode="External"/><Relationship Id="rId3" Type="http://schemas.openxmlformats.org/officeDocument/2006/relationships/hyperlink" Target="https://bit.ly/3LcEZx5" TargetMode="External"/><Relationship Id="rId7" Type="http://schemas.openxmlformats.org/officeDocument/2006/relationships/hyperlink" Target="https://www.investopedia.com/terms/o/opportunitycost.asp" TargetMode="External"/><Relationship Id="rId2" Type="http://schemas.openxmlformats.org/officeDocument/2006/relationships/hyperlink" Target="https://www.aihr.com/blog/hr-benchmarking/#:~:text=from%20that%20report%3A,Benefits%20of%20HR%20benchmarking,this%20affects%20overall%20business%20performance" TargetMode="External"/><Relationship Id="rId1" Type="http://schemas.openxmlformats.org/officeDocument/2006/relationships/slideLayout" Target="../slideLayouts/slideLayout7.xml"/><Relationship Id="rId6" Type="http://schemas.openxmlformats.org/officeDocument/2006/relationships/hyperlink" Target="https://www.managers.org.uk/knowledge-and-insights/resource/decision-making/" TargetMode="External"/><Relationship Id="rId5" Type="http://schemas.openxmlformats.org/officeDocument/2006/relationships/hyperlink" Target="https://www.cipd.co.uk/knowledge/strategy/analytics/evidence-based-practice-factsheet#gref" TargetMode="External"/><Relationship Id="rId10" Type="http://schemas.openxmlformats.org/officeDocument/2006/relationships/hyperlink" Target="https://doi.org/10.1186/1748-5908-4-67" TargetMode="External"/><Relationship Id="rId4" Type="http://schemas.openxmlformats.org/officeDocument/2006/relationships/hyperlink" Target="https://cebma.org/wp-content/uploads/Evidence-Based-Practice-The-Basic-Principles-vs-Dec-2015.pdf" TargetMode="External"/><Relationship Id="rId9" Type="http://schemas.openxmlformats.org/officeDocument/2006/relationships/hyperlink" Target="https://help.open.ac.uk/critically-processing-what-you-re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D6302-2DFA-0A44-AB92-4FB17422D29D}"/>
              </a:ext>
            </a:extLst>
          </p:cNvPr>
          <p:cNvSpPr>
            <a:spLocks noGrp="1"/>
          </p:cNvSpPr>
          <p:nvPr>
            <p:ph type="ctrTitle"/>
          </p:nvPr>
        </p:nvSpPr>
        <p:spPr>
          <a:xfrm>
            <a:off x="0" y="4701209"/>
            <a:ext cx="7802217" cy="1970446"/>
          </a:xfrm>
        </p:spPr>
        <p:txBody>
          <a:bodyPr>
            <a:normAutofit/>
          </a:bodyPr>
          <a:lstStyle/>
          <a:p>
            <a:r>
              <a:rPr lang="en-US" dirty="0"/>
              <a:t>LO1: How to critically evaluate a broad range of evidence to develop a costed business case</a:t>
            </a:r>
          </a:p>
        </p:txBody>
      </p:sp>
    </p:spTree>
    <p:extLst>
      <p:ext uri="{BB962C8B-B14F-4D97-AF65-F5344CB8AC3E}">
        <p14:creationId xmlns:p14="http://schemas.microsoft.com/office/powerpoint/2010/main" val="3554301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1">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6" name="Straight Connector 15">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17">
            <a:extLst>
              <a:ext uri="{FF2B5EF4-FFF2-40B4-BE49-F238E27FC236}">
                <a16:creationId xmlns:a16="http://schemas.microsoft.com/office/drawing/2014/main" id="{42DD0C21-8FEE-4C18-8789-CC8ABE206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9">
            <a:extLst>
              <a:ext uri="{FF2B5EF4-FFF2-40B4-BE49-F238E27FC236}">
                <a16:creationId xmlns:a16="http://schemas.microsoft.com/office/drawing/2014/main" id="{A4B51757-7607-4CEA-A0EE-3C5BDC2C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EC79C-EBA5-4A41-A0E0-DF8750B728EB}"/>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kern="1200" cap="all" spc="200" baseline="0">
                <a:solidFill>
                  <a:srgbClr val="FFFFFF"/>
                </a:solidFill>
                <a:latin typeface="+mj-lt"/>
                <a:ea typeface="+mj-ea"/>
                <a:cs typeface="+mj-cs"/>
              </a:rPr>
              <a:t>Evidence based decision making </a:t>
            </a:r>
          </a:p>
        </p:txBody>
      </p:sp>
      <p:cxnSp>
        <p:nvCxnSpPr>
          <p:cNvPr id="29" name="Straight Connector 21">
            <a:extLst>
              <a:ext uri="{FF2B5EF4-FFF2-40B4-BE49-F238E27FC236}">
                <a16:creationId xmlns:a16="http://schemas.microsoft.com/office/drawing/2014/main" id="{FEF39256-F095-41C8-8707-6C1A665E8F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11" name="Picture Placeholder 10" descr="A picture containing text&#10;&#10;Description automatically generated">
            <a:extLst>
              <a:ext uri="{FF2B5EF4-FFF2-40B4-BE49-F238E27FC236}">
                <a16:creationId xmlns:a16="http://schemas.microsoft.com/office/drawing/2014/main" id="{56F0EAD0-A813-D14A-80A0-39ABFE0B9175}"/>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t="20749" b="20749"/>
          <a:stretch>
            <a:fillRect/>
          </a:stretch>
        </p:blipFill>
        <p:spPr/>
      </p:pic>
    </p:spTree>
    <p:extLst>
      <p:ext uri="{BB962C8B-B14F-4D97-AF65-F5344CB8AC3E}">
        <p14:creationId xmlns:p14="http://schemas.microsoft.com/office/powerpoint/2010/main" val="1956238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Evidence-based practice: an introduction">
            <a:hlinkClick r:id="" action="ppaction://media"/>
            <a:extLst>
              <a:ext uri="{FF2B5EF4-FFF2-40B4-BE49-F238E27FC236}">
                <a16:creationId xmlns:a16="http://schemas.microsoft.com/office/drawing/2014/main" id="{02E4381F-E8A4-B844-A9BB-FC8EA05DE32A}"/>
              </a:ext>
            </a:extLst>
          </p:cNvPr>
          <p:cNvPicPr>
            <a:picLocks noRot="1" noChangeAspect="1"/>
          </p:cNvPicPr>
          <p:nvPr>
            <a:videoFile r:link="rId1"/>
          </p:nvPr>
        </p:nvPicPr>
        <p:blipFill>
          <a:blip r:embed="rId3"/>
          <a:stretch>
            <a:fillRect/>
          </a:stretch>
        </p:blipFill>
        <p:spPr>
          <a:xfrm>
            <a:off x="800100" y="415637"/>
            <a:ext cx="10359736" cy="5853251"/>
          </a:xfrm>
          <a:prstGeom prst="rect">
            <a:avLst/>
          </a:prstGeom>
        </p:spPr>
      </p:pic>
    </p:spTree>
    <p:extLst>
      <p:ext uri="{BB962C8B-B14F-4D97-AF65-F5344CB8AC3E}">
        <p14:creationId xmlns:p14="http://schemas.microsoft.com/office/powerpoint/2010/main" val="74725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61A720-6FCE-6B49-BB26-D2DB85AF8EEC}"/>
              </a:ext>
            </a:extLst>
          </p:cNvPr>
          <p:cNvSpPr txBox="1"/>
          <p:nvPr/>
        </p:nvSpPr>
        <p:spPr>
          <a:xfrm>
            <a:off x="911889" y="828003"/>
            <a:ext cx="10243751" cy="4339650"/>
          </a:xfrm>
          <a:prstGeom prst="rect">
            <a:avLst/>
          </a:prstGeom>
          <a:noFill/>
        </p:spPr>
        <p:txBody>
          <a:bodyPr wrap="square" rtlCol="0">
            <a:spAutoFit/>
          </a:bodyPr>
          <a:lstStyle/>
          <a:p>
            <a:r>
              <a:rPr lang="en-US" sz="2400" dirty="0">
                <a:cs typeface="Calibri" panose="020F0502020204030204" pitchFamily="34" charset="0"/>
              </a:rPr>
              <a:t>Evidence based practice is about making better decisions, informing action that has the desired impact. An evidence –based approach to decision-making is based on a combination of using </a:t>
            </a:r>
            <a:r>
              <a:rPr lang="en-US" sz="2400" b="1" dirty="0">
                <a:cs typeface="Calibri" panose="020F0502020204030204" pitchFamily="34" charset="0"/>
              </a:rPr>
              <a:t>critical thinking </a:t>
            </a:r>
            <a:r>
              <a:rPr lang="en-US" sz="2400" dirty="0">
                <a:cs typeface="Calibri" panose="020F0502020204030204" pitchFamily="34" charset="0"/>
              </a:rPr>
              <a:t>and the </a:t>
            </a:r>
            <a:r>
              <a:rPr lang="en-US" sz="2400" b="1" dirty="0">
                <a:cs typeface="Calibri" panose="020F0502020204030204" pitchFamily="34" charset="0"/>
              </a:rPr>
              <a:t>best available evidence. </a:t>
            </a:r>
          </a:p>
          <a:p>
            <a:endParaRPr lang="en-US" sz="2400" dirty="0">
              <a:cs typeface="Calibri" panose="020F0502020204030204" pitchFamily="34" charset="0"/>
            </a:endParaRPr>
          </a:p>
          <a:p>
            <a:r>
              <a:rPr lang="en-US" sz="2400" dirty="0">
                <a:cs typeface="Calibri" panose="020F0502020204030204" pitchFamily="34" charset="0"/>
              </a:rPr>
              <a:t>It makes decision makers less reliant on anecdotes, received wisdom, and personal experience – sources that are not trustworthy </a:t>
            </a:r>
            <a:r>
              <a:rPr lang="en-US" sz="2400" b="1" dirty="0">
                <a:cs typeface="Calibri" panose="020F0502020204030204" pitchFamily="34" charset="0"/>
              </a:rPr>
              <a:t>on their own. </a:t>
            </a:r>
          </a:p>
          <a:p>
            <a:endParaRPr lang="en-US" sz="2400" dirty="0">
              <a:cs typeface="Calibri" panose="020F0502020204030204" pitchFamily="34" charset="0"/>
            </a:endParaRPr>
          </a:p>
          <a:p>
            <a:r>
              <a:rPr lang="en-US" sz="2400" dirty="0">
                <a:cs typeface="Calibri" panose="020F0502020204030204" pitchFamily="34" charset="0"/>
              </a:rPr>
              <a:t>It is important that people professionals adopt this approach (they have a moral obligation in fact) because of the huge impact management decisions have on the working lives and wellbeing of people in all sorts of </a:t>
            </a:r>
            <a:r>
              <a:rPr lang="en-US" sz="2400" dirty="0" err="1">
                <a:cs typeface="Calibri" panose="020F0502020204030204" pitchFamily="34" charset="0"/>
              </a:rPr>
              <a:t>organisations</a:t>
            </a:r>
            <a:r>
              <a:rPr lang="en-US" sz="2400" dirty="0">
                <a:cs typeface="Calibri" panose="020F0502020204030204" pitchFamily="34" charset="0"/>
              </a:rPr>
              <a:t>. CIPD (2021)</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38AB14B9-BFF8-994F-AC75-96B6CAD43928}"/>
              </a:ext>
            </a:extLst>
          </p:cNvPr>
          <p:cNvSpPr txBox="1"/>
          <p:nvPr/>
        </p:nvSpPr>
        <p:spPr>
          <a:xfrm>
            <a:off x="911889" y="5322111"/>
            <a:ext cx="10358028" cy="400110"/>
          </a:xfrm>
          <a:prstGeom prst="rect">
            <a:avLst/>
          </a:prstGeom>
          <a:noFill/>
          <a:ln w="79375">
            <a:solidFill>
              <a:schemeClr val="accent1"/>
            </a:solidFill>
          </a:ln>
        </p:spPr>
        <p:txBody>
          <a:bodyPr wrap="none" rtlCol="0">
            <a:spAutoFit/>
          </a:bodyPr>
          <a:lstStyle/>
          <a:p>
            <a:r>
              <a:rPr lang="en-US" sz="2000" dirty="0"/>
              <a:t>Evidence = information, facts or data supporting (or contradicting) a claim, hypothesis or assumption</a:t>
            </a:r>
          </a:p>
        </p:txBody>
      </p:sp>
      <p:sp>
        <p:nvSpPr>
          <p:cNvPr id="4" name="TextBox 3">
            <a:extLst>
              <a:ext uri="{FF2B5EF4-FFF2-40B4-BE49-F238E27FC236}">
                <a16:creationId xmlns:a16="http://schemas.microsoft.com/office/drawing/2014/main" id="{7A7C7913-7DCD-1844-9F1C-361BFC7A7797}"/>
              </a:ext>
            </a:extLst>
          </p:cNvPr>
          <p:cNvSpPr txBox="1"/>
          <p:nvPr/>
        </p:nvSpPr>
        <p:spPr>
          <a:xfrm>
            <a:off x="790222" y="6029997"/>
            <a:ext cx="2754489" cy="369332"/>
          </a:xfrm>
          <a:prstGeom prst="rect">
            <a:avLst/>
          </a:prstGeom>
          <a:noFill/>
        </p:spPr>
        <p:txBody>
          <a:bodyPr wrap="square" rtlCol="0">
            <a:spAutoFit/>
          </a:bodyPr>
          <a:lstStyle/>
          <a:p>
            <a:r>
              <a:rPr lang="en-US" dirty="0" err="1"/>
              <a:t>Barends</a:t>
            </a:r>
            <a:r>
              <a:rPr lang="en-US" dirty="0"/>
              <a:t>, E., </a:t>
            </a:r>
            <a:r>
              <a:rPr lang="en-US" i="1" dirty="0"/>
              <a:t>et al </a:t>
            </a:r>
            <a:r>
              <a:rPr lang="en-US" dirty="0"/>
              <a:t>(2014) </a:t>
            </a:r>
          </a:p>
        </p:txBody>
      </p:sp>
    </p:spTree>
    <p:extLst>
      <p:ext uri="{BB962C8B-B14F-4D97-AF65-F5344CB8AC3E}">
        <p14:creationId xmlns:p14="http://schemas.microsoft.com/office/powerpoint/2010/main" val="1504457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51A586-68C0-2D4E-B9B6-6E4035F099D3}"/>
              </a:ext>
            </a:extLst>
          </p:cNvPr>
          <p:cNvSpPr txBox="1"/>
          <p:nvPr/>
        </p:nvSpPr>
        <p:spPr>
          <a:xfrm>
            <a:off x="8985956" y="5181549"/>
            <a:ext cx="2743200" cy="369332"/>
          </a:xfrm>
          <a:prstGeom prst="rect">
            <a:avLst/>
          </a:prstGeom>
          <a:noFill/>
        </p:spPr>
        <p:txBody>
          <a:bodyPr wrap="square" rtlCol="0">
            <a:spAutoFit/>
          </a:bodyPr>
          <a:lstStyle/>
          <a:p>
            <a:r>
              <a:rPr lang="en-GB" dirty="0" err="1"/>
              <a:t>Barends</a:t>
            </a:r>
            <a:r>
              <a:rPr lang="en-GB" dirty="0"/>
              <a:t>, E., et al. (2014).</a:t>
            </a:r>
            <a:endParaRPr lang="en-US" dirty="0"/>
          </a:p>
        </p:txBody>
      </p:sp>
      <p:sp>
        <p:nvSpPr>
          <p:cNvPr id="6" name="TextBox 5">
            <a:extLst>
              <a:ext uri="{FF2B5EF4-FFF2-40B4-BE49-F238E27FC236}">
                <a16:creationId xmlns:a16="http://schemas.microsoft.com/office/drawing/2014/main" id="{81DEA7ED-9785-E547-AA94-82F519404C66}"/>
              </a:ext>
            </a:extLst>
          </p:cNvPr>
          <p:cNvSpPr txBox="1"/>
          <p:nvPr/>
        </p:nvSpPr>
        <p:spPr>
          <a:xfrm>
            <a:off x="462844" y="182829"/>
            <a:ext cx="11187289" cy="6432530"/>
          </a:xfrm>
          <a:prstGeom prst="rect">
            <a:avLst/>
          </a:prstGeom>
          <a:noFill/>
        </p:spPr>
        <p:txBody>
          <a:bodyPr wrap="square" rtlCol="0">
            <a:spAutoFit/>
          </a:bodyPr>
          <a:lstStyle/>
          <a:p>
            <a:r>
              <a:rPr lang="en-US" sz="4400" dirty="0">
                <a:latin typeface="+mj-lt"/>
              </a:rPr>
              <a:t>There are limitations of basing decisions on personal experience alone:</a:t>
            </a:r>
          </a:p>
          <a:p>
            <a:r>
              <a:rPr lang="en-US" sz="4400" dirty="0">
                <a:latin typeface="+mj-lt"/>
              </a:rPr>
              <a:t> </a:t>
            </a:r>
          </a:p>
          <a:p>
            <a:endParaRPr lang="en-US" sz="1600" b="1" dirty="0"/>
          </a:p>
          <a:p>
            <a:r>
              <a:rPr lang="en-US" sz="2200" b="1" dirty="0"/>
              <a:t>4 sources of evidence considered key to effective evidence-based practice (by combining these, we ensure actions have the greatest chance of success). </a:t>
            </a:r>
          </a:p>
          <a:p>
            <a:endParaRPr lang="en-US" sz="2200" b="1" dirty="0"/>
          </a:p>
          <a:p>
            <a:r>
              <a:rPr lang="en-US" sz="2200" b="1" dirty="0"/>
              <a:t>The Scientific literature </a:t>
            </a:r>
            <a:r>
              <a:rPr lang="en-US" sz="2200" dirty="0"/>
              <a:t>– findings from empirical (observation or experience) studies published in academic journals </a:t>
            </a:r>
          </a:p>
          <a:p>
            <a:endParaRPr lang="en-US" sz="2200" dirty="0"/>
          </a:p>
          <a:p>
            <a:r>
              <a:rPr lang="en-US" sz="2200" dirty="0"/>
              <a:t>The </a:t>
            </a:r>
            <a:r>
              <a:rPr lang="en-US" sz="2200" b="1" dirty="0" err="1"/>
              <a:t>Organisation</a:t>
            </a:r>
            <a:r>
              <a:rPr lang="en-US" sz="2200" dirty="0"/>
              <a:t> – data, facts and figures gathered from the </a:t>
            </a:r>
            <a:r>
              <a:rPr lang="en-US" sz="2200" dirty="0" err="1"/>
              <a:t>organisation</a:t>
            </a:r>
            <a:endParaRPr lang="en-US" sz="2200" dirty="0"/>
          </a:p>
          <a:p>
            <a:endParaRPr lang="en-US" sz="2200" dirty="0"/>
          </a:p>
          <a:p>
            <a:r>
              <a:rPr lang="en-US" sz="2200" b="1" dirty="0"/>
              <a:t>Practitioners </a:t>
            </a:r>
            <a:r>
              <a:rPr lang="en-US" sz="2200" dirty="0"/>
              <a:t>– the professional experience and judgement of practitioners. </a:t>
            </a:r>
          </a:p>
          <a:p>
            <a:endParaRPr lang="en-US" sz="2200" dirty="0"/>
          </a:p>
          <a:p>
            <a:r>
              <a:rPr lang="en-US" sz="2200" b="1" dirty="0"/>
              <a:t>Stakeholders </a:t>
            </a:r>
            <a:r>
              <a:rPr lang="en-US" sz="2200" dirty="0"/>
              <a:t>– The values and concerns of people who may be affected by the decision </a:t>
            </a:r>
          </a:p>
          <a:p>
            <a:r>
              <a:rPr lang="en-US" dirty="0"/>
              <a:t>CIPD (2021) </a:t>
            </a:r>
          </a:p>
        </p:txBody>
      </p:sp>
    </p:spTree>
    <p:extLst>
      <p:ext uri="{BB962C8B-B14F-4D97-AF65-F5344CB8AC3E}">
        <p14:creationId xmlns:p14="http://schemas.microsoft.com/office/powerpoint/2010/main" val="3505223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imeline&#10;&#10;Description automatically generated">
            <a:extLst>
              <a:ext uri="{FF2B5EF4-FFF2-40B4-BE49-F238E27FC236}">
                <a16:creationId xmlns:a16="http://schemas.microsoft.com/office/drawing/2014/main" id="{1C6F514F-439F-2C45-957F-F45DFDE50BF1}"/>
              </a:ext>
            </a:extLst>
          </p:cNvPr>
          <p:cNvPicPr>
            <a:picLocks noChangeAspect="1"/>
          </p:cNvPicPr>
          <p:nvPr/>
        </p:nvPicPr>
        <p:blipFill>
          <a:blip r:embed="rId2"/>
          <a:stretch>
            <a:fillRect/>
          </a:stretch>
        </p:blipFill>
        <p:spPr>
          <a:xfrm>
            <a:off x="1496261" y="674891"/>
            <a:ext cx="8864534" cy="3454498"/>
          </a:xfrm>
          <a:prstGeom prst="rect">
            <a:avLst/>
          </a:prstGeom>
        </p:spPr>
      </p:pic>
      <p:sp>
        <p:nvSpPr>
          <p:cNvPr id="3" name="TextBox 2">
            <a:extLst>
              <a:ext uri="{FF2B5EF4-FFF2-40B4-BE49-F238E27FC236}">
                <a16:creationId xmlns:a16="http://schemas.microsoft.com/office/drawing/2014/main" id="{0EAB5E30-6712-6C43-893D-31B6481A37CF}"/>
              </a:ext>
            </a:extLst>
          </p:cNvPr>
          <p:cNvSpPr txBox="1"/>
          <p:nvPr/>
        </p:nvSpPr>
        <p:spPr>
          <a:xfrm>
            <a:off x="10142163" y="3726744"/>
            <a:ext cx="2164661" cy="276999"/>
          </a:xfrm>
          <a:prstGeom prst="rect">
            <a:avLst/>
          </a:prstGeom>
          <a:noFill/>
        </p:spPr>
        <p:txBody>
          <a:bodyPr wrap="square" rtlCol="0">
            <a:spAutoFit/>
          </a:bodyPr>
          <a:lstStyle/>
          <a:p>
            <a:r>
              <a:rPr lang="en-GB" sz="1200" dirty="0" err="1"/>
              <a:t>Barends</a:t>
            </a:r>
            <a:r>
              <a:rPr lang="en-GB" sz="1200" dirty="0"/>
              <a:t>, E., et al. (2014).</a:t>
            </a:r>
            <a:endParaRPr lang="en-US" sz="1200" dirty="0"/>
          </a:p>
        </p:txBody>
      </p:sp>
      <p:sp>
        <p:nvSpPr>
          <p:cNvPr id="4" name="TextBox 3">
            <a:extLst>
              <a:ext uri="{FF2B5EF4-FFF2-40B4-BE49-F238E27FC236}">
                <a16:creationId xmlns:a16="http://schemas.microsoft.com/office/drawing/2014/main" id="{4B54D318-EA88-0C4E-A3DB-8B3C066DB917}"/>
              </a:ext>
            </a:extLst>
          </p:cNvPr>
          <p:cNvSpPr txBox="1"/>
          <p:nvPr/>
        </p:nvSpPr>
        <p:spPr>
          <a:xfrm>
            <a:off x="723109" y="431205"/>
            <a:ext cx="10620951" cy="369332"/>
          </a:xfrm>
          <a:prstGeom prst="rect">
            <a:avLst/>
          </a:prstGeom>
          <a:noFill/>
        </p:spPr>
        <p:txBody>
          <a:bodyPr wrap="square" rtlCol="0">
            <a:spAutoFit/>
          </a:bodyPr>
          <a:lstStyle/>
          <a:p>
            <a:r>
              <a:rPr lang="en-US" dirty="0"/>
              <a:t>We then need to collate the evidence from the 4 different sources.  There are 6 ways which will encourage this:</a:t>
            </a:r>
          </a:p>
        </p:txBody>
      </p:sp>
      <p:sp>
        <p:nvSpPr>
          <p:cNvPr id="5" name="TextBox 4">
            <a:extLst>
              <a:ext uri="{FF2B5EF4-FFF2-40B4-BE49-F238E27FC236}">
                <a16:creationId xmlns:a16="http://schemas.microsoft.com/office/drawing/2014/main" id="{CA32CDD8-8DF6-B240-9749-B5603BF853AF}"/>
              </a:ext>
            </a:extLst>
          </p:cNvPr>
          <p:cNvSpPr txBox="1"/>
          <p:nvPr/>
        </p:nvSpPr>
        <p:spPr>
          <a:xfrm>
            <a:off x="790647" y="4003743"/>
            <a:ext cx="10743025" cy="2308324"/>
          </a:xfrm>
          <a:prstGeom prst="rect">
            <a:avLst/>
          </a:prstGeom>
          <a:noFill/>
        </p:spPr>
        <p:txBody>
          <a:bodyPr wrap="square" rtlCol="0">
            <a:spAutoFit/>
          </a:bodyPr>
          <a:lstStyle/>
          <a:p>
            <a:r>
              <a:rPr lang="en-US" dirty="0"/>
              <a:t>Through these 6 steps practitioners can ensure that the quality of evidence is not ignored and are able to evaluate the trustworthiness of the evidence available.  </a:t>
            </a:r>
          </a:p>
          <a:p>
            <a:endParaRPr lang="en-US" dirty="0"/>
          </a:p>
          <a:p>
            <a:r>
              <a:rPr lang="en-US" dirty="0"/>
              <a:t>Appraisal varies depending on the source of evidence but generally involves the questions:</a:t>
            </a:r>
          </a:p>
          <a:p>
            <a:pPr marL="342900" indent="-342900">
              <a:buAutoNum type="arabicPeriod"/>
            </a:pPr>
            <a:r>
              <a:rPr lang="en-US" dirty="0"/>
              <a:t>Where and how is the evidence gathered?</a:t>
            </a:r>
          </a:p>
          <a:p>
            <a:pPr marL="342900" indent="-342900">
              <a:buAutoNum type="arabicPeriod"/>
            </a:pPr>
            <a:r>
              <a:rPr lang="en-US" dirty="0"/>
              <a:t>Is it the best available evidence?</a:t>
            </a:r>
          </a:p>
          <a:p>
            <a:pPr marL="342900" indent="-342900">
              <a:buAutoNum type="arabicPeriod"/>
            </a:pPr>
            <a:r>
              <a:rPr lang="en-US" dirty="0"/>
              <a:t>Is it sufficient to reach a conclusion? </a:t>
            </a:r>
          </a:p>
          <a:p>
            <a:pPr marL="342900" indent="-342900">
              <a:buAutoNum type="arabicPeriod"/>
            </a:pPr>
            <a:r>
              <a:rPr lang="en-US" dirty="0"/>
              <a:t>Might it be biased in a particular direction? If so, why? </a:t>
            </a:r>
          </a:p>
        </p:txBody>
      </p:sp>
    </p:spTree>
    <p:extLst>
      <p:ext uri="{BB962C8B-B14F-4D97-AF65-F5344CB8AC3E}">
        <p14:creationId xmlns:p14="http://schemas.microsoft.com/office/powerpoint/2010/main" val="3178397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65E7-C5CE-4933-ACB3-0694392825EE}"/>
              </a:ext>
            </a:extLst>
          </p:cNvPr>
          <p:cNvSpPr>
            <a:spLocks noGrp="1"/>
          </p:cNvSpPr>
          <p:nvPr>
            <p:ph type="title"/>
          </p:nvPr>
        </p:nvSpPr>
        <p:spPr/>
        <p:txBody>
          <a:bodyPr/>
          <a:lstStyle/>
          <a:p>
            <a:r>
              <a:rPr lang="en-GB" dirty="0"/>
              <a:t>Rational Approach to Decision-Making</a:t>
            </a:r>
          </a:p>
        </p:txBody>
      </p:sp>
      <p:sp>
        <p:nvSpPr>
          <p:cNvPr id="3" name="Content Placeholder 2">
            <a:extLst>
              <a:ext uri="{FF2B5EF4-FFF2-40B4-BE49-F238E27FC236}">
                <a16:creationId xmlns:a16="http://schemas.microsoft.com/office/drawing/2014/main" id="{0D9CC993-DB6B-4B24-B410-A5B89AF7C3C5}"/>
              </a:ext>
            </a:extLst>
          </p:cNvPr>
          <p:cNvSpPr>
            <a:spLocks noGrp="1"/>
          </p:cNvSpPr>
          <p:nvPr>
            <p:ph idx="1"/>
          </p:nvPr>
        </p:nvSpPr>
        <p:spPr/>
        <p:txBody>
          <a:bodyPr>
            <a:normAutofit/>
          </a:bodyPr>
          <a:lstStyle/>
          <a:p>
            <a:pPr marL="0" indent="0">
              <a:buNone/>
            </a:pPr>
            <a:r>
              <a:rPr lang="en-GB" dirty="0"/>
              <a:t>Step 1 – Define the objective</a:t>
            </a:r>
          </a:p>
          <a:p>
            <a:pPr marL="0" indent="0">
              <a:buNone/>
            </a:pPr>
            <a:r>
              <a:rPr lang="en-GB" dirty="0"/>
              <a:t>2 – Collect </a:t>
            </a:r>
            <a:r>
              <a:rPr lang="en-GB" b="1" dirty="0"/>
              <a:t>relevant</a:t>
            </a:r>
            <a:r>
              <a:rPr lang="en-GB" dirty="0"/>
              <a:t> information</a:t>
            </a:r>
          </a:p>
          <a:p>
            <a:pPr marL="0" indent="0">
              <a:buNone/>
            </a:pPr>
            <a:r>
              <a:rPr lang="en-GB" dirty="0"/>
              <a:t>3 – Generate </a:t>
            </a:r>
            <a:r>
              <a:rPr lang="en-GB" b="1" dirty="0"/>
              <a:t>feasible</a:t>
            </a:r>
            <a:r>
              <a:rPr lang="en-GB" dirty="0"/>
              <a:t> options</a:t>
            </a:r>
          </a:p>
          <a:p>
            <a:pPr marL="0" indent="0">
              <a:buNone/>
            </a:pPr>
            <a:r>
              <a:rPr lang="en-GB" dirty="0"/>
              <a:t>4 – Make the Decision (selection criteria – requirements that must, should, might be met)</a:t>
            </a:r>
          </a:p>
          <a:p>
            <a:pPr marL="0" indent="0">
              <a:buNone/>
            </a:pPr>
            <a:r>
              <a:rPr lang="en-GB" dirty="0"/>
              <a:t>5 – Implement and evaluate</a:t>
            </a:r>
          </a:p>
          <a:p>
            <a:endParaRPr lang="en-GB" dirty="0"/>
          </a:p>
          <a:p>
            <a:pPr marL="0" indent="0">
              <a:buNone/>
            </a:pPr>
            <a:r>
              <a:rPr lang="en-GB" dirty="0"/>
              <a:t>(Adair, 2016)</a:t>
            </a:r>
          </a:p>
        </p:txBody>
      </p:sp>
    </p:spTree>
    <p:extLst>
      <p:ext uri="{BB962C8B-B14F-4D97-AF65-F5344CB8AC3E}">
        <p14:creationId xmlns:p14="http://schemas.microsoft.com/office/powerpoint/2010/main" val="1719977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8C3CC-4B7D-4ED8-B16C-1AF61F514ADE}"/>
              </a:ext>
            </a:extLst>
          </p:cNvPr>
          <p:cNvSpPr>
            <a:spLocks noGrp="1"/>
          </p:cNvSpPr>
          <p:nvPr>
            <p:ph type="title"/>
          </p:nvPr>
        </p:nvSpPr>
        <p:spPr>
          <a:xfrm>
            <a:off x="1024128" y="585216"/>
            <a:ext cx="3133581" cy="1499616"/>
          </a:xfrm>
        </p:spPr>
        <p:txBody>
          <a:bodyPr>
            <a:normAutofit/>
          </a:bodyPr>
          <a:lstStyle/>
          <a:p>
            <a:r>
              <a:rPr lang="en-GB" sz="4000"/>
              <a:t>Decision-making Tools</a:t>
            </a:r>
          </a:p>
        </p:txBody>
      </p:sp>
      <p:sp>
        <p:nvSpPr>
          <p:cNvPr id="3" name="Content Placeholder 2">
            <a:extLst>
              <a:ext uri="{FF2B5EF4-FFF2-40B4-BE49-F238E27FC236}">
                <a16:creationId xmlns:a16="http://schemas.microsoft.com/office/drawing/2014/main" id="{B55CC729-D500-4FF4-A260-88247DAF8516}"/>
              </a:ext>
            </a:extLst>
          </p:cNvPr>
          <p:cNvSpPr>
            <a:spLocks noGrp="1"/>
          </p:cNvSpPr>
          <p:nvPr>
            <p:ph idx="1"/>
          </p:nvPr>
        </p:nvSpPr>
        <p:spPr>
          <a:xfrm>
            <a:off x="1024128" y="2286000"/>
            <a:ext cx="5071872" cy="3931920"/>
          </a:xfrm>
        </p:spPr>
        <p:txBody>
          <a:bodyPr>
            <a:noAutofit/>
          </a:bodyPr>
          <a:lstStyle/>
          <a:p>
            <a:pPr marL="0" indent="0">
              <a:buNone/>
            </a:pPr>
            <a:r>
              <a:rPr lang="en-GB" sz="2000" b="0" i="0" dirty="0">
                <a:effectLst/>
                <a:latin typeface="Nunito" pitchFamily="2" charset="0"/>
              </a:rPr>
              <a:t>Below are some of the most effective and ethical decision making models:</a:t>
            </a:r>
          </a:p>
          <a:p>
            <a:pPr>
              <a:buFont typeface="Arial" panose="020B0604020202020204" pitchFamily="34" charset="0"/>
              <a:buChar char="•"/>
            </a:pPr>
            <a:r>
              <a:rPr lang="en-GB" sz="2000" b="0" i="0" dirty="0">
                <a:effectLst/>
                <a:latin typeface="Nunito" pitchFamily="2" charset="0"/>
              </a:rPr>
              <a:t>Kepner and Tregoe's model</a:t>
            </a:r>
          </a:p>
          <a:p>
            <a:pPr>
              <a:buFont typeface="Arial" panose="020B0604020202020204" pitchFamily="34" charset="0"/>
              <a:buChar char="•"/>
            </a:pPr>
            <a:r>
              <a:rPr lang="en-GB" sz="2000" b="0" i="0" dirty="0">
                <a:effectLst/>
                <a:latin typeface="Nunito" pitchFamily="2" charset="0"/>
              </a:rPr>
              <a:t>De Bono’s six thinking hats</a:t>
            </a:r>
          </a:p>
          <a:p>
            <a:pPr>
              <a:buFont typeface="Arial" panose="020B0604020202020204" pitchFamily="34" charset="0"/>
              <a:buChar char="•"/>
            </a:pPr>
            <a:r>
              <a:rPr lang="en-GB" sz="2000" b="0" i="0" dirty="0">
                <a:effectLst/>
                <a:latin typeface="Nunito" pitchFamily="2" charset="0"/>
              </a:rPr>
              <a:t>Tannenbaum and Schmidt leadership continuum</a:t>
            </a:r>
          </a:p>
          <a:p>
            <a:pPr>
              <a:buFont typeface="Arial" panose="020B0604020202020204" pitchFamily="34" charset="0"/>
              <a:buChar char="•"/>
            </a:pPr>
            <a:r>
              <a:rPr lang="en-GB" sz="2000" b="0" i="0" dirty="0">
                <a:effectLst/>
                <a:latin typeface="Nunito" pitchFamily="2" charset="0"/>
              </a:rPr>
              <a:t>Stakeholder analysis</a:t>
            </a:r>
          </a:p>
          <a:p>
            <a:pPr>
              <a:buFont typeface="Arial" panose="020B0604020202020204" pitchFamily="34" charset="0"/>
              <a:buChar char="•"/>
            </a:pPr>
            <a:r>
              <a:rPr lang="en-GB" sz="2000" b="0" i="0" dirty="0">
                <a:effectLst/>
                <a:latin typeface="Nunito" pitchFamily="2" charset="0"/>
              </a:rPr>
              <a:t>Force field analysis</a:t>
            </a:r>
          </a:p>
          <a:p>
            <a:pPr>
              <a:buFont typeface="Arial" panose="020B0604020202020204" pitchFamily="34" charset="0"/>
              <a:buChar char="•"/>
            </a:pPr>
            <a:r>
              <a:rPr lang="en-GB" sz="2000" b="0" i="0" dirty="0">
                <a:effectLst/>
                <a:latin typeface="Nunito" pitchFamily="2" charset="0"/>
              </a:rPr>
              <a:t>Deming’s PDCA Cycle “the Deming Wheel” (Plan, Do, Check, Act)</a:t>
            </a:r>
          </a:p>
          <a:p>
            <a:pPr marL="0" indent="0">
              <a:buNone/>
            </a:pPr>
            <a:r>
              <a:rPr lang="en-GB" sz="2000" dirty="0"/>
              <a:t>(CMI, 2021)</a:t>
            </a:r>
          </a:p>
        </p:txBody>
      </p:sp>
      <p:pic>
        <p:nvPicPr>
          <p:cNvPr id="5" name="Picture 4">
            <a:extLst>
              <a:ext uri="{FF2B5EF4-FFF2-40B4-BE49-F238E27FC236}">
                <a16:creationId xmlns:a16="http://schemas.microsoft.com/office/drawing/2014/main" id="{A70E0027-0FB7-15F6-D3CF-FA400A48D243}"/>
              </a:ext>
            </a:extLst>
          </p:cNvPr>
          <p:cNvPicPr>
            <a:picLocks noChangeAspect="1"/>
          </p:cNvPicPr>
          <p:nvPr/>
        </p:nvPicPr>
        <p:blipFill>
          <a:blip r:embed="rId3"/>
          <a:stretch>
            <a:fillRect/>
          </a:stretch>
        </p:blipFill>
        <p:spPr>
          <a:xfrm>
            <a:off x="6175218" y="2968273"/>
            <a:ext cx="5376701" cy="2567374"/>
          </a:xfrm>
          <a:prstGeom prst="rect">
            <a:avLst/>
          </a:prstGeom>
        </p:spPr>
      </p:pic>
    </p:spTree>
    <p:extLst>
      <p:ext uri="{BB962C8B-B14F-4D97-AF65-F5344CB8AC3E}">
        <p14:creationId xmlns:p14="http://schemas.microsoft.com/office/powerpoint/2010/main" val="3370520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080ED-4815-457F-BF18-C855EC717A15}"/>
              </a:ext>
            </a:extLst>
          </p:cNvPr>
          <p:cNvSpPr>
            <a:spLocks noGrp="1"/>
          </p:cNvSpPr>
          <p:nvPr>
            <p:ph type="title"/>
          </p:nvPr>
        </p:nvSpPr>
        <p:spPr>
          <a:xfrm>
            <a:off x="609600" y="114300"/>
            <a:ext cx="10972800" cy="594360"/>
          </a:xfrm>
        </p:spPr>
        <p:txBody>
          <a:bodyPr>
            <a:normAutofit fontScale="90000"/>
          </a:bodyPr>
          <a:lstStyle/>
          <a:p>
            <a:r>
              <a:rPr lang="en-GB" dirty="0"/>
              <a:t>De Bono’s Six Thinking Hats</a:t>
            </a:r>
          </a:p>
        </p:txBody>
      </p:sp>
      <p:sp>
        <p:nvSpPr>
          <p:cNvPr id="3" name="Content Placeholder 2">
            <a:extLst>
              <a:ext uri="{FF2B5EF4-FFF2-40B4-BE49-F238E27FC236}">
                <a16:creationId xmlns:a16="http://schemas.microsoft.com/office/drawing/2014/main" id="{7DCF90B7-6372-4243-B266-6A2E1CFE0971}"/>
              </a:ext>
            </a:extLst>
          </p:cNvPr>
          <p:cNvSpPr>
            <a:spLocks noGrp="1"/>
          </p:cNvSpPr>
          <p:nvPr>
            <p:ph idx="1"/>
          </p:nvPr>
        </p:nvSpPr>
        <p:spPr>
          <a:xfrm>
            <a:off x="609600" y="902970"/>
            <a:ext cx="10972800" cy="4614263"/>
          </a:xfrm>
        </p:spPr>
        <p:txBody>
          <a:bodyPr>
            <a:normAutofit fontScale="92500" lnSpcReduction="20000"/>
          </a:bodyPr>
          <a:lstStyle/>
          <a:p>
            <a:pPr marL="0" indent="0" algn="l" fontAlgn="base">
              <a:buNone/>
            </a:pPr>
            <a:r>
              <a:rPr lang="en-GB" b="0" i="0" dirty="0">
                <a:solidFill>
                  <a:srgbClr val="333333"/>
                </a:solidFill>
                <a:effectLst/>
                <a:latin typeface="ProximaNova-n4"/>
              </a:rPr>
              <a:t>De Bono's Six Thinking Hats is a powerful technique for looking at decision making from different perspectives.</a:t>
            </a:r>
          </a:p>
          <a:p>
            <a:pPr marL="0" indent="0" algn="l" fontAlgn="base">
              <a:buNone/>
            </a:pPr>
            <a:r>
              <a:rPr lang="en-GB" b="0" i="0" dirty="0">
                <a:solidFill>
                  <a:srgbClr val="333333"/>
                </a:solidFill>
                <a:effectLst/>
                <a:latin typeface="ProximaNova-n4"/>
              </a:rPr>
              <a:t>It involves six distinct types of thinking, which you can do on your own or with your team. Each thinking style is represented by a different hat:</a:t>
            </a:r>
          </a:p>
          <a:p>
            <a:pPr marL="0" indent="0" algn="l" fontAlgn="base">
              <a:buNone/>
            </a:pPr>
            <a:endParaRPr lang="en-GB" b="0" i="0" dirty="0">
              <a:solidFill>
                <a:srgbClr val="333333"/>
              </a:solidFill>
              <a:effectLst/>
              <a:latin typeface="ProximaNova-n4"/>
            </a:endParaRPr>
          </a:p>
          <a:p>
            <a:pPr fontAlgn="base"/>
            <a:r>
              <a:rPr lang="en-GB" dirty="0">
                <a:solidFill>
                  <a:schemeClr val="bg1"/>
                </a:solidFill>
                <a:highlight>
                  <a:srgbClr val="C0C0C0"/>
                </a:highlight>
                <a:latin typeface="ProximaNova-n4"/>
              </a:rPr>
              <a:t>White Hat</a:t>
            </a:r>
            <a:r>
              <a:rPr lang="en-GB" dirty="0">
                <a:solidFill>
                  <a:srgbClr val="333333"/>
                </a:solidFill>
                <a:latin typeface="ProximaNova-n4"/>
              </a:rPr>
              <a:t>: information gathering (</a:t>
            </a:r>
            <a:r>
              <a:rPr lang="en-GB" i="1" dirty="0">
                <a:solidFill>
                  <a:srgbClr val="333333"/>
                </a:solidFill>
                <a:latin typeface="ProximaNova-n4"/>
              </a:rPr>
              <a:t>gives details and facts of the problem</a:t>
            </a:r>
            <a:r>
              <a:rPr lang="en-GB" dirty="0">
                <a:solidFill>
                  <a:srgbClr val="333333"/>
                </a:solidFill>
                <a:latin typeface="ProximaNova-n4"/>
              </a:rPr>
              <a:t>) focus on data, what can be learned? </a:t>
            </a:r>
          </a:p>
          <a:p>
            <a:pPr fontAlgn="base"/>
            <a:r>
              <a:rPr lang="en-GB" dirty="0">
                <a:solidFill>
                  <a:srgbClr val="FF0000"/>
                </a:solidFill>
                <a:latin typeface="ProximaNova-n4"/>
              </a:rPr>
              <a:t>Red</a:t>
            </a:r>
            <a:r>
              <a:rPr lang="en-GB" dirty="0">
                <a:solidFill>
                  <a:srgbClr val="333333"/>
                </a:solidFill>
                <a:latin typeface="ProximaNova-n4"/>
              </a:rPr>
              <a:t> Hat: feelings and instincts (</a:t>
            </a:r>
            <a:r>
              <a:rPr lang="en-GB" i="1" dirty="0">
                <a:solidFill>
                  <a:srgbClr val="333333"/>
                </a:solidFill>
                <a:latin typeface="ProximaNova-n4"/>
              </a:rPr>
              <a:t>what does everyone think? Emotional responses</a:t>
            </a:r>
            <a:r>
              <a:rPr lang="en-GB" dirty="0">
                <a:solidFill>
                  <a:srgbClr val="333333"/>
                </a:solidFill>
                <a:latin typeface="ProximaNova-n4"/>
              </a:rPr>
              <a:t>) “Gut feeling” How will people react to your decision? </a:t>
            </a:r>
          </a:p>
          <a:p>
            <a:pPr fontAlgn="base"/>
            <a:r>
              <a:rPr lang="en-GB" dirty="0">
                <a:solidFill>
                  <a:srgbClr val="333333"/>
                </a:solidFill>
                <a:latin typeface="ProximaNova-n4"/>
              </a:rPr>
              <a:t>Black Hat: risk assessment (</a:t>
            </a:r>
            <a:r>
              <a:rPr lang="en-GB" i="1" dirty="0">
                <a:solidFill>
                  <a:srgbClr val="333333"/>
                </a:solidFill>
                <a:latin typeface="ProximaNova-n4"/>
              </a:rPr>
              <a:t>negatives</a:t>
            </a:r>
            <a:r>
              <a:rPr lang="en-GB" dirty="0">
                <a:solidFill>
                  <a:srgbClr val="333333"/>
                </a:solidFill>
                <a:latin typeface="ProximaNova-n4"/>
              </a:rPr>
              <a:t>) highlights the weak points of your plan </a:t>
            </a:r>
          </a:p>
          <a:p>
            <a:pPr fontAlgn="base"/>
            <a:r>
              <a:rPr lang="en-GB" dirty="0">
                <a:solidFill>
                  <a:srgbClr val="FFC000"/>
                </a:solidFill>
                <a:latin typeface="ProximaNova-n4"/>
              </a:rPr>
              <a:t>Yellow</a:t>
            </a:r>
            <a:r>
              <a:rPr lang="en-GB" dirty="0">
                <a:solidFill>
                  <a:srgbClr val="333333"/>
                </a:solidFill>
                <a:latin typeface="ProximaNova-n4"/>
              </a:rPr>
              <a:t> Hat: benefits and values (</a:t>
            </a:r>
            <a:r>
              <a:rPr lang="en-GB" i="1" dirty="0">
                <a:solidFill>
                  <a:srgbClr val="333333"/>
                </a:solidFill>
                <a:latin typeface="ProximaNova-n4"/>
              </a:rPr>
              <a:t>positives</a:t>
            </a:r>
            <a:r>
              <a:rPr lang="en-GB" dirty="0">
                <a:solidFill>
                  <a:srgbClr val="333333"/>
                </a:solidFill>
                <a:latin typeface="ProximaNova-n4"/>
              </a:rPr>
              <a:t>)</a:t>
            </a:r>
          </a:p>
          <a:p>
            <a:pPr fontAlgn="base"/>
            <a:r>
              <a:rPr lang="en-GB" dirty="0">
                <a:solidFill>
                  <a:srgbClr val="00B050"/>
                </a:solidFill>
                <a:latin typeface="ProximaNova-n4"/>
              </a:rPr>
              <a:t>Green</a:t>
            </a:r>
            <a:r>
              <a:rPr lang="en-GB" dirty="0">
                <a:solidFill>
                  <a:srgbClr val="333333"/>
                </a:solidFill>
                <a:latin typeface="ProximaNova-n4"/>
              </a:rPr>
              <a:t> Hat: creative thinking (</a:t>
            </a:r>
            <a:r>
              <a:rPr lang="en-GB" i="1" dirty="0">
                <a:solidFill>
                  <a:srgbClr val="333333"/>
                </a:solidFill>
                <a:latin typeface="ProximaNova-n4"/>
              </a:rPr>
              <a:t>generates ideas</a:t>
            </a:r>
            <a:r>
              <a:rPr lang="en-GB" dirty="0">
                <a:solidFill>
                  <a:srgbClr val="333333"/>
                </a:solidFill>
                <a:latin typeface="ProximaNova-n4"/>
              </a:rPr>
              <a:t>) </a:t>
            </a:r>
            <a:endParaRPr lang="en-GB" b="0" i="0" dirty="0">
              <a:solidFill>
                <a:srgbClr val="333333"/>
              </a:solidFill>
              <a:effectLst/>
              <a:latin typeface="ProximaNova-n4"/>
            </a:endParaRPr>
          </a:p>
          <a:p>
            <a:pPr marL="0" indent="0" algn="l" fontAlgn="base">
              <a:buNone/>
            </a:pPr>
            <a:r>
              <a:rPr lang="en-GB" b="0" i="0" dirty="0">
                <a:solidFill>
                  <a:srgbClr val="0070C0"/>
                </a:solidFill>
                <a:effectLst/>
                <a:latin typeface="ProximaNova-n4"/>
              </a:rPr>
              <a:t>  Blue</a:t>
            </a:r>
            <a:r>
              <a:rPr lang="en-GB" b="0" i="0" dirty="0">
                <a:solidFill>
                  <a:srgbClr val="333333"/>
                </a:solidFill>
                <a:effectLst/>
                <a:latin typeface="ProximaNova-n4"/>
              </a:rPr>
              <a:t> Hat: organisation and planning (</a:t>
            </a:r>
            <a:r>
              <a:rPr lang="en-GB" b="0" i="1" dirty="0">
                <a:solidFill>
                  <a:srgbClr val="333333"/>
                </a:solidFill>
                <a:effectLst/>
                <a:latin typeface="ProximaNova-n4"/>
              </a:rPr>
              <a:t>summarises what it agreed, allocates actions</a:t>
            </a:r>
            <a:r>
              <a:rPr lang="en-GB" b="0" i="0" dirty="0">
                <a:solidFill>
                  <a:srgbClr val="333333"/>
                </a:solidFill>
                <a:effectLst/>
                <a:latin typeface="ProximaNova-n4"/>
              </a:rPr>
              <a:t>) which hat is the  mos</a:t>
            </a:r>
            <a:r>
              <a:rPr lang="en-GB" dirty="0">
                <a:solidFill>
                  <a:srgbClr val="333333"/>
                </a:solidFill>
                <a:latin typeface="ProximaNova-n4"/>
              </a:rPr>
              <a:t>t suitable? </a:t>
            </a:r>
            <a:endParaRPr lang="en-GB" b="0" i="0" dirty="0">
              <a:solidFill>
                <a:srgbClr val="333333"/>
              </a:solidFill>
              <a:effectLst/>
              <a:latin typeface="ProximaNova-n4"/>
            </a:endParaRPr>
          </a:p>
          <a:p>
            <a:pPr marL="0" indent="0" algn="l" fontAlgn="base">
              <a:buNone/>
            </a:pPr>
            <a:endParaRPr lang="en-GB" dirty="0">
              <a:solidFill>
                <a:srgbClr val="333333"/>
              </a:solidFill>
              <a:latin typeface="ProximaNova-n4"/>
            </a:endParaRPr>
          </a:p>
          <a:p>
            <a:pPr marL="0" indent="0" algn="l" fontAlgn="base">
              <a:buNone/>
            </a:pPr>
            <a:endParaRPr lang="en-GB" b="0" i="0" dirty="0">
              <a:solidFill>
                <a:srgbClr val="333333"/>
              </a:solidFill>
              <a:effectLst/>
              <a:latin typeface="ProximaNova-n4"/>
            </a:endParaRPr>
          </a:p>
          <a:p>
            <a:pPr marL="0" indent="0" algn="l" fontAlgn="base">
              <a:buNone/>
            </a:pPr>
            <a:endParaRPr lang="en-GB" b="0" i="0" dirty="0">
              <a:solidFill>
                <a:srgbClr val="333333"/>
              </a:solidFill>
              <a:effectLst/>
              <a:latin typeface="ProximaNova-n4"/>
            </a:endParaRPr>
          </a:p>
          <a:p>
            <a:endParaRPr lang="en-GB" dirty="0"/>
          </a:p>
        </p:txBody>
      </p:sp>
    </p:spTree>
    <p:extLst>
      <p:ext uri="{BB962C8B-B14F-4D97-AF65-F5344CB8AC3E}">
        <p14:creationId xmlns:p14="http://schemas.microsoft.com/office/powerpoint/2010/main" val="2960176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Six Thinking Hats?">
            <a:hlinkClick r:id="" action="ppaction://media"/>
            <a:extLst>
              <a:ext uri="{FF2B5EF4-FFF2-40B4-BE49-F238E27FC236}">
                <a16:creationId xmlns:a16="http://schemas.microsoft.com/office/drawing/2014/main" id="{B44DDE6D-F423-3E46-B5AB-BC599EFB469C}"/>
              </a:ext>
            </a:extLst>
          </p:cNvPr>
          <p:cNvPicPr>
            <a:picLocks noRot="1" noChangeAspect="1"/>
          </p:cNvPicPr>
          <p:nvPr>
            <a:videoFile r:link="rId1"/>
          </p:nvPr>
        </p:nvPicPr>
        <p:blipFill>
          <a:blip r:embed="rId3"/>
          <a:stretch>
            <a:fillRect/>
          </a:stretch>
        </p:blipFill>
        <p:spPr>
          <a:xfrm>
            <a:off x="1038578" y="571556"/>
            <a:ext cx="10114844" cy="5714887"/>
          </a:xfrm>
          <a:prstGeom prst="rect">
            <a:avLst/>
          </a:prstGeom>
        </p:spPr>
      </p:pic>
    </p:spTree>
    <p:extLst>
      <p:ext uri="{BB962C8B-B14F-4D97-AF65-F5344CB8AC3E}">
        <p14:creationId xmlns:p14="http://schemas.microsoft.com/office/powerpoint/2010/main" val="291365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96F2F-E9B5-49B8-A788-0CC9B2B0AA44}"/>
              </a:ext>
            </a:extLst>
          </p:cNvPr>
          <p:cNvSpPr>
            <a:spLocks noGrp="1"/>
          </p:cNvSpPr>
          <p:nvPr>
            <p:ph type="title"/>
          </p:nvPr>
        </p:nvSpPr>
        <p:spPr/>
        <p:txBody>
          <a:bodyPr/>
          <a:lstStyle/>
          <a:p>
            <a:r>
              <a:rPr lang="en-GB" dirty="0"/>
              <a:t>A HR Problem (20 minutes):</a:t>
            </a:r>
          </a:p>
        </p:txBody>
      </p:sp>
      <p:sp>
        <p:nvSpPr>
          <p:cNvPr id="3" name="Content Placeholder 2">
            <a:extLst>
              <a:ext uri="{FF2B5EF4-FFF2-40B4-BE49-F238E27FC236}">
                <a16:creationId xmlns:a16="http://schemas.microsoft.com/office/drawing/2014/main" id="{5E43D7D3-CFD5-4AA7-A63F-DCAF735E141A}"/>
              </a:ext>
            </a:extLst>
          </p:cNvPr>
          <p:cNvSpPr>
            <a:spLocks noGrp="1"/>
          </p:cNvSpPr>
          <p:nvPr>
            <p:ph idx="1"/>
          </p:nvPr>
        </p:nvSpPr>
        <p:spPr/>
        <p:txBody>
          <a:bodyPr>
            <a:normAutofit/>
          </a:bodyPr>
          <a:lstStyle/>
          <a:p>
            <a:pPr marL="0" indent="0">
              <a:buNone/>
            </a:pPr>
            <a:r>
              <a:rPr lang="en-GB" dirty="0"/>
              <a:t>Try out the 6 thinking hats technique with this problem:</a:t>
            </a:r>
          </a:p>
          <a:p>
            <a:endParaRPr lang="en-GB" dirty="0"/>
          </a:p>
          <a:p>
            <a:pPr marL="0" indent="0">
              <a:buNone/>
            </a:pPr>
            <a:r>
              <a:rPr lang="en-GB" dirty="0"/>
              <a:t>Sarah, a high performing sales executive, would like to reduce her hours due to her caring responsibilities (her elderly mother who lives with her, requires more care) and has submitted a flexible working request form. Her manager has called you for advice as they are reluctant to agree to the request due to Sarah’s income-generating ability. What advice would you give?</a:t>
            </a:r>
          </a:p>
        </p:txBody>
      </p:sp>
    </p:spTree>
    <p:extLst>
      <p:ext uri="{BB962C8B-B14F-4D97-AF65-F5344CB8AC3E}">
        <p14:creationId xmlns:p14="http://schemas.microsoft.com/office/powerpoint/2010/main" val="887577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0" name="Straight Connector 39">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070784CE-9DD4-4C2D-88B9-D219730A4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1C4BC-D07E-5341-B91C-B77AC22024FE}"/>
              </a:ext>
            </a:extLst>
          </p:cNvPr>
          <p:cNvSpPr>
            <a:spLocks noGrp="1"/>
          </p:cNvSpPr>
          <p:nvPr>
            <p:ph type="title"/>
          </p:nvPr>
        </p:nvSpPr>
        <p:spPr>
          <a:xfrm>
            <a:off x="5258134" y="640080"/>
            <a:ext cx="6293689" cy="3652405"/>
          </a:xfrm>
        </p:spPr>
        <p:txBody>
          <a:bodyPr vert="horz" lIns="91440" tIns="45720" rIns="91440" bIns="45720" rtlCol="0" anchor="b">
            <a:normAutofit/>
          </a:bodyPr>
          <a:lstStyle/>
          <a:p>
            <a:pPr algn="l"/>
            <a:r>
              <a:rPr lang="en-US" sz="4400" kern="1200" cap="all" spc="200" baseline="0">
                <a:solidFill>
                  <a:schemeClr val="tx1">
                    <a:lumMod val="85000"/>
                    <a:lumOff val="15000"/>
                  </a:schemeClr>
                </a:solidFill>
                <a:latin typeface="+mj-lt"/>
                <a:ea typeface="+mj-ea"/>
                <a:cs typeface="+mj-cs"/>
              </a:rPr>
              <a:t>External insights, benchmarking and research as evidence </a:t>
            </a:r>
          </a:p>
        </p:txBody>
      </p:sp>
      <p:pic>
        <p:nvPicPr>
          <p:cNvPr id="6" name="Picture Placeholder 5" descr="Graphical user interface, application&#10;&#10;Description automatically generated">
            <a:extLst>
              <a:ext uri="{FF2B5EF4-FFF2-40B4-BE49-F238E27FC236}">
                <a16:creationId xmlns:a16="http://schemas.microsoft.com/office/drawing/2014/main" id="{9875E050-8FB0-3844-B8E3-22A5F9E9F474}"/>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r="-3" b="1457"/>
          <a:stretch/>
        </p:blipFill>
        <p:spPr>
          <a:xfrm>
            <a:off x="737414" y="620720"/>
            <a:ext cx="3787112" cy="5597733"/>
          </a:xfrm>
          <a:prstGeom prst="rect">
            <a:avLst/>
          </a:prstGeom>
        </p:spPr>
      </p:pic>
      <p:cxnSp>
        <p:nvCxnSpPr>
          <p:cNvPr id="44" name="Straight Connector 43">
            <a:extLst>
              <a:ext uri="{FF2B5EF4-FFF2-40B4-BE49-F238E27FC236}">
                <a16:creationId xmlns:a16="http://schemas.microsoft.com/office/drawing/2014/main" id="{640A410A-1838-4131-95A6-2BE4F8D412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09640" y="4388141"/>
            <a:ext cx="58521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8423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5660E-737F-43C1-9B33-0566BE97F35B}"/>
              </a:ext>
            </a:extLst>
          </p:cNvPr>
          <p:cNvSpPr>
            <a:spLocks noGrp="1"/>
          </p:cNvSpPr>
          <p:nvPr>
            <p:ph type="title"/>
          </p:nvPr>
        </p:nvSpPr>
        <p:spPr/>
        <p:txBody>
          <a:bodyPr/>
          <a:lstStyle/>
          <a:p>
            <a:r>
              <a:rPr lang="en-GB" dirty="0"/>
              <a:t>Analysis Methods</a:t>
            </a:r>
          </a:p>
        </p:txBody>
      </p:sp>
      <p:sp>
        <p:nvSpPr>
          <p:cNvPr id="3" name="Content Placeholder 2">
            <a:extLst>
              <a:ext uri="{FF2B5EF4-FFF2-40B4-BE49-F238E27FC236}">
                <a16:creationId xmlns:a16="http://schemas.microsoft.com/office/drawing/2014/main" id="{C8E46091-C880-4501-B24E-A9773CB1DF9D}"/>
              </a:ext>
            </a:extLst>
          </p:cNvPr>
          <p:cNvSpPr>
            <a:spLocks noGrp="1"/>
          </p:cNvSpPr>
          <p:nvPr>
            <p:ph idx="1"/>
          </p:nvPr>
        </p:nvSpPr>
        <p:spPr/>
        <p:txBody>
          <a:bodyPr/>
          <a:lstStyle/>
          <a:p>
            <a:r>
              <a:rPr lang="en-GB" dirty="0"/>
              <a:t>Interviews</a:t>
            </a:r>
          </a:p>
          <a:p>
            <a:r>
              <a:rPr lang="en-GB" dirty="0"/>
              <a:t>Observations</a:t>
            </a:r>
          </a:p>
          <a:p>
            <a:r>
              <a:rPr lang="en-GB" dirty="0"/>
              <a:t>Job analysis questionnaires</a:t>
            </a:r>
          </a:p>
          <a:p>
            <a:r>
              <a:rPr lang="en-GB" dirty="0"/>
              <a:t>Work sampling</a:t>
            </a:r>
          </a:p>
          <a:p>
            <a:r>
              <a:rPr lang="en-GB" dirty="0"/>
              <a:t>Examination of organisation metrics</a:t>
            </a:r>
          </a:p>
          <a:p>
            <a:r>
              <a:rPr lang="en-GB" dirty="0"/>
              <a:t>Comparison with sector metrics (benchmarking)</a:t>
            </a:r>
          </a:p>
        </p:txBody>
      </p:sp>
    </p:spTree>
    <p:extLst>
      <p:ext uri="{BB962C8B-B14F-4D97-AF65-F5344CB8AC3E}">
        <p14:creationId xmlns:p14="http://schemas.microsoft.com/office/powerpoint/2010/main" val="856146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FF79F-29F5-4FCE-B2B4-6EE85012A723}"/>
              </a:ext>
            </a:extLst>
          </p:cNvPr>
          <p:cNvSpPr>
            <a:spLocks noGrp="1"/>
          </p:cNvSpPr>
          <p:nvPr>
            <p:ph type="title"/>
          </p:nvPr>
        </p:nvSpPr>
        <p:spPr/>
        <p:txBody>
          <a:bodyPr/>
          <a:lstStyle/>
          <a:p>
            <a:r>
              <a:rPr lang="en-GB" dirty="0"/>
              <a:t>Identifying Relevant Evidence</a:t>
            </a:r>
          </a:p>
        </p:txBody>
      </p:sp>
      <p:sp>
        <p:nvSpPr>
          <p:cNvPr id="3" name="Content Placeholder 2">
            <a:extLst>
              <a:ext uri="{FF2B5EF4-FFF2-40B4-BE49-F238E27FC236}">
                <a16:creationId xmlns:a16="http://schemas.microsoft.com/office/drawing/2014/main" id="{744171FA-07BA-48F8-B572-7EB9474AD885}"/>
              </a:ext>
            </a:extLst>
          </p:cNvPr>
          <p:cNvSpPr>
            <a:spLocks noGrp="1"/>
          </p:cNvSpPr>
          <p:nvPr>
            <p:ph idx="1"/>
          </p:nvPr>
        </p:nvSpPr>
        <p:spPr/>
        <p:txBody>
          <a:bodyPr>
            <a:normAutofit/>
          </a:bodyPr>
          <a:lstStyle/>
          <a:p>
            <a:r>
              <a:rPr lang="en-GB" dirty="0"/>
              <a:t>Statistical data relating to issue</a:t>
            </a:r>
          </a:p>
          <a:p>
            <a:r>
              <a:rPr lang="en-GB" dirty="0"/>
              <a:t>Process data – records of errors, complaints</a:t>
            </a:r>
          </a:p>
          <a:p>
            <a:r>
              <a:rPr lang="en-GB" dirty="0"/>
              <a:t>Outcomes – tangible, intangible (KPIs, engagement scores, job satisfaction)</a:t>
            </a:r>
          </a:p>
          <a:p>
            <a:r>
              <a:rPr lang="en-GB" dirty="0"/>
              <a:t>New or unmet requirements (needs analysis, consultation outcomes, capability audits, skills analysis)</a:t>
            </a:r>
          </a:p>
          <a:p>
            <a:r>
              <a:rPr lang="en-GB" dirty="0"/>
              <a:t>Opinion or testimony of affected parties</a:t>
            </a:r>
          </a:p>
        </p:txBody>
      </p:sp>
    </p:spTree>
    <p:extLst>
      <p:ext uri="{BB962C8B-B14F-4D97-AF65-F5344CB8AC3E}">
        <p14:creationId xmlns:p14="http://schemas.microsoft.com/office/powerpoint/2010/main" val="3311778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A81E-52F2-3147-8AF8-2BD2F1332182}"/>
              </a:ext>
            </a:extLst>
          </p:cNvPr>
          <p:cNvSpPr>
            <a:spLocks noGrp="1"/>
          </p:cNvSpPr>
          <p:nvPr>
            <p:ph type="title"/>
          </p:nvPr>
        </p:nvSpPr>
        <p:spPr/>
        <p:txBody>
          <a:bodyPr/>
          <a:lstStyle/>
          <a:p>
            <a:r>
              <a:rPr lang="en-US" dirty="0"/>
              <a:t>Benchmarking - why is it so important? </a:t>
            </a:r>
          </a:p>
        </p:txBody>
      </p:sp>
      <p:sp>
        <p:nvSpPr>
          <p:cNvPr id="3" name="Content Placeholder 2">
            <a:extLst>
              <a:ext uri="{FF2B5EF4-FFF2-40B4-BE49-F238E27FC236}">
                <a16:creationId xmlns:a16="http://schemas.microsoft.com/office/drawing/2014/main" id="{88CD46B5-0DAE-EE42-BCDE-848CD391D1B2}"/>
              </a:ext>
            </a:extLst>
          </p:cNvPr>
          <p:cNvSpPr>
            <a:spLocks noGrp="1"/>
          </p:cNvSpPr>
          <p:nvPr>
            <p:ph idx="1"/>
          </p:nvPr>
        </p:nvSpPr>
        <p:spPr/>
        <p:txBody>
          <a:bodyPr>
            <a:normAutofit fontScale="85000" lnSpcReduction="20000"/>
          </a:bodyPr>
          <a:lstStyle/>
          <a:p>
            <a:pPr fontAlgn="base"/>
            <a:r>
              <a:rPr lang="en-GB" b="1" dirty="0"/>
              <a:t>What are benchmarks?</a:t>
            </a:r>
            <a:endParaRPr lang="en-GB" dirty="0"/>
          </a:p>
          <a:p>
            <a:pPr fontAlgn="base"/>
            <a:r>
              <a:rPr lang="en-GB" dirty="0"/>
              <a:t>Simply put, benchmarking is a process to discover what is the best standard of performance seen in a specific company, by a particular competitor or by a completely different industry.</a:t>
            </a:r>
            <a:br>
              <a:rPr lang="en-GB" dirty="0"/>
            </a:br>
            <a:r>
              <a:rPr lang="en-GB" dirty="0"/>
              <a:t>The process of benchmarking involves four distinct steps:</a:t>
            </a:r>
          </a:p>
          <a:p>
            <a:pPr fontAlgn="base"/>
            <a:r>
              <a:rPr lang="en-GB" dirty="0"/>
              <a:t>1. Identifying the areas where the organisation is keen to identify actionable insights. </a:t>
            </a:r>
          </a:p>
          <a:p>
            <a:pPr fontAlgn="base"/>
            <a:r>
              <a:rPr lang="en-GB" dirty="0"/>
              <a:t>2. Once the areas have been identified, the organisation then shortlists the companies/industries to benchmark.</a:t>
            </a:r>
          </a:p>
          <a:p>
            <a:pPr fontAlgn="base"/>
            <a:r>
              <a:rPr lang="en-GB" dirty="0"/>
              <a:t>3. The third step that follows is to collect data from these identified companies/industries across the areas of interest that were zeroed in on earlier.</a:t>
            </a:r>
          </a:p>
          <a:p>
            <a:pPr fontAlgn="base"/>
            <a:r>
              <a:rPr lang="en-GB" dirty="0"/>
              <a:t>4. Finally, when the data has been collected, the organisation studies the gaps between their standard and that of the benchmark.</a:t>
            </a:r>
          </a:p>
          <a:p>
            <a:endParaRPr lang="en-US" dirty="0"/>
          </a:p>
          <a:p>
            <a:endParaRPr lang="en-US" dirty="0"/>
          </a:p>
        </p:txBody>
      </p:sp>
      <p:sp>
        <p:nvSpPr>
          <p:cNvPr id="4" name="Text Placeholder 3">
            <a:extLst>
              <a:ext uri="{FF2B5EF4-FFF2-40B4-BE49-F238E27FC236}">
                <a16:creationId xmlns:a16="http://schemas.microsoft.com/office/drawing/2014/main" id="{B0BF03DB-9FC2-534E-9C37-413DFA2B2F05}"/>
              </a:ext>
            </a:extLst>
          </p:cNvPr>
          <p:cNvSpPr>
            <a:spLocks noGrp="1"/>
          </p:cNvSpPr>
          <p:nvPr>
            <p:ph type="body" sz="half" idx="2"/>
          </p:nvPr>
        </p:nvSpPr>
        <p:spPr>
          <a:xfrm>
            <a:off x="1024128" y="1935388"/>
            <a:ext cx="4389120" cy="3762294"/>
          </a:xfrm>
        </p:spPr>
        <p:txBody>
          <a:bodyPr>
            <a:noAutofit/>
          </a:bodyPr>
          <a:lstStyle/>
          <a:p>
            <a:r>
              <a:rPr lang="en-GB" sz="2100" dirty="0"/>
              <a:t>Benchmarking helps organisations to stay in sync with the market and customer needs and involves observing and learning from what’s happening in the business environment. To be effective at this is to constantly keep abreast with what the industry benchmarks are for various areas of interest such as customer service, sales, employee engagement etc. This aids competitive advantage. </a:t>
            </a:r>
            <a:endParaRPr lang="en-US" sz="2100" dirty="0"/>
          </a:p>
        </p:txBody>
      </p:sp>
      <p:sp>
        <p:nvSpPr>
          <p:cNvPr id="5" name="TextBox 4">
            <a:extLst>
              <a:ext uri="{FF2B5EF4-FFF2-40B4-BE49-F238E27FC236}">
                <a16:creationId xmlns:a16="http://schemas.microsoft.com/office/drawing/2014/main" id="{F23A358A-BD28-CE4F-8DF5-2D34B58497C6}"/>
              </a:ext>
            </a:extLst>
          </p:cNvPr>
          <p:cNvSpPr txBox="1"/>
          <p:nvPr/>
        </p:nvSpPr>
        <p:spPr>
          <a:xfrm>
            <a:off x="488372" y="5870864"/>
            <a:ext cx="5226628" cy="646331"/>
          </a:xfrm>
          <a:prstGeom prst="rect">
            <a:avLst/>
          </a:prstGeom>
          <a:noFill/>
        </p:spPr>
        <p:txBody>
          <a:bodyPr wrap="square" rtlCol="0">
            <a:spAutoFit/>
          </a:bodyPr>
          <a:lstStyle/>
          <a:p>
            <a:r>
              <a:rPr lang="en-US" dirty="0">
                <a:hlinkClick r:id="rId2"/>
              </a:rPr>
              <a:t>https://www.inspireone.in/what-is-benchmarking-why-is-it-important/</a:t>
            </a:r>
            <a:r>
              <a:rPr lang="en-US" dirty="0"/>
              <a:t> </a:t>
            </a:r>
          </a:p>
        </p:txBody>
      </p:sp>
    </p:spTree>
    <p:extLst>
      <p:ext uri="{BB962C8B-B14F-4D97-AF65-F5344CB8AC3E}">
        <p14:creationId xmlns:p14="http://schemas.microsoft.com/office/powerpoint/2010/main" val="21994740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F54E1-AF3A-4C42-AE53-A47486152F43}"/>
              </a:ext>
            </a:extLst>
          </p:cNvPr>
          <p:cNvSpPr>
            <a:spLocks noGrp="1"/>
          </p:cNvSpPr>
          <p:nvPr>
            <p:ph type="title"/>
          </p:nvPr>
        </p:nvSpPr>
        <p:spPr/>
        <p:txBody>
          <a:bodyPr/>
          <a:lstStyle/>
          <a:p>
            <a:r>
              <a:rPr lang="en-US" dirty="0"/>
              <a:t>Benchmarking in the </a:t>
            </a:r>
            <a:r>
              <a:rPr lang="en-US" dirty="0" err="1"/>
              <a:t>hr</a:t>
            </a:r>
            <a:r>
              <a:rPr lang="en-US" dirty="0"/>
              <a:t> context: </a:t>
            </a:r>
          </a:p>
        </p:txBody>
      </p:sp>
      <p:sp>
        <p:nvSpPr>
          <p:cNvPr id="3" name="Content Placeholder 2">
            <a:extLst>
              <a:ext uri="{FF2B5EF4-FFF2-40B4-BE49-F238E27FC236}">
                <a16:creationId xmlns:a16="http://schemas.microsoft.com/office/drawing/2014/main" id="{9ADA589A-8D5C-FD4A-BB6D-F7A5D436E523}"/>
              </a:ext>
            </a:extLst>
          </p:cNvPr>
          <p:cNvSpPr>
            <a:spLocks noGrp="1"/>
          </p:cNvSpPr>
          <p:nvPr>
            <p:ph idx="1"/>
          </p:nvPr>
        </p:nvSpPr>
        <p:spPr/>
        <p:txBody>
          <a:bodyPr>
            <a:normAutofit fontScale="85000" lnSpcReduction="10000"/>
          </a:bodyPr>
          <a:lstStyle/>
          <a:p>
            <a:r>
              <a:rPr lang="en-GB" b="1" dirty="0"/>
              <a:t>Internal benchmarking – </a:t>
            </a:r>
            <a:r>
              <a:rPr lang="en-GB" dirty="0"/>
              <a:t>This type of benchmarking makes use of existing or provided data to understand how departments, teams, and groups within an organisation compare to each other. This is an easy way to understand which teams are the most engaged, which departments perform the best, which locations have a higher engagement score, etc. The average of all data collected would result in the norm for the organisation. That will help you devise the right employee engagement plan for your organisation.</a:t>
            </a:r>
          </a:p>
          <a:p>
            <a:r>
              <a:rPr lang="en-GB" b="1" dirty="0"/>
              <a:t>External benchmarking –</a:t>
            </a:r>
            <a:r>
              <a:rPr lang="en-GB" dirty="0"/>
              <a:t> This benchmark measures how your organisation stacks up against other organisations. It provides good context for the industry norm and whether your organisation is performing above or below that. These benchmarks are very useful when determining your HR strategy for the year. They help you position yourself favourably in whichever market you are operating in.</a:t>
            </a:r>
          </a:p>
          <a:p>
            <a:endParaRPr lang="en-GB" dirty="0"/>
          </a:p>
          <a:p>
            <a:endParaRPr lang="en-US" dirty="0"/>
          </a:p>
        </p:txBody>
      </p:sp>
      <p:sp>
        <p:nvSpPr>
          <p:cNvPr id="4" name="Text Placeholder 3">
            <a:extLst>
              <a:ext uri="{FF2B5EF4-FFF2-40B4-BE49-F238E27FC236}">
                <a16:creationId xmlns:a16="http://schemas.microsoft.com/office/drawing/2014/main" id="{BB8A8FCE-59B9-3043-9BDD-46DA5F6611F3}"/>
              </a:ext>
            </a:extLst>
          </p:cNvPr>
          <p:cNvSpPr>
            <a:spLocks noGrp="1"/>
          </p:cNvSpPr>
          <p:nvPr>
            <p:ph type="body" sz="half" idx="2"/>
          </p:nvPr>
        </p:nvSpPr>
        <p:spPr/>
        <p:txBody>
          <a:bodyPr>
            <a:normAutofit/>
          </a:bodyPr>
          <a:lstStyle/>
          <a:p>
            <a:r>
              <a:rPr lang="en-GB" sz="2000" b="1" dirty="0"/>
              <a:t>What is HR benchmarking?</a:t>
            </a:r>
          </a:p>
          <a:p>
            <a:r>
              <a:rPr lang="en-GB" sz="2000" dirty="0"/>
              <a:t>HR benchmarking uses both quantitative and qualitative data to make comparisons between and within organisations, sectors, industries, roles, practices, and processes. It is used to provide feedback to organisations for continuous improvement to their people practices and challenge existing processes.</a:t>
            </a:r>
          </a:p>
          <a:p>
            <a:endParaRPr lang="en-US" dirty="0"/>
          </a:p>
        </p:txBody>
      </p:sp>
    </p:spTree>
    <p:extLst>
      <p:ext uri="{BB962C8B-B14F-4D97-AF65-F5344CB8AC3E}">
        <p14:creationId xmlns:p14="http://schemas.microsoft.com/office/powerpoint/2010/main" val="1082309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8BE6F-6A29-4D48-A6C6-DF4658C408A6}"/>
              </a:ext>
            </a:extLst>
          </p:cNvPr>
          <p:cNvSpPr>
            <a:spLocks noGrp="1"/>
          </p:cNvSpPr>
          <p:nvPr>
            <p:ph type="title"/>
          </p:nvPr>
        </p:nvSpPr>
        <p:spPr/>
        <p:txBody>
          <a:bodyPr/>
          <a:lstStyle/>
          <a:p>
            <a:r>
              <a:rPr lang="en-US" dirty="0"/>
              <a:t>What can we benchmark? </a:t>
            </a:r>
          </a:p>
        </p:txBody>
      </p:sp>
      <p:pic>
        <p:nvPicPr>
          <p:cNvPr id="6" name="Content Placeholder 5" descr="Diagram, schematic&#10;&#10;Description automatically generated">
            <a:extLst>
              <a:ext uri="{FF2B5EF4-FFF2-40B4-BE49-F238E27FC236}">
                <a16:creationId xmlns:a16="http://schemas.microsoft.com/office/drawing/2014/main" id="{18931992-169F-D74D-B7E2-70F42A411ADF}"/>
              </a:ext>
            </a:extLst>
          </p:cNvPr>
          <p:cNvPicPr>
            <a:picLocks noGrp="1" noChangeAspect="1"/>
          </p:cNvPicPr>
          <p:nvPr>
            <p:ph idx="1"/>
          </p:nvPr>
        </p:nvPicPr>
        <p:blipFill>
          <a:blip r:embed="rId3"/>
          <a:stretch>
            <a:fillRect/>
          </a:stretch>
        </p:blipFill>
        <p:spPr>
          <a:xfrm>
            <a:off x="5967748" y="822325"/>
            <a:ext cx="5172991" cy="5184775"/>
          </a:xfrm>
        </p:spPr>
      </p:pic>
      <p:sp>
        <p:nvSpPr>
          <p:cNvPr id="4" name="Text Placeholder 3">
            <a:extLst>
              <a:ext uri="{FF2B5EF4-FFF2-40B4-BE49-F238E27FC236}">
                <a16:creationId xmlns:a16="http://schemas.microsoft.com/office/drawing/2014/main" id="{507593E5-932A-DC41-8570-D65AF8C7AE7F}"/>
              </a:ext>
            </a:extLst>
          </p:cNvPr>
          <p:cNvSpPr>
            <a:spLocks noGrp="1"/>
          </p:cNvSpPr>
          <p:nvPr>
            <p:ph type="body" sz="half" idx="2"/>
          </p:nvPr>
        </p:nvSpPr>
        <p:spPr/>
        <p:txBody>
          <a:bodyPr>
            <a:normAutofit lnSpcReduction="10000"/>
          </a:bodyPr>
          <a:lstStyle/>
          <a:p>
            <a:pPr marL="285750" indent="-285750">
              <a:buFont typeface="Arial" panose="020B0604020202020204" pitchFamily="34" charset="0"/>
              <a:buChar char="•"/>
            </a:pPr>
            <a:r>
              <a:rPr lang="en-US" sz="1800" dirty="0" err="1"/>
              <a:t>Organisational</a:t>
            </a:r>
            <a:r>
              <a:rPr lang="en-US" sz="1800" dirty="0"/>
              <a:t> structure</a:t>
            </a:r>
          </a:p>
          <a:p>
            <a:pPr marL="285750" indent="-285750">
              <a:buFont typeface="Arial" panose="020B0604020202020204" pitchFamily="34" charset="0"/>
              <a:buChar char="•"/>
            </a:pPr>
            <a:r>
              <a:rPr lang="en-US" sz="1800" dirty="0"/>
              <a:t>Salaries</a:t>
            </a:r>
          </a:p>
          <a:p>
            <a:pPr marL="285750" indent="-285750">
              <a:buFont typeface="Arial" panose="020B0604020202020204" pitchFamily="34" charset="0"/>
              <a:buChar char="•"/>
            </a:pPr>
            <a:r>
              <a:rPr lang="en-US" sz="1800" dirty="0"/>
              <a:t>HR costs e.g. costs per hire, talent management</a:t>
            </a:r>
          </a:p>
          <a:p>
            <a:pPr marL="285750" indent="-285750">
              <a:buFont typeface="Arial" panose="020B0604020202020204" pitchFamily="34" charset="0"/>
              <a:buChar char="•"/>
            </a:pPr>
            <a:r>
              <a:rPr lang="en-US" sz="1800" dirty="0"/>
              <a:t>Career development</a:t>
            </a:r>
          </a:p>
          <a:p>
            <a:pPr marL="285750" indent="-285750">
              <a:buFont typeface="Arial" panose="020B0604020202020204" pitchFamily="34" charset="0"/>
              <a:buChar char="•"/>
            </a:pPr>
            <a:r>
              <a:rPr lang="en-US" sz="1800" dirty="0"/>
              <a:t>Work schedules and environment </a:t>
            </a:r>
          </a:p>
          <a:p>
            <a:pPr marL="285750" indent="-285750">
              <a:buFont typeface="Arial" panose="020B0604020202020204" pitchFamily="34" charset="0"/>
              <a:buChar char="•"/>
            </a:pPr>
            <a:r>
              <a:rPr lang="en-US" sz="1800" dirty="0"/>
              <a:t>Engagement and retention</a:t>
            </a:r>
          </a:p>
          <a:p>
            <a:pPr marL="285750" indent="-285750">
              <a:buFont typeface="Arial" panose="020B0604020202020204" pitchFamily="34" charset="0"/>
              <a:buChar char="•"/>
            </a:pPr>
            <a:r>
              <a:rPr lang="en-US" sz="1800" dirty="0"/>
              <a:t>Wellbeing and productivity</a:t>
            </a:r>
          </a:p>
          <a:p>
            <a:pPr marL="285750" indent="-285750">
              <a:buFont typeface="Arial" panose="020B0604020202020204" pitchFamily="34" charset="0"/>
              <a:buChar char="•"/>
            </a:pPr>
            <a:r>
              <a:rPr lang="en-US" sz="1800" dirty="0"/>
              <a:t>Equality, Diversity and Inclusion </a:t>
            </a:r>
          </a:p>
          <a:p>
            <a:pPr marL="285750" indent="-285750">
              <a:buFont typeface="Arial" panose="020B0604020202020204" pitchFamily="34" charset="0"/>
              <a:buChar char="•"/>
            </a:pPr>
            <a:r>
              <a:rPr lang="en-US" sz="1800" dirty="0"/>
              <a:t>Skills and capability gaps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7" name="TextBox 6">
            <a:extLst>
              <a:ext uri="{FF2B5EF4-FFF2-40B4-BE49-F238E27FC236}">
                <a16:creationId xmlns:a16="http://schemas.microsoft.com/office/drawing/2014/main" id="{3C4FFBE0-3304-944F-9725-372ECD241F00}"/>
              </a:ext>
            </a:extLst>
          </p:cNvPr>
          <p:cNvSpPr txBox="1"/>
          <p:nvPr/>
        </p:nvSpPr>
        <p:spPr>
          <a:xfrm>
            <a:off x="456634" y="6140625"/>
            <a:ext cx="11022227" cy="646331"/>
          </a:xfrm>
          <a:prstGeom prst="rect">
            <a:avLst/>
          </a:prstGeom>
          <a:noFill/>
        </p:spPr>
        <p:txBody>
          <a:bodyPr wrap="square" rtlCol="0">
            <a:spAutoFit/>
          </a:bodyPr>
          <a:lstStyle/>
          <a:p>
            <a:r>
              <a:rPr lang="en-US" dirty="0">
                <a:hlinkClick r:id="rId4"/>
              </a:rPr>
              <a:t>https://www.aihr.com/blog/hr-benchmarking/#:~:text=from%20that%20report%3A-,Benefits%20of%20HR%20benchmarking,this%20affects%20overall%20business%20performance</a:t>
            </a:r>
            <a:r>
              <a:rPr lang="en-US" dirty="0"/>
              <a:t> </a:t>
            </a:r>
          </a:p>
        </p:txBody>
      </p:sp>
    </p:spTree>
    <p:extLst>
      <p:ext uri="{BB962C8B-B14F-4D97-AF65-F5344CB8AC3E}">
        <p14:creationId xmlns:p14="http://schemas.microsoft.com/office/powerpoint/2010/main" val="41929364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1D328-1333-C946-8A2F-64C323E4F0C3}"/>
              </a:ext>
            </a:extLst>
          </p:cNvPr>
          <p:cNvSpPr>
            <a:spLocks noGrp="1"/>
          </p:cNvSpPr>
          <p:nvPr>
            <p:ph type="title"/>
          </p:nvPr>
        </p:nvSpPr>
        <p:spPr/>
        <p:txBody>
          <a:bodyPr/>
          <a:lstStyle/>
          <a:p>
            <a:r>
              <a:rPr lang="en-US" b="1" dirty="0"/>
              <a:t>Benefits</a:t>
            </a:r>
            <a:r>
              <a:rPr lang="en-US" dirty="0"/>
              <a:t> of benchmarking</a:t>
            </a:r>
          </a:p>
        </p:txBody>
      </p:sp>
      <p:sp>
        <p:nvSpPr>
          <p:cNvPr id="3" name="Content Placeholder 2">
            <a:extLst>
              <a:ext uri="{FF2B5EF4-FFF2-40B4-BE49-F238E27FC236}">
                <a16:creationId xmlns:a16="http://schemas.microsoft.com/office/drawing/2014/main" id="{D18B0CF9-1740-8A48-96E4-82968EF1A067}"/>
              </a:ext>
            </a:extLst>
          </p:cNvPr>
          <p:cNvSpPr>
            <a:spLocks noGrp="1"/>
          </p:cNvSpPr>
          <p:nvPr>
            <p:ph idx="1"/>
          </p:nvPr>
        </p:nvSpPr>
        <p:spPr>
          <a:xfrm>
            <a:off x="5715000" y="2208868"/>
            <a:ext cx="5678424" cy="3798739"/>
          </a:xfrm>
        </p:spPr>
        <p:txBody>
          <a:bodyPr>
            <a:normAutofit fontScale="77500" lnSpcReduction="20000"/>
          </a:bodyPr>
          <a:lstStyle/>
          <a:p>
            <a:pPr marL="285750" indent="-285750">
              <a:buFont typeface="Arial" panose="020B0604020202020204" pitchFamily="34" charset="0"/>
              <a:buChar char="•"/>
            </a:pPr>
            <a:r>
              <a:rPr lang="en-US" sz="2800" dirty="0"/>
              <a:t>May be comparing apples with oranges – it may not be possible to directly compare your data with that of other </a:t>
            </a:r>
            <a:r>
              <a:rPr lang="en-US" sz="2800" dirty="0" err="1"/>
              <a:t>organisations</a:t>
            </a:r>
            <a:r>
              <a:rPr lang="en-US" sz="2800" dirty="0"/>
              <a:t> </a:t>
            </a:r>
          </a:p>
          <a:p>
            <a:pPr marL="285750" indent="-285750">
              <a:buFont typeface="Arial" panose="020B0604020202020204" pitchFamily="34" charset="0"/>
              <a:buChar char="•"/>
            </a:pPr>
            <a:r>
              <a:rPr lang="en-US" sz="2800" dirty="0"/>
              <a:t>Lack of agreed taxonomy/terminology – some metrics may be called different names or even measured in different ways. </a:t>
            </a:r>
          </a:p>
          <a:p>
            <a:pPr marL="285750" indent="-285750">
              <a:buFont typeface="Arial" panose="020B0604020202020204" pitchFamily="34" charset="0"/>
              <a:buChar char="•"/>
            </a:pPr>
            <a:r>
              <a:rPr lang="en-GB" sz="2900" dirty="0"/>
              <a:t>Through benchmarking and so-called ‘best practices,’ practitioners sometimes copy what other organisations are doing without critically evaluating whether these practices are actually effective and, if they are, whether they are also likely to work in a different context </a:t>
            </a:r>
            <a:r>
              <a:rPr lang="en-GB" sz="2900" dirty="0" err="1"/>
              <a:t>Barends</a:t>
            </a:r>
            <a:r>
              <a:rPr lang="en-GB" sz="2900" dirty="0"/>
              <a:t>, E., et al. (2014). </a:t>
            </a:r>
          </a:p>
          <a:p>
            <a:endParaRPr lang="en-GB" dirty="0"/>
          </a:p>
          <a:p>
            <a:pPr marL="285750" indent="-285750">
              <a:buFont typeface="Arial" panose="020B0604020202020204" pitchFamily="34" charset="0"/>
              <a:buChar char="•"/>
            </a:pPr>
            <a:endParaRPr lang="en-US" sz="2800" dirty="0"/>
          </a:p>
        </p:txBody>
      </p:sp>
      <p:sp>
        <p:nvSpPr>
          <p:cNvPr id="4" name="Text Placeholder 3">
            <a:extLst>
              <a:ext uri="{FF2B5EF4-FFF2-40B4-BE49-F238E27FC236}">
                <a16:creationId xmlns:a16="http://schemas.microsoft.com/office/drawing/2014/main" id="{F9A8AA7A-C03A-DD4D-89E3-E4439A2A0DBD}"/>
              </a:ext>
            </a:extLst>
          </p:cNvPr>
          <p:cNvSpPr>
            <a:spLocks noGrp="1"/>
          </p:cNvSpPr>
          <p:nvPr>
            <p:ph type="body" sz="half" idx="2"/>
          </p:nvPr>
        </p:nvSpPr>
        <p:spPr/>
        <p:txBody>
          <a:bodyPr/>
          <a:lstStyle/>
          <a:p>
            <a:pPr marL="285750" indent="-285750">
              <a:buFont typeface="Arial" panose="020B0604020202020204" pitchFamily="34" charset="0"/>
              <a:buChar char="•"/>
            </a:pPr>
            <a:r>
              <a:rPr lang="en-US" sz="2800" dirty="0"/>
              <a:t>Increasing business impact </a:t>
            </a:r>
          </a:p>
          <a:p>
            <a:pPr marL="285750" indent="-285750">
              <a:buFont typeface="Arial" panose="020B0604020202020204" pitchFamily="34" charset="0"/>
              <a:buChar char="•"/>
            </a:pPr>
            <a:r>
              <a:rPr lang="en-US" sz="2800" dirty="0"/>
              <a:t>Identifying trends</a:t>
            </a:r>
          </a:p>
          <a:p>
            <a:pPr marL="285750" indent="-285750">
              <a:buFont typeface="Arial" panose="020B0604020202020204" pitchFamily="34" charset="0"/>
              <a:buChar char="•"/>
            </a:pPr>
            <a:r>
              <a:rPr lang="en-US" sz="2800" dirty="0"/>
              <a:t>Improve existing practices</a:t>
            </a:r>
          </a:p>
          <a:p>
            <a:pPr marL="285750" indent="-285750">
              <a:buFont typeface="Arial" panose="020B0604020202020204" pitchFamily="34" charset="0"/>
              <a:buChar char="•"/>
            </a:pPr>
            <a:r>
              <a:rPr lang="en-US" sz="2800" dirty="0"/>
              <a:t>Assessing and enhancing employee experience and employee engagement</a:t>
            </a:r>
          </a:p>
          <a:p>
            <a:endParaRPr lang="en-US" dirty="0"/>
          </a:p>
          <a:p>
            <a:endParaRPr lang="en-US" dirty="0"/>
          </a:p>
        </p:txBody>
      </p:sp>
      <p:sp>
        <p:nvSpPr>
          <p:cNvPr id="5" name="Title 1">
            <a:extLst>
              <a:ext uri="{FF2B5EF4-FFF2-40B4-BE49-F238E27FC236}">
                <a16:creationId xmlns:a16="http://schemas.microsoft.com/office/drawing/2014/main" id="{5941C097-D940-254F-9FD2-7389B7557C99}"/>
              </a:ext>
            </a:extLst>
          </p:cNvPr>
          <p:cNvSpPr txBox="1">
            <a:spLocks/>
          </p:cNvSpPr>
          <p:nvPr/>
        </p:nvSpPr>
        <p:spPr>
          <a:xfrm>
            <a:off x="5715000" y="471508"/>
            <a:ext cx="4389120" cy="1737360"/>
          </a:xfrm>
          <a:prstGeom prst="rect">
            <a:avLst/>
          </a:prstGeom>
        </p:spPr>
        <p:txBody>
          <a:bodyPr vert="horz" lIns="91440" tIns="45720" rIns="91440" bIns="45720" rtlCol="0" anchor="ctr">
            <a:noAutofit/>
          </a:bodyPr>
          <a:lstStyle>
            <a:lvl1pPr algn="l" defTabSz="914400" rtl="0" eaLnBrk="1" latinLnBrk="0" hangingPunct="1">
              <a:lnSpc>
                <a:spcPct val="80000"/>
              </a:lnSpc>
              <a:spcBef>
                <a:spcPct val="0"/>
              </a:spcBef>
              <a:buNone/>
              <a:defRPr sz="4000" kern="1200" cap="all" spc="100" baseline="0">
                <a:solidFill>
                  <a:schemeClr val="tx1">
                    <a:lumMod val="95000"/>
                    <a:lumOff val="5000"/>
                  </a:schemeClr>
                </a:solidFill>
                <a:latin typeface="+mj-lt"/>
                <a:ea typeface="+mj-ea"/>
                <a:cs typeface="+mj-cs"/>
              </a:defRPr>
            </a:lvl1pPr>
          </a:lstStyle>
          <a:p>
            <a:r>
              <a:rPr lang="en-US" b="1" dirty="0"/>
              <a:t>DRAWBACKS</a:t>
            </a:r>
            <a:r>
              <a:rPr lang="en-US" dirty="0"/>
              <a:t> of benchmarking</a:t>
            </a:r>
          </a:p>
        </p:txBody>
      </p:sp>
    </p:spTree>
    <p:extLst>
      <p:ext uri="{BB962C8B-B14F-4D97-AF65-F5344CB8AC3E}">
        <p14:creationId xmlns:p14="http://schemas.microsoft.com/office/powerpoint/2010/main" val="1330648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6E026-077C-314A-8B5B-C37689E1E8DA}"/>
              </a:ext>
            </a:extLst>
          </p:cNvPr>
          <p:cNvSpPr>
            <a:spLocks noGrp="1"/>
          </p:cNvSpPr>
          <p:nvPr>
            <p:ph type="title"/>
          </p:nvPr>
        </p:nvSpPr>
        <p:spPr>
          <a:xfrm>
            <a:off x="3744617" y="-193509"/>
            <a:ext cx="4389120" cy="1737360"/>
          </a:xfrm>
        </p:spPr>
        <p:txBody>
          <a:bodyPr/>
          <a:lstStyle/>
          <a:p>
            <a:pPr algn="ctr"/>
            <a:r>
              <a:rPr lang="en-US" dirty="0"/>
              <a:t>Megatrends – </a:t>
            </a:r>
            <a:r>
              <a:rPr lang="en-US" dirty="0" err="1"/>
              <a:t>cipd</a:t>
            </a:r>
            <a:br>
              <a:rPr lang="en-US" dirty="0"/>
            </a:br>
            <a:r>
              <a:rPr lang="en-GB" sz="1600" b="1" dirty="0"/>
              <a:t>A focus on the key trends shaping our economies and the world of work</a:t>
            </a:r>
            <a:endParaRPr lang="en-US" sz="1600" dirty="0"/>
          </a:p>
        </p:txBody>
      </p:sp>
      <p:pic>
        <p:nvPicPr>
          <p:cNvPr id="5" name="Online Media 4" descr="CIPD Megatrends: the trends shaping work and working lives">
            <a:hlinkClick r:id="" action="ppaction://media"/>
            <a:extLst>
              <a:ext uri="{FF2B5EF4-FFF2-40B4-BE49-F238E27FC236}">
                <a16:creationId xmlns:a16="http://schemas.microsoft.com/office/drawing/2014/main" id="{90E9BA6D-BD64-1942-A659-DBD2BD151E64}"/>
              </a:ext>
            </a:extLst>
          </p:cNvPr>
          <p:cNvPicPr>
            <a:picLocks noGrp="1" noRot="1" noChangeAspect="1"/>
          </p:cNvPicPr>
          <p:nvPr>
            <p:ph idx="1"/>
            <a:videoFile r:link="rId1"/>
          </p:nvPr>
        </p:nvPicPr>
        <p:blipFill>
          <a:blip r:embed="rId4"/>
          <a:stretch>
            <a:fillRect/>
          </a:stretch>
        </p:blipFill>
        <p:spPr>
          <a:xfrm>
            <a:off x="1989437" y="1543851"/>
            <a:ext cx="7899479" cy="4463193"/>
          </a:xfrm>
          <a:prstGeom prst="rect">
            <a:avLst/>
          </a:prstGeom>
        </p:spPr>
      </p:pic>
    </p:spTree>
    <p:extLst>
      <p:ext uri="{BB962C8B-B14F-4D97-AF65-F5344CB8AC3E}">
        <p14:creationId xmlns:p14="http://schemas.microsoft.com/office/powerpoint/2010/main" val="348418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70A18-0EDF-1A48-A325-F88A1208BFC8}"/>
              </a:ext>
            </a:extLst>
          </p:cNvPr>
          <p:cNvSpPr>
            <a:spLocks noGrp="1"/>
          </p:cNvSpPr>
          <p:nvPr>
            <p:ph type="title"/>
          </p:nvPr>
        </p:nvSpPr>
        <p:spPr/>
        <p:txBody>
          <a:bodyPr/>
          <a:lstStyle/>
          <a:p>
            <a:r>
              <a:rPr lang="en-US" dirty="0"/>
              <a:t>Quality and relevance</a:t>
            </a:r>
          </a:p>
        </p:txBody>
      </p:sp>
      <p:pic>
        <p:nvPicPr>
          <p:cNvPr id="15" name="Picture Placeholder 14">
            <a:extLst>
              <a:ext uri="{FF2B5EF4-FFF2-40B4-BE49-F238E27FC236}">
                <a16:creationId xmlns:a16="http://schemas.microsoft.com/office/drawing/2014/main" id="{C46607B6-45B9-1C42-92AF-0FBAE80AC7BB}"/>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t="16563" b="16563"/>
          <a:stretch>
            <a:fillRect/>
          </a:stretch>
        </p:blipFill>
        <p:spPr/>
      </p:pic>
    </p:spTree>
    <p:extLst>
      <p:ext uri="{BB962C8B-B14F-4D97-AF65-F5344CB8AC3E}">
        <p14:creationId xmlns:p14="http://schemas.microsoft.com/office/powerpoint/2010/main" val="2926032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C8D6192-683F-0648-8A58-ECA085E984F7}"/>
              </a:ext>
            </a:extLst>
          </p:cNvPr>
          <p:cNvSpPr txBox="1"/>
          <p:nvPr/>
        </p:nvSpPr>
        <p:spPr>
          <a:xfrm>
            <a:off x="751496" y="605834"/>
            <a:ext cx="4622169" cy="5577840"/>
          </a:xfrm>
          <a:prstGeom prst="rect">
            <a:avLst/>
          </a:prstGeom>
        </p:spPr>
        <p:txBody>
          <a:bodyPr vert="horz" lIns="45720" tIns="45720" rIns="45720" bIns="45720" rtlCol="0">
            <a:normAutofit fontScale="55000" lnSpcReduction="20000"/>
          </a:bodyPr>
          <a:lstStyle/>
          <a:p>
            <a:pPr defTabSz="914400">
              <a:lnSpc>
                <a:spcPct val="90000"/>
              </a:lnSpc>
              <a:spcAft>
                <a:spcPts val="600"/>
              </a:spcAft>
              <a:buClr>
                <a:schemeClr val="accent1"/>
              </a:buClr>
            </a:pPr>
            <a:r>
              <a:rPr lang="en-US" sz="3000" dirty="0">
                <a:solidFill>
                  <a:srgbClr val="FFFFFF"/>
                </a:solidFill>
              </a:rPr>
              <a:t>If we don’t take into account the quality of evidence we consider, the result is bad decisions based on unfounded beliefs, fads and ideas popularized by management gurus. There is a need to critically evaluate the extent to which evidence can be trusted</a:t>
            </a:r>
          </a:p>
          <a:p>
            <a:pPr defTabSz="914400">
              <a:lnSpc>
                <a:spcPct val="90000"/>
              </a:lnSpc>
              <a:spcAft>
                <a:spcPts val="600"/>
              </a:spcAft>
              <a:buClr>
                <a:schemeClr val="accent1"/>
              </a:buClr>
            </a:pPr>
            <a:endParaRPr lang="en-US" sz="3000" dirty="0">
              <a:solidFill>
                <a:srgbClr val="FFFFFF"/>
              </a:solidFill>
            </a:endParaRPr>
          </a:p>
          <a:p>
            <a:pPr defTabSz="914400">
              <a:lnSpc>
                <a:spcPct val="90000"/>
              </a:lnSpc>
              <a:spcAft>
                <a:spcPts val="600"/>
              </a:spcAft>
              <a:buClr>
                <a:schemeClr val="accent1"/>
              </a:buClr>
            </a:pPr>
            <a:r>
              <a:rPr lang="en-US" sz="3000" dirty="0">
                <a:solidFill>
                  <a:srgbClr val="FFFFFF"/>
                </a:solidFill>
              </a:rPr>
              <a:t>Think of it in legal terms. In a court of law, evidence is presented in a variety of forms, from eyewitness testimonies and witness statements to forensic evidence and security-camera images. All this evidence helps the judge or jury to decide whether a person is innocent or guilty. The same is true for management decisions.</a:t>
            </a:r>
          </a:p>
          <a:p>
            <a:pPr defTabSz="914400">
              <a:lnSpc>
                <a:spcPct val="90000"/>
              </a:lnSpc>
              <a:spcAft>
                <a:spcPts val="600"/>
              </a:spcAft>
              <a:buClr>
                <a:schemeClr val="accent1"/>
              </a:buClr>
            </a:pPr>
            <a:r>
              <a:rPr lang="en-US" sz="3000" dirty="0">
                <a:solidFill>
                  <a:srgbClr val="FFFFFF"/>
                </a:solidFill>
              </a:rPr>
              <a:t>Regardless of its source, all evidence may be included if it is judged to be trustworthy and relevant.</a:t>
            </a:r>
          </a:p>
          <a:p>
            <a:pPr defTabSz="914400">
              <a:lnSpc>
                <a:spcPct val="90000"/>
              </a:lnSpc>
              <a:spcAft>
                <a:spcPts val="600"/>
              </a:spcAft>
              <a:buClr>
                <a:schemeClr val="accent1"/>
              </a:buClr>
            </a:pPr>
            <a:endParaRPr lang="en-US" sz="3000" dirty="0">
              <a:solidFill>
                <a:srgbClr val="FFFFFF"/>
              </a:solidFill>
            </a:endParaRPr>
          </a:p>
          <a:p>
            <a:pPr defTabSz="914400">
              <a:lnSpc>
                <a:spcPct val="90000"/>
              </a:lnSpc>
              <a:spcAft>
                <a:spcPts val="600"/>
              </a:spcAft>
              <a:buClr>
                <a:schemeClr val="accent1"/>
              </a:buClr>
            </a:pPr>
            <a:r>
              <a:rPr lang="en-US" sz="3000" dirty="0">
                <a:solidFill>
                  <a:srgbClr val="FFFFFF"/>
                </a:solidFill>
              </a:rPr>
              <a:t>Few practitioners have been trained in the skills required to critically evaluate the trustworthiness and relevance of the information they use. In addition, important </a:t>
            </a:r>
            <a:r>
              <a:rPr lang="en-US" sz="3000" dirty="0" err="1">
                <a:solidFill>
                  <a:srgbClr val="FFFFFF"/>
                </a:solidFill>
              </a:rPr>
              <a:t>organisational</a:t>
            </a:r>
            <a:r>
              <a:rPr lang="en-US" sz="3000" dirty="0">
                <a:solidFill>
                  <a:srgbClr val="FFFFFF"/>
                </a:solidFill>
              </a:rPr>
              <a:t> information may be difficult to access and what is available can be of poor quality. Finally, practitioners are often not aware of the current scientific evidence available on key issues in the field. </a:t>
            </a:r>
            <a:r>
              <a:rPr lang="en-US" sz="3000" dirty="0" err="1">
                <a:solidFill>
                  <a:srgbClr val="FFFFFF"/>
                </a:solidFill>
              </a:rPr>
              <a:t>Barends</a:t>
            </a:r>
            <a:r>
              <a:rPr lang="en-US" sz="3000" dirty="0">
                <a:solidFill>
                  <a:srgbClr val="FFFFFF"/>
                </a:solidFill>
              </a:rPr>
              <a:t>, E., et al. (2014). </a:t>
            </a:r>
          </a:p>
          <a:p>
            <a:pPr defTabSz="914400">
              <a:lnSpc>
                <a:spcPct val="90000"/>
              </a:lnSpc>
              <a:spcAft>
                <a:spcPts val="600"/>
              </a:spcAft>
              <a:buClr>
                <a:schemeClr val="accent1"/>
              </a:buClr>
            </a:pPr>
            <a:endParaRPr lang="en-US" sz="1100" dirty="0">
              <a:solidFill>
                <a:srgbClr val="FFFFFF"/>
              </a:solidFill>
            </a:endParaRPr>
          </a:p>
        </p:txBody>
      </p:sp>
      <p:pic>
        <p:nvPicPr>
          <p:cNvPr id="4" name="Picture 3" descr="A picture containing indoor, black, tool, silver&#10;&#10;Description automatically generated">
            <a:extLst>
              <a:ext uri="{FF2B5EF4-FFF2-40B4-BE49-F238E27FC236}">
                <a16:creationId xmlns:a16="http://schemas.microsoft.com/office/drawing/2014/main" id="{596A908F-FA2B-9646-9EF4-59AAD632D3A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588" r="12122" b="1"/>
          <a:stretch/>
        </p:blipFill>
        <p:spPr>
          <a:xfrm>
            <a:off x="6096000" y="640080"/>
            <a:ext cx="5455921" cy="5577840"/>
          </a:xfrm>
          <a:prstGeom prst="rect">
            <a:avLst/>
          </a:prstGeom>
        </p:spPr>
      </p:pic>
    </p:spTree>
    <p:extLst>
      <p:ext uri="{BB962C8B-B14F-4D97-AF65-F5344CB8AC3E}">
        <p14:creationId xmlns:p14="http://schemas.microsoft.com/office/powerpoint/2010/main" val="39597038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halkboard with writing on it&#10;&#10;Description automatically generated with low confidence">
            <a:extLst>
              <a:ext uri="{FF2B5EF4-FFF2-40B4-BE49-F238E27FC236}">
                <a16:creationId xmlns:a16="http://schemas.microsoft.com/office/drawing/2014/main" id="{D1AABD17-BD68-5647-A853-3A1D70965F7F}"/>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t="21726" b="21726"/>
          <a:stretch>
            <a:fillRect/>
          </a:stretch>
        </p:blipFill>
        <p:spPr>
          <a:xfrm>
            <a:off x="0" y="1143000"/>
            <a:ext cx="12188952" cy="4572000"/>
          </a:xfrm>
        </p:spPr>
      </p:pic>
    </p:spTree>
    <p:extLst>
      <p:ext uri="{BB962C8B-B14F-4D97-AF65-F5344CB8AC3E}">
        <p14:creationId xmlns:p14="http://schemas.microsoft.com/office/powerpoint/2010/main" val="1505246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366ABE-7711-7949-8516-B60747041482}"/>
              </a:ext>
            </a:extLst>
          </p:cNvPr>
          <p:cNvSpPr txBox="1"/>
          <p:nvPr/>
        </p:nvSpPr>
        <p:spPr>
          <a:xfrm>
            <a:off x="688621" y="927484"/>
            <a:ext cx="10645423" cy="4832092"/>
          </a:xfrm>
          <a:prstGeom prst="rect">
            <a:avLst/>
          </a:prstGeom>
          <a:noFill/>
        </p:spPr>
        <p:txBody>
          <a:bodyPr wrap="square" rtlCol="0">
            <a:spAutoFit/>
          </a:bodyPr>
          <a:lstStyle/>
          <a:p>
            <a:r>
              <a:rPr lang="en-GB" sz="2800" dirty="0"/>
              <a:t>Evidence is never perfect and can be misleading in many different ways. It may be that the evidence is over-stated such that a seemingly strong claim turns out to be based on a single and not particularly reliable piece of information. A colleague’s confident opinion regarding the effectiveness of a practice might turn out to be based on little more than an anecdote.</a:t>
            </a:r>
          </a:p>
          <a:p>
            <a:endParaRPr lang="en-GB" sz="2800" dirty="0"/>
          </a:p>
          <a:p>
            <a:r>
              <a:rPr lang="en-GB" sz="2800" dirty="0"/>
              <a:t>A long-standing way of doing things in an organisation may actually never have been evaluated to see whether it worked or not. All evidence should be critically appraised by carefully and systematically assessing its trustworthiness and relevance.</a:t>
            </a:r>
          </a:p>
        </p:txBody>
      </p:sp>
    </p:spTree>
    <p:extLst>
      <p:ext uri="{BB962C8B-B14F-4D97-AF65-F5344CB8AC3E}">
        <p14:creationId xmlns:p14="http://schemas.microsoft.com/office/powerpoint/2010/main" val="31937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289BB-2EC3-4BE0-8377-B1E37DA4EDCE}"/>
              </a:ext>
            </a:extLst>
          </p:cNvPr>
          <p:cNvSpPr>
            <a:spLocks noGrp="1"/>
          </p:cNvSpPr>
          <p:nvPr>
            <p:ph type="title"/>
          </p:nvPr>
        </p:nvSpPr>
        <p:spPr/>
        <p:txBody>
          <a:bodyPr/>
          <a:lstStyle/>
          <a:p>
            <a:r>
              <a:rPr lang="en-GB" dirty="0"/>
              <a:t>Bias Issues within Decision-making</a:t>
            </a:r>
          </a:p>
        </p:txBody>
      </p:sp>
      <p:sp>
        <p:nvSpPr>
          <p:cNvPr id="3" name="Content Placeholder 2">
            <a:extLst>
              <a:ext uri="{FF2B5EF4-FFF2-40B4-BE49-F238E27FC236}">
                <a16:creationId xmlns:a16="http://schemas.microsoft.com/office/drawing/2014/main" id="{D8BFC034-7DA2-4BAA-9D4B-514F2E12C018}"/>
              </a:ext>
            </a:extLst>
          </p:cNvPr>
          <p:cNvSpPr>
            <a:spLocks noGrp="1"/>
          </p:cNvSpPr>
          <p:nvPr>
            <p:ph idx="1"/>
          </p:nvPr>
        </p:nvSpPr>
        <p:spPr/>
        <p:txBody>
          <a:bodyPr/>
          <a:lstStyle/>
          <a:p>
            <a:r>
              <a:rPr lang="en-GB" dirty="0"/>
              <a:t>Heuristics and cognitive biases</a:t>
            </a:r>
          </a:p>
          <a:p>
            <a:r>
              <a:rPr lang="en-GB" dirty="0"/>
              <a:t>Bounded rationality</a:t>
            </a:r>
          </a:p>
          <a:p>
            <a:r>
              <a:rPr lang="en-GB" dirty="0"/>
              <a:t>Individual versus group decision-making</a:t>
            </a:r>
          </a:p>
          <a:p>
            <a:r>
              <a:rPr lang="en-GB" dirty="0"/>
              <a:t>Group think</a:t>
            </a:r>
          </a:p>
          <a:p>
            <a:r>
              <a:rPr lang="en-GB" dirty="0"/>
              <a:t>Group polarisation</a:t>
            </a:r>
          </a:p>
        </p:txBody>
      </p:sp>
    </p:spTree>
    <p:extLst>
      <p:ext uri="{BB962C8B-B14F-4D97-AF65-F5344CB8AC3E}">
        <p14:creationId xmlns:p14="http://schemas.microsoft.com/office/powerpoint/2010/main" val="3286206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8DEC-5394-4A1A-BE72-40AF5F14FBD9}"/>
              </a:ext>
            </a:extLst>
          </p:cNvPr>
          <p:cNvSpPr>
            <a:spLocks noGrp="1"/>
          </p:cNvSpPr>
          <p:nvPr>
            <p:ph type="title"/>
          </p:nvPr>
        </p:nvSpPr>
        <p:spPr/>
        <p:txBody>
          <a:bodyPr/>
          <a:lstStyle/>
          <a:p>
            <a:r>
              <a:rPr lang="en-GB" dirty="0"/>
              <a:t>Common Biases</a:t>
            </a:r>
          </a:p>
        </p:txBody>
      </p:sp>
      <p:sp>
        <p:nvSpPr>
          <p:cNvPr id="3" name="Content Placeholder 2">
            <a:extLst>
              <a:ext uri="{FF2B5EF4-FFF2-40B4-BE49-F238E27FC236}">
                <a16:creationId xmlns:a16="http://schemas.microsoft.com/office/drawing/2014/main" id="{A9680310-13DD-468E-A97F-6DF3E6E571F2}"/>
              </a:ext>
            </a:extLst>
          </p:cNvPr>
          <p:cNvSpPr>
            <a:spLocks noGrp="1"/>
          </p:cNvSpPr>
          <p:nvPr>
            <p:ph idx="1"/>
          </p:nvPr>
        </p:nvSpPr>
        <p:spPr/>
        <p:txBody>
          <a:bodyPr>
            <a:normAutofit lnSpcReduction="10000"/>
          </a:bodyPr>
          <a:lstStyle/>
          <a:p>
            <a:pPr marL="0" indent="0">
              <a:buNone/>
            </a:pPr>
            <a:r>
              <a:rPr lang="en-GB" dirty="0"/>
              <a:t>Common biases and psychological traps that can impair our decision making include: </a:t>
            </a:r>
          </a:p>
          <a:p>
            <a:pPr marL="0" indent="0">
              <a:buNone/>
            </a:pPr>
            <a:endParaRPr lang="en-GB" dirty="0"/>
          </a:p>
          <a:p>
            <a:r>
              <a:rPr lang="en-GB" dirty="0"/>
              <a:t>Confirmation bias</a:t>
            </a:r>
          </a:p>
          <a:p>
            <a:r>
              <a:rPr lang="en-GB" dirty="0"/>
              <a:t>False analogy</a:t>
            </a:r>
          </a:p>
          <a:p>
            <a:r>
              <a:rPr lang="en-GB" dirty="0"/>
              <a:t>Availability bias</a:t>
            </a:r>
          </a:p>
          <a:p>
            <a:r>
              <a:rPr lang="en-GB" dirty="0"/>
              <a:t>Tunnel vision</a:t>
            </a:r>
          </a:p>
          <a:p>
            <a:r>
              <a:rPr lang="en-GB" dirty="0"/>
              <a:t>Vividness </a:t>
            </a:r>
          </a:p>
          <a:p>
            <a:r>
              <a:rPr lang="en-GB" dirty="0"/>
              <a:t>Sunk cost fallacy</a:t>
            </a:r>
          </a:p>
          <a:p>
            <a:r>
              <a:rPr lang="en-GB" dirty="0"/>
              <a:t>Loss aversion</a:t>
            </a:r>
          </a:p>
        </p:txBody>
      </p:sp>
    </p:spTree>
    <p:extLst>
      <p:ext uri="{BB962C8B-B14F-4D97-AF65-F5344CB8AC3E}">
        <p14:creationId xmlns:p14="http://schemas.microsoft.com/office/powerpoint/2010/main" val="33587562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03B4D-518B-D247-9EBF-69F5BCE86152}"/>
              </a:ext>
            </a:extLst>
          </p:cNvPr>
          <p:cNvSpPr>
            <a:spLocks noGrp="1"/>
          </p:cNvSpPr>
          <p:nvPr>
            <p:ph type="title"/>
          </p:nvPr>
        </p:nvSpPr>
        <p:spPr/>
        <p:txBody>
          <a:bodyPr/>
          <a:lstStyle/>
          <a:p>
            <a:r>
              <a:rPr lang="en-US" dirty="0"/>
              <a:t>Critical thinking</a:t>
            </a:r>
          </a:p>
        </p:txBody>
      </p:sp>
      <p:pic>
        <p:nvPicPr>
          <p:cNvPr id="6" name="Picture Placeholder 5" descr="A picture containing text, window&#10;&#10;Description automatically generated">
            <a:extLst>
              <a:ext uri="{FF2B5EF4-FFF2-40B4-BE49-F238E27FC236}">
                <a16:creationId xmlns:a16="http://schemas.microsoft.com/office/drawing/2014/main" id="{738951D3-D39A-0D4E-8F32-0F9206A602C8}"/>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t="7802" b="7802"/>
          <a:stretch>
            <a:fillRect/>
          </a:stretch>
        </p:blipFill>
        <p:spPr/>
      </p:pic>
    </p:spTree>
    <p:extLst>
      <p:ext uri="{BB962C8B-B14F-4D97-AF65-F5344CB8AC3E}">
        <p14:creationId xmlns:p14="http://schemas.microsoft.com/office/powerpoint/2010/main" val="2477934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48C6D1-F3D3-734B-B35A-9268FC2DA2E2}"/>
              </a:ext>
            </a:extLst>
          </p:cNvPr>
          <p:cNvSpPr txBox="1"/>
          <p:nvPr/>
        </p:nvSpPr>
        <p:spPr>
          <a:xfrm>
            <a:off x="450937" y="945572"/>
            <a:ext cx="8630717" cy="5632311"/>
          </a:xfrm>
          <a:prstGeom prst="rect">
            <a:avLst/>
          </a:prstGeom>
          <a:noFill/>
        </p:spPr>
        <p:txBody>
          <a:bodyPr wrap="square" rtlCol="0">
            <a:spAutoFit/>
          </a:bodyPr>
          <a:lstStyle/>
          <a:p>
            <a:r>
              <a:rPr lang="en-US" sz="2000" dirty="0"/>
              <a:t>Although how a piece of evidence is evaluated can differ slightly, depending on its source, critical appraisal always involves asking the same basic questions:</a:t>
            </a:r>
          </a:p>
          <a:p>
            <a:endParaRPr lang="en-US" sz="2000" dirty="0"/>
          </a:p>
          <a:p>
            <a:r>
              <a:rPr lang="en-US" sz="2000" dirty="0"/>
              <a:t>Where and how is the information gathered?</a:t>
            </a:r>
          </a:p>
          <a:p>
            <a:r>
              <a:rPr lang="en-US" sz="2000" dirty="0"/>
              <a:t>Is it the best available evidence?</a:t>
            </a:r>
          </a:p>
          <a:p>
            <a:r>
              <a:rPr lang="en-US" sz="2000" dirty="0"/>
              <a:t>Is there enough evidence to reach a conclusion?</a:t>
            </a:r>
          </a:p>
          <a:p>
            <a:r>
              <a:rPr lang="en-US" sz="2000" dirty="0"/>
              <a:t>Are there reasons why the evidence could be biased in a particular direction? </a:t>
            </a:r>
          </a:p>
          <a:p>
            <a:endParaRPr lang="en-US" sz="2000" dirty="0"/>
          </a:p>
          <a:p>
            <a:r>
              <a:rPr lang="en-US" sz="2000" dirty="0"/>
              <a:t>Questions about the org:</a:t>
            </a:r>
          </a:p>
          <a:p>
            <a:r>
              <a:rPr lang="en-US" sz="2000" dirty="0"/>
              <a:t>How are the figures calculated?</a:t>
            </a:r>
          </a:p>
          <a:p>
            <a:r>
              <a:rPr lang="en-US" sz="2000" dirty="0"/>
              <a:t>Are they accurate?</a:t>
            </a:r>
          </a:p>
          <a:p>
            <a:r>
              <a:rPr lang="en-US" sz="2000" dirty="0"/>
              <a:t>Are they reliable?</a:t>
            </a:r>
          </a:p>
          <a:p>
            <a:endParaRPr lang="en-US" sz="2000" dirty="0"/>
          </a:p>
          <a:p>
            <a:r>
              <a:rPr lang="en-US" sz="2000" dirty="0"/>
              <a:t>Scientific studies:</a:t>
            </a:r>
          </a:p>
          <a:p>
            <a:r>
              <a:rPr lang="en-US" sz="2000" dirty="0"/>
              <a:t>How was the study designed? </a:t>
            </a:r>
          </a:p>
          <a:p>
            <a:r>
              <a:rPr lang="en-US" sz="2000" dirty="0"/>
              <a:t>How was the data collected? </a:t>
            </a:r>
          </a:p>
          <a:p>
            <a:r>
              <a:rPr lang="en-US" sz="2000" dirty="0"/>
              <a:t>How was the outcome measured? Are there alternate explanations for the results? </a:t>
            </a:r>
          </a:p>
          <a:p>
            <a:endParaRPr lang="en-US" sz="2000" dirty="0"/>
          </a:p>
        </p:txBody>
      </p:sp>
      <p:sp>
        <p:nvSpPr>
          <p:cNvPr id="4" name="TextBox 3">
            <a:extLst>
              <a:ext uri="{FF2B5EF4-FFF2-40B4-BE49-F238E27FC236}">
                <a16:creationId xmlns:a16="http://schemas.microsoft.com/office/drawing/2014/main" id="{0C2BF222-3377-0945-87F9-84D82E38919E}"/>
              </a:ext>
            </a:extLst>
          </p:cNvPr>
          <p:cNvSpPr txBox="1"/>
          <p:nvPr/>
        </p:nvSpPr>
        <p:spPr>
          <a:xfrm>
            <a:off x="9081654" y="1997839"/>
            <a:ext cx="2483428" cy="3139321"/>
          </a:xfrm>
          <a:prstGeom prst="rect">
            <a:avLst/>
          </a:prstGeom>
          <a:noFill/>
          <a:ln w="63500">
            <a:solidFill>
              <a:schemeClr val="accent1"/>
            </a:solidFill>
          </a:ln>
        </p:spPr>
        <p:txBody>
          <a:bodyPr wrap="square" rtlCol="0">
            <a:spAutoFit/>
          </a:bodyPr>
          <a:lstStyle/>
          <a:p>
            <a:r>
              <a:rPr lang="en-US" b="1" dirty="0"/>
              <a:t>Determining best evidence: </a:t>
            </a:r>
            <a:r>
              <a:rPr lang="en-US" dirty="0"/>
              <a:t>sometimes there is overwhelming evidence, other times it can be weak – what is most trustworthy? If lacking in scientific literature, a decision can be based on professional experience and pilots can be helpful</a:t>
            </a:r>
          </a:p>
        </p:txBody>
      </p:sp>
    </p:spTree>
    <p:extLst>
      <p:ext uri="{BB962C8B-B14F-4D97-AF65-F5344CB8AC3E}">
        <p14:creationId xmlns:p14="http://schemas.microsoft.com/office/powerpoint/2010/main" val="3848795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4548-E674-4AAC-B947-176AD3687229}"/>
              </a:ext>
            </a:extLst>
          </p:cNvPr>
          <p:cNvSpPr>
            <a:spLocks noGrp="1"/>
          </p:cNvSpPr>
          <p:nvPr>
            <p:ph type="title"/>
          </p:nvPr>
        </p:nvSpPr>
        <p:spPr/>
        <p:txBody>
          <a:bodyPr/>
          <a:lstStyle/>
          <a:p>
            <a:r>
              <a:rPr lang="en-GB" b="1" dirty="0"/>
              <a:t>Critical Thinking</a:t>
            </a:r>
          </a:p>
        </p:txBody>
      </p:sp>
      <p:sp>
        <p:nvSpPr>
          <p:cNvPr id="3" name="Content Placeholder 2">
            <a:extLst>
              <a:ext uri="{FF2B5EF4-FFF2-40B4-BE49-F238E27FC236}">
                <a16:creationId xmlns:a16="http://schemas.microsoft.com/office/drawing/2014/main" id="{7E009480-522B-48E1-8D72-0CC932D26C88}"/>
              </a:ext>
            </a:extLst>
          </p:cNvPr>
          <p:cNvSpPr>
            <a:spLocks noGrp="1"/>
          </p:cNvSpPr>
          <p:nvPr>
            <p:ph idx="1"/>
          </p:nvPr>
        </p:nvSpPr>
        <p:spPr>
          <a:xfrm>
            <a:off x="1024128" y="2084832"/>
            <a:ext cx="9720073" cy="4023360"/>
          </a:xfrm>
        </p:spPr>
        <p:txBody>
          <a:bodyPr/>
          <a:lstStyle/>
          <a:p>
            <a:pPr marL="0" indent="0">
              <a:buNone/>
            </a:pPr>
            <a:r>
              <a:rPr lang="en-GB" dirty="0"/>
              <a:t>The processes of problem solving and decision making depend largely on effective analysis, critical thinking and evaluation. </a:t>
            </a:r>
          </a:p>
          <a:p>
            <a:pPr marL="0" indent="0">
              <a:buNone/>
            </a:pPr>
            <a:endParaRPr lang="en-GB" dirty="0"/>
          </a:p>
          <a:p>
            <a:pPr marL="0" indent="0" algn="just">
              <a:buNone/>
            </a:pPr>
            <a:r>
              <a:rPr lang="en-GB" i="1" dirty="0"/>
              <a:t>‘Critical thinking is the process of analysing and evaluating the quality of ideas, theories and concepts to establish the degree to which they are valid and supported by the evidence and the extent to which they are biased. It involves reflecting on and interpreting data, drawing warranted conclusions and recognising ill-defined assumptions’. </a:t>
            </a:r>
            <a:r>
              <a:rPr lang="en-GB" dirty="0"/>
              <a:t>(Armstrong and Taylor, 2017). </a:t>
            </a:r>
          </a:p>
        </p:txBody>
      </p:sp>
    </p:spTree>
    <p:extLst>
      <p:ext uri="{BB962C8B-B14F-4D97-AF65-F5344CB8AC3E}">
        <p14:creationId xmlns:p14="http://schemas.microsoft.com/office/powerpoint/2010/main" val="33022210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9F215-0757-4DDF-96CC-8D452C419349}"/>
              </a:ext>
            </a:extLst>
          </p:cNvPr>
          <p:cNvSpPr>
            <a:spLocks noGrp="1"/>
          </p:cNvSpPr>
          <p:nvPr>
            <p:ph type="title"/>
          </p:nvPr>
        </p:nvSpPr>
        <p:spPr>
          <a:xfrm>
            <a:off x="609600" y="164123"/>
            <a:ext cx="10972800" cy="726831"/>
          </a:xfrm>
        </p:spPr>
        <p:txBody>
          <a:bodyPr>
            <a:normAutofit/>
          </a:bodyPr>
          <a:lstStyle/>
          <a:p>
            <a:r>
              <a:rPr lang="en-GB" b="1" dirty="0"/>
              <a:t>Reading Critically</a:t>
            </a:r>
          </a:p>
        </p:txBody>
      </p:sp>
      <p:sp>
        <p:nvSpPr>
          <p:cNvPr id="3" name="Content Placeholder 2">
            <a:extLst>
              <a:ext uri="{FF2B5EF4-FFF2-40B4-BE49-F238E27FC236}">
                <a16:creationId xmlns:a16="http://schemas.microsoft.com/office/drawing/2014/main" id="{60ECD2DD-D825-4817-B1A8-5768B3154BF0}"/>
              </a:ext>
            </a:extLst>
          </p:cNvPr>
          <p:cNvSpPr>
            <a:spLocks noGrp="1"/>
          </p:cNvSpPr>
          <p:nvPr>
            <p:ph idx="1"/>
          </p:nvPr>
        </p:nvSpPr>
        <p:spPr>
          <a:xfrm>
            <a:off x="756355" y="1055077"/>
            <a:ext cx="10972800" cy="5638800"/>
          </a:xfrm>
        </p:spPr>
        <p:txBody>
          <a:bodyPr>
            <a:normAutofit fontScale="70000" lnSpcReduction="20000"/>
          </a:bodyPr>
          <a:lstStyle/>
          <a:p>
            <a:pPr algn="l">
              <a:buFont typeface="Arial" panose="020B0604020202020204" pitchFamily="34" charset="0"/>
              <a:buChar char="•"/>
            </a:pPr>
            <a:r>
              <a:rPr lang="en-GB" b="0" i="0" dirty="0">
                <a:solidFill>
                  <a:srgbClr val="262626"/>
                </a:solidFill>
                <a:effectLst/>
                <a:latin typeface="Arial" panose="020B0604020202020204" pitchFamily="34" charset="0"/>
              </a:rPr>
              <a:t>Who is speaking or writing?</a:t>
            </a:r>
          </a:p>
          <a:p>
            <a:pPr algn="l">
              <a:buFont typeface="Arial" panose="020B0604020202020204" pitchFamily="34" charset="0"/>
              <a:buChar char="•"/>
            </a:pPr>
            <a:r>
              <a:rPr lang="en-GB" b="0" i="0" dirty="0">
                <a:solidFill>
                  <a:srgbClr val="262626"/>
                </a:solidFill>
                <a:effectLst/>
                <a:latin typeface="Arial" panose="020B0604020202020204" pitchFamily="34" charset="0"/>
              </a:rPr>
              <a:t>What is their point of view or perspective?</a:t>
            </a:r>
          </a:p>
          <a:p>
            <a:pPr algn="l">
              <a:buFont typeface="Arial" panose="020B0604020202020204" pitchFamily="34" charset="0"/>
              <a:buChar char="•"/>
            </a:pPr>
            <a:r>
              <a:rPr lang="en-GB" b="0" i="0" dirty="0">
                <a:solidFill>
                  <a:srgbClr val="262626"/>
                </a:solidFill>
                <a:effectLst/>
                <a:latin typeface="Arial" panose="020B0604020202020204" pitchFamily="34" charset="0"/>
              </a:rPr>
              <a:t>What ideas and information are presented and how were they obtained?</a:t>
            </a:r>
          </a:p>
          <a:p>
            <a:pPr algn="l">
              <a:buFont typeface="Arial" panose="020B0604020202020204" pitchFamily="34" charset="0"/>
              <a:buChar char="•"/>
            </a:pPr>
            <a:r>
              <a:rPr lang="en-GB" b="0" i="0" dirty="0">
                <a:solidFill>
                  <a:srgbClr val="262626"/>
                </a:solidFill>
                <a:effectLst/>
                <a:latin typeface="Arial" panose="020B0604020202020204" pitchFamily="34" charset="0"/>
              </a:rPr>
              <a:t>Are there unsupported assertions?</a:t>
            </a:r>
          </a:p>
          <a:p>
            <a:pPr algn="l">
              <a:buFont typeface="Arial" panose="020B0604020202020204" pitchFamily="34" charset="0"/>
              <a:buChar char="•"/>
            </a:pPr>
            <a:r>
              <a:rPr lang="en-GB" b="0" i="0" dirty="0">
                <a:solidFill>
                  <a:srgbClr val="262626"/>
                </a:solidFill>
                <a:effectLst/>
                <a:latin typeface="Arial" panose="020B0604020202020204" pitchFamily="34" charset="0"/>
              </a:rPr>
              <a:t>Are relevant reasons or evidence provided?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method used to find the evidence sound?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evidence correct or valid?</a:t>
            </a:r>
          </a:p>
          <a:p>
            <a:pPr algn="l">
              <a:buFont typeface="Arial" panose="020B0604020202020204" pitchFamily="34" charset="0"/>
              <a:buChar char="•"/>
            </a:pPr>
            <a:r>
              <a:rPr lang="en-GB" b="0" i="0" dirty="0">
                <a:solidFill>
                  <a:srgbClr val="262626"/>
                </a:solidFill>
                <a:effectLst/>
                <a:latin typeface="Arial" panose="020B0604020202020204" pitchFamily="34" charset="0"/>
              </a:rPr>
              <a:t>What assumptions have been made?</a:t>
            </a:r>
          </a:p>
          <a:p>
            <a:pPr algn="l">
              <a:buFont typeface="Arial" panose="020B0604020202020204" pitchFamily="34" charset="0"/>
              <a:buChar char="•"/>
            </a:pPr>
            <a:r>
              <a:rPr lang="en-GB" b="0" i="0" dirty="0">
                <a:solidFill>
                  <a:srgbClr val="262626"/>
                </a:solidFill>
                <a:effectLst/>
                <a:latin typeface="Arial" panose="020B0604020202020204" pitchFamily="34" charset="0"/>
              </a:rPr>
              <a:t>What is fact and what is opinion?</a:t>
            </a:r>
          </a:p>
          <a:p>
            <a:pPr algn="l">
              <a:buFont typeface="Arial" panose="020B0604020202020204" pitchFamily="34" charset="0"/>
              <a:buChar char="•"/>
            </a:pPr>
            <a:r>
              <a:rPr lang="en-GB" b="0" i="0" dirty="0">
                <a:solidFill>
                  <a:srgbClr val="262626"/>
                </a:solidFill>
                <a:effectLst/>
                <a:latin typeface="Arial" panose="020B0604020202020204" pitchFamily="34" charset="0"/>
              </a:rPr>
              <a:t>What are the implicit and explicit values?</a:t>
            </a:r>
          </a:p>
          <a:p>
            <a:pPr algn="l">
              <a:buFont typeface="Arial" panose="020B0604020202020204" pitchFamily="34" charset="0"/>
              <a:buChar char="•"/>
            </a:pPr>
            <a:r>
              <a:rPr lang="en-GB" b="0" i="0" dirty="0">
                <a:solidFill>
                  <a:srgbClr val="262626"/>
                </a:solidFill>
                <a:effectLst/>
                <a:latin typeface="Arial" panose="020B0604020202020204" pitchFamily="34" charset="0"/>
              </a:rPr>
              <a:t>Are there unreasonable generalisations?</a:t>
            </a:r>
          </a:p>
          <a:p>
            <a:pPr algn="l">
              <a:buFont typeface="Arial" panose="020B0604020202020204" pitchFamily="34" charset="0"/>
              <a:buChar char="•"/>
            </a:pPr>
            <a:r>
              <a:rPr lang="en-GB" b="0" i="0" dirty="0">
                <a:solidFill>
                  <a:srgbClr val="262626"/>
                </a:solidFill>
                <a:effectLst/>
                <a:latin typeface="Arial" panose="020B0604020202020204" pitchFamily="34" charset="0"/>
              </a:rPr>
              <a:t>What has been omitted?</a:t>
            </a:r>
          </a:p>
          <a:p>
            <a:pPr algn="l">
              <a:buFont typeface="Arial" panose="020B0604020202020204" pitchFamily="34" charset="0"/>
              <a:buChar char="•"/>
            </a:pPr>
            <a:r>
              <a:rPr lang="en-GB" b="0" i="0" dirty="0">
                <a:solidFill>
                  <a:srgbClr val="262626"/>
                </a:solidFill>
                <a:effectLst/>
                <a:latin typeface="Arial" panose="020B0604020202020204" pitchFamily="34" charset="0"/>
              </a:rPr>
              <a:t>How was the conclusion reached?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conclusion reasonable?</a:t>
            </a:r>
          </a:p>
          <a:p>
            <a:pPr algn="l">
              <a:buFont typeface="Arial" panose="020B0604020202020204" pitchFamily="34" charset="0"/>
              <a:buChar char="•"/>
            </a:pPr>
            <a:r>
              <a:rPr lang="en-GB" b="0" i="0" dirty="0">
                <a:solidFill>
                  <a:srgbClr val="262626"/>
                </a:solidFill>
                <a:effectLst/>
                <a:latin typeface="Arial" panose="020B0604020202020204" pitchFamily="34" charset="0"/>
              </a:rPr>
              <a:t>What other perspectives or points of view could there be?</a:t>
            </a:r>
          </a:p>
          <a:p>
            <a:pPr marL="0" indent="0">
              <a:buNone/>
            </a:pPr>
            <a:r>
              <a:rPr lang="en-GB" dirty="0"/>
              <a:t> (Open University, 2021)</a:t>
            </a:r>
          </a:p>
        </p:txBody>
      </p:sp>
    </p:spTree>
    <p:extLst>
      <p:ext uri="{BB962C8B-B14F-4D97-AF65-F5344CB8AC3E}">
        <p14:creationId xmlns:p14="http://schemas.microsoft.com/office/powerpoint/2010/main" val="3309872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A20E0-F8FD-44C2-9EA0-2C40F3A90FA9}"/>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D2F3FEE3-DA41-4427-88B6-6B43F0FBBA60}"/>
              </a:ext>
            </a:extLst>
          </p:cNvPr>
          <p:cNvSpPr>
            <a:spLocks noGrp="1"/>
          </p:cNvSpPr>
          <p:nvPr>
            <p:ph idx="1"/>
          </p:nvPr>
        </p:nvSpPr>
        <p:spPr/>
        <p:txBody>
          <a:bodyPr/>
          <a:lstStyle/>
          <a:p>
            <a:pPr marL="0" indent="0">
              <a:buNone/>
            </a:pPr>
            <a:r>
              <a:rPr lang="en-GB" dirty="0"/>
              <a:t>Read the Personnel Today article and answer the following questions:</a:t>
            </a:r>
          </a:p>
          <a:p>
            <a:pPr marL="514350" indent="-514350">
              <a:buAutoNum type="arabicPeriod"/>
            </a:pPr>
            <a:r>
              <a:rPr lang="en-GB" dirty="0"/>
              <a:t>How useful is this article if you were researching gender and racial equality in the NHS?</a:t>
            </a:r>
          </a:p>
          <a:p>
            <a:pPr marL="514350" indent="-514350">
              <a:buAutoNum type="arabicPeriod"/>
            </a:pPr>
            <a:r>
              <a:rPr lang="en-GB" dirty="0"/>
              <a:t>What are the article’s strengths and weaknesses?</a:t>
            </a:r>
          </a:p>
          <a:p>
            <a:pPr marL="514350" indent="-514350">
              <a:buAutoNum type="arabicPeriod"/>
            </a:pPr>
            <a:r>
              <a:rPr lang="en-GB" dirty="0"/>
              <a:t>What research would you do next, having read this article?</a:t>
            </a:r>
          </a:p>
          <a:p>
            <a:pPr marL="514350" indent="-514350">
              <a:buAutoNum type="arabicPeriod"/>
            </a:pPr>
            <a:endParaRPr lang="en-GB" dirty="0"/>
          </a:p>
          <a:p>
            <a:pPr marL="0" indent="0">
              <a:buNone/>
            </a:pPr>
            <a:r>
              <a:rPr lang="en-GB" dirty="0">
                <a:hlinkClick r:id="rId3"/>
              </a:rPr>
              <a:t>https://www.personneltoday.com/hr/ethnic-minority-nhs-workers-racism-university-manchester/</a:t>
            </a:r>
            <a:r>
              <a:rPr lang="en-GB" dirty="0"/>
              <a:t> </a:t>
            </a:r>
          </a:p>
        </p:txBody>
      </p:sp>
    </p:spTree>
    <p:extLst>
      <p:ext uri="{BB962C8B-B14F-4D97-AF65-F5344CB8AC3E}">
        <p14:creationId xmlns:p14="http://schemas.microsoft.com/office/powerpoint/2010/main" val="14782877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0">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14">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6" name="Rectangle 16">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46D69839-E946-2B4D-A571-0AEEDBBEC26D}"/>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r="6666"/>
          <a:stretch/>
        </p:blipFill>
        <p:spPr>
          <a:xfrm>
            <a:off x="20" y="975"/>
            <a:ext cx="12191980" cy="6858000"/>
          </a:xfrm>
          <a:prstGeom prst="rect">
            <a:avLst/>
          </a:prstGeom>
        </p:spPr>
      </p:pic>
      <p:sp>
        <p:nvSpPr>
          <p:cNvPr id="27" name="Rectangle 18">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354DB3-ED7B-404B-A7A7-5D6B6F937A51}"/>
              </a:ext>
            </a:extLst>
          </p:cNvPr>
          <p:cNvSpPr>
            <a:spLocks noGrp="1"/>
          </p:cNvSpPr>
          <p:nvPr>
            <p:ph type="title"/>
          </p:nvPr>
        </p:nvSpPr>
        <p:spPr>
          <a:xfrm>
            <a:off x="853439" y="1475234"/>
            <a:ext cx="3214307" cy="2901694"/>
          </a:xfrm>
        </p:spPr>
        <p:txBody>
          <a:bodyPr vert="horz" lIns="91440" tIns="45720" rIns="91440" bIns="45720" rtlCol="0" anchor="b">
            <a:normAutofit/>
          </a:bodyPr>
          <a:lstStyle/>
          <a:p>
            <a:r>
              <a:rPr lang="en-US" sz="4000" kern="1200" cap="all" spc="200" baseline="0">
                <a:solidFill>
                  <a:srgbClr val="FFFFFF"/>
                </a:solidFill>
                <a:latin typeface="+mj-lt"/>
                <a:ea typeface="+mj-ea"/>
                <a:cs typeface="+mj-cs"/>
              </a:rPr>
              <a:t>Measuring value</a:t>
            </a:r>
          </a:p>
        </p:txBody>
      </p:sp>
      <p:cxnSp>
        <p:nvCxnSpPr>
          <p:cNvPr id="28" name="Straight Connector 20">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FF2B1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27768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9292"/>
            <a:ext cx="10972800" cy="844062"/>
          </a:xfrm>
        </p:spPr>
        <p:txBody>
          <a:bodyPr>
            <a:normAutofit/>
          </a:bodyPr>
          <a:lstStyle/>
          <a:p>
            <a:r>
              <a:rPr lang="en-GB" sz="4000" b="1" dirty="0"/>
              <a:t>Adding value</a:t>
            </a:r>
            <a:endParaRPr lang="en-GB" sz="4000" dirty="0"/>
          </a:p>
        </p:txBody>
      </p:sp>
      <p:sp>
        <p:nvSpPr>
          <p:cNvPr id="3" name="Content Placeholder 2"/>
          <p:cNvSpPr>
            <a:spLocks noGrp="1"/>
          </p:cNvSpPr>
          <p:nvPr>
            <p:ph idx="1"/>
          </p:nvPr>
        </p:nvSpPr>
        <p:spPr>
          <a:xfrm>
            <a:off x="609600" y="1271954"/>
            <a:ext cx="10972800" cy="4778889"/>
          </a:xfrm>
        </p:spPr>
        <p:txBody>
          <a:bodyPr>
            <a:normAutofit/>
          </a:bodyPr>
          <a:lstStyle/>
          <a:p>
            <a:pPr marL="0" indent="0">
              <a:buNone/>
            </a:pPr>
            <a:r>
              <a:rPr lang="en-GB" sz="2800" dirty="0"/>
              <a:t>A key difference between traditional personnel management and contemporary HRM can be summed up by the phrase ‘adding value’.</a:t>
            </a:r>
          </a:p>
          <a:p>
            <a:pPr marL="0" indent="0">
              <a:buNone/>
            </a:pPr>
            <a:endParaRPr lang="en-GB" sz="2800" dirty="0"/>
          </a:p>
          <a:p>
            <a:pPr marL="0" indent="0">
              <a:buNone/>
            </a:pPr>
            <a:r>
              <a:rPr lang="en-GB" sz="2800" dirty="0"/>
              <a:t>How do we, as HR professionals, add value?</a:t>
            </a:r>
          </a:p>
          <a:p>
            <a:pPr marL="0" indent="0">
              <a:buNone/>
            </a:pPr>
            <a:endParaRPr lang="en-GB" sz="2800" dirty="0"/>
          </a:p>
          <a:p>
            <a:pPr marL="914400" lvl="1" indent="-457200">
              <a:buFont typeface="+mj-lt"/>
              <a:buAutoNum type="arabicPeriod"/>
            </a:pPr>
            <a:r>
              <a:rPr lang="en-GB" sz="2400" dirty="0"/>
              <a:t>Maintenance activities</a:t>
            </a:r>
          </a:p>
          <a:p>
            <a:pPr marL="914400" lvl="1" indent="-457200">
              <a:buFont typeface="+mj-lt"/>
              <a:buAutoNum type="arabicPeriod"/>
            </a:pPr>
            <a:r>
              <a:rPr lang="en-GB" sz="2400" dirty="0"/>
              <a:t>Crisis prevention activities</a:t>
            </a:r>
          </a:p>
          <a:p>
            <a:pPr marL="914400" lvl="1" indent="-457200">
              <a:buFont typeface="+mj-lt"/>
              <a:buAutoNum type="arabicPeriod"/>
            </a:pPr>
            <a:r>
              <a:rPr lang="en-GB" sz="2400" dirty="0"/>
              <a:t>Continuous improvement activities</a:t>
            </a:r>
          </a:p>
          <a:p>
            <a:pPr marL="914400" lvl="1" indent="-457200">
              <a:buFont typeface="+mj-lt"/>
              <a:buAutoNum type="arabicPeriod"/>
            </a:pPr>
            <a:r>
              <a:rPr lang="en-GB" sz="2400" dirty="0"/>
              <a:t>Change management activities</a:t>
            </a:r>
          </a:p>
          <a:p>
            <a:endParaRPr lang="en-GB" dirty="0"/>
          </a:p>
        </p:txBody>
      </p:sp>
    </p:spTree>
    <p:extLst>
      <p:ext uri="{BB962C8B-B14F-4D97-AF65-F5344CB8AC3E}">
        <p14:creationId xmlns:p14="http://schemas.microsoft.com/office/powerpoint/2010/main" val="34909230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3133581" cy="1499616"/>
          </a:xfrm>
        </p:spPr>
        <p:txBody>
          <a:bodyPr>
            <a:normAutofit/>
          </a:bodyPr>
          <a:lstStyle/>
          <a:p>
            <a:r>
              <a:rPr lang="en-GB" sz="4000" b="1"/>
              <a:t>How can HR Add Value?</a:t>
            </a:r>
          </a:p>
        </p:txBody>
      </p:sp>
      <p:sp>
        <p:nvSpPr>
          <p:cNvPr id="3" name="Content Placeholder 2"/>
          <p:cNvSpPr>
            <a:spLocks noGrp="1"/>
          </p:cNvSpPr>
          <p:nvPr>
            <p:ph sz="quarter" idx="13"/>
          </p:nvPr>
        </p:nvSpPr>
        <p:spPr>
          <a:xfrm>
            <a:off x="933817" y="2194108"/>
            <a:ext cx="3223892" cy="3931920"/>
          </a:xfrm>
        </p:spPr>
        <p:txBody>
          <a:bodyPr>
            <a:normAutofit/>
          </a:bodyPr>
          <a:lstStyle/>
          <a:p>
            <a:pPr marL="45720" indent="0">
              <a:buNone/>
            </a:pPr>
            <a:r>
              <a:rPr lang="en-GB" sz="2000" dirty="0"/>
              <a:t>3 Types of Contribution:</a:t>
            </a:r>
          </a:p>
          <a:p>
            <a:pPr marL="45720" indent="0">
              <a:buNone/>
            </a:pPr>
            <a:endParaRPr lang="en-GB" sz="2000" dirty="0"/>
          </a:p>
          <a:p>
            <a:pPr>
              <a:buFont typeface="Wingdings" pitchFamily="2" charset="2"/>
              <a:buChar char="Ø"/>
            </a:pPr>
            <a:r>
              <a:rPr lang="en-GB" sz="2000" dirty="0"/>
              <a:t>Delivering Business Objectives</a:t>
            </a:r>
          </a:p>
          <a:p>
            <a:pPr>
              <a:buFont typeface="Wingdings" pitchFamily="2" charset="2"/>
              <a:buChar char="Ø"/>
            </a:pPr>
            <a:r>
              <a:rPr lang="en-GB" sz="2000" dirty="0"/>
              <a:t>Providing an Excellent Administrative Service</a:t>
            </a:r>
          </a:p>
          <a:p>
            <a:pPr>
              <a:buFont typeface="Wingdings" pitchFamily="2" charset="2"/>
              <a:buChar char="Ø"/>
            </a:pPr>
            <a:r>
              <a:rPr lang="en-GB" sz="2000" dirty="0"/>
              <a:t>Acting as a champion for Effective People Management</a:t>
            </a:r>
          </a:p>
          <a:p>
            <a:pPr marL="45720" indent="0">
              <a:buNone/>
            </a:pPr>
            <a:endParaRPr lang="en-GB" sz="1600" dirty="0"/>
          </a:p>
        </p:txBody>
      </p:sp>
      <p:pic>
        <p:nvPicPr>
          <p:cNvPr id="5" name="Picture 4" descr="Icon&#10;&#10;Description automatically generated">
            <a:extLst>
              <a:ext uri="{FF2B5EF4-FFF2-40B4-BE49-F238E27FC236}">
                <a16:creationId xmlns:a16="http://schemas.microsoft.com/office/drawing/2014/main" id="{07D47DE8-49B6-C04E-94DB-4C978003AD6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42342" y="1485681"/>
            <a:ext cx="6909577" cy="3886637"/>
          </a:xfrm>
          <a:prstGeom prst="rect">
            <a:avLst/>
          </a:prstGeom>
        </p:spPr>
      </p:pic>
    </p:spTree>
    <p:extLst>
      <p:ext uri="{BB962C8B-B14F-4D97-AF65-F5344CB8AC3E}">
        <p14:creationId xmlns:p14="http://schemas.microsoft.com/office/powerpoint/2010/main" val="28034446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2676271" y="1486137"/>
            <a:ext cx="2272680" cy="639761"/>
          </a:xfrm>
        </p:spPr>
        <p:txBody>
          <a:bodyPr>
            <a:normAutofit/>
          </a:bodyPr>
          <a:lstStyle/>
          <a:p>
            <a:r>
              <a:rPr lang="en-GB" sz="3600" dirty="0"/>
              <a:t>2012</a:t>
            </a:r>
          </a:p>
        </p:txBody>
      </p:sp>
      <p:sp>
        <p:nvSpPr>
          <p:cNvPr id="3" name="Content Placeholder 2"/>
          <p:cNvSpPr>
            <a:spLocks noGrp="1"/>
          </p:cNvSpPr>
          <p:nvPr>
            <p:ph sz="half" idx="2"/>
          </p:nvPr>
        </p:nvSpPr>
        <p:spPr>
          <a:xfrm>
            <a:off x="2676271" y="2167467"/>
            <a:ext cx="3346704" cy="4461282"/>
          </a:xfrm>
          <a:ln cmpd="sng">
            <a:solidFill>
              <a:schemeClr val="tx1"/>
            </a:solidFill>
          </a:ln>
        </p:spPr>
        <p:txBody>
          <a:bodyPr>
            <a:normAutofit fontScale="85000" lnSpcReduction="20000"/>
          </a:bodyPr>
          <a:lstStyle/>
          <a:p>
            <a:r>
              <a:rPr lang="en-GB" dirty="0"/>
              <a:t>High number of vacancies</a:t>
            </a:r>
          </a:p>
          <a:p>
            <a:r>
              <a:rPr lang="en-GB" dirty="0"/>
              <a:t>Heavy use of expensive agency workers</a:t>
            </a:r>
          </a:p>
          <a:p>
            <a:r>
              <a:rPr lang="en-GB" dirty="0"/>
              <a:t>Increasing turnover </a:t>
            </a:r>
          </a:p>
          <a:p>
            <a:r>
              <a:rPr lang="en-GB" dirty="0"/>
              <a:t>High rate of sickness absence</a:t>
            </a:r>
          </a:p>
          <a:p>
            <a:r>
              <a:rPr lang="en-GB" dirty="0"/>
              <a:t>High number of disciplinary investigations and grievances</a:t>
            </a:r>
          </a:p>
          <a:p>
            <a:r>
              <a:rPr lang="en-GB" dirty="0"/>
              <a:t>Differing thresholds and standards</a:t>
            </a:r>
          </a:p>
          <a:p>
            <a:r>
              <a:rPr lang="en-GB" dirty="0"/>
              <a:t>Poor performance</a:t>
            </a:r>
          </a:p>
          <a:p>
            <a:r>
              <a:rPr lang="en-GB" dirty="0"/>
              <a:t>Incidences of bullying mentioned to inspectors</a:t>
            </a:r>
          </a:p>
          <a:p>
            <a:endParaRPr lang="en-GB" dirty="0"/>
          </a:p>
        </p:txBody>
      </p:sp>
      <p:sp>
        <p:nvSpPr>
          <p:cNvPr id="5" name="Text Placeholder 4"/>
          <p:cNvSpPr>
            <a:spLocks noGrp="1"/>
          </p:cNvSpPr>
          <p:nvPr>
            <p:ph type="body" sz="quarter" idx="3"/>
          </p:nvPr>
        </p:nvSpPr>
        <p:spPr>
          <a:xfrm>
            <a:off x="6169025" y="1486137"/>
            <a:ext cx="3346704" cy="639762"/>
          </a:xfrm>
        </p:spPr>
        <p:txBody>
          <a:bodyPr>
            <a:normAutofit/>
          </a:bodyPr>
          <a:lstStyle/>
          <a:p>
            <a:r>
              <a:rPr lang="en-GB" sz="3600" dirty="0"/>
              <a:t>2014-2016</a:t>
            </a:r>
          </a:p>
        </p:txBody>
      </p:sp>
      <p:sp>
        <p:nvSpPr>
          <p:cNvPr id="6" name="Content Placeholder 5"/>
          <p:cNvSpPr>
            <a:spLocks noGrp="1"/>
          </p:cNvSpPr>
          <p:nvPr>
            <p:ph sz="quarter" idx="4"/>
          </p:nvPr>
        </p:nvSpPr>
        <p:spPr>
          <a:xfrm>
            <a:off x="6169025" y="2139810"/>
            <a:ext cx="3346704" cy="4488939"/>
          </a:xfrm>
          <a:noFill/>
          <a:ln cmpd="sng">
            <a:solidFill>
              <a:schemeClr val="tx1"/>
            </a:solidFill>
          </a:ln>
        </p:spPr>
        <p:txBody>
          <a:bodyPr>
            <a:normAutofit fontScale="85000" lnSpcReduction="20000"/>
          </a:bodyPr>
          <a:lstStyle/>
          <a:p>
            <a:r>
              <a:rPr lang="en-GB" dirty="0"/>
              <a:t>Low number of vacancies</a:t>
            </a:r>
          </a:p>
          <a:p>
            <a:r>
              <a:rPr lang="en-GB" dirty="0"/>
              <a:t>Low use of agency workers </a:t>
            </a:r>
          </a:p>
          <a:p>
            <a:r>
              <a:rPr lang="en-GB" dirty="0"/>
              <a:t>Turnover stabilised</a:t>
            </a:r>
          </a:p>
          <a:p>
            <a:r>
              <a:rPr lang="en-GB" dirty="0"/>
              <a:t>Decreasing levels of short and long term absence. </a:t>
            </a:r>
          </a:p>
          <a:p>
            <a:r>
              <a:rPr lang="en-GB" dirty="0"/>
              <a:t>One disciplinary case a year.</a:t>
            </a:r>
          </a:p>
          <a:p>
            <a:r>
              <a:rPr lang="en-GB" dirty="0"/>
              <a:t>Up to 2 grievances a year.</a:t>
            </a:r>
          </a:p>
          <a:p>
            <a:r>
              <a:rPr lang="en-GB" dirty="0"/>
              <a:t>Consistent thresholds and standards</a:t>
            </a:r>
          </a:p>
          <a:p>
            <a:r>
              <a:rPr lang="en-GB" dirty="0"/>
              <a:t>Moving from good to excellent performance</a:t>
            </a:r>
          </a:p>
          <a:p>
            <a:r>
              <a:rPr lang="en-GB" dirty="0"/>
              <a:t>High morale (staff satisfaction questionnaires)</a:t>
            </a:r>
          </a:p>
          <a:p>
            <a:endParaRPr lang="en-GB" dirty="0"/>
          </a:p>
        </p:txBody>
      </p:sp>
      <p:sp>
        <p:nvSpPr>
          <p:cNvPr id="2" name="Rectangle 1">
            <a:extLst>
              <a:ext uri="{FF2B5EF4-FFF2-40B4-BE49-F238E27FC236}">
                <a16:creationId xmlns:a16="http://schemas.microsoft.com/office/drawing/2014/main" id="{24D32F87-D34E-E04A-A110-2D6F11B06A92}"/>
              </a:ext>
            </a:extLst>
          </p:cNvPr>
          <p:cNvSpPr/>
          <p:nvPr/>
        </p:nvSpPr>
        <p:spPr>
          <a:xfrm>
            <a:off x="1039381" y="521238"/>
            <a:ext cx="10170485" cy="646331"/>
          </a:xfrm>
          <a:prstGeom prst="rect">
            <a:avLst/>
          </a:prstGeom>
        </p:spPr>
        <p:txBody>
          <a:bodyPr wrap="square">
            <a:spAutoFit/>
          </a:bodyPr>
          <a:lstStyle/>
          <a:p>
            <a:r>
              <a:rPr lang="en-GB" sz="3600" dirty="0"/>
              <a:t>CASE EXAMPLE - </a:t>
            </a:r>
            <a:r>
              <a:rPr lang="en-GB" dirty="0"/>
              <a:t>Neath Port Talbot Council Children’s Services (2012-2017)</a:t>
            </a:r>
          </a:p>
        </p:txBody>
      </p:sp>
    </p:spTree>
    <p:extLst>
      <p:ext uri="{BB962C8B-B14F-4D97-AF65-F5344CB8AC3E}">
        <p14:creationId xmlns:p14="http://schemas.microsoft.com/office/powerpoint/2010/main" val="6261787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218764"/>
            <a:ext cx="6512511" cy="965267"/>
          </a:xfrm>
        </p:spPr>
        <p:txBody>
          <a:bodyPr/>
          <a:lstStyle/>
          <a:p>
            <a:r>
              <a:rPr lang="en-GB" sz="4000" b="1" dirty="0"/>
              <a:t>Examples of HR Actions</a:t>
            </a:r>
          </a:p>
        </p:txBody>
      </p:sp>
      <p:sp>
        <p:nvSpPr>
          <p:cNvPr id="3" name="Content Placeholder 2"/>
          <p:cNvSpPr>
            <a:spLocks noGrp="1"/>
          </p:cNvSpPr>
          <p:nvPr>
            <p:ph sz="quarter" idx="13"/>
          </p:nvPr>
        </p:nvSpPr>
        <p:spPr>
          <a:xfrm>
            <a:off x="656491" y="1184031"/>
            <a:ext cx="11113477" cy="4680520"/>
          </a:xfrm>
        </p:spPr>
        <p:txBody>
          <a:bodyPr>
            <a:normAutofit/>
          </a:bodyPr>
          <a:lstStyle/>
          <a:p>
            <a:pPr>
              <a:buFont typeface="Arial" panose="020B0604020202020204" pitchFamily="34" charset="0"/>
              <a:buChar char="•"/>
            </a:pPr>
            <a:r>
              <a:rPr lang="en-GB" sz="2800" dirty="0"/>
              <a:t>Acted as Business Partners</a:t>
            </a:r>
          </a:p>
          <a:p>
            <a:pPr>
              <a:buFont typeface="Arial" panose="020B0604020202020204" pitchFamily="34" charset="0"/>
              <a:buChar char="•"/>
            </a:pPr>
            <a:r>
              <a:rPr lang="en-GB" sz="2800" dirty="0"/>
              <a:t>Centralised recruitment and use of agency workers</a:t>
            </a:r>
          </a:p>
          <a:p>
            <a:pPr>
              <a:buFont typeface="Arial" panose="020B0604020202020204" pitchFamily="34" charset="0"/>
              <a:buChar char="•"/>
            </a:pPr>
            <a:r>
              <a:rPr lang="en-GB" sz="2800" dirty="0"/>
              <a:t>Promoted Service as an Employer of Choice</a:t>
            </a:r>
          </a:p>
          <a:p>
            <a:pPr>
              <a:buFont typeface="Arial" panose="020B0604020202020204" pitchFamily="34" charset="0"/>
              <a:buChar char="•"/>
            </a:pPr>
            <a:r>
              <a:rPr lang="en-GB" sz="2800" dirty="0"/>
              <a:t>Up-skilled managers in terms of good people management</a:t>
            </a:r>
          </a:p>
          <a:p>
            <a:pPr>
              <a:buFont typeface="Arial" panose="020B0604020202020204" pitchFamily="34" charset="0"/>
              <a:buChar char="•"/>
            </a:pPr>
            <a:r>
              <a:rPr lang="en-GB" sz="2800" dirty="0"/>
              <a:t>Increased communication and involvement</a:t>
            </a:r>
          </a:p>
          <a:p>
            <a:pPr>
              <a:buFont typeface="Arial" panose="020B0604020202020204" pitchFamily="34" charset="0"/>
              <a:buChar char="•"/>
            </a:pPr>
            <a:r>
              <a:rPr lang="en-GB" sz="2800" dirty="0"/>
              <a:t>Trained all staff in the basics and introduced Learning and Development plans</a:t>
            </a:r>
          </a:p>
          <a:p>
            <a:pPr>
              <a:buFont typeface="Arial" panose="020B0604020202020204" pitchFamily="34" charset="0"/>
              <a:buChar char="•"/>
            </a:pPr>
            <a:r>
              <a:rPr lang="en-GB" sz="2800" dirty="0"/>
              <a:t>Managed all absence, performance, disciplinary and grievance matters</a:t>
            </a:r>
          </a:p>
        </p:txBody>
      </p:sp>
    </p:spTree>
    <p:extLst>
      <p:ext uri="{BB962C8B-B14F-4D97-AF65-F5344CB8AC3E}">
        <p14:creationId xmlns:p14="http://schemas.microsoft.com/office/powerpoint/2010/main" val="9103745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107" y="246185"/>
            <a:ext cx="10632831" cy="1229471"/>
          </a:xfrm>
        </p:spPr>
        <p:txBody>
          <a:bodyPr>
            <a:normAutofit/>
          </a:bodyPr>
          <a:lstStyle/>
          <a:p>
            <a:r>
              <a:rPr lang="en-GB" sz="3600" b="1" dirty="0"/>
              <a:t>Link to Theory - </a:t>
            </a:r>
            <a:br>
              <a:rPr lang="en-GB" sz="3600" b="1" dirty="0"/>
            </a:br>
            <a:r>
              <a:rPr lang="en-GB" sz="3600" b="1" dirty="0"/>
              <a:t>High Commitment/Best Practice HRM</a:t>
            </a:r>
          </a:p>
        </p:txBody>
      </p:sp>
      <p:sp>
        <p:nvSpPr>
          <p:cNvPr id="3" name="Content Placeholder 2"/>
          <p:cNvSpPr>
            <a:spLocks noGrp="1"/>
          </p:cNvSpPr>
          <p:nvPr>
            <p:ph sz="quarter" idx="13"/>
          </p:nvPr>
        </p:nvSpPr>
        <p:spPr>
          <a:xfrm>
            <a:off x="715107" y="1705817"/>
            <a:ext cx="10855569" cy="4320480"/>
          </a:xfrm>
        </p:spPr>
        <p:txBody>
          <a:bodyPr>
            <a:noAutofit/>
          </a:bodyPr>
          <a:lstStyle/>
          <a:p>
            <a:pPr>
              <a:buFont typeface="Arial" panose="020B0604020202020204" pitchFamily="34" charset="0"/>
              <a:buChar char="•"/>
            </a:pPr>
            <a:r>
              <a:rPr lang="en-GB" sz="2800" dirty="0"/>
              <a:t>Selective hiring and sophisticated selection</a:t>
            </a:r>
          </a:p>
          <a:p>
            <a:pPr>
              <a:buFont typeface="Arial" panose="020B0604020202020204" pitchFamily="34" charset="0"/>
              <a:buChar char="•"/>
            </a:pPr>
            <a:r>
              <a:rPr lang="en-GB" sz="2800" dirty="0"/>
              <a:t>Extensive training, learning and development</a:t>
            </a:r>
          </a:p>
          <a:p>
            <a:pPr>
              <a:buFont typeface="Arial" panose="020B0604020202020204" pitchFamily="34" charset="0"/>
              <a:buChar char="•"/>
            </a:pPr>
            <a:r>
              <a:rPr lang="en-GB" sz="2800" dirty="0"/>
              <a:t>Employee involvement and participation, worker voice</a:t>
            </a:r>
          </a:p>
          <a:p>
            <a:pPr>
              <a:buFont typeface="Arial" panose="020B0604020202020204" pitchFamily="34" charset="0"/>
              <a:buChar char="•"/>
            </a:pPr>
            <a:r>
              <a:rPr lang="en-GB" sz="2800" dirty="0"/>
              <a:t>Self-managed teams/team-working</a:t>
            </a:r>
          </a:p>
          <a:p>
            <a:pPr>
              <a:buFont typeface="Arial" panose="020B0604020202020204" pitchFamily="34" charset="0"/>
              <a:buChar char="•"/>
            </a:pPr>
            <a:r>
              <a:rPr lang="en-GB" sz="2800" dirty="0"/>
              <a:t>Performance review, appraisal and career development</a:t>
            </a:r>
          </a:p>
          <a:p>
            <a:pPr>
              <a:buFont typeface="Arial" panose="020B0604020202020204" pitchFamily="34" charset="0"/>
              <a:buChar char="•"/>
            </a:pPr>
            <a:r>
              <a:rPr lang="en-GB" sz="2800" dirty="0"/>
              <a:t>Work-life balance</a:t>
            </a:r>
          </a:p>
          <a:p>
            <a:endParaRPr lang="en-GB" sz="2800" dirty="0"/>
          </a:p>
          <a:p>
            <a:pPr marL="45720" indent="0">
              <a:buNone/>
            </a:pPr>
            <a:r>
              <a:rPr lang="en-GB" sz="2800" dirty="0"/>
              <a:t>(</a:t>
            </a:r>
            <a:r>
              <a:rPr lang="en-GB" sz="2800" dirty="0" err="1"/>
              <a:t>Marchington</a:t>
            </a:r>
            <a:r>
              <a:rPr lang="en-GB" sz="2800" dirty="0"/>
              <a:t>, Wilkinson, 2016)</a:t>
            </a:r>
          </a:p>
        </p:txBody>
      </p:sp>
    </p:spTree>
    <p:extLst>
      <p:ext uri="{BB962C8B-B14F-4D97-AF65-F5344CB8AC3E}">
        <p14:creationId xmlns:p14="http://schemas.microsoft.com/office/powerpoint/2010/main" val="3181008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ECEB3-C046-46A0-817B-5882ED7BA1A3}"/>
              </a:ext>
            </a:extLst>
          </p:cNvPr>
          <p:cNvSpPr>
            <a:spLocks noGrp="1"/>
          </p:cNvSpPr>
          <p:nvPr>
            <p:ph type="title"/>
          </p:nvPr>
        </p:nvSpPr>
        <p:spPr>
          <a:xfrm>
            <a:off x="609600" y="197767"/>
            <a:ext cx="10972800" cy="892479"/>
          </a:xfrm>
        </p:spPr>
        <p:txBody>
          <a:bodyPr/>
          <a:lstStyle/>
          <a:p>
            <a:r>
              <a:rPr lang="en-GB" b="1" dirty="0"/>
              <a:t>Measurements Used</a:t>
            </a:r>
          </a:p>
        </p:txBody>
      </p:sp>
      <p:sp>
        <p:nvSpPr>
          <p:cNvPr id="3" name="Content Placeholder 2">
            <a:extLst>
              <a:ext uri="{FF2B5EF4-FFF2-40B4-BE49-F238E27FC236}">
                <a16:creationId xmlns:a16="http://schemas.microsoft.com/office/drawing/2014/main" id="{7991F4F3-BA62-41CC-9F13-5823B99BE72C}"/>
              </a:ext>
            </a:extLst>
          </p:cNvPr>
          <p:cNvSpPr>
            <a:spLocks noGrp="1"/>
          </p:cNvSpPr>
          <p:nvPr>
            <p:ph idx="1"/>
          </p:nvPr>
        </p:nvSpPr>
        <p:spPr>
          <a:xfrm>
            <a:off x="609600" y="1733930"/>
            <a:ext cx="10972800" cy="4599135"/>
          </a:xfrm>
        </p:spPr>
        <p:txBody>
          <a:bodyPr>
            <a:normAutofit/>
          </a:bodyPr>
          <a:lstStyle/>
          <a:p>
            <a:pPr>
              <a:buFont typeface="Arial" panose="020B0604020202020204" pitchFamily="34" charset="0"/>
              <a:buChar char="•"/>
            </a:pPr>
            <a:r>
              <a:rPr lang="en-GB" sz="3600" dirty="0"/>
              <a:t>Children’s services statistics, benchmarked against other local authorities</a:t>
            </a:r>
          </a:p>
          <a:p>
            <a:pPr>
              <a:buFont typeface="Arial" panose="020B0604020202020204" pitchFamily="34" charset="0"/>
              <a:buChar char="•"/>
            </a:pPr>
            <a:r>
              <a:rPr lang="en-GB" sz="3600" dirty="0"/>
              <a:t>Absence, turnover, vacancies, disciplinary/grievances</a:t>
            </a:r>
          </a:p>
          <a:p>
            <a:pPr>
              <a:buFont typeface="Arial" panose="020B0604020202020204" pitchFamily="34" charset="0"/>
              <a:buChar char="•"/>
            </a:pPr>
            <a:r>
              <a:rPr lang="en-GB" sz="3600" dirty="0"/>
              <a:t>Number and cost of agency workers</a:t>
            </a:r>
          </a:p>
          <a:p>
            <a:pPr>
              <a:buFont typeface="Arial" panose="020B0604020202020204" pitchFamily="34" charset="0"/>
              <a:buChar char="•"/>
            </a:pPr>
            <a:r>
              <a:rPr lang="en-GB" sz="3600" dirty="0"/>
              <a:t>Staff satisfaction questionnaire</a:t>
            </a:r>
          </a:p>
          <a:p>
            <a:endParaRPr lang="en-GB" sz="3200" dirty="0"/>
          </a:p>
        </p:txBody>
      </p:sp>
    </p:spTree>
    <p:extLst>
      <p:ext uri="{BB962C8B-B14F-4D97-AF65-F5344CB8AC3E}">
        <p14:creationId xmlns:p14="http://schemas.microsoft.com/office/powerpoint/2010/main" val="27196560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30267" y="4963745"/>
            <a:ext cx="6512511" cy="574000"/>
          </a:xfrm>
        </p:spPr>
        <p:txBody>
          <a:bodyPr>
            <a:normAutofit/>
          </a:bodyPr>
          <a:lstStyle/>
          <a:p>
            <a:r>
              <a:rPr lang="en-GB" sz="1800" dirty="0"/>
              <a:t>Inspection of Children’s Services in Neath Port Talbot, April 2015</a:t>
            </a:r>
            <a:br>
              <a:rPr lang="en-GB" sz="1800" dirty="0"/>
            </a:br>
            <a:endParaRPr lang="en-GB" sz="1800" dirty="0"/>
          </a:p>
        </p:txBody>
      </p:sp>
      <p:sp>
        <p:nvSpPr>
          <p:cNvPr id="4" name="Content Placeholder 3"/>
          <p:cNvSpPr>
            <a:spLocks noGrp="1"/>
          </p:cNvSpPr>
          <p:nvPr>
            <p:ph sz="quarter" idx="13"/>
          </p:nvPr>
        </p:nvSpPr>
        <p:spPr>
          <a:xfrm>
            <a:off x="778933" y="1230923"/>
            <a:ext cx="10160000" cy="3329788"/>
          </a:xfrm>
        </p:spPr>
        <p:txBody>
          <a:bodyPr>
            <a:normAutofit/>
          </a:bodyPr>
          <a:lstStyle/>
          <a:p>
            <a:pPr marL="45720" indent="0">
              <a:buNone/>
            </a:pPr>
            <a:r>
              <a:rPr lang="en-GB" sz="3200" i="1" dirty="0"/>
              <a:t>“The stability in the workforce which had been sustained and built on since the last inspection had contributed to a much more cohesive service. There was more continuity for families, children and young people and workers were able to access more consistent guidance and support for their work. Support from the dedicated HR staff had been crucial in achieving this</a:t>
            </a:r>
            <a:r>
              <a:rPr lang="en-GB" sz="3200" dirty="0"/>
              <a:t>.”</a:t>
            </a:r>
            <a:br>
              <a:rPr lang="en-GB" sz="3200" dirty="0"/>
            </a:br>
            <a:endParaRPr lang="en-GB" sz="3200" dirty="0"/>
          </a:p>
        </p:txBody>
      </p:sp>
    </p:spTree>
    <p:extLst>
      <p:ext uri="{BB962C8B-B14F-4D97-AF65-F5344CB8AC3E}">
        <p14:creationId xmlns:p14="http://schemas.microsoft.com/office/powerpoint/2010/main" val="1188503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A person writing on a piece of paper&#10;&#10;Description automatically generated with medium confidence">
            <a:extLst>
              <a:ext uri="{FF2B5EF4-FFF2-40B4-BE49-F238E27FC236}">
                <a16:creationId xmlns:a16="http://schemas.microsoft.com/office/drawing/2014/main" id="{C190D459-34D3-0C41-A774-23930423DFE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CC1CA635-2D9C-4E3E-820F-5FE35AC14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lumMod val="75000"/>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282B00B-6FE4-F546-A8F4-AEBD0A31C287}"/>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kern="1200" cap="all" spc="200" baseline="0" dirty="0">
                <a:solidFill>
                  <a:srgbClr val="FFFFFF"/>
                </a:solidFill>
                <a:latin typeface="+mj-lt"/>
                <a:ea typeface="+mj-ea"/>
                <a:cs typeface="+mj-cs"/>
              </a:rPr>
              <a:t>Evaluation and cost</a:t>
            </a:r>
          </a:p>
        </p:txBody>
      </p:sp>
      <p:cxnSp>
        <p:nvCxnSpPr>
          <p:cNvPr id="28" name="Straight Connector 27">
            <a:extLst>
              <a:ext uri="{FF2B5EF4-FFF2-40B4-BE49-F238E27FC236}">
                <a16:creationId xmlns:a16="http://schemas.microsoft.com/office/drawing/2014/main" id="{E0E62FBC-456F-48AE-91ED-3956405D76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AD96306-B997-5F48-812F-9FDCB6DE5636}"/>
              </a:ext>
            </a:extLst>
          </p:cNvPr>
          <p:cNvSpPr txBox="1"/>
          <p:nvPr/>
        </p:nvSpPr>
        <p:spPr>
          <a:xfrm>
            <a:off x="9798396" y="6657945"/>
            <a:ext cx="239360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peoplematters.in/news/hiring/accounting-finance-sees-highest-hiring-in-jan-report-2465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6646046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 of the HR Function</a:t>
            </a:r>
          </a:p>
        </p:txBody>
      </p:sp>
      <p:sp>
        <p:nvSpPr>
          <p:cNvPr id="3" name="Content Placeholder 2"/>
          <p:cNvSpPr>
            <a:spLocks noGrp="1"/>
          </p:cNvSpPr>
          <p:nvPr>
            <p:ph idx="1"/>
          </p:nvPr>
        </p:nvSpPr>
        <p:spPr/>
        <p:txBody>
          <a:bodyPr/>
          <a:lstStyle/>
          <a:p>
            <a:r>
              <a:rPr lang="en-GB" sz="4000" dirty="0"/>
              <a:t>Evaluation of activities has traditionally focussed on efficiency (cost effectiveness in terms of time/money) and effectiveness (meets its objectives)</a:t>
            </a:r>
          </a:p>
          <a:p>
            <a:endParaRPr lang="en-GB" dirty="0"/>
          </a:p>
        </p:txBody>
      </p:sp>
    </p:spTree>
    <p:extLst>
      <p:ext uri="{BB962C8B-B14F-4D97-AF65-F5344CB8AC3E}">
        <p14:creationId xmlns:p14="http://schemas.microsoft.com/office/powerpoint/2010/main" val="39522016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62074"/>
          </a:xfrm>
        </p:spPr>
        <p:txBody>
          <a:bodyPr>
            <a:normAutofit fontScale="90000"/>
          </a:bodyPr>
          <a:lstStyle/>
          <a:p>
            <a:r>
              <a:rPr lang="en-GB" b="1" dirty="0"/>
              <a:t>Tools</a:t>
            </a:r>
          </a:p>
        </p:txBody>
      </p:sp>
      <p:sp>
        <p:nvSpPr>
          <p:cNvPr id="3" name="Content Placeholder 2"/>
          <p:cNvSpPr>
            <a:spLocks noGrp="1"/>
          </p:cNvSpPr>
          <p:nvPr>
            <p:ph idx="1"/>
          </p:nvPr>
        </p:nvSpPr>
        <p:spPr>
          <a:xfrm>
            <a:off x="715108" y="1199183"/>
            <a:ext cx="10761784" cy="4459634"/>
          </a:xfrm>
        </p:spPr>
        <p:txBody>
          <a:bodyPr>
            <a:noAutofit/>
          </a:bodyPr>
          <a:lstStyle/>
          <a:p>
            <a:r>
              <a:rPr lang="en-GB" sz="2400" b="1" dirty="0"/>
              <a:t>HR statistics </a:t>
            </a:r>
            <a:r>
              <a:rPr lang="en-GB" sz="2400" dirty="0"/>
              <a:t>– e.g. number of job applications, absence figures. Useful when benchmarking internally (comparing to previous years) and externally (against competitors)</a:t>
            </a:r>
          </a:p>
          <a:p>
            <a:r>
              <a:rPr lang="en-GB" sz="2400" b="1" dirty="0"/>
              <a:t>KPI’s</a:t>
            </a:r>
            <a:r>
              <a:rPr lang="en-GB" sz="2400" dirty="0"/>
              <a:t> – aspects of HR performance that are most critical for the achievement of business objectives. Targets and assessing performance against target. SMART. </a:t>
            </a:r>
          </a:p>
          <a:p>
            <a:r>
              <a:rPr lang="en-GB" sz="2400" b="1" dirty="0"/>
              <a:t>Balanced Scorecard </a:t>
            </a:r>
            <a:r>
              <a:rPr lang="en-GB" sz="2400" dirty="0"/>
              <a:t>– an agreed list of performance measures in series of tables together with a high level strategy map showing how these measures relate to each other and the firm’s objectives. Four perspectives – customer, financial, internal business process and learning and growth.</a:t>
            </a:r>
          </a:p>
        </p:txBody>
      </p:sp>
    </p:spTree>
    <p:extLst>
      <p:ext uri="{BB962C8B-B14F-4D97-AF65-F5344CB8AC3E}">
        <p14:creationId xmlns:p14="http://schemas.microsoft.com/office/powerpoint/2010/main" val="8760239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rmAutofit fontScale="90000"/>
          </a:bodyPr>
          <a:lstStyle/>
          <a:p>
            <a:r>
              <a:rPr lang="en-GB" b="1" dirty="0"/>
              <a:t>Methods - Quantitative</a:t>
            </a:r>
          </a:p>
        </p:txBody>
      </p:sp>
      <p:sp>
        <p:nvSpPr>
          <p:cNvPr id="3" name="Content Placeholder 2"/>
          <p:cNvSpPr>
            <a:spLocks noGrp="1"/>
          </p:cNvSpPr>
          <p:nvPr>
            <p:ph idx="1"/>
          </p:nvPr>
        </p:nvSpPr>
        <p:spPr>
          <a:xfrm>
            <a:off x="1981200" y="1124745"/>
            <a:ext cx="3970784" cy="4320481"/>
          </a:xfrm>
        </p:spPr>
        <p:txBody>
          <a:bodyPr>
            <a:normAutofit/>
          </a:bodyPr>
          <a:lstStyle/>
          <a:p>
            <a:r>
              <a:rPr lang="en-GB" dirty="0"/>
              <a:t>Staff costs</a:t>
            </a:r>
          </a:p>
          <a:p>
            <a:r>
              <a:rPr lang="en-GB" dirty="0"/>
              <a:t>Turnover, stability</a:t>
            </a:r>
          </a:p>
          <a:p>
            <a:r>
              <a:rPr lang="en-GB" dirty="0"/>
              <a:t>Internal promotions</a:t>
            </a:r>
          </a:p>
          <a:p>
            <a:r>
              <a:rPr lang="en-GB" dirty="0"/>
              <a:t>Staff development</a:t>
            </a:r>
          </a:p>
          <a:p>
            <a:r>
              <a:rPr lang="en-GB" dirty="0"/>
              <a:t>Reduction in errors</a:t>
            </a:r>
          </a:p>
          <a:p>
            <a:r>
              <a:rPr lang="en-GB" dirty="0"/>
              <a:t>Absence</a:t>
            </a:r>
          </a:p>
          <a:p>
            <a:r>
              <a:rPr lang="en-GB" dirty="0"/>
              <a:t>Timekeeping</a:t>
            </a:r>
          </a:p>
          <a:p>
            <a:pPr marL="0" indent="0">
              <a:buNone/>
            </a:pPr>
            <a:endParaRPr lang="en-GB" dirty="0"/>
          </a:p>
        </p:txBody>
      </p:sp>
      <p:sp>
        <p:nvSpPr>
          <p:cNvPr id="4" name="TextBox 3"/>
          <p:cNvSpPr txBox="1"/>
          <p:nvPr/>
        </p:nvSpPr>
        <p:spPr>
          <a:xfrm>
            <a:off x="6456040" y="1124745"/>
            <a:ext cx="3456384"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Accidents</a:t>
            </a:r>
          </a:p>
          <a:p>
            <a:pPr marL="285750" indent="-285750">
              <a:buFont typeface="Arial" panose="020B0604020202020204" pitchFamily="34" charset="0"/>
              <a:buChar char="•"/>
            </a:pPr>
            <a:r>
              <a:rPr lang="en-GB" sz="2800" dirty="0"/>
              <a:t>Grievances</a:t>
            </a:r>
          </a:p>
          <a:p>
            <a:pPr marL="285750" indent="-285750">
              <a:buFont typeface="Arial" panose="020B0604020202020204" pitchFamily="34" charset="0"/>
              <a:buChar char="•"/>
            </a:pPr>
            <a:r>
              <a:rPr lang="en-GB" sz="2800" dirty="0" err="1"/>
              <a:t>Disciplinaries</a:t>
            </a:r>
            <a:endParaRPr lang="en-GB" sz="2800" dirty="0"/>
          </a:p>
          <a:p>
            <a:pPr marL="285750" indent="-285750">
              <a:buFont typeface="Arial" panose="020B0604020202020204" pitchFamily="34" charset="0"/>
              <a:buChar char="•"/>
            </a:pPr>
            <a:r>
              <a:rPr lang="en-GB" sz="2800" dirty="0"/>
              <a:t>Disputes</a:t>
            </a:r>
          </a:p>
          <a:p>
            <a:pPr marL="285750" indent="-285750">
              <a:buFont typeface="Arial" panose="020B0604020202020204" pitchFamily="34" charset="0"/>
              <a:buChar char="•"/>
            </a:pPr>
            <a:r>
              <a:rPr lang="en-GB" sz="2800" dirty="0"/>
              <a:t>Employment tribunals</a:t>
            </a:r>
          </a:p>
          <a:p>
            <a:pPr marL="285750" indent="-285750">
              <a:buFont typeface="Arial" panose="020B0604020202020204" pitchFamily="34" charset="0"/>
              <a:buChar char="•"/>
            </a:pPr>
            <a:r>
              <a:rPr lang="en-GB" sz="2800" dirty="0"/>
              <a:t>Mediation</a:t>
            </a:r>
          </a:p>
          <a:p>
            <a:pPr marL="285750" indent="-285750">
              <a:buFont typeface="Arial" panose="020B0604020202020204" pitchFamily="34" charset="0"/>
              <a:buChar char="•"/>
            </a:pPr>
            <a:r>
              <a:rPr lang="en-GB" sz="2800" dirty="0"/>
              <a:t>Complaints</a:t>
            </a:r>
          </a:p>
          <a:p>
            <a:pPr marL="285750" indent="-285750">
              <a:buFont typeface="Arial" panose="020B0604020202020204" pitchFamily="34" charset="0"/>
              <a:buChar char="•"/>
            </a:pPr>
            <a:r>
              <a:rPr lang="en-GB" sz="2800" dirty="0"/>
              <a:t>Return on investment</a:t>
            </a:r>
          </a:p>
        </p:txBody>
      </p:sp>
    </p:spTree>
    <p:extLst>
      <p:ext uri="{BB962C8B-B14F-4D97-AF65-F5344CB8AC3E}">
        <p14:creationId xmlns:p14="http://schemas.microsoft.com/office/powerpoint/2010/main" val="3097520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706" y="359438"/>
            <a:ext cx="9720072" cy="1499616"/>
          </a:xfrm>
        </p:spPr>
        <p:txBody>
          <a:bodyPr/>
          <a:lstStyle/>
          <a:p>
            <a:r>
              <a:rPr lang="en-GB" b="1" dirty="0"/>
              <a:t>Qualitative</a:t>
            </a:r>
          </a:p>
        </p:txBody>
      </p:sp>
      <p:sp>
        <p:nvSpPr>
          <p:cNvPr id="3" name="Content Placeholder 2"/>
          <p:cNvSpPr>
            <a:spLocks noGrp="1"/>
          </p:cNvSpPr>
          <p:nvPr>
            <p:ph idx="1"/>
          </p:nvPr>
        </p:nvSpPr>
        <p:spPr>
          <a:xfrm>
            <a:off x="1046706" y="1690724"/>
            <a:ext cx="8229600" cy="4176465"/>
          </a:xfrm>
        </p:spPr>
        <p:txBody>
          <a:bodyPr>
            <a:normAutofit/>
          </a:bodyPr>
          <a:lstStyle/>
          <a:p>
            <a:r>
              <a:rPr lang="en-GB" dirty="0"/>
              <a:t>Employee satisfaction surveys </a:t>
            </a:r>
          </a:p>
          <a:p>
            <a:r>
              <a:rPr lang="en-GB" dirty="0"/>
              <a:t>Feedback from current employees - focus groups</a:t>
            </a:r>
          </a:p>
          <a:p>
            <a:r>
              <a:rPr lang="en-GB" dirty="0"/>
              <a:t>Feedback from applicants</a:t>
            </a:r>
          </a:p>
          <a:p>
            <a:r>
              <a:rPr lang="en-GB" dirty="0"/>
              <a:t>Training evaluation</a:t>
            </a:r>
          </a:p>
          <a:p>
            <a:r>
              <a:rPr lang="en-GB" dirty="0"/>
              <a:t>Induction evaluation</a:t>
            </a:r>
          </a:p>
          <a:p>
            <a:r>
              <a:rPr lang="en-GB" dirty="0"/>
              <a:t>Exit interviews</a:t>
            </a:r>
          </a:p>
          <a:p>
            <a:r>
              <a:rPr lang="en-GB" dirty="0"/>
              <a:t>Modern measures of engagement, well-being, talent management</a:t>
            </a:r>
          </a:p>
        </p:txBody>
      </p:sp>
    </p:spTree>
    <p:extLst>
      <p:ext uri="{BB962C8B-B14F-4D97-AF65-F5344CB8AC3E}">
        <p14:creationId xmlns:p14="http://schemas.microsoft.com/office/powerpoint/2010/main" val="17158870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864096"/>
          </a:xfrm>
        </p:spPr>
        <p:txBody>
          <a:bodyPr>
            <a:normAutofit fontScale="90000"/>
          </a:bodyPr>
          <a:lstStyle/>
          <a:p>
            <a:r>
              <a:rPr lang="en-GB" b="1" dirty="0"/>
              <a:t>Modern Ways of Evaluating HR</a:t>
            </a:r>
          </a:p>
        </p:txBody>
      </p:sp>
      <p:sp>
        <p:nvSpPr>
          <p:cNvPr id="3" name="Content Placeholder 2"/>
          <p:cNvSpPr>
            <a:spLocks noGrp="1"/>
          </p:cNvSpPr>
          <p:nvPr>
            <p:ph idx="1"/>
          </p:nvPr>
        </p:nvSpPr>
        <p:spPr>
          <a:xfrm>
            <a:off x="750277" y="1134798"/>
            <a:ext cx="10867292" cy="4752528"/>
          </a:xfrm>
        </p:spPr>
        <p:txBody>
          <a:bodyPr>
            <a:normAutofit lnSpcReduction="10000"/>
          </a:bodyPr>
          <a:lstStyle/>
          <a:p>
            <a:pPr marL="0" indent="0">
              <a:buNone/>
            </a:pPr>
            <a:r>
              <a:rPr lang="en-GB" dirty="0"/>
              <a:t>Traditional ways of evaluating HR’s contribution (quantitative data such as absence) may not reflect HR’s contribution due to the fact that line managers are responsible for putting policies into effect. They also may not reflect the idea that HRM provides greater benefits over the long term. Alternative ways of evaluating HR have therefore evolved:</a:t>
            </a:r>
          </a:p>
          <a:p>
            <a:pPr marL="0" indent="0">
              <a:buNone/>
            </a:pPr>
            <a:endParaRPr lang="en-GB" dirty="0"/>
          </a:p>
          <a:p>
            <a:pPr>
              <a:buFont typeface="Arial" panose="020B0604020202020204" pitchFamily="34" charset="0"/>
              <a:buChar char="•"/>
            </a:pPr>
            <a:r>
              <a:rPr lang="en-GB" dirty="0"/>
              <a:t>Stakeholder analysis</a:t>
            </a:r>
          </a:p>
          <a:p>
            <a:pPr>
              <a:buFont typeface="Arial" panose="020B0604020202020204" pitchFamily="34" charset="0"/>
              <a:buChar char="•"/>
            </a:pPr>
            <a:r>
              <a:rPr lang="en-GB" dirty="0"/>
              <a:t>Service level agreements</a:t>
            </a:r>
          </a:p>
          <a:p>
            <a:pPr>
              <a:buFont typeface="Arial" panose="020B0604020202020204" pitchFamily="34" charset="0"/>
              <a:buChar char="•"/>
            </a:pPr>
            <a:r>
              <a:rPr lang="en-GB" dirty="0"/>
              <a:t>Responsiveness, issue management</a:t>
            </a:r>
          </a:p>
          <a:p>
            <a:pPr>
              <a:buFont typeface="Arial" panose="020B0604020202020204" pitchFamily="34" charset="0"/>
              <a:buChar char="•"/>
            </a:pPr>
            <a:r>
              <a:rPr lang="en-GB" dirty="0"/>
              <a:t>Benchmarking against external comparisons</a:t>
            </a:r>
          </a:p>
          <a:p>
            <a:pPr>
              <a:buFont typeface="Arial" panose="020B0604020202020204" pitchFamily="34" charset="0"/>
              <a:buChar char="•"/>
            </a:pPr>
            <a:r>
              <a:rPr lang="en-GB" dirty="0"/>
              <a:t>Board membership/influence on strategy</a:t>
            </a:r>
          </a:p>
          <a:p>
            <a:pPr>
              <a:buFont typeface="Arial" panose="020B0604020202020204" pitchFamily="34" charset="0"/>
              <a:buChar char="•"/>
            </a:pPr>
            <a:r>
              <a:rPr lang="en-GB" dirty="0"/>
              <a:t>To what extent is HR contributing to overall long term organisational performance? </a:t>
            </a:r>
          </a:p>
          <a:p>
            <a:pPr>
              <a:buFont typeface="Arial" panose="020B0604020202020204" pitchFamily="34" charset="0"/>
              <a:buChar char="•"/>
            </a:pPr>
            <a:r>
              <a:rPr lang="en-GB" dirty="0"/>
              <a:t>Individual self evaluation</a:t>
            </a:r>
          </a:p>
        </p:txBody>
      </p:sp>
    </p:spTree>
    <p:extLst>
      <p:ext uri="{BB962C8B-B14F-4D97-AF65-F5344CB8AC3E}">
        <p14:creationId xmlns:p14="http://schemas.microsoft.com/office/powerpoint/2010/main" val="41976319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2110C-6D18-3940-8912-FA9200401153}"/>
              </a:ext>
            </a:extLst>
          </p:cNvPr>
          <p:cNvSpPr>
            <a:spLocks noGrp="1"/>
          </p:cNvSpPr>
          <p:nvPr>
            <p:ph type="title"/>
          </p:nvPr>
        </p:nvSpPr>
        <p:spPr/>
        <p:txBody>
          <a:bodyPr/>
          <a:lstStyle/>
          <a:p>
            <a:r>
              <a:rPr lang="en-US" dirty="0"/>
              <a:t>Evaluating opportunity cost </a:t>
            </a:r>
          </a:p>
        </p:txBody>
      </p:sp>
      <p:sp>
        <p:nvSpPr>
          <p:cNvPr id="3" name="Content Placeholder 2">
            <a:extLst>
              <a:ext uri="{FF2B5EF4-FFF2-40B4-BE49-F238E27FC236}">
                <a16:creationId xmlns:a16="http://schemas.microsoft.com/office/drawing/2014/main" id="{6C66022D-A67D-8E43-ADEB-D7D4A1889C89}"/>
              </a:ext>
            </a:extLst>
          </p:cNvPr>
          <p:cNvSpPr>
            <a:spLocks noGrp="1"/>
          </p:cNvSpPr>
          <p:nvPr>
            <p:ph idx="1"/>
          </p:nvPr>
        </p:nvSpPr>
        <p:spPr/>
        <p:txBody>
          <a:bodyPr>
            <a:normAutofit fontScale="92500"/>
          </a:bodyPr>
          <a:lstStyle/>
          <a:p>
            <a:r>
              <a:rPr lang="en-GB" dirty="0"/>
              <a:t>Opportunity cost is often overlooked by organisations. In essence, it refers to the hidden cost associated with not taking an alternative course of action. If, for example, a company pursues a particular business strategy without first considering the merits of alternative strategies available to them, they might fail to appreciate their opportunity costs and the possibility that they could have done even better had they chosen another path.</a:t>
            </a:r>
          </a:p>
          <a:p>
            <a:r>
              <a:rPr lang="en-US" dirty="0">
                <a:hlinkClick r:id="rId3"/>
              </a:rPr>
              <a:t>https://www.investopedia.com/terms/o/opportunitycost.asp </a:t>
            </a:r>
          </a:p>
          <a:p>
            <a:r>
              <a:rPr lang="en-GB" dirty="0"/>
              <a:t>Use this simple formula to calculate opportunity cost for a potential business investment: </a:t>
            </a:r>
          </a:p>
          <a:p>
            <a:r>
              <a:rPr lang="en-GB" b="1" dirty="0"/>
              <a:t>Opportunity cost = Return on option A – Return on option B</a:t>
            </a:r>
            <a:endParaRPr lang="en-GB" dirty="0"/>
          </a:p>
          <a:p>
            <a:r>
              <a:rPr lang="en-GB" dirty="0"/>
              <a:t>The more you can inject real data — like market-rate salaries, average rate of return into your projection, the better.</a:t>
            </a:r>
            <a:endParaRPr lang="en-US" dirty="0">
              <a:hlinkClick r:id="rId3"/>
            </a:endParaRPr>
          </a:p>
        </p:txBody>
      </p:sp>
    </p:spTree>
    <p:extLst>
      <p:ext uri="{BB962C8B-B14F-4D97-AF65-F5344CB8AC3E}">
        <p14:creationId xmlns:p14="http://schemas.microsoft.com/office/powerpoint/2010/main" val="3572170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4" name="Straight Connector 4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774A886E-E8EF-48CC-8764-20EAE4538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784B04-2751-1746-AA55-E9ED9632D183}"/>
              </a:ext>
            </a:extLst>
          </p:cNvPr>
          <p:cNvSpPr>
            <a:spLocks noGrp="1"/>
          </p:cNvSpPr>
          <p:nvPr>
            <p:ph type="title"/>
          </p:nvPr>
        </p:nvSpPr>
        <p:spPr>
          <a:xfrm>
            <a:off x="636805" y="640080"/>
            <a:ext cx="3378099" cy="4077145"/>
          </a:xfrm>
        </p:spPr>
        <p:txBody>
          <a:bodyPr vert="horz" lIns="91440" tIns="45720" rIns="91440" bIns="45720" rtlCol="0" anchor="b">
            <a:normAutofit/>
          </a:bodyPr>
          <a:lstStyle/>
          <a:p>
            <a:r>
              <a:rPr lang="en-US" sz="4000" kern="1200" cap="all" spc="200" baseline="0">
                <a:solidFill>
                  <a:schemeClr val="tx1">
                    <a:lumMod val="95000"/>
                    <a:lumOff val="5000"/>
                  </a:schemeClr>
                </a:solidFill>
                <a:latin typeface="+mj-lt"/>
                <a:ea typeface="+mj-ea"/>
                <a:cs typeface="+mj-cs"/>
              </a:rPr>
              <a:t>Readiness for change</a:t>
            </a:r>
          </a:p>
        </p:txBody>
      </p:sp>
      <p:cxnSp>
        <p:nvCxnSpPr>
          <p:cNvPr id="48" name="Straight Connector 47">
            <a:extLst>
              <a:ext uri="{FF2B5EF4-FFF2-40B4-BE49-F238E27FC236}">
                <a16:creationId xmlns:a16="http://schemas.microsoft.com/office/drawing/2014/main" id="{EB1993F9-CFC5-495F-9F26-19953445357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1704" y="4831176"/>
            <a:ext cx="2743200" cy="0"/>
          </a:xfrm>
          <a:prstGeom prst="line">
            <a:avLst/>
          </a:prstGeom>
          <a:ln w="19050">
            <a:solidFill>
              <a:srgbClr val="BC885F"/>
            </a:solidFill>
          </a:ln>
        </p:spPr>
        <p:style>
          <a:lnRef idx="1">
            <a:schemeClr val="accent1"/>
          </a:lnRef>
          <a:fillRef idx="0">
            <a:schemeClr val="accent1"/>
          </a:fillRef>
          <a:effectRef idx="0">
            <a:schemeClr val="accent1"/>
          </a:effectRef>
          <a:fontRef idx="minor">
            <a:schemeClr val="tx1"/>
          </a:fontRef>
        </p:style>
      </p:cxnSp>
      <p:pic>
        <p:nvPicPr>
          <p:cNvPr id="17" name="Picture Placeholder 16" descr="A picture containing person&#10;&#10;Description automatically generated">
            <a:extLst>
              <a:ext uri="{FF2B5EF4-FFF2-40B4-BE49-F238E27FC236}">
                <a16:creationId xmlns:a16="http://schemas.microsoft.com/office/drawing/2014/main" id="{905442E6-F4B3-7F43-AC3F-DDB724AAF7DF}"/>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5803" r="5802" b="-2"/>
          <a:stretch/>
        </p:blipFill>
        <p:spPr>
          <a:xfrm>
            <a:off x="4654984" y="640080"/>
            <a:ext cx="6896936" cy="5578816"/>
          </a:xfrm>
          <a:prstGeom prst="rect">
            <a:avLst/>
          </a:prstGeom>
        </p:spPr>
      </p:pic>
    </p:spTree>
    <p:extLst>
      <p:ext uri="{BB962C8B-B14F-4D97-AF65-F5344CB8AC3E}">
        <p14:creationId xmlns:p14="http://schemas.microsoft.com/office/powerpoint/2010/main" val="2414138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DDCBA0-724E-2541-9F0F-8BE8B2BB5E2F}"/>
              </a:ext>
            </a:extLst>
          </p:cNvPr>
          <p:cNvSpPr/>
          <p:nvPr/>
        </p:nvSpPr>
        <p:spPr>
          <a:xfrm>
            <a:off x="1016000" y="1720840"/>
            <a:ext cx="10058400" cy="4524315"/>
          </a:xfrm>
          <a:prstGeom prst="rect">
            <a:avLst/>
          </a:prstGeom>
        </p:spPr>
        <p:txBody>
          <a:bodyPr wrap="square">
            <a:spAutoFit/>
          </a:bodyPr>
          <a:lstStyle/>
          <a:p>
            <a:r>
              <a:rPr lang="en-GB" sz="2400" dirty="0">
                <a:solidFill>
                  <a:srgbClr val="322D32"/>
                </a:solidFill>
                <a:latin typeface="lato" panose="020F0502020204030203" pitchFamily="34" charset="0"/>
              </a:rPr>
              <a:t>Our ability to change rapidly at an organisational level is an increasingly critical capability, regardless of sector or organisation type. If this were in any doubt, the past 2 years have certainly brought that idea into sharp focus. For organisations, change needs to happen in order to stay relevant and to continue delivering a compelling value proposition. For the people within, the way change is handled can have a dramatic effect on their health and mental wellbeing. The good news is that when done right, change can deliver rapid value for the organisation whilst also contributing positively to the wellbeing of the people involved.</a:t>
            </a:r>
          </a:p>
          <a:p>
            <a:endParaRPr lang="en-GB" sz="2400" dirty="0">
              <a:solidFill>
                <a:srgbClr val="322D32"/>
              </a:solidFill>
              <a:latin typeface="lato" panose="020F0502020204030203" pitchFamily="34" charset="0"/>
            </a:endParaRPr>
          </a:p>
          <a:p>
            <a:endParaRPr lang="en-GB" sz="2400" dirty="0">
              <a:solidFill>
                <a:srgbClr val="322D32"/>
              </a:solidFill>
              <a:latin typeface="lato" panose="020F0502020204030203" pitchFamily="34" charset="0"/>
            </a:endParaRPr>
          </a:p>
          <a:p>
            <a:r>
              <a:rPr lang="en-US" sz="2400" dirty="0">
                <a:hlinkClick r:id="rId2"/>
              </a:rPr>
              <a:t>https://bit.ly/3LcEZx5</a:t>
            </a:r>
            <a:r>
              <a:rPr lang="en-US" sz="2400" dirty="0"/>
              <a:t> </a:t>
            </a:r>
          </a:p>
        </p:txBody>
      </p:sp>
    </p:spTree>
    <p:extLst>
      <p:ext uri="{BB962C8B-B14F-4D97-AF65-F5344CB8AC3E}">
        <p14:creationId xmlns:p14="http://schemas.microsoft.com/office/powerpoint/2010/main" val="26889590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A49171-7036-EF42-9F46-3806E6BF87B4}"/>
              </a:ext>
            </a:extLst>
          </p:cNvPr>
          <p:cNvSpPr txBox="1"/>
          <p:nvPr/>
        </p:nvSpPr>
        <p:spPr>
          <a:xfrm>
            <a:off x="824089" y="880533"/>
            <a:ext cx="10668000" cy="5078313"/>
          </a:xfrm>
          <a:prstGeom prst="rect">
            <a:avLst/>
          </a:prstGeom>
          <a:noFill/>
        </p:spPr>
        <p:txBody>
          <a:bodyPr wrap="square" rtlCol="0">
            <a:spAutoFit/>
          </a:bodyPr>
          <a:lstStyle/>
          <a:p>
            <a:r>
              <a:rPr lang="en-GB" dirty="0"/>
              <a:t>An </a:t>
            </a:r>
            <a:r>
              <a:rPr lang="en-GB" b="1" dirty="0"/>
              <a:t>organisational change readiness assessment </a:t>
            </a:r>
            <a:r>
              <a:rPr lang="en-GB" dirty="0"/>
              <a:t>examines how prepared stakeholders are to accept and adopt change, taking into consideration data at the individual, team and organisation level.</a:t>
            </a:r>
          </a:p>
          <a:p>
            <a:endParaRPr lang="en-GB" dirty="0"/>
          </a:p>
          <a:p>
            <a:r>
              <a:rPr lang="en-GB" dirty="0"/>
              <a:t>Weiner’s A Theory of Organizational Readiness for Change (2009) argues that </a:t>
            </a:r>
            <a:r>
              <a:rPr lang="en-GB" i="1" dirty="0"/>
              <a:t>“organisational readiness is a shared psychological state in which organizational members feel committed to implementing an organizational change and confident in their collective abilities to do so.”</a:t>
            </a:r>
          </a:p>
          <a:p>
            <a:endParaRPr lang="en-GB" i="1" dirty="0"/>
          </a:p>
          <a:p>
            <a:r>
              <a:rPr lang="en-GB" dirty="0"/>
              <a:t>A change readiness assessment seeks feedback on a range of dimensions, mainly internal to the organisation, but external dynamics may also be relevant. Combe (2014) notes that the readiness of an organisation has three key drivers: </a:t>
            </a:r>
            <a:r>
              <a:rPr lang="en-GB" b="1" dirty="0"/>
              <a:t>culture, commitment and capacity. </a:t>
            </a:r>
            <a:r>
              <a:rPr lang="en-GB" dirty="0"/>
              <a:t>An assessment can examine the status of these and how favourable they are to change in an organisation.</a:t>
            </a:r>
          </a:p>
          <a:p>
            <a:endParaRPr lang="en-GB" dirty="0"/>
          </a:p>
          <a:p>
            <a:r>
              <a:rPr lang="en-GB" dirty="0"/>
              <a:t>Ideally, all key stakeholders within the organisation are assessed on a change readiness scale. This may be done via an interview on a small scale, or via questionnaires when the change affects too many people for individual interviews to be conducted with everyone. When individual assessments are collated, we get a picture of readiness at a team level and again at a division or organisation level. This can help us to identify hotspots where gaps are not isolated but exist across much of a team. Equally, we have visibility of strengths, for example, teams or departments which are highly receptive to change.</a:t>
            </a:r>
          </a:p>
        </p:txBody>
      </p:sp>
    </p:spTree>
    <p:extLst>
      <p:ext uri="{BB962C8B-B14F-4D97-AF65-F5344CB8AC3E}">
        <p14:creationId xmlns:p14="http://schemas.microsoft.com/office/powerpoint/2010/main" val="1418515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D50792-6C67-254B-9004-9BB0826337A2}"/>
              </a:ext>
            </a:extLst>
          </p:cNvPr>
          <p:cNvSpPr txBox="1"/>
          <p:nvPr/>
        </p:nvSpPr>
        <p:spPr>
          <a:xfrm>
            <a:off x="586410" y="261118"/>
            <a:ext cx="10724320" cy="8125301"/>
          </a:xfrm>
          <a:prstGeom prst="rect">
            <a:avLst/>
          </a:prstGeom>
          <a:noFill/>
        </p:spPr>
        <p:txBody>
          <a:bodyPr wrap="square" rtlCol="0">
            <a:spAutoFit/>
          </a:bodyPr>
          <a:lstStyle/>
          <a:p>
            <a:r>
              <a:rPr lang="en-US" sz="1600" b="1" u="sng" dirty="0"/>
              <a:t>Resources: </a:t>
            </a:r>
          </a:p>
          <a:p>
            <a:endParaRPr lang="en-US" sz="1200" dirty="0"/>
          </a:p>
          <a:p>
            <a:r>
              <a:rPr lang="en-GB" sz="1200" dirty="0"/>
              <a:t>Adair. (2016). Decision making and problem solving (Third edition). </a:t>
            </a:r>
            <a:r>
              <a:rPr lang="en-GB" sz="1200" dirty="0" err="1"/>
              <a:t>KoganPage</a:t>
            </a:r>
            <a:r>
              <a:rPr lang="en-GB" sz="1200" dirty="0"/>
              <a:t>.</a:t>
            </a:r>
          </a:p>
          <a:p>
            <a:endParaRPr lang="en-GB" sz="1200" dirty="0"/>
          </a:p>
          <a:p>
            <a:r>
              <a:rPr lang="en-US" sz="1200" dirty="0"/>
              <a:t>AIHR (</a:t>
            </a:r>
            <a:r>
              <a:rPr lang="en-US" sz="1200" dirty="0" err="1"/>
              <a:t>n.d</a:t>
            </a:r>
            <a:r>
              <a:rPr lang="en-US" sz="1200" dirty="0"/>
              <a:t>) HR Benchmarking: All you need to know to get started. Can be accessed at:  </a:t>
            </a:r>
            <a:r>
              <a:rPr lang="en-US" sz="1200" dirty="0">
                <a:hlinkClick r:id="rId2"/>
              </a:rPr>
              <a:t>https://www.aihr.com/blog/hr-benchmarking/#:~:text=from%20that%20report%3A,Benefits%20of%20HR%20benchmarking,this%20affects%20overall%20business%20performance</a:t>
            </a:r>
            <a:r>
              <a:rPr lang="en-US" sz="1200" dirty="0"/>
              <a:t> </a:t>
            </a:r>
          </a:p>
          <a:p>
            <a:endParaRPr lang="en-US" sz="1200" dirty="0"/>
          </a:p>
          <a:p>
            <a:r>
              <a:rPr lang="en-US" sz="1200" dirty="0"/>
              <a:t>Applied Change (2022). Is your organization change ready? Can be accessed at: </a:t>
            </a:r>
            <a:r>
              <a:rPr lang="en-US" sz="1200" dirty="0">
                <a:hlinkClick r:id="rId3"/>
              </a:rPr>
              <a:t>https://bit.ly/3LcEZx5</a:t>
            </a:r>
            <a:r>
              <a:rPr lang="en-US" sz="1200" dirty="0"/>
              <a:t> </a:t>
            </a:r>
          </a:p>
          <a:p>
            <a:endParaRPr lang="en-US" sz="1200" dirty="0"/>
          </a:p>
          <a:p>
            <a:r>
              <a:rPr lang="en-GB" sz="1200" dirty="0"/>
              <a:t>Armstrong, &amp; Taylor, S. (2017). </a:t>
            </a:r>
            <a:r>
              <a:rPr lang="en-GB" sz="1200" i="1" dirty="0"/>
              <a:t>Armstrong’s handbook of human resource management practice</a:t>
            </a:r>
            <a:r>
              <a:rPr lang="en-GB" sz="1200" dirty="0"/>
              <a:t> (14th edition.). Kogan Page.</a:t>
            </a:r>
          </a:p>
          <a:p>
            <a:endParaRPr lang="en-GB" sz="1200" dirty="0"/>
          </a:p>
          <a:p>
            <a:r>
              <a:rPr lang="en-US" sz="1200" dirty="0" err="1"/>
              <a:t>Barends</a:t>
            </a:r>
            <a:r>
              <a:rPr lang="en-US" sz="1200" dirty="0"/>
              <a:t>, E., </a:t>
            </a:r>
            <a:r>
              <a:rPr lang="en-US" sz="1200" i="1" dirty="0"/>
              <a:t>et al </a:t>
            </a:r>
            <a:r>
              <a:rPr lang="en-US" sz="1200" dirty="0"/>
              <a:t>(2014) Accessible via </a:t>
            </a:r>
            <a:r>
              <a:rPr lang="en-US" sz="1200" dirty="0">
                <a:hlinkClick r:id="rId4"/>
              </a:rPr>
              <a:t>https://cebma.org/wp-content/uploads/Evidence-Based-Practice-The-Basic-Principles-vs-Dec-2015.pdf</a:t>
            </a:r>
            <a:r>
              <a:rPr lang="en-US" sz="1200" dirty="0"/>
              <a:t> </a:t>
            </a:r>
          </a:p>
          <a:p>
            <a:endParaRPr lang="en-US" sz="1200" dirty="0"/>
          </a:p>
          <a:p>
            <a:r>
              <a:rPr lang="en-US" sz="1200" dirty="0"/>
              <a:t>CIPD Factsheet (2021) – Evidence Based Practice accessible via </a:t>
            </a:r>
            <a:r>
              <a:rPr lang="en-US" sz="1200" dirty="0">
                <a:hlinkClick r:id="rId5"/>
              </a:rPr>
              <a:t>https://www.cipd.co.uk/knowledge/strategy/analytics/evidence-based-practice-factsheet#gref</a:t>
            </a:r>
            <a:r>
              <a:rPr lang="en-US" sz="1200" dirty="0"/>
              <a:t> </a:t>
            </a:r>
          </a:p>
          <a:p>
            <a:endParaRPr lang="en-GB" sz="1200" dirty="0"/>
          </a:p>
          <a:p>
            <a:r>
              <a:rPr lang="en-GB" sz="1200" dirty="0"/>
              <a:t>CMI. (2020) Decision making – can be accessed at: </a:t>
            </a:r>
            <a:r>
              <a:rPr lang="en-GB" sz="1200" dirty="0">
                <a:hlinkClick r:id="rId6"/>
              </a:rPr>
              <a:t>https://www.managers.org.uk/knowledge-and-insights/resource/decision-making/</a:t>
            </a:r>
            <a:r>
              <a:rPr lang="en-GB" sz="1200" dirty="0"/>
              <a:t> </a:t>
            </a:r>
          </a:p>
          <a:p>
            <a:endParaRPr lang="en-GB" sz="1200" dirty="0"/>
          </a:p>
          <a:p>
            <a:r>
              <a:rPr lang="en-GB" sz="1200" dirty="0"/>
              <a:t>Combe (2014). Building Change Agility: The Strategic Process for Agility Improvement; Project Management Institute. </a:t>
            </a:r>
          </a:p>
          <a:p>
            <a:endParaRPr lang="en-GB" sz="1200" dirty="0"/>
          </a:p>
          <a:p>
            <a:r>
              <a:rPr lang="en-GB" sz="1200" dirty="0"/>
              <a:t>Fernando, J (2021) Opportunity Cost: Investopedia – can be accessed at: </a:t>
            </a:r>
            <a:r>
              <a:rPr lang="en-GB" sz="1200" dirty="0">
                <a:hlinkClick r:id="rId7"/>
              </a:rPr>
              <a:t>https://www.investopedia.com/terms/o/opportunitycost.asp</a:t>
            </a:r>
            <a:r>
              <a:rPr lang="en-GB" sz="1200" dirty="0"/>
              <a:t>   </a:t>
            </a:r>
          </a:p>
          <a:p>
            <a:endParaRPr lang="en-GB" sz="1200" dirty="0"/>
          </a:p>
          <a:p>
            <a:r>
              <a:rPr lang="en-GB" sz="1200" dirty="0" err="1"/>
              <a:t>InspireOne</a:t>
            </a:r>
            <a:r>
              <a:rPr lang="en-GB" sz="1200" dirty="0"/>
              <a:t> (</a:t>
            </a:r>
            <a:r>
              <a:rPr lang="en-GB" sz="1200" dirty="0" err="1"/>
              <a:t>n.d</a:t>
            </a:r>
            <a:r>
              <a:rPr lang="en-GB" sz="1200" dirty="0"/>
              <a:t>) What is benchmarking &amp; why is it important. Can be accessed at: </a:t>
            </a:r>
            <a:r>
              <a:rPr lang="en-US" sz="1200" dirty="0">
                <a:hlinkClick r:id="rId8"/>
              </a:rPr>
              <a:t>https://www.inspireone.in/what-is-benchmarking-why-is-it-important/</a:t>
            </a:r>
            <a:r>
              <a:rPr lang="en-US" sz="1200" dirty="0"/>
              <a:t> </a:t>
            </a:r>
          </a:p>
          <a:p>
            <a:endParaRPr lang="en-GB" sz="1200" b="1" dirty="0"/>
          </a:p>
          <a:p>
            <a:r>
              <a:rPr lang="en-GB" sz="1200" dirty="0"/>
              <a:t>Marchington, Wilkinson, A (2016). Human resource management at work. (6th edition / Mick Marchington, Adrian., Donnelly, R., &amp; </a:t>
            </a:r>
            <a:r>
              <a:rPr lang="en-GB" sz="1200" dirty="0" err="1"/>
              <a:t>Kynighou</a:t>
            </a:r>
            <a:r>
              <a:rPr lang="en-GB" sz="1200" dirty="0"/>
              <a:t>, A.  Wilkinson, Rory Donnelly, Anastasia </a:t>
            </a:r>
            <a:r>
              <a:rPr lang="en-GB" sz="1200" dirty="0" err="1"/>
              <a:t>Kynighou</a:t>
            </a:r>
            <a:r>
              <a:rPr lang="en-GB" sz="1200" dirty="0"/>
              <a:t>.). Chartered Institute of Personnel and Development.</a:t>
            </a:r>
          </a:p>
          <a:p>
            <a:endParaRPr lang="en-GB" sz="1200" dirty="0"/>
          </a:p>
          <a:p>
            <a:r>
              <a:rPr lang="en-GB" sz="1200" dirty="0"/>
              <a:t>Open University, (2021)Critical Reading Techniques. Can be accessed at: </a:t>
            </a:r>
            <a:r>
              <a:rPr lang="en-GB" sz="1200" dirty="0">
                <a:hlinkClick r:id="rId9"/>
              </a:rPr>
              <a:t>https://help.open.ac.uk/critically-processing-what-you-read</a:t>
            </a:r>
            <a:endParaRPr lang="en-GB" sz="1200" dirty="0"/>
          </a:p>
          <a:p>
            <a:endParaRPr lang="en-GB" sz="1200" dirty="0"/>
          </a:p>
          <a:p>
            <a:r>
              <a:rPr lang="en-GB" sz="1200" dirty="0"/>
              <a:t>Taylor. (2014). Resourcing and talent management (6th edition.). London. Chartered Institute of Personnel and Development</a:t>
            </a:r>
          </a:p>
          <a:p>
            <a:endParaRPr lang="en-GB" sz="1200" dirty="0"/>
          </a:p>
          <a:p>
            <a:r>
              <a:rPr lang="en-GB" sz="1200" dirty="0"/>
              <a:t>Weiner. (2009). A theory of organizational readiness for change. Implementation Science : IS, 4(1), 67–67. </a:t>
            </a:r>
            <a:r>
              <a:rPr lang="en-GB" sz="1200" dirty="0">
                <a:hlinkClick r:id="rId10"/>
              </a:rPr>
              <a:t>https://doi.org/10.1186/1748-5908-4-67</a:t>
            </a:r>
            <a:r>
              <a:rPr lang="en-GB" sz="1200" dirty="0"/>
              <a:t> </a:t>
            </a:r>
          </a:p>
          <a:p>
            <a:endParaRPr lang="en-GB" sz="1200" dirty="0"/>
          </a:p>
          <a:p>
            <a:endParaRPr lang="en-GB" sz="1200" dirty="0"/>
          </a:p>
          <a:p>
            <a:r>
              <a:rPr lang="en-GB" sz="1200" dirty="0"/>
              <a:t> </a:t>
            </a:r>
          </a:p>
          <a:p>
            <a:endParaRPr lang="en-GB" sz="1200" dirty="0"/>
          </a:p>
          <a:p>
            <a:r>
              <a:rPr lang="en-GB" sz="1200" dirty="0"/>
              <a:t>.</a:t>
            </a:r>
          </a:p>
          <a:p>
            <a:endParaRPr lang="en-US" dirty="0"/>
          </a:p>
          <a:p>
            <a:endParaRPr lang="en-US" dirty="0"/>
          </a:p>
          <a:p>
            <a:endParaRPr lang="en-GB" dirty="0"/>
          </a:p>
          <a:p>
            <a:endParaRPr lang="en-US" dirty="0"/>
          </a:p>
          <a:p>
            <a:endParaRPr lang="en-US" dirty="0"/>
          </a:p>
        </p:txBody>
      </p:sp>
    </p:spTree>
    <p:extLst>
      <p:ext uri="{BB962C8B-B14F-4D97-AF65-F5344CB8AC3E}">
        <p14:creationId xmlns:p14="http://schemas.microsoft.com/office/powerpoint/2010/main" val="35690564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5269</Words>
  <Application>Microsoft Office PowerPoint</Application>
  <PresentationFormat>Widescreen</PresentationFormat>
  <Paragraphs>442</Paragraphs>
  <Slides>49</Slides>
  <Notes>22</Notes>
  <HiddenSlides>0</HiddenSlides>
  <MMClips>3</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49</vt:i4>
      </vt:variant>
    </vt:vector>
  </HeadingPairs>
  <TitlesOfParts>
    <vt:vector size="62" baseType="lpstr">
      <vt:lpstr>europa</vt:lpstr>
      <vt:lpstr>Google Sans</vt:lpstr>
      <vt:lpstr>ProximaNova-n4</vt:lpstr>
      <vt:lpstr>Arial</vt:lpstr>
      <vt:lpstr>Calibri</vt:lpstr>
      <vt:lpstr>lato</vt:lpstr>
      <vt:lpstr>Libre Franklin</vt:lpstr>
      <vt:lpstr>Nunito</vt:lpstr>
      <vt:lpstr>Tw Cen MT</vt:lpstr>
      <vt:lpstr>Tw Cen MT Condensed</vt:lpstr>
      <vt:lpstr>Wingdings</vt:lpstr>
      <vt:lpstr>Wingdings 3</vt:lpstr>
      <vt:lpstr>Integral</vt:lpstr>
      <vt:lpstr>LO1: How to critically evaluate a broad range of evidence to develop a costed business case</vt:lpstr>
      <vt:lpstr>Evidence based decision making </vt:lpstr>
      <vt:lpstr>PowerPoint Presentation</vt:lpstr>
      <vt:lpstr>PowerPoint Presentation</vt:lpstr>
      <vt:lpstr>PowerPoint Presentation</vt:lpstr>
      <vt:lpstr>PowerPoint Presentation</vt:lpstr>
      <vt:lpstr>Rational Approach to Decision-Making</vt:lpstr>
      <vt:lpstr>Decision-making Tools</vt:lpstr>
      <vt:lpstr>De Bono’s Six Thinking Hats</vt:lpstr>
      <vt:lpstr>PowerPoint Presentation</vt:lpstr>
      <vt:lpstr>A HR Problem (20 minutes):</vt:lpstr>
      <vt:lpstr>External insights, benchmarking and research as evidence </vt:lpstr>
      <vt:lpstr>Analysis Methods</vt:lpstr>
      <vt:lpstr>Identifying Relevant Evidence</vt:lpstr>
      <vt:lpstr>Benchmarking - why is it so important? </vt:lpstr>
      <vt:lpstr>Benchmarking in the hr context: </vt:lpstr>
      <vt:lpstr>What can we benchmark? </vt:lpstr>
      <vt:lpstr>Benefits of benchmarking</vt:lpstr>
      <vt:lpstr>Megatrends – cipd A focus on the key trends shaping our economies and the world of work</vt:lpstr>
      <vt:lpstr>Quality and relevance</vt:lpstr>
      <vt:lpstr>PowerPoint Presentation</vt:lpstr>
      <vt:lpstr>PowerPoint Presentation</vt:lpstr>
      <vt:lpstr>PowerPoint Presentation</vt:lpstr>
      <vt:lpstr>Bias Issues within Decision-making</vt:lpstr>
      <vt:lpstr>Common Biases</vt:lpstr>
      <vt:lpstr>Critical thinking</vt:lpstr>
      <vt:lpstr>PowerPoint Presentation</vt:lpstr>
      <vt:lpstr>Critical Thinking</vt:lpstr>
      <vt:lpstr>Reading Critically</vt:lpstr>
      <vt:lpstr>Activity </vt:lpstr>
      <vt:lpstr>Measuring value</vt:lpstr>
      <vt:lpstr>Adding value</vt:lpstr>
      <vt:lpstr>How can HR Add Value?</vt:lpstr>
      <vt:lpstr>PowerPoint Presentation</vt:lpstr>
      <vt:lpstr>Examples of HR Actions</vt:lpstr>
      <vt:lpstr>Link to Theory -  High Commitment/Best Practice HRM</vt:lpstr>
      <vt:lpstr>Measurements Used</vt:lpstr>
      <vt:lpstr>Inspection of Children’s Services in Neath Port Talbot, April 2015 </vt:lpstr>
      <vt:lpstr>Evaluation and cost</vt:lpstr>
      <vt:lpstr>Evaluation of the HR Function</vt:lpstr>
      <vt:lpstr>Tools</vt:lpstr>
      <vt:lpstr>Methods - Quantitative</vt:lpstr>
      <vt:lpstr>Qualitative</vt:lpstr>
      <vt:lpstr>Modern Ways of Evaluating HR</vt:lpstr>
      <vt:lpstr>Evaluating opportunity cost </vt:lpstr>
      <vt:lpstr>Readiness for change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Atkins</dc:creator>
  <cp:lastModifiedBy>Rhiannon Akers</cp:lastModifiedBy>
  <cp:revision>5</cp:revision>
  <dcterms:created xsi:type="dcterms:W3CDTF">2022-03-24T11:00:30Z</dcterms:created>
  <dcterms:modified xsi:type="dcterms:W3CDTF">2024-02-20T16:36:55Z</dcterms:modified>
</cp:coreProperties>
</file>