
<file path=[Content_Types].xml><?xml version="1.0" encoding="utf-8"?>
<Types xmlns="http://schemas.openxmlformats.org/package/2006/content-types"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</p:sldIdLst>
  <p:sldSz cx="19799300" cy="19805650"/>
  <p:notesSz cx="19799300" cy="1980565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28" d="100"/>
          <a:sy n="28" d="100"/>
        </p:scale>
        <p:origin x="2112" y="7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485423" y="6139751"/>
            <a:ext cx="16834802" cy="415918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900" b="1" i="0">
                <a:solidFill>
                  <a:srgbClr val="FAE2D1"/>
                </a:solidFill>
                <a:latin typeface="Palatino Linotype"/>
                <a:cs typeface="Palatino Linotype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970847" y="11091164"/>
            <a:ext cx="13863955" cy="49514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900" b="1" i="0">
                <a:solidFill>
                  <a:srgbClr val="FAE2D1"/>
                </a:solidFill>
                <a:latin typeface="Palatino Linotype"/>
                <a:cs typeface="Palatino Linotype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900" b="1" i="0">
                <a:solidFill>
                  <a:srgbClr val="FAE2D1"/>
                </a:solidFill>
                <a:latin typeface="Palatino Linotype"/>
                <a:cs typeface="Palatino Linotype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90282" y="4555299"/>
            <a:ext cx="8615458" cy="130717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0199909" y="4555299"/>
            <a:ext cx="8615458" cy="130717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900" b="1" i="0">
                <a:solidFill>
                  <a:srgbClr val="FAE2D1"/>
                </a:solidFill>
                <a:latin typeface="Palatino Linotype"/>
                <a:cs typeface="Palatino Linotype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4.jp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3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9805015" cy="19805015"/>
          </a:xfrm>
          <a:custGeom>
            <a:avLst/>
            <a:gdLst/>
            <a:ahLst/>
            <a:cxnLst/>
            <a:rect l="l" t="t" r="r" b="b"/>
            <a:pathLst>
              <a:path w="19805015" h="19805015">
                <a:moveTo>
                  <a:pt x="19804950" y="19804950"/>
                </a:moveTo>
                <a:lnTo>
                  <a:pt x="0" y="19804950"/>
                </a:lnTo>
                <a:lnTo>
                  <a:pt x="0" y="0"/>
                </a:lnTo>
                <a:lnTo>
                  <a:pt x="19804950" y="0"/>
                </a:lnTo>
                <a:lnTo>
                  <a:pt x="19804950" y="19804950"/>
                </a:lnTo>
                <a:close/>
              </a:path>
            </a:pathLst>
          </a:custGeom>
          <a:solidFill>
            <a:srgbClr val="C68B62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9802475" cy="6555186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0" y="5739300"/>
            <a:ext cx="12946380" cy="14063344"/>
          </a:xfrm>
          <a:custGeom>
            <a:avLst/>
            <a:gdLst/>
            <a:ahLst/>
            <a:cxnLst/>
            <a:rect l="l" t="t" r="r" b="b"/>
            <a:pathLst>
              <a:path w="12946380" h="14063344">
                <a:moveTo>
                  <a:pt x="12946093" y="14063173"/>
                </a:moveTo>
                <a:lnTo>
                  <a:pt x="0" y="14063173"/>
                </a:lnTo>
                <a:lnTo>
                  <a:pt x="0" y="0"/>
                </a:lnTo>
                <a:lnTo>
                  <a:pt x="12946093" y="0"/>
                </a:lnTo>
                <a:lnTo>
                  <a:pt x="12946093" y="14063173"/>
                </a:lnTo>
                <a:close/>
              </a:path>
            </a:pathLst>
          </a:custGeom>
          <a:solidFill>
            <a:srgbClr val="7B452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9" name="bg object 1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2950591" y="6551736"/>
            <a:ext cx="4372521" cy="3353218"/>
          </a:xfrm>
          <a:prstGeom prst="rect">
            <a:avLst/>
          </a:prstGeom>
        </p:spPr>
      </p:pic>
      <p:sp>
        <p:nvSpPr>
          <p:cNvPr id="20" name="bg object 20"/>
          <p:cNvSpPr/>
          <p:nvPr/>
        </p:nvSpPr>
        <p:spPr>
          <a:xfrm>
            <a:off x="104922" y="18324090"/>
            <a:ext cx="19697700" cy="1478915"/>
          </a:xfrm>
          <a:custGeom>
            <a:avLst/>
            <a:gdLst/>
            <a:ahLst/>
            <a:cxnLst/>
            <a:rect l="l" t="t" r="r" b="b"/>
            <a:pathLst>
              <a:path w="19697700" h="1478915">
                <a:moveTo>
                  <a:pt x="19697551" y="1478383"/>
                </a:moveTo>
                <a:lnTo>
                  <a:pt x="0" y="1478383"/>
                </a:lnTo>
                <a:lnTo>
                  <a:pt x="0" y="0"/>
                </a:lnTo>
                <a:lnTo>
                  <a:pt x="19697551" y="0"/>
                </a:lnTo>
                <a:lnTo>
                  <a:pt x="19697551" y="1478383"/>
                </a:lnTo>
                <a:close/>
              </a:path>
            </a:pathLst>
          </a:custGeom>
          <a:solidFill>
            <a:srgbClr val="572F16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1" name="bg object 21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5579838" y="10289235"/>
            <a:ext cx="4222636" cy="4486835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3496104" y="15210930"/>
            <a:ext cx="4162945" cy="2791172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90061" y="5730620"/>
            <a:ext cx="9500235" cy="9290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900" b="1" i="0">
                <a:solidFill>
                  <a:srgbClr val="FAE2D1"/>
                </a:solidFill>
                <a:latin typeface="Palatino Linotype"/>
                <a:cs typeface="Palatino Linotype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-12700" y="6028688"/>
            <a:ext cx="12658725" cy="91801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733921" y="18419254"/>
            <a:ext cx="6337808" cy="99028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90282" y="18419254"/>
            <a:ext cx="4555299" cy="99028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4260069" y="18419254"/>
            <a:ext cx="4555299" cy="99028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research.ocadu.ca/id/eprint/4071/" TargetMode="External"/><Relationship Id="rId2" Type="http://schemas.openxmlformats.org/officeDocument/2006/relationships/hyperlink" Target="https://www.oakfurnitureland.co.uk/?srsltid=AfmBOoqCWM8KaJRfVq8ZMP-6ZmZvOHXqkOkmjdWICqhidpfVgc6vyiB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590061" y="5730620"/>
            <a:ext cx="9500235" cy="9290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-204" dirty="0"/>
              <a:t>Sustainable</a:t>
            </a:r>
            <a:r>
              <a:rPr spc="-655" dirty="0"/>
              <a:t> </a:t>
            </a:r>
            <a:r>
              <a:rPr spc="-35" dirty="0"/>
              <a:t>Brand</a:t>
            </a:r>
            <a:r>
              <a:rPr spc="-650" dirty="0"/>
              <a:t> </a:t>
            </a:r>
            <a:r>
              <a:rPr spc="-70" dirty="0"/>
              <a:t>Extension: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2222" y="15872683"/>
            <a:ext cx="18235930" cy="3666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686425" algn="just">
              <a:lnSpc>
                <a:spcPct val="116100"/>
              </a:lnSpc>
              <a:spcBef>
                <a:spcPts val="100"/>
              </a:spcBef>
            </a:pP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This</a:t>
            </a:r>
            <a:r>
              <a:rPr sz="2100" spc="-3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75" dirty="0">
                <a:solidFill>
                  <a:srgbClr val="F9F7F4"/>
                </a:solidFill>
                <a:latin typeface="Lucida Sans Unicode"/>
                <a:cs typeface="Lucida Sans Unicode"/>
              </a:rPr>
              <a:t>brand</a:t>
            </a:r>
            <a:r>
              <a:rPr sz="2100" spc="-3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extension</a:t>
            </a:r>
            <a:r>
              <a:rPr sz="2100" spc="-3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provides</a:t>
            </a:r>
            <a:r>
              <a:rPr sz="2100" spc="-25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extensive</a:t>
            </a:r>
            <a:r>
              <a:rPr sz="2100" spc="-3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support</a:t>
            </a:r>
            <a:r>
              <a:rPr sz="2100" spc="-3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to</a:t>
            </a:r>
            <a:r>
              <a:rPr sz="2100" spc="-25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sustainability</a:t>
            </a:r>
            <a:r>
              <a:rPr sz="2100" spc="-3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with</a:t>
            </a:r>
            <a:r>
              <a:rPr sz="2100" spc="-3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the</a:t>
            </a:r>
            <a:r>
              <a:rPr sz="2100" spc="-3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help</a:t>
            </a:r>
            <a:r>
              <a:rPr sz="2100" spc="-25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of</a:t>
            </a:r>
            <a:r>
              <a:rPr sz="2100" spc="-3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80" dirty="0">
                <a:solidFill>
                  <a:srgbClr val="F9F7F4"/>
                </a:solidFill>
                <a:latin typeface="Lucida Sans Unicode"/>
                <a:cs typeface="Lucida Sans Unicode"/>
              </a:rPr>
              <a:t>waste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reduction,</a:t>
            </a:r>
            <a:r>
              <a:rPr sz="2100" spc="44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lowering</a:t>
            </a:r>
            <a:r>
              <a:rPr sz="2100" spc="44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90" dirty="0">
                <a:solidFill>
                  <a:srgbClr val="F9F7F4"/>
                </a:solidFill>
                <a:latin typeface="Lucida Sans Unicode"/>
                <a:cs typeface="Lucida Sans Unicode"/>
              </a:rPr>
              <a:t>carbon</a:t>
            </a:r>
            <a:r>
              <a:rPr sz="2100" spc="445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emissions,</a:t>
            </a:r>
            <a:r>
              <a:rPr sz="2100" spc="44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responsible</a:t>
            </a:r>
            <a:r>
              <a:rPr sz="2100" spc="445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sourcing,</a:t>
            </a:r>
            <a:r>
              <a:rPr sz="2100" spc="44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125" dirty="0">
                <a:solidFill>
                  <a:srgbClr val="F9F7F4"/>
                </a:solidFill>
                <a:latin typeface="Lucida Sans Unicode"/>
                <a:cs typeface="Lucida Sans Unicode"/>
              </a:rPr>
              <a:t>and</a:t>
            </a:r>
            <a:r>
              <a:rPr sz="2100" spc="445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circular</a:t>
            </a:r>
            <a:r>
              <a:rPr sz="2100" spc="44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90" dirty="0">
                <a:solidFill>
                  <a:srgbClr val="F9F7F4"/>
                </a:solidFill>
                <a:latin typeface="Lucida Sans Unicode"/>
                <a:cs typeface="Lucida Sans Unicode"/>
              </a:rPr>
              <a:t>economy </a:t>
            </a:r>
            <a:r>
              <a:rPr sz="2100" spc="70" dirty="0">
                <a:solidFill>
                  <a:srgbClr val="F9F7F4"/>
                </a:solidFill>
                <a:latin typeface="Lucida Sans Unicode"/>
                <a:cs typeface="Lucida Sans Unicode"/>
              </a:rPr>
              <a:t>approaches.</a:t>
            </a:r>
            <a:r>
              <a:rPr sz="2100" spc="32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With</a:t>
            </a:r>
            <a:r>
              <a:rPr sz="2100" spc="32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the</a:t>
            </a:r>
            <a:r>
              <a:rPr sz="2100" spc="32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help</a:t>
            </a:r>
            <a:r>
              <a:rPr sz="2100" spc="32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of</a:t>
            </a:r>
            <a:r>
              <a:rPr sz="2100" spc="32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take-</a:t>
            </a:r>
            <a:r>
              <a:rPr sz="2100" spc="95" dirty="0">
                <a:solidFill>
                  <a:srgbClr val="F9F7F4"/>
                </a:solidFill>
                <a:latin typeface="Lucida Sans Unicode"/>
                <a:cs typeface="Lucida Sans Unicode"/>
              </a:rPr>
              <a:t>back</a:t>
            </a:r>
            <a:r>
              <a:rPr sz="2100" spc="32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125" dirty="0">
                <a:solidFill>
                  <a:srgbClr val="F9F7F4"/>
                </a:solidFill>
                <a:latin typeface="Lucida Sans Unicode"/>
                <a:cs typeface="Lucida Sans Unicode"/>
              </a:rPr>
              <a:t>and</a:t>
            </a:r>
            <a:r>
              <a:rPr sz="2100" spc="32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refurbishment</a:t>
            </a:r>
            <a:r>
              <a:rPr sz="2100" spc="32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initiatives,</a:t>
            </a:r>
            <a:r>
              <a:rPr sz="2100" spc="32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the</a:t>
            </a:r>
            <a:r>
              <a:rPr sz="2100" spc="33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organisation</a:t>
            </a:r>
            <a:r>
              <a:rPr sz="2100" spc="32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135" dirty="0">
                <a:solidFill>
                  <a:srgbClr val="F9F7F4"/>
                </a:solidFill>
                <a:latin typeface="Lucida Sans Unicode"/>
                <a:cs typeface="Lucida Sans Unicode"/>
              </a:rPr>
              <a:t>can </a:t>
            </a:r>
            <a:r>
              <a:rPr sz="2100" spc="55" dirty="0">
                <a:solidFill>
                  <a:srgbClr val="F9F7F4"/>
                </a:solidFill>
                <a:latin typeface="Lucida Sans Unicode"/>
                <a:cs typeface="Lucida Sans Unicode"/>
              </a:rPr>
              <a:t>promote</a:t>
            </a:r>
            <a:r>
              <a:rPr sz="2100" spc="18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resource</a:t>
            </a:r>
            <a:r>
              <a:rPr sz="2100" spc="18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efficiency</a:t>
            </a:r>
            <a:r>
              <a:rPr sz="2100" spc="18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70" dirty="0">
                <a:solidFill>
                  <a:srgbClr val="F9F7F4"/>
                </a:solidFill>
                <a:latin typeface="Lucida Sans Unicode"/>
                <a:cs typeface="Lucida Sans Unicode"/>
              </a:rPr>
              <a:t>along</a:t>
            </a:r>
            <a:r>
              <a:rPr sz="2100" spc="18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with</a:t>
            </a:r>
            <a:r>
              <a:rPr sz="2100" spc="18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60" dirty="0">
                <a:solidFill>
                  <a:srgbClr val="F9F7F4"/>
                </a:solidFill>
                <a:latin typeface="Lucida Sans Unicode"/>
                <a:cs typeface="Lucida Sans Unicode"/>
              </a:rPr>
              <a:t>improvement</a:t>
            </a:r>
            <a:r>
              <a:rPr sz="2100" spc="18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of</a:t>
            </a:r>
            <a:r>
              <a:rPr sz="2100" spc="18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60" dirty="0">
                <a:solidFill>
                  <a:srgbClr val="F9F7F4"/>
                </a:solidFill>
                <a:latin typeface="Lucida Sans Unicode"/>
                <a:cs typeface="Lucida Sans Unicode"/>
              </a:rPr>
              <a:t>customer</a:t>
            </a:r>
            <a:r>
              <a:rPr sz="2100" spc="18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loyalty</a:t>
            </a:r>
            <a:r>
              <a:rPr sz="2100" spc="18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125" dirty="0">
                <a:solidFill>
                  <a:srgbClr val="F9F7F4"/>
                </a:solidFill>
                <a:latin typeface="Lucida Sans Unicode"/>
                <a:cs typeface="Lucida Sans Unicode"/>
              </a:rPr>
              <a:t>and</a:t>
            </a:r>
            <a:r>
              <a:rPr sz="2100" spc="18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65" dirty="0">
                <a:solidFill>
                  <a:srgbClr val="F9F7F4"/>
                </a:solidFill>
                <a:latin typeface="Lucida Sans Unicode"/>
                <a:cs typeface="Lucida Sans Unicode"/>
              </a:rPr>
              <a:t>brand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reputation.</a:t>
            </a:r>
            <a:r>
              <a:rPr sz="2100" spc="30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This</a:t>
            </a:r>
            <a:r>
              <a:rPr sz="2100" spc="30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110" dirty="0">
                <a:solidFill>
                  <a:srgbClr val="F9F7F4"/>
                </a:solidFill>
                <a:latin typeface="Lucida Sans Unicode"/>
                <a:cs typeface="Lucida Sans Unicode"/>
              </a:rPr>
              <a:t>approach</a:t>
            </a:r>
            <a:r>
              <a:rPr sz="2100" spc="30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focusing</a:t>
            </a:r>
            <a:r>
              <a:rPr sz="2100" spc="30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on</a:t>
            </a:r>
            <a:r>
              <a:rPr sz="2100" spc="30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sustainability</a:t>
            </a:r>
            <a:r>
              <a:rPr sz="2100" spc="30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will</a:t>
            </a:r>
            <a:r>
              <a:rPr sz="2100" spc="30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help</a:t>
            </a:r>
            <a:r>
              <a:rPr sz="2100" spc="30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in</a:t>
            </a:r>
            <a:r>
              <a:rPr sz="2100" spc="30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business</a:t>
            </a:r>
            <a:r>
              <a:rPr sz="2100" spc="30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growth,</a:t>
            </a:r>
            <a:r>
              <a:rPr sz="2100" spc="30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-10" dirty="0">
                <a:solidFill>
                  <a:srgbClr val="F9F7F4"/>
                </a:solidFill>
                <a:latin typeface="Lucida Sans Unicode"/>
                <a:cs typeface="Lucida Sans Unicode"/>
              </a:rPr>
              <a:t>delivering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positive </a:t>
            </a:r>
            <a:r>
              <a:rPr sz="2100" spc="50" dirty="0">
                <a:solidFill>
                  <a:srgbClr val="F9F7F4"/>
                </a:solidFill>
                <a:latin typeface="Lucida Sans Unicode"/>
                <a:cs typeface="Lucida Sans Unicode"/>
              </a:rPr>
              <a:t>social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125" dirty="0">
                <a:solidFill>
                  <a:srgbClr val="F9F7F4"/>
                </a:solidFill>
                <a:latin typeface="Lucida Sans Unicode"/>
                <a:cs typeface="Lucida Sans Unicode"/>
              </a:rPr>
              <a:t>and</a:t>
            </a:r>
            <a:r>
              <a:rPr sz="2100" spc="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45" dirty="0">
                <a:solidFill>
                  <a:srgbClr val="F9F7F4"/>
                </a:solidFill>
                <a:latin typeface="Lucida Sans Unicode"/>
                <a:cs typeface="Lucida Sans Unicode"/>
              </a:rPr>
              <a:t>environmental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85" dirty="0">
                <a:solidFill>
                  <a:srgbClr val="F9F7F4"/>
                </a:solidFill>
                <a:latin typeface="Lucida Sans Unicode"/>
                <a:cs typeface="Lucida Sans Unicode"/>
              </a:rPr>
              <a:t>impacts</a:t>
            </a:r>
            <a:r>
              <a:rPr sz="2100" spc="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(Andersson et</a:t>
            </a:r>
            <a:r>
              <a:rPr sz="2100" spc="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-85" dirty="0">
                <a:solidFill>
                  <a:srgbClr val="F9F7F4"/>
                </a:solidFill>
                <a:latin typeface="Lucida Sans Unicode"/>
                <a:cs typeface="Lucida Sans Unicode"/>
              </a:rPr>
              <a:t>al.,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-10" dirty="0">
                <a:solidFill>
                  <a:srgbClr val="F9F7F4"/>
                </a:solidFill>
                <a:latin typeface="Lucida Sans Unicode"/>
                <a:cs typeface="Lucida Sans Unicode"/>
              </a:rPr>
              <a:t>2022).</a:t>
            </a:r>
            <a:endParaRPr sz="2100">
              <a:latin typeface="Lucida Sans Unicode"/>
              <a:cs typeface="Lucida Sans Unicode"/>
            </a:endParaRPr>
          </a:p>
          <a:p>
            <a:pPr marL="173355" algn="just">
              <a:lnSpc>
                <a:spcPct val="100000"/>
              </a:lnSpc>
              <a:spcBef>
                <a:spcPts val="1630"/>
              </a:spcBef>
            </a:pPr>
            <a:r>
              <a:rPr sz="2350" b="1" dirty="0">
                <a:solidFill>
                  <a:srgbClr val="FFFFFF"/>
                </a:solidFill>
                <a:latin typeface="Palatino Linotype"/>
                <a:cs typeface="Palatino Linotype"/>
              </a:rPr>
              <a:t>Reference</a:t>
            </a:r>
            <a:r>
              <a:rPr sz="2350" b="1" spc="295" dirty="0">
                <a:solidFill>
                  <a:srgbClr val="FFFFFF"/>
                </a:solidFill>
                <a:latin typeface="Palatino Linotype"/>
                <a:cs typeface="Palatino Linotype"/>
              </a:rPr>
              <a:t> </a:t>
            </a:r>
            <a:r>
              <a:rPr sz="2350" b="1" spc="-20" dirty="0">
                <a:solidFill>
                  <a:srgbClr val="FFFFFF"/>
                </a:solidFill>
                <a:latin typeface="Palatino Linotype"/>
                <a:cs typeface="Palatino Linotype"/>
              </a:rPr>
              <a:t>List</a:t>
            </a:r>
            <a:endParaRPr sz="2350">
              <a:latin typeface="Palatino Linotype"/>
              <a:cs typeface="Palatino Linotype"/>
            </a:endParaRPr>
          </a:p>
          <a:p>
            <a:pPr marL="164465" marR="5080">
              <a:lnSpc>
                <a:spcPct val="116700"/>
              </a:lnSpc>
              <a:spcBef>
                <a:spcPts val="365"/>
              </a:spcBef>
            </a:pPr>
            <a:r>
              <a:rPr sz="1500" dirty="0">
                <a:solidFill>
                  <a:srgbClr val="FFFFFF"/>
                </a:solidFill>
                <a:latin typeface="Lucida Sans Unicode"/>
                <a:cs typeface="Lucida Sans Unicode"/>
              </a:rPr>
              <a:t>Oak</a:t>
            </a:r>
            <a:r>
              <a:rPr sz="1500" spc="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dirty="0">
                <a:solidFill>
                  <a:srgbClr val="FFFFFF"/>
                </a:solidFill>
                <a:latin typeface="Lucida Sans Unicode"/>
                <a:cs typeface="Lucida Sans Unicode"/>
              </a:rPr>
              <a:t>Furnitureland</a:t>
            </a:r>
            <a:r>
              <a:rPr sz="1500" spc="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dirty="0">
                <a:solidFill>
                  <a:srgbClr val="FFFFFF"/>
                </a:solidFill>
                <a:latin typeface="Lucida Sans Unicode"/>
                <a:cs typeface="Lucida Sans Unicode"/>
              </a:rPr>
              <a:t>(2026).</a:t>
            </a:r>
            <a:r>
              <a:rPr sz="1500" spc="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dirty="0">
                <a:solidFill>
                  <a:srgbClr val="FFFFFF"/>
                </a:solidFill>
                <a:latin typeface="Lucida Sans Unicode"/>
                <a:cs typeface="Lucida Sans Unicode"/>
              </a:rPr>
              <a:t>Oak</a:t>
            </a:r>
            <a:r>
              <a:rPr sz="1500" spc="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Furniture</a:t>
            </a:r>
            <a:r>
              <a:rPr sz="1500" spc="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spc="85" dirty="0">
                <a:solidFill>
                  <a:srgbClr val="FFFFFF"/>
                </a:solidFill>
                <a:latin typeface="Lucida Sans Unicode"/>
                <a:cs typeface="Lucida Sans Unicode"/>
              </a:rPr>
              <a:t>and</a:t>
            </a:r>
            <a:r>
              <a:rPr sz="1500" spc="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dirty="0">
                <a:solidFill>
                  <a:srgbClr val="FFFFFF"/>
                </a:solidFill>
                <a:latin typeface="Lucida Sans Unicode"/>
                <a:cs typeface="Lucida Sans Unicode"/>
              </a:rPr>
              <a:t>Sofas</a:t>
            </a:r>
            <a:r>
              <a:rPr sz="1500" spc="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spc="-135" dirty="0">
                <a:solidFill>
                  <a:srgbClr val="FFFFFF"/>
                </a:solidFill>
                <a:latin typeface="Lucida Sans Unicode"/>
                <a:cs typeface="Lucida Sans Unicode"/>
              </a:rPr>
              <a:t>|</a:t>
            </a:r>
            <a:r>
              <a:rPr sz="1500" spc="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dirty="0">
                <a:solidFill>
                  <a:srgbClr val="FFFFFF"/>
                </a:solidFill>
                <a:latin typeface="Lucida Sans Unicode"/>
                <a:cs typeface="Lucida Sans Unicode"/>
              </a:rPr>
              <a:t>Oak</a:t>
            </a:r>
            <a:r>
              <a:rPr sz="1500" spc="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dirty="0">
                <a:solidFill>
                  <a:srgbClr val="FFFFFF"/>
                </a:solidFill>
                <a:latin typeface="Lucida Sans Unicode"/>
                <a:cs typeface="Lucida Sans Unicode"/>
              </a:rPr>
              <a:t>Furnitureland.</a:t>
            </a:r>
            <a:r>
              <a:rPr sz="1500" spc="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dirty="0">
                <a:solidFill>
                  <a:srgbClr val="FFFFFF"/>
                </a:solidFill>
                <a:latin typeface="Lucida Sans Unicode"/>
                <a:cs typeface="Lucida Sans Unicode"/>
              </a:rPr>
              <a:t>[online]</a:t>
            </a:r>
            <a:r>
              <a:rPr sz="1500" spc="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Oakfurnitureland.co.uk.</a:t>
            </a:r>
            <a:r>
              <a:rPr sz="1500" spc="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dirty="0">
                <a:solidFill>
                  <a:srgbClr val="FFFFFF"/>
                </a:solidFill>
                <a:latin typeface="Lucida Sans Unicode"/>
                <a:cs typeface="Lucida Sans Unicode"/>
              </a:rPr>
              <a:t>Available</a:t>
            </a:r>
            <a:r>
              <a:rPr sz="1500" spc="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dirty="0">
                <a:solidFill>
                  <a:srgbClr val="FFFFFF"/>
                </a:solidFill>
                <a:latin typeface="Lucida Sans Unicode"/>
                <a:cs typeface="Lucida Sans Unicode"/>
              </a:rPr>
              <a:t>at:</a:t>
            </a:r>
            <a:r>
              <a:rPr sz="1500" spc="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u="heavy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Lucida Sans Unicode"/>
                <a:cs typeface="Lucida Sans Unicode"/>
                <a:hlinkClick r:id="rId2"/>
              </a:rPr>
              <a:t>https://www.oakfurnitureland.co.uk/?srsltid=AfmBOoqCWM8KaJRfVq8ZMP-6ZmZvOHXqkOkm</a:t>
            </a:r>
            <a:r>
              <a:rPr sz="1500" spc="-10" dirty="0">
                <a:solidFill>
                  <a:srgbClr val="FFFFFF"/>
                </a:solidFill>
                <a:latin typeface="Lucida Sans Unicode"/>
                <a:cs typeface="Lucida Sans Unicode"/>
                <a:hlinkClick r:id="rId2"/>
              </a:rPr>
              <a:t>j</a:t>
            </a:r>
            <a:r>
              <a:rPr sz="1500" u="heavy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Lucida Sans Unicode"/>
                <a:cs typeface="Lucida Sans Unicode"/>
                <a:hlinkClick r:id="rId2"/>
              </a:rPr>
              <a:t>dWICqhidpfVgc6vyiBs</a:t>
            </a:r>
            <a:r>
              <a:rPr sz="15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.</a:t>
            </a:r>
            <a:endParaRPr sz="1500">
              <a:latin typeface="Lucida Sans Unicode"/>
              <a:cs typeface="Lucida Sans Unicode"/>
            </a:endParaRPr>
          </a:p>
          <a:p>
            <a:pPr marL="164465">
              <a:lnSpc>
                <a:spcPct val="100000"/>
              </a:lnSpc>
              <a:spcBef>
                <a:spcPts val="300"/>
              </a:spcBef>
            </a:pPr>
            <a:r>
              <a:rPr sz="1500" spc="-60" dirty="0">
                <a:solidFill>
                  <a:srgbClr val="FFFFFF"/>
                </a:solidFill>
                <a:latin typeface="Lucida Sans Unicode"/>
                <a:cs typeface="Lucida Sans Unicode"/>
              </a:rPr>
              <a:t>Al</a:t>
            </a:r>
            <a:r>
              <a:rPr sz="150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Darwish,</a:t>
            </a:r>
            <a:r>
              <a:rPr sz="1500" spc="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spc="-175" dirty="0">
                <a:solidFill>
                  <a:srgbClr val="FFFFFF"/>
                </a:solidFill>
                <a:latin typeface="Lucida Sans Unicode"/>
                <a:cs typeface="Lucida Sans Unicode"/>
              </a:rPr>
              <a:t>L.,</a:t>
            </a:r>
            <a:r>
              <a:rPr sz="1500" spc="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spc="-95" dirty="0">
                <a:solidFill>
                  <a:srgbClr val="FFFFFF"/>
                </a:solidFill>
                <a:latin typeface="Lucida Sans Unicode"/>
                <a:cs typeface="Lucida Sans Unicode"/>
              </a:rPr>
              <a:t>2023.</a:t>
            </a:r>
            <a:r>
              <a:rPr sz="1500" spc="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dirty="0">
                <a:solidFill>
                  <a:srgbClr val="FFFFFF"/>
                </a:solidFill>
                <a:latin typeface="Lucida Sans Unicode"/>
                <a:cs typeface="Lucida Sans Unicode"/>
              </a:rPr>
              <a:t>Green</a:t>
            </a:r>
            <a:r>
              <a:rPr sz="1500" spc="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furniture:</a:t>
            </a:r>
            <a:r>
              <a:rPr sz="1500" spc="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dirty="0">
                <a:solidFill>
                  <a:srgbClr val="FFFFFF"/>
                </a:solidFill>
                <a:latin typeface="Lucida Sans Unicode"/>
                <a:cs typeface="Lucida Sans Unicode"/>
              </a:rPr>
              <a:t>sustainability,</a:t>
            </a:r>
            <a:r>
              <a:rPr sz="1500" spc="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spc="50" dirty="0">
                <a:solidFill>
                  <a:srgbClr val="FFFFFF"/>
                </a:solidFill>
                <a:latin typeface="Lucida Sans Unicode"/>
                <a:cs typeface="Lucida Sans Unicode"/>
              </a:rPr>
              <a:t>consumer</a:t>
            </a:r>
            <a:r>
              <a:rPr sz="150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dirty="0">
                <a:solidFill>
                  <a:srgbClr val="FFFFFF"/>
                </a:solidFill>
                <a:latin typeface="Lucida Sans Unicode"/>
                <a:cs typeface="Lucida Sans Unicode"/>
              </a:rPr>
              <a:t>choice,</a:t>
            </a:r>
            <a:r>
              <a:rPr sz="1500" spc="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spc="85" dirty="0">
                <a:solidFill>
                  <a:srgbClr val="FFFFFF"/>
                </a:solidFill>
                <a:latin typeface="Lucida Sans Unicode"/>
                <a:cs typeface="Lucida Sans Unicode"/>
              </a:rPr>
              <a:t>and</a:t>
            </a:r>
            <a:r>
              <a:rPr sz="1500" spc="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dirty="0">
                <a:solidFill>
                  <a:srgbClr val="FFFFFF"/>
                </a:solidFill>
                <a:latin typeface="Lucida Sans Unicode"/>
                <a:cs typeface="Lucida Sans Unicode"/>
              </a:rPr>
              <a:t>market</a:t>
            </a:r>
            <a:r>
              <a:rPr sz="1500" spc="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dirty="0">
                <a:solidFill>
                  <a:srgbClr val="FFFFFF"/>
                </a:solidFill>
                <a:latin typeface="Lucida Sans Unicode"/>
                <a:cs typeface="Lucida Sans Unicode"/>
              </a:rPr>
              <a:t>analysis</a:t>
            </a:r>
            <a:r>
              <a:rPr sz="1500" spc="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dirty="0">
                <a:solidFill>
                  <a:srgbClr val="FFFFFF"/>
                </a:solidFill>
                <a:latin typeface="Lucida Sans Unicode"/>
                <a:cs typeface="Lucida Sans Unicode"/>
              </a:rPr>
              <a:t>in</a:t>
            </a:r>
            <a:r>
              <a:rPr sz="1500" spc="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spc="100" dirty="0">
                <a:solidFill>
                  <a:srgbClr val="FFFFFF"/>
                </a:solidFill>
                <a:latin typeface="Lucida Sans Unicode"/>
                <a:cs typeface="Lucida Sans Unicode"/>
              </a:rPr>
              <a:t>an</a:t>
            </a:r>
            <a:r>
              <a:rPr sz="1500" spc="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dirty="0">
                <a:solidFill>
                  <a:srgbClr val="FFFFFF"/>
                </a:solidFill>
                <a:latin typeface="Lucida Sans Unicode"/>
                <a:cs typeface="Lucida Sans Unicode"/>
              </a:rPr>
              <a:t>evolving</a:t>
            </a:r>
            <a:r>
              <a:rPr sz="1500" spc="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spc="50" dirty="0">
                <a:solidFill>
                  <a:srgbClr val="FFFFFF"/>
                </a:solidFill>
                <a:latin typeface="Lucida Sans Unicode"/>
                <a:cs typeface="Lucida Sans Unicode"/>
              </a:rPr>
              <a:t>landscape.</a:t>
            </a:r>
            <a:r>
              <a:rPr sz="150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dirty="0">
                <a:solidFill>
                  <a:srgbClr val="FFFFFF"/>
                </a:solidFill>
                <a:latin typeface="Lucida Sans Unicode"/>
                <a:cs typeface="Lucida Sans Unicode"/>
              </a:rPr>
              <a:t>OCAD</a:t>
            </a:r>
            <a:r>
              <a:rPr sz="1500" spc="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University.</a:t>
            </a:r>
            <a:r>
              <a:rPr sz="1500" spc="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500" u="heavy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Lucida Sans Unicode"/>
                <a:cs typeface="Lucida Sans Unicode"/>
                <a:hlinkClick r:id="rId3"/>
              </a:rPr>
              <a:t>https://openresearch.ocadu.ca/id/eprint/4071/</a:t>
            </a:r>
            <a:endParaRPr sz="1500">
              <a:latin typeface="Lucida Sans Unicode"/>
              <a:cs typeface="Lucida Sans Unicode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-12700" y="6028688"/>
            <a:ext cx="12658725" cy="9180195"/>
          </a:xfrm>
          <a:prstGeom prst="rect">
            <a:avLst/>
          </a:prstGeom>
        </p:spPr>
        <p:txBody>
          <a:bodyPr vert="horz" wrap="square" lIns="0" tIns="356235" rIns="0" bIns="0" rtlCol="0">
            <a:spAutoFit/>
          </a:bodyPr>
          <a:lstStyle/>
          <a:p>
            <a:pPr marL="1194435">
              <a:lnSpc>
                <a:spcPct val="100000"/>
              </a:lnSpc>
              <a:spcBef>
                <a:spcPts val="2805"/>
              </a:spcBef>
            </a:pPr>
            <a:r>
              <a:rPr sz="5900" b="1" spc="-155" dirty="0">
                <a:solidFill>
                  <a:srgbClr val="FAE2D1"/>
                </a:solidFill>
                <a:latin typeface="Palatino Linotype"/>
                <a:cs typeface="Palatino Linotype"/>
              </a:rPr>
              <a:t>Oak</a:t>
            </a:r>
            <a:r>
              <a:rPr sz="5900" b="1" spc="-655" dirty="0">
                <a:solidFill>
                  <a:srgbClr val="FAE2D1"/>
                </a:solidFill>
                <a:latin typeface="Palatino Linotype"/>
                <a:cs typeface="Palatino Linotype"/>
              </a:rPr>
              <a:t> </a:t>
            </a:r>
            <a:r>
              <a:rPr sz="5900" b="1" spc="-240" dirty="0">
                <a:solidFill>
                  <a:srgbClr val="FAE2D1"/>
                </a:solidFill>
                <a:latin typeface="Palatino Linotype"/>
                <a:cs typeface="Palatino Linotype"/>
              </a:rPr>
              <a:t>Living</a:t>
            </a:r>
            <a:r>
              <a:rPr sz="5900" b="1" spc="-650" dirty="0">
                <a:solidFill>
                  <a:srgbClr val="FAE2D1"/>
                </a:solidFill>
                <a:latin typeface="Palatino Linotype"/>
                <a:cs typeface="Palatino Linotype"/>
              </a:rPr>
              <a:t> </a:t>
            </a:r>
            <a:r>
              <a:rPr sz="5900" b="1" dirty="0">
                <a:solidFill>
                  <a:srgbClr val="FAE2D1"/>
                </a:solidFill>
                <a:latin typeface="Palatino Linotype"/>
                <a:cs typeface="Palatino Linotype"/>
              </a:rPr>
              <a:t>Eco</a:t>
            </a:r>
            <a:r>
              <a:rPr sz="5900" b="1" spc="-655" dirty="0">
                <a:solidFill>
                  <a:srgbClr val="FAE2D1"/>
                </a:solidFill>
                <a:latin typeface="Palatino Linotype"/>
                <a:cs typeface="Palatino Linotype"/>
              </a:rPr>
              <a:t> </a:t>
            </a:r>
            <a:r>
              <a:rPr sz="5900" b="1" spc="-65" dirty="0">
                <a:solidFill>
                  <a:srgbClr val="FAE2D1"/>
                </a:solidFill>
                <a:latin typeface="Palatino Linotype"/>
                <a:cs typeface="Palatino Linotype"/>
              </a:rPr>
              <a:t>Collection</a:t>
            </a:r>
            <a:endParaRPr sz="5900">
              <a:latin typeface="Palatino Linotype"/>
              <a:cs typeface="Palatino Linotype"/>
            </a:endParaRPr>
          </a:p>
          <a:p>
            <a:pPr marL="84455">
              <a:lnSpc>
                <a:spcPct val="100000"/>
              </a:lnSpc>
              <a:spcBef>
                <a:spcPts val="1905"/>
              </a:spcBef>
            </a:pPr>
            <a:r>
              <a:rPr sz="4200" b="1" dirty="0">
                <a:solidFill>
                  <a:srgbClr val="FAE2D1"/>
                </a:solidFill>
                <a:latin typeface="Palatino Linotype"/>
                <a:cs typeface="Palatino Linotype"/>
              </a:rPr>
              <a:t>Company</a:t>
            </a:r>
            <a:r>
              <a:rPr sz="4200" b="1" spc="25" dirty="0">
                <a:solidFill>
                  <a:srgbClr val="FAE2D1"/>
                </a:solidFill>
                <a:latin typeface="Palatino Linotype"/>
                <a:cs typeface="Palatino Linotype"/>
              </a:rPr>
              <a:t> </a:t>
            </a:r>
            <a:r>
              <a:rPr sz="4200" b="1" spc="70" dirty="0">
                <a:solidFill>
                  <a:srgbClr val="FAE2D1"/>
                </a:solidFill>
                <a:latin typeface="Palatino Linotype"/>
                <a:cs typeface="Palatino Linotype"/>
              </a:rPr>
              <a:t>Introduction</a:t>
            </a:r>
            <a:endParaRPr sz="4200" dirty="0">
              <a:latin typeface="Palatino Linotype"/>
              <a:cs typeface="Palatino Linotype"/>
            </a:endParaRPr>
          </a:p>
          <a:p>
            <a:pPr marL="100965" marR="639445" algn="just">
              <a:lnSpc>
                <a:spcPct val="116100"/>
              </a:lnSpc>
              <a:spcBef>
                <a:spcPts val="1040"/>
              </a:spcBef>
            </a:pP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The</a:t>
            </a:r>
            <a:r>
              <a:rPr sz="2100" spc="-4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75" dirty="0">
                <a:solidFill>
                  <a:srgbClr val="F9F7F4"/>
                </a:solidFill>
                <a:latin typeface="Lucida Sans Unicode"/>
                <a:cs typeface="Lucida Sans Unicode"/>
              </a:rPr>
              <a:t>chosen</a:t>
            </a:r>
            <a:r>
              <a:rPr sz="2100" spc="-4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80" dirty="0">
                <a:solidFill>
                  <a:srgbClr val="F9F7F4"/>
                </a:solidFill>
                <a:latin typeface="Lucida Sans Unicode"/>
                <a:cs typeface="Lucida Sans Unicode"/>
              </a:rPr>
              <a:t>company,</a:t>
            </a:r>
            <a:r>
              <a:rPr sz="2100" spc="-4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Oak</a:t>
            </a:r>
            <a:r>
              <a:rPr sz="2100" spc="-4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Furnitureland,</a:t>
            </a:r>
            <a:r>
              <a:rPr sz="2100" spc="-4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is</a:t>
            </a:r>
            <a:r>
              <a:rPr sz="2100" spc="-4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65" dirty="0">
                <a:solidFill>
                  <a:srgbClr val="F9F7F4"/>
                </a:solidFill>
                <a:latin typeface="Lucida Sans Unicode"/>
                <a:cs typeface="Lucida Sans Unicode"/>
              </a:rPr>
              <a:t>one</a:t>
            </a:r>
            <a:r>
              <a:rPr sz="2100" spc="-4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of</a:t>
            </a:r>
            <a:r>
              <a:rPr sz="2100" spc="-4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the</a:t>
            </a:r>
            <a:r>
              <a:rPr sz="2100" spc="-4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55" dirty="0">
                <a:solidFill>
                  <a:srgbClr val="F9F7F4"/>
                </a:solidFill>
                <a:latin typeface="Lucida Sans Unicode"/>
                <a:cs typeface="Lucida Sans Unicode"/>
              </a:rPr>
              <a:t>leading</a:t>
            </a:r>
            <a:r>
              <a:rPr sz="2100" spc="-4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-10" dirty="0">
                <a:solidFill>
                  <a:srgbClr val="F9F7F4"/>
                </a:solidFill>
                <a:latin typeface="Lucida Sans Unicode"/>
                <a:cs typeface="Lucida Sans Unicode"/>
              </a:rPr>
              <a:t>furniture</a:t>
            </a:r>
            <a:r>
              <a:rPr sz="2100" spc="-4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95" dirty="0">
                <a:solidFill>
                  <a:srgbClr val="F9F7F4"/>
                </a:solidFill>
                <a:latin typeface="Lucida Sans Unicode"/>
                <a:cs typeface="Lucida Sans Unicode"/>
              </a:rPr>
              <a:t>companies</a:t>
            </a:r>
            <a:r>
              <a:rPr sz="2100" spc="-4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in</a:t>
            </a:r>
            <a:r>
              <a:rPr sz="2100" spc="-4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-25" dirty="0">
                <a:solidFill>
                  <a:srgbClr val="F9F7F4"/>
                </a:solidFill>
                <a:latin typeface="Lucida Sans Unicode"/>
                <a:cs typeface="Lucida Sans Unicode"/>
              </a:rPr>
              <a:t>the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UK,</a:t>
            </a:r>
            <a:r>
              <a:rPr sz="2100" spc="484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70" dirty="0">
                <a:solidFill>
                  <a:srgbClr val="F9F7F4"/>
                </a:solidFill>
                <a:latin typeface="Lucida Sans Unicode"/>
                <a:cs typeface="Lucida Sans Unicode"/>
              </a:rPr>
              <a:t>having</a:t>
            </a:r>
            <a:r>
              <a:rPr sz="2100" spc="49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focus</a:t>
            </a:r>
            <a:r>
              <a:rPr sz="2100" spc="484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on</a:t>
            </a:r>
            <a:r>
              <a:rPr sz="2100" spc="49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high-quality</a:t>
            </a:r>
            <a:r>
              <a:rPr sz="2100" spc="484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125" dirty="0">
                <a:solidFill>
                  <a:srgbClr val="F9F7F4"/>
                </a:solidFill>
                <a:latin typeface="Lucida Sans Unicode"/>
                <a:cs typeface="Lucida Sans Unicode"/>
              </a:rPr>
              <a:t>and</a:t>
            </a:r>
            <a:r>
              <a:rPr sz="2100" spc="49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specialist</a:t>
            </a:r>
            <a:r>
              <a:rPr sz="2100" spc="484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70" dirty="0">
                <a:solidFill>
                  <a:srgbClr val="F9F7F4"/>
                </a:solidFill>
                <a:latin typeface="Lucida Sans Unicode"/>
                <a:cs typeface="Lucida Sans Unicode"/>
              </a:rPr>
              <a:t>wooden</a:t>
            </a:r>
            <a:r>
              <a:rPr sz="2100" spc="49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furniture</a:t>
            </a:r>
            <a:r>
              <a:rPr sz="2100" spc="49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90" dirty="0">
                <a:solidFill>
                  <a:srgbClr val="F9F7F4"/>
                </a:solidFill>
                <a:latin typeface="Lucida Sans Unicode"/>
                <a:cs typeface="Lucida Sans Unicode"/>
              </a:rPr>
              <a:t>(Oak</a:t>
            </a:r>
            <a:r>
              <a:rPr sz="2100" spc="484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-10" dirty="0">
                <a:solidFill>
                  <a:srgbClr val="F9F7F4"/>
                </a:solidFill>
                <a:latin typeface="Lucida Sans Unicode"/>
                <a:cs typeface="Lucida Sans Unicode"/>
              </a:rPr>
              <a:t>Furnitureland,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2026).</a:t>
            </a:r>
            <a:r>
              <a:rPr sz="2100" spc="145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Due</a:t>
            </a:r>
            <a:r>
              <a:rPr sz="2100" spc="15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to</a:t>
            </a:r>
            <a:r>
              <a:rPr sz="2100" spc="15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rising</a:t>
            </a:r>
            <a:r>
              <a:rPr sz="2100" spc="15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70" dirty="0">
                <a:solidFill>
                  <a:srgbClr val="F9F7F4"/>
                </a:solidFill>
                <a:latin typeface="Lucida Sans Unicode"/>
                <a:cs typeface="Lucida Sans Unicode"/>
              </a:rPr>
              <a:t>consumer</a:t>
            </a:r>
            <a:r>
              <a:rPr sz="2100" spc="15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90" dirty="0">
                <a:solidFill>
                  <a:srgbClr val="F9F7F4"/>
                </a:solidFill>
                <a:latin typeface="Lucida Sans Unicode"/>
                <a:cs typeface="Lucida Sans Unicode"/>
              </a:rPr>
              <a:t>awareness</a:t>
            </a:r>
            <a:r>
              <a:rPr sz="2100" spc="15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of</a:t>
            </a:r>
            <a:r>
              <a:rPr sz="2100" spc="15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45" dirty="0">
                <a:solidFill>
                  <a:srgbClr val="F9F7F4"/>
                </a:solidFill>
                <a:latin typeface="Lucida Sans Unicode"/>
                <a:cs typeface="Lucida Sans Unicode"/>
              </a:rPr>
              <a:t>environmental</a:t>
            </a:r>
            <a:r>
              <a:rPr sz="2100" spc="15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issues,</a:t>
            </a:r>
            <a:r>
              <a:rPr sz="2100" spc="145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254" dirty="0">
                <a:solidFill>
                  <a:srgbClr val="F9F7F4"/>
                </a:solidFill>
                <a:latin typeface="Lucida Sans Unicode"/>
                <a:cs typeface="Lucida Sans Unicode"/>
              </a:rPr>
              <a:t>a</a:t>
            </a:r>
            <a:r>
              <a:rPr sz="2100" spc="15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-10" dirty="0">
                <a:solidFill>
                  <a:srgbClr val="F9F7F4"/>
                </a:solidFill>
                <a:latin typeface="Lucida Sans Unicode"/>
                <a:cs typeface="Lucida Sans Unicode"/>
              </a:rPr>
              <a:t>significant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opportunity</a:t>
            </a:r>
            <a:r>
              <a:rPr sz="2100" spc="35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arises</a:t>
            </a:r>
            <a:r>
              <a:rPr sz="2100" spc="36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for</a:t>
            </a:r>
            <a:r>
              <a:rPr sz="2100" spc="36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the</a:t>
            </a:r>
            <a:r>
              <a:rPr sz="2100" spc="36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125" dirty="0">
                <a:solidFill>
                  <a:srgbClr val="F9F7F4"/>
                </a:solidFill>
                <a:latin typeface="Lucida Sans Unicode"/>
                <a:cs typeface="Lucida Sans Unicode"/>
              </a:rPr>
              <a:t>company</a:t>
            </a:r>
            <a:r>
              <a:rPr sz="2100" spc="36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to</a:t>
            </a:r>
            <a:r>
              <a:rPr sz="2100" spc="36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strengthen</a:t>
            </a:r>
            <a:r>
              <a:rPr sz="2100" spc="36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its</a:t>
            </a:r>
            <a:r>
              <a:rPr sz="2100" spc="36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50" dirty="0">
                <a:solidFill>
                  <a:srgbClr val="F9F7F4"/>
                </a:solidFill>
                <a:latin typeface="Lucida Sans Unicode"/>
                <a:cs typeface="Lucida Sans Unicode"/>
              </a:rPr>
              <a:t>market</a:t>
            </a:r>
            <a:r>
              <a:rPr sz="2100" spc="36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position</a:t>
            </a:r>
            <a:r>
              <a:rPr sz="2100" spc="36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with</a:t>
            </a:r>
            <a:r>
              <a:rPr sz="2100" spc="36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40" dirty="0">
                <a:solidFill>
                  <a:srgbClr val="F9F7F4"/>
                </a:solidFill>
                <a:latin typeface="Lucida Sans Unicode"/>
                <a:cs typeface="Lucida Sans Unicode"/>
              </a:rPr>
              <a:t>sustainable </a:t>
            </a:r>
            <a:r>
              <a:rPr sz="2100" spc="-10" dirty="0">
                <a:solidFill>
                  <a:srgbClr val="F9F7F4"/>
                </a:solidFill>
                <a:latin typeface="Lucida Sans Unicode"/>
                <a:cs typeface="Lucida Sans Unicode"/>
              </a:rPr>
              <a:t>innovation.</a:t>
            </a:r>
            <a:endParaRPr sz="2100" dirty="0">
              <a:latin typeface="Lucida Sans Unicode"/>
              <a:cs typeface="Lucida Sans Unicode"/>
            </a:endParaRPr>
          </a:p>
          <a:p>
            <a:pPr marL="12700">
              <a:lnSpc>
                <a:spcPct val="100000"/>
              </a:lnSpc>
              <a:spcBef>
                <a:spcPts val="1005"/>
              </a:spcBef>
            </a:pPr>
            <a:r>
              <a:rPr sz="4200" b="1" dirty="0">
                <a:solidFill>
                  <a:srgbClr val="FAE2D1"/>
                </a:solidFill>
                <a:latin typeface="Palatino Linotype"/>
                <a:cs typeface="Palatino Linotype"/>
              </a:rPr>
              <a:t>Sustainable</a:t>
            </a:r>
            <a:r>
              <a:rPr sz="4200" b="1" spc="40" dirty="0">
                <a:solidFill>
                  <a:srgbClr val="FAE2D1"/>
                </a:solidFill>
                <a:latin typeface="Palatino Linotype"/>
                <a:cs typeface="Palatino Linotype"/>
              </a:rPr>
              <a:t> </a:t>
            </a:r>
            <a:r>
              <a:rPr sz="4200" b="1" spc="45" dirty="0">
                <a:solidFill>
                  <a:srgbClr val="FAE2D1"/>
                </a:solidFill>
                <a:latin typeface="Palatino Linotype"/>
                <a:cs typeface="Palatino Linotype"/>
              </a:rPr>
              <a:t>Requirement</a:t>
            </a:r>
            <a:r>
              <a:rPr sz="4200" b="1" spc="40" dirty="0">
                <a:solidFill>
                  <a:srgbClr val="FAE2D1"/>
                </a:solidFill>
                <a:latin typeface="Palatino Linotype"/>
                <a:cs typeface="Palatino Linotype"/>
              </a:rPr>
              <a:t> </a:t>
            </a:r>
            <a:r>
              <a:rPr sz="4200" b="1" spc="55" dirty="0">
                <a:solidFill>
                  <a:srgbClr val="FAE2D1"/>
                </a:solidFill>
                <a:latin typeface="Palatino Linotype"/>
                <a:cs typeface="Palatino Linotype"/>
              </a:rPr>
              <a:t>and</a:t>
            </a:r>
            <a:r>
              <a:rPr sz="4200" b="1" spc="40" dirty="0">
                <a:solidFill>
                  <a:srgbClr val="FAE2D1"/>
                </a:solidFill>
                <a:latin typeface="Palatino Linotype"/>
                <a:cs typeface="Palatino Linotype"/>
              </a:rPr>
              <a:t> </a:t>
            </a:r>
            <a:r>
              <a:rPr sz="4200" b="1" spc="110" dirty="0">
                <a:solidFill>
                  <a:srgbClr val="FAE2D1"/>
                </a:solidFill>
                <a:latin typeface="Palatino Linotype"/>
                <a:cs typeface="Palatino Linotype"/>
              </a:rPr>
              <a:t>Purpose</a:t>
            </a:r>
            <a:endParaRPr sz="4200" dirty="0">
              <a:latin typeface="Palatino Linotype"/>
              <a:cs typeface="Palatino Linotype"/>
            </a:endParaRPr>
          </a:p>
          <a:p>
            <a:pPr marL="12700" marR="695325" algn="just">
              <a:lnSpc>
                <a:spcPts val="2930"/>
              </a:lnSpc>
              <a:spcBef>
                <a:spcPts val="15"/>
              </a:spcBef>
            </a:pP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The</a:t>
            </a:r>
            <a:r>
              <a:rPr sz="2100" spc="12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75" dirty="0">
                <a:solidFill>
                  <a:srgbClr val="F9F7F4"/>
                </a:solidFill>
                <a:latin typeface="Lucida Sans Unicode"/>
                <a:cs typeface="Lucida Sans Unicode"/>
              </a:rPr>
              <a:t>brand</a:t>
            </a:r>
            <a:r>
              <a:rPr sz="2100" spc="12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expansion,</a:t>
            </a:r>
            <a:r>
              <a:rPr sz="2100" spc="12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140" dirty="0">
                <a:solidFill>
                  <a:srgbClr val="F9F7F4"/>
                </a:solidFill>
                <a:latin typeface="Lucida Sans Unicode"/>
                <a:cs typeface="Lucida Sans Unicode"/>
              </a:rPr>
              <a:t>named</a:t>
            </a:r>
            <a:r>
              <a:rPr sz="2100" spc="12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the</a:t>
            </a:r>
            <a:r>
              <a:rPr sz="2100" spc="12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Oak</a:t>
            </a:r>
            <a:r>
              <a:rPr sz="2100" spc="12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Living</a:t>
            </a:r>
            <a:r>
              <a:rPr sz="2100" spc="12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55" dirty="0">
                <a:solidFill>
                  <a:srgbClr val="F9F7F4"/>
                </a:solidFill>
                <a:latin typeface="Lucida Sans Unicode"/>
                <a:cs typeface="Lucida Sans Unicode"/>
              </a:rPr>
              <a:t>Eco</a:t>
            </a:r>
            <a:r>
              <a:rPr sz="2100" spc="12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collection,</a:t>
            </a:r>
            <a:r>
              <a:rPr sz="2100" spc="12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reflects</a:t>
            </a:r>
            <a:r>
              <a:rPr sz="2100" spc="12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50" dirty="0">
                <a:solidFill>
                  <a:srgbClr val="F9F7F4"/>
                </a:solidFill>
                <a:latin typeface="Lucida Sans Unicode"/>
                <a:cs typeface="Lucida Sans Unicode"/>
              </a:rPr>
              <a:t>sustainable</a:t>
            </a:r>
            <a:r>
              <a:rPr sz="2100" spc="12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-10" dirty="0">
                <a:solidFill>
                  <a:srgbClr val="F9F7F4"/>
                </a:solidFill>
                <a:latin typeface="Lucida Sans Unicode"/>
                <a:cs typeface="Lucida Sans Unicode"/>
              </a:rPr>
              <a:t>furniture </a:t>
            </a:r>
            <a:r>
              <a:rPr sz="2100" spc="45" dirty="0">
                <a:solidFill>
                  <a:srgbClr val="F9F7F4"/>
                </a:solidFill>
                <a:latin typeface="Lucida Sans Unicode"/>
                <a:cs typeface="Lucida Sans Unicode"/>
              </a:rPr>
              <a:t>products</a:t>
            </a:r>
            <a:r>
              <a:rPr sz="2100" spc="1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165" dirty="0">
                <a:solidFill>
                  <a:srgbClr val="F9F7F4"/>
                </a:solidFill>
                <a:latin typeface="Lucida Sans Unicode"/>
                <a:cs typeface="Lucida Sans Unicode"/>
              </a:rPr>
              <a:t>made</a:t>
            </a:r>
            <a:r>
              <a:rPr sz="2100" spc="1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with</a:t>
            </a:r>
            <a:r>
              <a:rPr sz="2100" spc="2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60" dirty="0">
                <a:solidFill>
                  <a:srgbClr val="F9F7F4"/>
                </a:solidFill>
                <a:latin typeface="Lucida Sans Unicode"/>
                <a:cs typeface="Lucida Sans Unicode"/>
              </a:rPr>
              <a:t>FSC</a:t>
            </a:r>
            <a:r>
              <a:rPr sz="2100" spc="1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timber,</a:t>
            </a:r>
            <a:r>
              <a:rPr sz="2100" spc="1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75" dirty="0">
                <a:solidFill>
                  <a:srgbClr val="F9F7F4"/>
                </a:solidFill>
                <a:latin typeface="Lucida Sans Unicode"/>
                <a:cs typeface="Lucida Sans Unicode"/>
              </a:rPr>
              <a:t>eco-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friendly</a:t>
            </a:r>
            <a:r>
              <a:rPr sz="2100" spc="2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-20" dirty="0">
                <a:solidFill>
                  <a:srgbClr val="F9F7F4"/>
                </a:solidFill>
                <a:latin typeface="Lucida Sans Unicode"/>
                <a:cs typeface="Lucida Sans Unicode"/>
              </a:rPr>
              <a:t>finishes,</a:t>
            </a:r>
            <a:r>
              <a:rPr sz="2100" spc="1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75" dirty="0">
                <a:solidFill>
                  <a:srgbClr val="F9F7F4"/>
                </a:solidFill>
                <a:latin typeface="Lucida Sans Unicode"/>
                <a:cs typeface="Lucida Sans Unicode"/>
              </a:rPr>
              <a:t>recycled</a:t>
            </a:r>
            <a:r>
              <a:rPr sz="2100" spc="1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55" dirty="0">
                <a:solidFill>
                  <a:srgbClr val="F9F7F4"/>
                </a:solidFill>
                <a:latin typeface="Lucida Sans Unicode"/>
                <a:cs typeface="Lucida Sans Unicode"/>
              </a:rPr>
              <a:t>materials</a:t>
            </a:r>
            <a:r>
              <a:rPr sz="2100" spc="2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125" dirty="0">
                <a:solidFill>
                  <a:srgbClr val="F9F7F4"/>
                </a:solidFill>
                <a:latin typeface="Lucida Sans Unicode"/>
                <a:cs typeface="Lucida Sans Unicode"/>
              </a:rPr>
              <a:t>and</a:t>
            </a:r>
            <a:r>
              <a:rPr sz="2100" spc="1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75" dirty="0">
                <a:solidFill>
                  <a:srgbClr val="F9F7F4"/>
                </a:solidFill>
                <a:latin typeface="Lucida Sans Unicode"/>
                <a:cs typeface="Lucida Sans Unicode"/>
              </a:rPr>
              <a:t>packaging </a:t>
            </a:r>
            <a:r>
              <a:rPr sz="2100" spc="90" dirty="0">
                <a:solidFill>
                  <a:srgbClr val="F9F7F4"/>
                </a:solidFill>
                <a:latin typeface="Lucida Sans Unicode"/>
                <a:cs typeface="Lucida Sans Unicode"/>
              </a:rPr>
              <a:t>(Oak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  Furnitureland,  2026).  The  </a:t>
            </a:r>
            <a:r>
              <a:rPr sz="2100" spc="95" dirty="0">
                <a:solidFill>
                  <a:srgbClr val="F9F7F4"/>
                </a:solidFill>
                <a:latin typeface="Lucida Sans Unicode"/>
                <a:cs typeface="Lucida Sans Unicode"/>
              </a:rPr>
              <a:t>main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114" dirty="0">
                <a:solidFill>
                  <a:srgbClr val="F9F7F4"/>
                </a:solidFill>
                <a:latin typeface="Lucida Sans Unicode"/>
                <a:cs typeface="Lucida Sans Unicode"/>
              </a:rPr>
              <a:t>aim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  of  this  extension  is  to  </a:t>
            </a:r>
            <a:r>
              <a:rPr sz="2100" spc="70" dirty="0">
                <a:solidFill>
                  <a:srgbClr val="F9F7F4"/>
                </a:solidFill>
                <a:latin typeface="Lucida Sans Unicode"/>
                <a:cs typeface="Lucida Sans Unicode"/>
              </a:rPr>
              <a:t>address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50" dirty="0">
                <a:solidFill>
                  <a:srgbClr val="F9F7F4"/>
                </a:solidFill>
                <a:latin typeface="Lucida Sans Unicode"/>
                <a:cs typeface="Lucida Sans Unicode"/>
              </a:rPr>
              <a:t>emerging </a:t>
            </a:r>
            <a:r>
              <a:rPr sz="2100" spc="114" dirty="0">
                <a:solidFill>
                  <a:srgbClr val="F9F7F4"/>
                </a:solidFill>
                <a:latin typeface="Lucida Sans Unicode"/>
                <a:cs typeface="Lucida Sans Unicode"/>
              </a:rPr>
              <a:t>demands</a:t>
            </a:r>
            <a:r>
              <a:rPr sz="2100" spc="225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on</a:t>
            </a:r>
            <a:r>
              <a:rPr sz="2100" spc="229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45" dirty="0">
                <a:solidFill>
                  <a:srgbClr val="F9F7F4"/>
                </a:solidFill>
                <a:latin typeface="Lucida Sans Unicode"/>
                <a:cs typeface="Lucida Sans Unicode"/>
              </a:rPr>
              <a:t>environmental</a:t>
            </a:r>
            <a:r>
              <a:rPr sz="2100" spc="229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concerns,</a:t>
            </a:r>
            <a:r>
              <a:rPr sz="2100" spc="225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responsible</a:t>
            </a:r>
            <a:r>
              <a:rPr sz="2100" spc="229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50" dirty="0">
                <a:solidFill>
                  <a:srgbClr val="F9F7F4"/>
                </a:solidFill>
                <a:latin typeface="Lucida Sans Unicode"/>
                <a:cs typeface="Lucida Sans Unicode"/>
              </a:rPr>
              <a:t>consumption</a:t>
            </a:r>
            <a:r>
              <a:rPr sz="2100" spc="229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125" dirty="0">
                <a:solidFill>
                  <a:srgbClr val="F9F7F4"/>
                </a:solidFill>
                <a:latin typeface="Lucida Sans Unicode"/>
                <a:cs typeface="Lucida Sans Unicode"/>
              </a:rPr>
              <a:t>and</a:t>
            </a:r>
            <a:r>
              <a:rPr sz="2100" spc="229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reduction</a:t>
            </a:r>
            <a:r>
              <a:rPr sz="2100" spc="225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-25" dirty="0">
                <a:solidFill>
                  <a:srgbClr val="F9F7F4"/>
                </a:solidFill>
                <a:latin typeface="Lucida Sans Unicode"/>
                <a:cs typeface="Lucida Sans Unicode"/>
              </a:rPr>
              <a:t>of </a:t>
            </a:r>
            <a:r>
              <a:rPr sz="2100" spc="65" dirty="0">
                <a:solidFill>
                  <a:srgbClr val="F9F7F4"/>
                </a:solidFill>
                <a:latin typeface="Lucida Sans Unicode"/>
                <a:cs typeface="Lucida Sans Unicode"/>
              </a:rPr>
              <a:t>ecological</a:t>
            </a:r>
            <a:r>
              <a:rPr sz="2100" spc="-8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-10" dirty="0">
                <a:solidFill>
                  <a:srgbClr val="F9F7F4"/>
                </a:solidFill>
                <a:latin typeface="Lucida Sans Unicode"/>
                <a:cs typeface="Lucida Sans Unicode"/>
              </a:rPr>
              <a:t>footprint.</a:t>
            </a:r>
            <a:endParaRPr sz="2100" dirty="0">
              <a:latin typeface="Lucida Sans Unicode"/>
              <a:cs typeface="Lucida Sans Unicode"/>
            </a:endParaRPr>
          </a:p>
          <a:p>
            <a:pPr marL="100965">
              <a:lnSpc>
                <a:spcPts val="4785"/>
              </a:lnSpc>
            </a:pPr>
            <a:r>
              <a:rPr sz="4200" b="1" spc="60" dirty="0">
                <a:solidFill>
                  <a:srgbClr val="FAE2D1"/>
                </a:solidFill>
                <a:latin typeface="Palatino Linotype"/>
                <a:cs typeface="Palatino Linotype"/>
              </a:rPr>
              <a:t>Market</a:t>
            </a:r>
            <a:r>
              <a:rPr sz="4200" b="1" spc="-100" dirty="0">
                <a:solidFill>
                  <a:srgbClr val="FAE2D1"/>
                </a:solidFill>
                <a:latin typeface="Palatino Linotype"/>
                <a:cs typeface="Palatino Linotype"/>
              </a:rPr>
              <a:t> </a:t>
            </a:r>
            <a:r>
              <a:rPr sz="4200" b="1" spc="-10" dirty="0">
                <a:solidFill>
                  <a:srgbClr val="FAE2D1"/>
                </a:solidFill>
                <a:latin typeface="Palatino Linotype"/>
                <a:cs typeface="Palatino Linotype"/>
              </a:rPr>
              <a:t>Appeal</a:t>
            </a:r>
            <a:endParaRPr sz="4200" dirty="0">
              <a:latin typeface="Palatino Linotype"/>
              <a:cs typeface="Palatino Linotype"/>
            </a:endParaRPr>
          </a:p>
          <a:p>
            <a:pPr marL="84455" algn="just">
              <a:lnSpc>
                <a:spcPts val="2485"/>
              </a:lnSpc>
            </a:pP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A</a:t>
            </a:r>
            <a:r>
              <a:rPr sz="2100" spc="50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significant</a:t>
            </a:r>
            <a:r>
              <a:rPr sz="2100" spc="50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pressure</a:t>
            </a:r>
            <a:r>
              <a:rPr sz="2100" spc="50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is</a:t>
            </a:r>
            <a:r>
              <a:rPr sz="2100" spc="50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110" dirty="0">
                <a:solidFill>
                  <a:srgbClr val="F9F7F4"/>
                </a:solidFill>
                <a:latin typeface="Lucida Sans Unicode"/>
                <a:cs typeface="Lucida Sans Unicode"/>
              </a:rPr>
              <a:t>faced</a:t>
            </a:r>
            <a:r>
              <a:rPr sz="2100" spc="50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80" dirty="0">
                <a:solidFill>
                  <a:srgbClr val="F9F7F4"/>
                </a:solidFill>
                <a:latin typeface="Lucida Sans Unicode"/>
                <a:cs typeface="Lucida Sans Unicode"/>
              </a:rPr>
              <a:t>by</a:t>
            </a:r>
            <a:r>
              <a:rPr sz="2100" spc="50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the</a:t>
            </a:r>
            <a:r>
              <a:rPr sz="2100" spc="50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furniture</a:t>
            </a:r>
            <a:r>
              <a:rPr sz="2100" spc="50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industry,</a:t>
            </a:r>
            <a:r>
              <a:rPr sz="2100" spc="50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50" dirty="0">
                <a:solidFill>
                  <a:srgbClr val="F9F7F4"/>
                </a:solidFill>
                <a:latin typeface="Lucida Sans Unicode"/>
                <a:cs typeface="Lucida Sans Unicode"/>
              </a:rPr>
              <a:t>which</a:t>
            </a:r>
            <a:r>
              <a:rPr sz="2100" spc="50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includes</a:t>
            </a:r>
            <a:r>
              <a:rPr sz="2100" spc="50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high</a:t>
            </a:r>
            <a:r>
              <a:rPr sz="2100" spc="50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pressure</a:t>
            </a:r>
            <a:r>
              <a:rPr sz="2100" spc="50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-25" dirty="0">
                <a:solidFill>
                  <a:srgbClr val="F9F7F4"/>
                </a:solidFill>
                <a:latin typeface="Lucida Sans Unicode"/>
                <a:cs typeface="Lucida Sans Unicode"/>
              </a:rPr>
              <a:t>on</a:t>
            </a:r>
            <a:endParaRPr sz="2100" dirty="0">
              <a:latin typeface="Lucida Sans Unicode"/>
              <a:cs typeface="Lucida Sans Unicode"/>
            </a:endParaRPr>
          </a:p>
          <a:p>
            <a:pPr marL="84455" marR="5080" algn="just">
              <a:lnSpc>
                <a:spcPct val="116100"/>
              </a:lnSpc>
            </a:pPr>
            <a:r>
              <a:rPr sz="2100" spc="55" dirty="0">
                <a:solidFill>
                  <a:srgbClr val="F9F7F4"/>
                </a:solidFill>
                <a:latin typeface="Lucida Sans Unicode"/>
                <a:cs typeface="Lucida Sans Unicode"/>
              </a:rPr>
              <a:t>adoption</a:t>
            </a:r>
            <a:r>
              <a:rPr sz="2100" spc="-15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of</a:t>
            </a:r>
            <a:r>
              <a:rPr sz="2100" spc="-1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50" dirty="0">
                <a:solidFill>
                  <a:srgbClr val="F9F7F4"/>
                </a:solidFill>
                <a:latin typeface="Lucida Sans Unicode"/>
                <a:cs typeface="Lucida Sans Unicode"/>
              </a:rPr>
              <a:t>sustainable</a:t>
            </a:r>
            <a:r>
              <a:rPr sz="2100" spc="-1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70" dirty="0">
                <a:solidFill>
                  <a:srgbClr val="F9F7F4"/>
                </a:solidFill>
                <a:latin typeface="Lucida Sans Unicode"/>
                <a:cs typeface="Lucida Sans Unicode"/>
              </a:rPr>
              <a:t>approaches,</a:t>
            </a:r>
            <a:r>
              <a:rPr sz="2100" spc="-1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strict</a:t>
            </a:r>
            <a:r>
              <a:rPr sz="2100" spc="-1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45" dirty="0">
                <a:solidFill>
                  <a:srgbClr val="F9F7F4"/>
                </a:solidFill>
                <a:latin typeface="Lucida Sans Unicode"/>
                <a:cs typeface="Lucida Sans Unicode"/>
              </a:rPr>
              <a:t>environmental</a:t>
            </a:r>
            <a:r>
              <a:rPr sz="2100" spc="-1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65" dirty="0">
                <a:solidFill>
                  <a:srgbClr val="F9F7F4"/>
                </a:solidFill>
                <a:latin typeface="Lucida Sans Unicode"/>
                <a:cs typeface="Lucida Sans Unicode"/>
              </a:rPr>
              <a:t>laws</a:t>
            </a:r>
            <a:r>
              <a:rPr sz="2100" spc="-1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125" dirty="0">
                <a:solidFill>
                  <a:srgbClr val="F9F7F4"/>
                </a:solidFill>
                <a:latin typeface="Lucida Sans Unicode"/>
                <a:cs typeface="Lucida Sans Unicode"/>
              </a:rPr>
              <a:t>and</a:t>
            </a:r>
            <a:r>
              <a:rPr sz="2100" spc="-1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rising</a:t>
            </a:r>
            <a:r>
              <a:rPr sz="2100" spc="-15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90" dirty="0">
                <a:solidFill>
                  <a:srgbClr val="F9F7F4"/>
                </a:solidFill>
                <a:latin typeface="Lucida Sans Unicode"/>
                <a:cs typeface="Lucida Sans Unicode"/>
              </a:rPr>
              <a:t>awareness</a:t>
            </a:r>
            <a:r>
              <a:rPr sz="2100" spc="-1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-25" dirty="0">
                <a:solidFill>
                  <a:srgbClr val="F9F7F4"/>
                </a:solidFill>
                <a:latin typeface="Lucida Sans Unicode"/>
                <a:cs typeface="Lucida Sans Unicode"/>
              </a:rPr>
              <a:t>of </a:t>
            </a:r>
            <a:r>
              <a:rPr sz="2100" spc="75" dirty="0">
                <a:solidFill>
                  <a:srgbClr val="F9F7F4"/>
                </a:solidFill>
                <a:latin typeface="Lucida Sans Unicode"/>
                <a:cs typeface="Lucida Sans Unicode"/>
              </a:rPr>
              <a:t>climate</a:t>
            </a:r>
            <a:r>
              <a:rPr sz="2100" spc="45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125" dirty="0">
                <a:solidFill>
                  <a:srgbClr val="F9F7F4"/>
                </a:solidFill>
                <a:latin typeface="Lucida Sans Unicode"/>
                <a:cs typeface="Lucida Sans Unicode"/>
              </a:rPr>
              <a:t>change</a:t>
            </a:r>
            <a:r>
              <a:rPr sz="2100" spc="45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(Al</a:t>
            </a:r>
            <a:r>
              <a:rPr sz="2100" spc="45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Darwish,</a:t>
            </a:r>
            <a:r>
              <a:rPr sz="2100" spc="45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2023).</a:t>
            </a:r>
            <a:r>
              <a:rPr sz="2100" spc="45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Environmentally</a:t>
            </a:r>
            <a:r>
              <a:rPr sz="2100" spc="45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50" dirty="0">
                <a:solidFill>
                  <a:srgbClr val="F9F7F4"/>
                </a:solidFill>
                <a:latin typeface="Lucida Sans Unicode"/>
                <a:cs typeface="Lucida Sans Unicode"/>
              </a:rPr>
              <a:t>conscious</a:t>
            </a:r>
            <a:r>
              <a:rPr sz="2100" spc="45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60" dirty="0">
                <a:solidFill>
                  <a:srgbClr val="F9F7F4"/>
                </a:solidFill>
                <a:latin typeface="Lucida Sans Unicode"/>
                <a:cs typeface="Lucida Sans Unicode"/>
              </a:rPr>
              <a:t>homeowners</a:t>
            </a:r>
            <a:r>
              <a:rPr sz="2100" spc="45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keep</a:t>
            </a:r>
            <a:r>
              <a:rPr sz="2100" spc="45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254" dirty="0">
                <a:solidFill>
                  <a:srgbClr val="F9F7F4"/>
                </a:solidFill>
                <a:latin typeface="Lucida Sans Unicode"/>
                <a:cs typeface="Lucida Sans Unicode"/>
              </a:rPr>
              <a:t>a</a:t>
            </a:r>
            <a:r>
              <a:rPr sz="2100" spc="45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35" dirty="0">
                <a:solidFill>
                  <a:srgbClr val="F9F7F4"/>
                </a:solidFill>
                <a:latin typeface="Lucida Sans Unicode"/>
                <a:cs typeface="Lucida Sans Unicode"/>
              </a:rPr>
              <a:t>major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focus</a:t>
            </a:r>
            <a:r>
              <a:rPr sz="2100" spc="4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on</a:t>
            </a:r>
            <a:r>
              <a:rPr sz="2100" spc="4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ethically</a:t>
            </a:r>
            <a:r>
              <a:rPr sz="2100" spc="4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sourced,</a:t>
            </a:r>
            <a:r>
              <a:rPr sz="2100" spc="4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55" dirty="0">
                <a:solidFill>
                  <a:srgbClr val="F9F7F4"/>
                </a:solidFill>
                <a:latin typeface="Lucida Sans Unicode"/>
                <a:cs typeface="Lucida Sans Unicode"/>
              </a:rPr>
              <a:t>durable</a:t>
            </a:r>
            <a:r>
              <a:rPr sz="2100" spc="4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125" dirty="0">
                <a:solidFill>
                  <a:srgbClr val="F9F7F4"/>
                </a:solidFill>
                <a:latin typeface="Lucida Sans Unicode"/>
                <a:cs typeface="Lucida Sans Unicode"/>
              </a:rPr>
              <a:t>and</a:t>
            </a:r>
            <a:r>
              <a:rPr sz="2100" spc="45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50" dirty="0">
                <a:solidFill>
                  <a:srgbClr val="F9F7F4"/>
                </a:solidFill>
                <a:latin typeface="Lucida Sans Unicode"/>
                <a:cs typeface="Lucida Sans Unicode"/>
              </a:rPr>
              <a:t>sustainable</a:t>
            </a:r>
            <a:r>
              <a:rPr sz="2100" spc="4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products.</a:t>
            </a:r>
            <a:r>
              <a:rPr sz="2100" spc="4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The</a:t>
            </a:r>
            <a:r>
              <a:rPr sz="2100" spc="4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55" dirty="0">
                <a:solidFill>
                  <a:srgbClr val="F9F7F4"/>
                </a:solidFill>
                <a:latin typeface="Lucida Sans Unicode"/>
                <a:cs typeface="Lucida Sans Unicode"/>
              </a:rPr>
              <a:t>Eco</a:t>
            </a:r>
            <a:r>
              <a:rPr sz="2100" spc="40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collection</a:t>
            </a:r>
            <a:r>
              <a:rPr sz="2100" spc="45" dirty="0">
                <a:solidFill>
                  <a:srgbClr val="F9F7F4"/>
                </a:solidFill>
                <a:latin typeface="Lucida Sans Unicode"/>
                <a:cs typeface="Lucida Sans Unicode"/>
              </a:rPr>
              <a:t>  </a:t>
            </a:r>
            <a:r>
              <a:rPr sz="2100" spc="75" dirty="0">
                <a:solidFill>
                  <a:srgbClr val="F9F7F4"/>
                </a:solidFill>
                <a:latin typeface="Lucida Sans Unicode"/>
                <a:cs typeface="Lucida Sans Unicode"/>
              </a:rPr>
              <a:t>range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delivers</a:t>
            </a:r>
            <a:r>
              <a:rPr sz="2100" spc="-3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65" dirty="0">
                <a:solidFill>
                  <a:srgbClr val="F9F7F4"/>
                </a:solidFill>
                <a:latin typeface="Lucida Sans Unicode"/>
                <a:cs typeface="Lucida Sans Unicode"/>
              </a:rPr>
              <a:t>premium</a:t>
            </a:r>
            <a:r>
              <a:rPr sz="2100" spc="-3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125" dirty="0">
                <a:solidFill>
                  <a:srgbClr val="F9F7F4"/>
                </a:solidFill>
                <a:latin typeface="Lucida Sans Unicode"/>
                <a:cs typeface="Lucida Sans Unicode"/>
              </a:rPr>
              <a:t>and</a:t>
            </a:r>
            <a:r>
              <a:rPr sz="2100" spc="-3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-10" dirty="0">
                <a:solidFill>
                  <a:srgbClr val="F9F7F4"/>
                </a:solidFill>
                <a:latin typeface="Lucida Sans Unicode"/>
                <a:cs typeface="Lucida Sans Unicode"/>
              </a:rPr>
              <a:t>stylish</a:t>
            </a:r>
            <a:r>
              <a:rPr sz="2100" spc="-3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-20" dirty="0">
                <a:solidFill>
                  <a:srgbClr val="F9F7F4"/>
                </a:solidFill>
                <a:latin typeface="Lucida Sans Unicode"/>
                <a:cs typeface="Lucida Sans Unicode"/>
              </a:rPr>
              <a:t>furniture</a:t>
            </a:r>
            <a:r>
              <a:rPr sz="2100" spc="-3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while</a:t>
            </a:r>
            <a:r>
              <a:rPr sz="2100" spc="-3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focusing</a:t>
            </a:r>
            <a:r>
              <a:rPr sz="2100" spc="-3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dirty="0">
                <a:solidFill>
                  <a:srgbClr val="F9F7F4"/>
                </a:solidFill>
                <a:latin typeface="Lucida Sans Unicode"/>
                <a:cs typeface="Lucida Sans Unicode"/>
              </a:rPr>
              <a:t>on</a:t>
            </a:r>
            <a:r>
              <a:rPr sz="2100" spc="-30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45" dirty="0">
                <a:solidFill>
                  <a:srgbClr val="F9F7F4"/>
                </a:solidFill>
                <a:latin typeface="Lucida Sans Unicode"/>
                <a:cs typeface="Lucida Sans Unicode"/>
              </a:rPr>
              <a:t>environmental</a:t>
            </a:r>
            <a:r>
              <a:rPr sz="2100" spc="-35" dirty="0">
                <a:solidFill>
                  <a:srgbClr val="F9F7F4"/>
                </a:solidFill>
                <a:latin typeface="Lucida Sans Unicode"/>
                <a:cs typeface="Lucida Sans Unicode"/>
              </a:rPr>
              <a:t> </a:t>
            </a:r>
            <a:r>
              <a:rPr sz="2100" spc="-10" dirty="0">
                <a:solidFill>
                  <a:srgbClr val="F9F7F4"/>
                </a:solidFill>
                <a:latin typeface="Lucida Sans Unicode"/>
                <a:cs typeface="Lucida Sans Unicode"/>
              </a:rPr>
              <a:t>responsibility.</a:t>
            </a:r>
            <a:endParaRPr sz="2100" dirty="0">
              <a:latin typeface="Lucida Sans Unicode"/>
              <a:cs typeface="Lucida Sans Unicode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-12700" y="15192512"/>
            <a:ext cx="9048115" cy="666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200" b="1" dirty="0">
                <a:solidFill>
                  <a:srgbClr val="FAE2D1"/>
                </a:solidFill>
                <a:latin typeface="Palatino Linotype"/>
                <a:cs typeface="Palatino Linotype"/>
              </a:rPr>
              <a:t>Alignment</a:t>
            </a:r>
            <a:r>
              <a:rPr sz="4200" b="1" spc="-60" dirty="0">
                <a:solidFill>
                  <a:srgbClr val="FAE2D1"/>
                </a:solidFill>
                <a:latin typeface="Palatino Linotype"/>
                <a:cs typeface="Palatino Linotype"/>
              </a:rPr>
              <a:t> </a:t>
            </a:r>
            <a:r>
              <a:rPr sz="4200" b="1" dirty="0">
                <a:solidFill>
                  <a:srgbClr val="FAE2D1"/>
                </a:solidFill>
                <a:latin typeface="Palatino Linotype"/>
                <a:cs typeface="Palatino Linotype"/>
              </a:rPr>
              <a:t>with</a:t>
            </a:r>
            <a:r>
              <a:rPr sz="4200" b="1" spc="-55" dirty="0">
                <a:solidFill>
                  <a:srgbClr val="FAE2D1"/>
                </a:solidFill>
                <a:latin typeface="Palatino Linotype"/>
                <a:cs typeface="Palatino Linotype"/>
              </a:rPr>
              <a:t> </a:t>
            </a:r>
            <a:r>
              <a:rPr sz="4200" b="1" dirty="0">
                <a:solidFill>
                  <a:srgbClr val="FAE2D1"/>
                </a:solidFill>
                <a:latin typeface="Palatino Linotype"/>
                <a:cs typeface="Palatino Linotype"/>
              </a:rPr>
              <a:t>Sustainability</a:t>
            </a:r>
            <a:r>
              <a:rPr sz="4200" b="1" spc="-60" dirty="0">
                <a:solidFill>
                  <a:srgbClr val="FAE2D1"/>
                </a:solidFill>
                <a:latin typeface="Palatino Linotype"/>
                <a:cs typeface="Palatino Linotype"/>
              </a:rPr>
              <a:t> </a:t>
            </a:r>
            <a:r>
              <a:rPr sz="4200" b="1" spc="-10" dirty="0">
                <a:solidFill>
                  <a:srgbClr val="FAE2D1"/>
                </a:solidFill>
                <a:latin typeface="Palatino Linotype"/>
                <a:cs typeface="Palatino Linotype"/>
              </a:rPr>
              <a:t>Goals</a:t>
            </a:r>
            <a:endParaRPr sz="4200">
              <a:latin typeface="Palatino Linotype"/>
              <a:cs typeface="Palatino Linotype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356</Words>
  <Application>Microsoft Office PowerPoint</Application>
  <PresentationFormat>Custom</PresentationFormat>
  <Paragraphs>14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</vt:lpstr>
      <vt:lpstr>Lucida Sans Unicode</vt:lpstr>
      <vt:lpstr>Palatino Linotype</vt:lpstr>
      <vt:lpstr>Office Theme</vt:lpstr>
      <vt:lpstr>Sustainable Brand Extension: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Brown Minimalist Furniture Sale Poster</dc:title>
  <dc:creator>Darshil Dodiya</dc:creator>
  <cp:keywords>DAHL4B0E8rw,BAErpnwm1a0,0</cp:keywords>
  <cp:lastModifiedBy>Darshil Dodiya</cp:lastModifiedBy>
  <cp:revision>1</cp:revision>
  <dcterms:created xsi:type="dcterms:W3CDTF">2026-06-29T13:08:17Z</dcterms:created>
  <dcterms:modified xsi:type="dcterms:W3CDTF">2026-07-01T14:45:44Z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SolidFramework v10.0.19910.1</vt:lpwstr>
  </property>
  <property fmtid="{D5CDD505-2E9C-101B-9397-08002B2CF9AE}" pid="3" name="Created">
    <vt:filetime>2026-06-07T00:00:00Z</vt:filetime>
  </property>
  <property fmtid="{D5CDD505-2E9C-101B-9397-08002B2CF9AE}" pid="4" name="Creator">
    <vt:lpwstr>Canva</vt:lpwstr>
  </property>
  <property fmtid="{D5CDD505-2E9C-101B-9397-08002B2CF9AE}" pid="5" name="LastSaved">
    <vt:filetime>2026-06-29T00:00:00Z</vt:filetime>
  </property>
  <property fmtid="{D5CDD505-2E9C-101B-9397-08002B2CF9AE}" pid="6" name="Producer">
    <vt:lpwstr>Canva</vt:lpwstr>
  </property>
</Properties>
</file>