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8" r:id="rId1"/>
  </p:sldMasterIdLst>
  <p:notesMasterIdLst>
    <p:notesMasterId r:id="rId13"/>
  </p:notesMasterIdLst>
  <p:sldIdLst>
    <p:sldId id="267"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2017"/>
    <p:restoredTop sz="94703"/>
  </p:normalViewPr>
  <p:slideViewPr>
    <p:cSldViewPr snapToGrid="0">
      <p:cViewPr>
        <p:scale>
          <a:sx n="92" d="100"/>
          <a:sy n="92" d="100"/>
        </p:scale>
        <p:origin x="576" y="9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1E51A2-81BB-4058-B1D1-6357883A35E7}" type="doc">
      <dgm:prSet loTypeId="urn:microsoft.com/office/officeart/2018/5/layout/Centered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9FA7D7E-AFEC-4310-A92C-001A5E4E8FFF}">
      <dgm:prSet/>
      <dgm:spPr/>
      <dgm:t>
        <a:bodyPr/>
        <a:lstStyle/>
        <a:p>
          <a:pPr>
            <a:lnSpc>
              <a:spcPct val="100000"/>
            </a:lnSpc>
            <a:defRPr b="1"/>
          </a:pPr>
          <a:r>
            <a:rPr lang="en-GB" b="1" noProof="0" dirty="0">
              <a:latin typeface="Times New Roman" panose="02020603050405020304" pitchFamily="18" charset="0"/>
              <a:cs typeface="Times New Roman" panose="02020603050405020304" pitchFamily="18" charset="0"/>
            </a:rPr>
            <a:t>Challenges (Japan Focus)</a:t>
          </a:r>
          <a:r>
            <a:rPr lang="en-GB" noProof="0" dirty="0">
              <a:latin typeface="Times New Roman" panose="02020603050405020304" pitchFamily="18" charset="0"/>
              <a:cs typeface="Times New Roman" panose="02020603050405020304" pitchFamily="18" charset="0"/>
            </a:rPr>
            <a:t>:</a:t>
          </a:r>
        </a:p>
      </dgm:t>
    </dgm:pt>
    <dgm:pt modelId="{AFC4F1FE-A4CD-408E-8FE8-36B778F87A83}" type="parTrans" cxnId="{62A437FE-02F8-4EA5-9CEF-8BFFD4DB69D2}">
      <dgm:prSet/>
      <dgm:spPr/>
      <dgm:t>
        <a:bodyPr/>
        <a:lstStyle/>
        <a:p>
          <a:endParaRPr lang="en-US"/>
        </a:p>
      </dgm:t>
    </dgm:pt>
    <dgm:pt modelId="{8D5723AD-FA92-4364-AAC4-AC04F6D6834B}" type="sibTrans" cxnId="{62A437FE-02F8-4EA5-9CEF-8BFFD4DB69D2}">
      <dgm:prSet/>
      <dgm:spPr/>
      <dgm:t>
        <a:bodyPr/>
        <a:lstStyle/>
        <a:p>
          <a:endParaRPr lang="en-US"/>
        </a:p>
      </dgm:t>
    </dgm:pt>
    <dgm:pt modelId="{8D2D60D8-029B-451F-ABFD-2B7D2691C112}">
      <dgm:prSet/>
      <dgm:spPr/>
      <dgm:t>
        <a:bodyPr/>
        <a:lstStyle/>
        <a:p>
          <a:pPr>
            <a:lnSpc>
              <a:spcPct val="100000"/>
            </a:lnSpc>
          </a:pPr>
          <a:r>
            <a:rPr lang="en-GB" noProof="0" dirty="0">
              <a:latin typeface="Times New Roman" panose="02020603050405020304" pitchFamily="18" charset="0"/>
              <a:cs typeface="Times New Roman" panose="02020603050405020304" pitchFamily="18" charset="0"/>
            </a:rPr>
            <a:t>Communication: Indirect high-context vs. UK direct; misreads (e.g., silence as dissent)</a:t>
          </a:r>
        </a:p>
      </dgm:t>
    </dgm:pt>
    <dgm:pt modelId="{AB8B2CFF-2918-4B52-AD5B-E18B45493C67}" type="parTrans" cxnId="{0967B7B3-D68A-4CB3-B8C1-3D86D043E68C}">
      <dgm:prSet/>
      <dgm:spPr/>
      <dgm:t>
        <a:bodyPr/>
        <a:lstStyle/>
        <a:p>
          <a:endParaRPr lang="en-US"/>
        </a:p>
      </dgm:t>
    </dgm:pt>
    <dgm:pt modelId="{5A71FCFF-D1A0-4D71-91E1-207D21BA07C4}" type="sibTrans" cxnId="{0967B7B3-D68A-4CB3-B8C1-3D86D043E68C}">
      <dgm:prSet/>
      <dgm:spPr/>
      <dgm:t>
        <a:bodyPr/>
        <a:lstStyle/>
        <a:p>
          <a:endParaRPr lang="en-US"/>
        </a:p>
      </dgm:t>
    </dgm:pt>
    <dgm:pt modelId="{F82F1A23-CACB-4008-8F23-672241534266}">
      <dgm:prSet/>
      <dgm:spPr/>
      <dgm:t>
        <a:bodyPr/>
        <a:lstStyle/>
        <a:p>
          <a:pPr>
            <a:lnSpc>
              <a:spcPct val="100000"/>
            </a:lnSpc>
          </a:pPr>
          <a:r>
            <a:rPr lang="en-GB" noProof="0" dirty="0">
              <a:latin typeface="Times New Roman" panose="02020603050405020304" pitchFamily="18" charset="0"/>
              <a:cs typeface="Times New Roman" panose="02020603050405020304" pitchFamily="18" charset="0"/>
            </a:rPr>
            <a:t>Hierarchy: Power Distance (54) causes 30% expat turnover; resists flat structures</a:t>
          </a:r>
        </a:p>
      </dgm:t>
    </dgm:pt>
    <dgm:pt modelId="{D87371C5-47AC-4EA0-8429-D6F0757C0EB7}" type="parTrans" cxnId="{E9887BEE-DF18-40C6-BE75-115BA4380B84}">
      <dgm:prSet/>
      <dgm:spPr/>
      <dgm:t>
        <a:bodyPr/>
        <a:lstStyle/>
        <a:p>
          <a:endParaRPr lang="en-US"/>
        </a:p>
      </dgm:t>
    </dgm:pt>
    <dgm:pt modelId="{E8CB016D-F102-4C66-9B19-BE00E3409D34}" type="sibTrans" cxnId="{E9887BEE-DF18-40C6-BE75-115BA4380B84}">
      <dgm:prSet/>
      <dgm:spPr/>
      <dgm:t>
        <a:bodyPr/>
        <a:lstStyle/>
        <a:p>
          <a:endParaRPr lang="en-US"/>
        </a:p>
      </dgm:t>
    </dgm:pt>
    <dgm:pt modelId="{A0BB70F3-D9AA-475A-9AA3-8C5E0CE400E2}">
      <dgm:prSet/>
      <dgm:spPr/>
      <dgm:t>
        <a:bodyPr/>
        <a:lstStyle/>
        <a:p>
          <a:pPr>
            <a:lnSpc>
              <a:spcPct val="100000"/>
            </a:lnSpc>
          </a:pPr>
          <a:r>
            <a:rPr lang="en-GB" noProof="0" dirty="0">
              <a:latin typeface="Times New Roman" panose="02020603050405020304" pitchFamily="18" charset="0"/>
              <a:cs typeface="Times New Roman" panose="02020603050405020304" pitchFamily="18" charset="0"/>
            </a:rPr>
            <a:t>Innovation: Uncertainty Avoidance (92) delays launches; 15–20% efficiency losses</a:t>
          </a:r>
        </a:p>
      </dgm:t>
    </dgm:pt>
    <dgm:pt modelId="{DE009EAD-033C-438E-A125-4293B12B9B99}" type="parTrans" cxnId="{C24182EB-AFBF-4D25-ACE4-F1FCEE68D2A0}">
      <dgm:prSet/>
      <dgm:spPr/>
      <dgm:t>
        <a:bodyPr/>
        <a:lstStyle/>
        <a:p>
          <a:endParaRPr lang="en-US"/>
        </a:p>
      </dgm:t>
    </dgm:pt>
    <dgm:pt modelId="{1FEF300A-E87B-49A7-AC90-824467FC8F98}" type="sibTrans" cxnId="{C24182EB-AFBF-4D25-ACE4-F1FCEE68D2A0}">
      <dgm:prSet/>
      <dgm:spPr/>
      <dgm:t>
        <a:bodyPr/>
        <a:lstStyle/>
        <a:p>
          <a:endParaRPr lang="en-US"/>
        </a:p>
      </dgm:t>
    </dgm:pt>
    <dgm:pt modelId="{05903144-266A-4725-BFFB-EE1D1C17C682}">
      <dgm:prSet/>
      <dgm:spPr/>
      <dgm:t>
        <a:bodyPr/>
        <a:lstStyle/>
        <a:p>
          <a:pPr>
            <a:lnSpc>
              <a:spcPct val="100000"/>
            </a:lnSpc>
            <a:defRPr b="1"/>
          </a:pPr>
          <a:r>
            <a:rPr lang="en-GB" b="1" noProof="0" dirty="0">
              <a:latin typeface="Times New Roman" panose="02020603050405020304" pitchFamily="18" charset="0"/>
              <a:cs typeface="Times New Roman" panose="02020603050405020304" pitchFamily="18" charset="0"/>
            </a:rPr>
            <a:t>Opportunities</a:t>
          </a:r>
          <a:r>
            <a:rPr lang="en-GB" noProof="0" dirty="0">
              <a:latin typeface="Times New Roman" panose="02020603050405020304" pitchFamily="18" charset="0"/>
              <a:cs typeface="Times New Roman" panose="02020603050405020304" pitchFamily="18" charset="0"/>
            </a:rPr>
            <a:t>:</a:t>
          </a:r>
        </a:p>
      </dgm:t>
    </dgm:pt>
    <dgm:pt modelId="{202D4C61-6865-4ED0-B1A1-8FBFCA1DE65A}" type="parTrans" cxnId="{2CD75298-D1CE-4BA6-BF38-D123AAD92AA0}">
      <dgm:prSet/>
      <dgm:spPr/>
      <dgm:t>
        <a:bodyPr/>
        <a:lstStyle/>
        <a:p>
          <a:endParaRPr lang="en-US"/>
        </a:p>
      </dgm:t>
    </dgm:pt>
    <dgm:pt modelId="{3C31488F-8F94-463C-A151-747CBB5B3B00}" type="sibTrans" cxnId="{2CD75298-D1CE-4BA6-BF38-D123AAD92AA0}">
      <dgm:prSet/>
      <dgm:spPr/>
      <dgm:t>
        <a:bodyPr/>
        <a:lstStyle/>
        <a:p>
          <a:endParaRPr lang="en-US"/>
        </a:p>
      </dgm:t>
    </dgm:pt>
    <dgm:pt modelId="{0CC210F6-A83B-4DE9-95A3-2AE85900001D}">
      <dgm:prSet/>
      <dgm:spPr/>
      <dgm:t>
        <a:bodyPr/>
        <a:lstStyle/>
        <a:p>
          <a:pPr>
            <a:lnSpc>
              <a:spcPct val="100000"/>
            </a:lnSpc>
          </a:pPr>
          <a:r>
            <a:rPr lang="en-GB" noProof="0" dirty="0">
              <a:latin typeface="Times New Roman" panose="02020603050405020304" pitchFamily="18" charset="0"/>
              <a:cs typeface="Times New Roman" panose="02020603050405020304" pitchFamily="18" charset="0"/>
            </a:rPr>
            <a:t>Hybrid Models: Blend nemawashi /open forums for trust; Long-Term Orientation (88) aids B2B ties (post-SoftBank 5G)</a:t>
          </a:r>
        </a:p>
      </dgm:t>
    </dgm:pt>
    <dgm:pt modelId="{00659A53-DE4B-45B8-BF31-F0E0C947A7E8}" type="parTrans" cxnId="{A8B3F306-87A5-4756-BE5E-CEC5BF2E9D2B}">
      <dgm:prSet/>
      <dgm:spPr/>
      <dgm:t>
        <a:bodyPr/>
        <a:lstStyle/>
        <a:p>
          <a:endParaRPr lang="en-US"/>
        </a:p>
      </dgm:t>
    </dgm:pt>
    <dgm:pt modelId="{8612F8B1-8514-403B-84D5-BE47958D3D27}" type="sibTrans" cxnId="{A8B3F306-87A5-4756-BE5E-CEC5BF2E9D2B}">
      <dgm:prSet/>
      <dgm:spPr/>
      <dgm:t>
        <a:bodyPr/>
        <a:lstStyle/>
        <a:p>
          <a:endParaRPr lang="en-US"/>
        </a:p>
      </dgm:t>
    </dgm:pt>
    <dgm:pt modelId="{F5E0EF1C-96E0-4F47-903C-04B5962235A7}">
      <dgm:prSet/>
      <dgm:spPr/>
      <dgm:t>
        <a:bodyPr/>
        <a:lstStyle/>
        <a:p>
          <a:pPr>
            <a:lnSpc>
              <a:spcPct val="100000"/>
            </a:lnSpc>
          </a:pPr>
          <a:r>
            <a:rPr lang="en-GB" noProof="0" dirty="0">
              <a:latin typeface="Times New Roman" panose="02020603050405020304" pitchFamily="18" charset="0"/>
              <a:cs typeface="Times New Roman" panose="02020603050405020304" pitchFamily="18" charset="0"/>
            </a:rPr>
            <a:t>Expansion: 2025 AST SpaceMobile for $100B market; localized satellites</a:t>
          </a:r>
        </a:p>
      </dgm:t>
    </dgm:pt>
    <dgm:pt modelId="{41C0EE6C-5BE0-4FBD-87E0-EB431EE846D8}" type="parTrans" cxnId="{373FBEF4-DEE6-4D63-9A0E-DEF5F261625D}">
      <dgm:prSet/>
      <dgm:spPr/>
      <dgm:t>
        <a:bodyPr/>
        <a:lstStyle/>
        <a:p>
          <a:endParaRPr lang="en-US"/>
        </a:p>
      </dgm:t>
    </dgm:pt>
    <dgm:pt modelId="{828540BA-79D2-464D-9C06-39FBC9FCA0AC}" type="sibTrans" cxnId="{373FBEF4-DEE6-4D63-9A0E-DEF5F261625D}">
      <dgm:prSet/>
      <dgm:spPr/>
      <dgm:t>
        <a:bodyPr/>
        <a:lstStyle/>
        <a:p>
          <a:endParaRPr lang="en-US"/>
        </a:p>
      </dgm:t>
    </dgm:pt>
    <dgm:pt modelId="{7E3D5A64-4170-447B-9D5A-527C4DE79405}">
      <dgm:prSet/>
      <dgm:spPr/>
      <dgm:t>
        <a:bodyPr/>
        <a:lstStyle/>
        <a:p>
          <a:pPr>
            <a:lnSpc>
              <a:spcPct val="100000"/>
            </a:lnSpc>
            <a:defRPr b="1"/>
          </a:pPr>
          <a:r>
            <a:rPr lang="en-GB" b="1" noProof="0" dirty="0">
              <a:latin typeface="Times New Roman" panose="02020603050405020304" pitchFamily="18" charset="0"/>
              <a:cs typeface="Times New Roman" panose="02020603050405020304" pitchFamily="18" charset="0"/>
            </a:rPr>
            <a:t>Overall</a:t>
          </a:r>
          <a:r>
            <a:rPr lang="en-GB" noProof="0" dirty="0">
              <a:latin typeface="Times New Roman" panose="02020603050405020304" pitchFamily="18" charset="0"/>
              <a:cs typeface="Times New Roman" panose="02020603050405020304" pitchFamily="18" charset="0"/>
            </a:rPr>
            <a:t>:</a:t>
          </a:r>
        </a:p>
      </dgm:t>
    </dgm:pt>
    <dgm:pt modelId="{21666262-6517-4DE0-A2AE-D79F45AFD589}" type="parTrans" cxnId="{99685C62-C94A-48BD-B86E-91ACB2AF4D99}">
      <dgm:prSet/>
      <dgm:spPr/>
      <dgm:t>
        <a:bodyPr/>
        <a:lstStyle/>
        <a:p>
          <a:endParaRPr lang="en-US"/>
        </a:p>
      </dgm:t>
    </dgm:pt>
    <dgm:pt modelId="{1ABE8CCF-D5C9-40B5-AB13-5D8D48E9BE1E}" type="sibTrans" cxnId="{99685C62-C94A-48BD-B86E-91ACB2AF4D99}">
      <dgm:prSet/>
      <dgm:spPr/>
      <dgm:t>
        <a:bodyPr/>
        <a:lstStyle/>
        <a:p>
          <a:endParaRPr lang="en-US"/>
        </a:p>
      </dgm:t>
    </dgm:pt>
    <dgm:pt modelId="{07A3A5D8-4E63-4DDF-95BE-C4CA6E073B0B}">
      <dgm:prSet/>
      <dgm:spPr/>
      <dgm:t>
        <a:bodyPr/>
        <a:lstStyle/>
        <a:p>
          <a:pPr>
            <a:lnSpc>
              <a:spcPct val="100000"/>
            </a:lnSpc>
          </a:pPr>
          <a:r>
            <a:rPr lang="en-GB" noProof="0" dirty="0">
              <a:latin typeface="Times New Roman" panose="02020603050405020304" pitchFamily="18" charset="0"/>
              <a:cs typeface="Times New Roman" panose="02020603050405020304" pitchFamily="18" charset="0"/>
            </a:rPr>
            <a:t>Turns $2B losses into growth via hybridization (Deresky and Miller, 2017; Koh, Maguire and Igi Global, 2009; Data Center Dynamics, 2025; Saha and Global, 2018)</a:t>
          </a:r>
        </a:p>
      </dgm:t>
    </dgm:pt>
    <dgm:pt modelId="{3F4EB4BE-5FA4-4541-A7AD-04D77EE9830A}" type="parTrans" cxnId="{36784246-D236-4668-A065-31FFF65ACA1F}">
      <dgm:prSet/>
      <dgm:spPr/>
      <dgm:t>
        <a:bodyPr/>
        <a:lstStyle/>
        <a:p>
          <a:endParaRPr lang="en-IN"/>
        </a:p>
      </dgm:t>
    </dgm:pt>
    <dgm:pt modelId="{1F5E629F-1C21-4673-A26E-7721CF69F72B}" type="sibTrans" cxnId="{36784246-D236-4668-A065-31FFF65ACA1F}">
      <dgm:prSet/>
      <dgm:spPr/>
      <dgm:t>
        <a:bodyPr/>
        <a:lstStyle/>
        <a:p>
          <a:endParaRPr lang="en-IN"/>
        </a:p>
      </dgm:t>
    </dgm:pt>
    <dgm:pt modelId="{93563E54-B8C4-4944-B8F6-FC4B18C11987}" type="pres">
      <dgm:prSet presAssocID="{8F1E51A2-81BB-4058-B1D1-6357883A35E7}" presName="root" presStyleCnt="0">
        <dgm:presLayoutVars>
          <dgm:dir/>
          <dgm:resizeHandles val="exact"/>
        </dgm:presLayoutVars>
      </dgm:prSet>
      <dgm:spPr/>
    </dgm:pt>
    <dgm:pt modelId="{E2978182-10F1-4516-9B0E-FAF5998DE79A}" type="pres">
      <dgm:prSet presAssocID="{C9FA7D7E-AFEC-4310-A92C-001A5E4E8FFF}" presName="compNode" presStyleCnt="0"/>
      <dgm:spPr/>
    </dgm:pt>
    <dgm:pt modelId="{6E5DFFA0-2B45-43B7-95CA-3895FC44C80C}" type="pres">
      <dgm:prSet presAssocID="{C9FA7D7E-AFEC-4310-A92C-001A5E4E8FF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lp"/>
        </a:ext>
      </dgm:extLst>
    </dgm:pt>
    <dgm:pt modelId="{3B4E2560-39B1-4801-8752-0F01694DAA50}" type="pres">
      <dgm:prSet presAssocID="{C9FA7D7E-AFEC-4310-A92C-001A5E4E8FFF}" presName="iconSpace" presStyleCnt="0"/>
      <dgm:spPr/>
    </dgm:pt>
    <dgm:pt modelId="{E8D4BC97-A9A6-4F22-8E95-4B1884747E4B}" type="pres">
      <dgm:prSet presAssocID="{C9FA7D7E-AFEC-4310-A92C-001A5E4E8FFF}" presName="parTx" presStyleLbl="revTx" presStyleIdx="0" presStyleCnt="6">
        <dgm:presLayoutVars>
          <dgm:chMax val="0"/>
          <dgm:chPref val="0"/>
        </dgm:presLayoutVars>
      </dgm:prSet>
      <dgm:spPr/>
    </dgm:pt>
    <dgm:pt modelId="{E2724D53-8ACB-449E-8337-A14CF5DA0B2D}" type="pres">
      <dgm:prSet presAssocID="{C9FA7D7E-AFEC-4310-A92C-001A5E4E8FFF}" presName="txSpace" presStyleCnt="0"/>
      <dgm:spPr/>
    </dgm:pt>
    <dgm:pt modelId="{62284A38-E30C-4957-82DB-58BCE77A8D1D}" type="pres">
      <dgm:prSet presAssocID="{C9FA7D7E-AFEC-4310-A92C-001A5E4E8FFF}" presName="desTx" presStyleLbl="revTx" presStyleIdx="1" presStyleCnt="6">
        <dgm:presLayoutVars/>
      </dgm:prSet>
      <dgm:spPr/>
    </dgm:pt>
    <dgm:pt modelId="{C6018B25-95FA-47D6-8E76-651BA5A3CD46}" type="pres">
      <dgm:prSet presAssocID="{8D5723AD-FA92-4364-AAC4-AC04F6D6834B}" presName="sibTrans" presStyleCnt="0"/>
      <dgm:spPr/>
    </dgm:pt>
    <dgm:pt modelId="{254FD125-E4D7-4E5F-A72A-31CE4EC956B1}" type="pres">
      <dgm:prSet presAssocID="{05903144-266A-4725-BFFB-EE1D1C17C682}" presName="compNode" presStyleCnt="0"/>
      <dgm:spPr/>
    </dgm:pt>
    <dgm:pt modelId="{1F4D9EA5-7C30-465F-99CF-D4C6E3563517}" type="pres">
      <dgm:prSet presAssocID="{05903144-266A-4725-BFFB-EE1D1C17C68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nternet"/>
        </a:ext>
      </dgm:extLst>
    </dgm:pt>
    <dgm:pt modelId="{C5C13411-D45E-4FBE-A726-D58E33552F2D}" type="pres">
      <dgm:prSet presAssocID="{05903144-266A-4725-BFFB-EE1D1C17C682}" presName="iconSpace" presStyleCnt="0"/>
      <dgm:spPr/>
    </dgm:pt>
    <dgm:pt modelId="{F202C3FD-BAC7-4D92-84C5-A256D293F103}" type="pres">
      <dgm:prSet presAssocID="{05903144-266A-4725-BFFB-EE1D1C17C682}" presName="parTx" presStyleLbl="revTx" presStyleIdx="2" presStyleCnt="6">
        <dgm:presLayoutVars>
          <dgm:chMax val="0"/>
          <dgm:chPref val="0"/>
        </dgm:presLayoutVars>
      </dgm:prSet>
      <dgm:spPr/>
    </dgm:pt>
    <dgm:pt modelId="{0B553E51-BF2D-46F9-AA5D-8B8B690E63E2}" type="pres">
      <dgm:prSet presAssocID="{05903144-266A-4725-BFFB-EE1D1C17C682}" presName="txSpace" presStyleCnt="0"/>
      <dgm:spPr/>
    </dgm:pt>
    <dgm:pt modelId="{FA0299B5-65D8-4B84-900C-6EA5D938E951}" type="pres">
      <dgm:prSet presAssocID="{05903144-266A-4725-BFFB-EE1D1C17C682}" presName="desTx" presStyleLbl="revTx" presStyleIdx="3" presStyleCnt="6">
        <dgm:presLayoutVars/>
      </dgm:prSet>
      <dgm:spPr/>
    </dgm:pt>
    <dgm:pt modelId="{3B2B43F6-F215-46D7-873C-D6A47B5A614F}" type="pres">
      <dgm:prSet presAssocID="{3C31488F-8F94-463C-A151-747CBB5B3B00}" presName="sibTrans" presStyleCnt="0"/>
      <dgm:spPr/>
    </dgm:pt>
    <dgm:pt modelId="{9FBDA1F1-8CA9-4095-9E48-3E679CAC9914}" type="pres">
      <dgm:prSet presAssocID="{7E3D5A64-4170-447B-9D5A-527C4DE79405}" presName="compNode" presStyleCnt="0"/>
      <dgm:spPr/>
    </dgm:pt>
    <dgm:pt modelId="{3E51379F-EFF4-480B-8C02-4E2352087A53}" type="pres">
      <dgm:prSet presAssocID="{7E3D5A64-4170-447B-9D5A-527C4DE7940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Envelope"/>
        </a:ext>
      </dgm:extLst>
    </dgm:pt>
    <dgm:pt modelId="{B818B007-8117-4C42-9939-D99642420CFE}" type="pres">
      <dgm:prSet presAssocID="{7E3D5A64-4170-447B-9D5A-527C4DE79405}" presName="iconSpace" presStyleCnt="0"/>
      <dgm:spPr/>
    </dgm:pt>
    <dgm:pt modelId="{B94A5812-74DB-4792-89C8-19EAE400BDA4}" type="pres">
      <dgm:prSet presAssocID="{7E3D5A64-4170-447B-9D5A-527C4DE79405}" presName="parTx" presStyleLbl="revTx" presStyleIdx="4" presStyleCnt="6">
        <dgm:presLayoutVars>
          <dgm:chMax val="0"/>
          <dgm:chPref val="0"/>
        </dgm:presLayoutVars>
      </dgm:prSet>
      <dgm:spPr/>
    </dgm:pt>
    <dgm:pt modelId="{C28A6132-A17D-42E2-8C26-E5EC14C3DD61}" type="pres">
      <dgm:prSet presAssocID="{7E3D5A64-4170-447B-9D5A-527C4DE79405}" presName="txSpace" presStyleCnt="0"/>
      <dgm:spPr/>
    </dgm:pt>
    <dgm:pt modelId="{EAF5FF9D-0F3F-4677-B7DD-0DB20CF92D23}" type="pres">
      <dgm:prSet presAssocID="{7E3D5A64-4170-447B-9D5A-527C4DE79405}" presName="desTx" presStyleLbl="revTx" presStyleIdx="5" presStyleCnt="6">
        <dgm:presLayoutVars/>
      </dgm:prSet>
      <dgm:spPr/>
    </dgm:pt>
  </dgm:ptLst>
  <dgm:cxnLst>
    <dgm:cxn modelId="{A8B3F306-87A5-4756-BE5E-CEC5BF2E9D2B}" srcId="{05903144-266A-4725-BFFB-EE1D1C17C682}" destId="{0CC210F6-A83B-4DE9-95A3-2AE85900001D}" srcOrd="0" destOrd="0" parTransId="{00659A53-DE4B-45B8-BF31-F0E0C947A7E8}" sibTransId="{8612F8B1-8514-403B-84D5-BE47958D3D27}"/>
    <dgm:cxn modelId="{E6F15E1A-83A5-4D4B-99D7-4115B2E7C3CF}" type="presOf" srcId="{C9FA7D7E-AFEC-4310-A92C-001A5E4E8FFF}" destId="{E8D4BC97-A9A6-4F22-8E95-4B1884747E4B}" srcOrd="0" destOrd="0" presId="urn:microsoft.com/office/officeart/2018/5/layout/CenteredIconLabelDescriptionList"/>
    <dgm:cxn modelId="{FC7C391B-56F8-4774-9684-9BF75C2FAE2B}" type="presOf" srcId="{0CC210F6-A83B-4DE9-95A3-2AE85900001D}" destId="{FA0299B5-65D8-4B84-900C-6EA5D938E951}" srcOrd="0" destOrd="0" presId="urn:microsoft.com/office/officeart/2018/5/layout/CenteredIconLabelDescriptionList"/>
    <dgm:cxn modelId="{DD42323C-FB9D-4CC1-8D06-1FC2C46E4379}" type="presOf" srcId="{8F1E51A2-81BB-4058-B1D1-6357883A35E7}" destId="{93563E54-B8C4-4944-B8F6-FC4B18C11987}" srcOrd="0" destOrd="0" presId="urn:microsoft.com/office/officeart/2018/5/layout/CenteredIconLabelDescriptionList"/>
    <dgm:cxn modelId="{36784246-D236-4668-A065-31FFF65ACA1F}" srcId="{7E3D5A64-4170-447B-9D5A-527C4DE79405}" destId="{07A3A5D8-4E63-4DDF-95BE-C4CA6E073B0B}" srcOrd="0" destOrd="0" parTransId="{3F4EB4BE-5FA4-4541-A7AD-04D77EE9830A}" sibTransId="{1F5E629F-1C21-4673-A26E-7721CF69F72B}"/>
    <dgm:cxn modelId="{E94D054A-5AE7-4C81-94B9-F90D505EECD7}" type="presOf" srcId="{F5E0EF1C-96E0-4F47-903C-04B5962235A7}" destId="{FA0299B5-65D8-4B84-900C-6EA5D938E951}" srcOrd="0" destOrd="1" presId="urn:microsoft.com/office/officeart/2018/5/layout/CenteredIconLabelDescriptionList"/>
    <dgm:cxn modelId="{37A5FF55-CCED-4C92-B655-977C324B1825}" type="presOf" srcId="{05903144-266A-4725-BFFB-EE1D1C17C682}" destId="{F202C3FD-BAC7-4D92-84C5-A256D293F103}" srcOrd="0" destOrd="0" presId="urn:microsoft.com/office/officeart/2018/5/layout/CenteredIconLabelDescriptionList"/>
    <dgm:cxn modelId="{99685C62-C94A-48BD-B86E-91ACB2AF4D99}" srcId="{8F1E51A2-81BB-4058-B1D1-6357883A35E7}" destId="{7E3D5A64-4170-447B-9D5A-527C4DE79405}" srcOrd="2" destOrd="0" parTransId="{21666262-6517-4DE0-A2AE-D79F45AFD589}" sibTransId="{1ABE8CCF-D5C9-40B5-AB13-5D8D48E9BE1E}"/>
    <dgm:cxn modelId="{F757F26A-B4D9-4467-993B-3C8BB8EAC33B}" type="presOf" srcId="{07A3A5D8-4E63-4DDF-95BE-C4CA6E073B0B}" destId="{EAF5FF9D-0F3F-4677-B7DD-0DB20CF92D23}" srcOrd="0" destOrd="0" presId="urn:microsoft.com/office/officeart/2018/5/layout/CenteredIconLabelDescriptionList"/>
    <dgm:cxn modelId="{2781E885-61A6-447A-8218-DE1E34DAF7C7}" type="presOf" srcId="{A0BB70F3-D9AA-475A-9AA3-8C5E0CE400E2}" destId="{62284A38-E30C-4957-82DB-58BCE77A8D1D}" srcOrd="0" destOrd="2" presId="urn:microsoft.com/office/officeart/2018/5/layout/CenteredIconLabelDescriptionList"/>
    <dgm:cxn modelId="{2CD75298-D1CE-4BA6-BF38-D123AAD92AA0}" srcId="{8F1E51A2-81BB-4058-B1D1-6357883A35E7}" destId="{05903144-266A-4725-BFFB-EE1D1C17C682}" srcOrd="1" destOrd="0" parTransId="{202D4C61-6865-4ED0-B1A1-8FBFCA1DE65A}" sibTransId="{3C31488F-8F94-463C-A151-747CBB5B3B00}"/>
    <dgm:cxn modelId="{1B5518A4-D0FA-43F8-A5B7-4AB35CD1EE22}" type="presOf" srcId="{7E3D5A64-4170-447B-9D5A-527C4DE79405}" destId="{B94A5812-74DB-4792-89C8-19EAE400BDA4}" srcOrd="0" destOrd="0" presId="urn:microsoft.com/office/officeart/2018/5/layout/CenteredIconLabelDescriptionList"/>
    <dgm:cxn modelId="{0967B7B3-D68A-4CB3-B8C1-3D86D043E68C}" srcId="{C9FA7D7E-AFEC-4310-A92C-001A5E4E8FFF}" destId="{8D2D60D8-029B-451F-ABFD-2B7D2691C112}" srcOrd="0" destOrd="0" parTransId="{AB8B2CFF-2918-4B52-AD5B-E18B45493C67}" sibTransId="{5A71FCFF-D1A0-4D71-91E1-207D21BA07C4}"/>
    <dgm:cxn modelId="{4CA332DB-E200-477E-B39B-CF8E242C6787}" type="presOf" srcId="{8D2D60D8-029B-451F-ABFD-2B7D2691C112}" destId="{62284A38-E30C-4957-82DB-58BCE77A8D1D}" srcOrd="0" destOrd="0" presId="urn:microsoft.com/office/officeart/2018/5/layout/CenteredIconLabelDescriptionList"/>
    <dgm:cxn modelId="{044DD4E5-7EB3-473D-B330-C8FB31D37436}" type="presOf" srcId="{F82F1A23-CACB-4008-8F23-672241534266}" destId="{62284A38-E30C-4957-82DB-58BCE77A8D1D}" srcOrd="0" destOrd="1" presId="urn:microsoft.com/office/officeart/2018/5/layout/CenteredIconLabelDescriptionList"/>
    <dgm:cxn modelId="{C24182EB-AFBF-4D25-ACE4-F1FCEE68D2A0}" srcId="{C9FA7D7E-AFEC-4310-A92C-001A5E4E8FFF}" destId="{A0BB70F3-D9AA-475A-9AA3-8C5E0CE400E2}" srcOrd="2" destOrd="0" parTransId="{DE009EAD-033C-438E-A125-4293B12B9B99}" sibTransId="{1FEF300A-E87B-49A7-AC90-824467FC8F98}"/>
    <dgm:cxn modelId="{E9887BEE-DF18-40C6-BE75-115BA4380B84}" srcId="{C9FA7D7E-AFEC-4310-A92C-001A5E4E8FFF}" destId="{F82F1A23-CACB-4008-8F23-672241534266}" srcOrd="1" destOrd="0" parTransId="{D87371C5-47AC-4EA0-8429-D6F0757C0EB7}" sibTransId="{E8CB016D-F102-4C66-9B19-BE00E3409D34}"/>
    <dgm:cxn modelId="{373FBEF4-DEE6-4D63-9A0E-DEF5F261625D}" srcId="{05903144-266A-4725-BFFB-EE1D1C17C682}" destId="{F5E0EF1C-96E0-4F47-903C-04B5962235A7}" srcOrd="1" destOrd="0" parTransId="{41C0EE6C-5BE0-4FBD-87E0-EB431EE846D8}" sibTransId="{828540BA-79D2-464D-9C06-39FBC9FCA0AC}"/>
    <dgm:cxn modelId="{62A437FE-02F8-4EA5-9CEF-8BFFD4DB69D2}" srcId="{8F1E51A2-81BB-4058-B1D1-6357883A35E7}" destId="{C9FA7D7E-AFEC-4310-A92C-001A5E4E8FFF}" srcOrd="0" destOrd="0" parTransId="{AFC4F1FE-A4CD-408E-8FE8-36B778F87A83}" sibTransId="{8D5723AD-FA92-4364-AAC4-AC04F6D6834B}"/>
    <dgm:cxn modelId="{17036430-6139-4ECF-A631-3117BD546D2F}" type="presParOf" srcId="{93563E54-B8C4-4944-B8F6-FC4B18C11987}" destId="{E2978182-10F1-4516-9B0E-FAF5998DE79A}" srcOrd="0" destOrd="0" presId="urn:microsoft.com/office/officeart/2018/5/layout/CenteredIconLabelDescriptionList"/>
    <dgm:cxn modelId="{0D4FC723-04A1-4E9E-8C87-1489EFEAE9C7}" type="presParOf" srcId="{E2978182-10F1-4516-9B0E-FAF5998DE79A}" destId="{6E5DFFA0-2B45-43B7-95CA-3895FC44C80C}" srcOrd="0" destOrd="0" presId="urn:microsoft.com/office/officeart/2018/5/layout/CenteredIconLabelDescriptionList"/>
    <dgm:cxn modelId="{7B163A27-4BE5-4A52-9EFA-B67E55792BCB}" type="presParOf" srcId="{E2978182-10F1-4516-9B0E-FAF5998DE79A}" destId="{3B4E2560-39B1-4801-8752-0F01694DAA50}" srcOrd="1" destOrd="0" presId="urn:microsoft.com/office/officeart/2018/5/layout/CenteredIconLabelDescriptionList"/>
    <dgm:cxn modelId="{010BA070-D5AD-4CA4-AF6A-1F302F41EC7F}" type="presParOf" srcId="{E2978182-10F1-4516-9B0E-FAF5998DE79A}" destId="{E8D4BC97-A9A6-4F22-8E95-4B1884747E4B}" srcOrd="2" destOrd="0" presId="urn:microsoft.com/office/officeart/2018/5/layout/CenteredIconLabelDescriptionList"/>
    <dgm:cxn modelId="{DCB748F3-44D9-415E-ACA9-A67784F6F69B}" type="presParOf" srcId="{E2978182-10F1-4516-9B0E-FAF5998DE79A}" destId="{E2724D53-8ACB-449E-8337-A14CF5DA0B2D}" srcOrd="3" destOrd="0" presId="urn:microsoft.com/office/officeart/2018/5/layout/CenteredIconLabelDescriptionList"/>
    <dgm:cxn modelId="{9602C534-F892-4331-B383-9F1C3717AA29}" type="presParOf" srcId="{E2978182-10F1-4516-9B0E-FAF5998DE79A}" destId="{62284A38-E30C-4957-82DB-58BCE77A8D1D}" srcOrd="4" destOrd="0" presId="urn:microsoft.com/office/officeart/2018/5/layout/CenteredIconLabelDescriptionList"/>
    <dgm:cxn modelId="{4CCB7BA5-FABE-49D2-BCA1-37E83172FA34}" type="presParOf" srcId="{93563E54-B8C4-4944-B8F6-FC4B18C11987}" destId="{C6018B25-95FA-47D6-8E76-651BA5A3CD46}" srcOrd="1" destOrd="0" presId="urn:microsoft.com/office/officeart/2018/5/layout/CenteredIconLabelDescriptionList"/>
    <dgm:cxn modelId="{D74CE731-2B7E-47FA-89F3-8D8B28A29D9C}" type="presParOf" srcId="{93563E54-B8C4-4944-B8F6-FC4B18C11987}" destId="{254FD125-E4D7-4E5F-A72A-31CE4EC956B1}" srcOrd="2" destOrd="0" presId="urn:microsoft.com/office/officeart/2018/5/layout/CenteredIconLabelDescriptionList"/>
    <dgm:cxn modelId="{9E92AAC1-769D-456D-854B-9025C4CBA8F9}" type="presParOf" srcId="{254FD125-E4D7-4E5F-A72A-31CE4EC956B1}" destId="{1F4D9EA5-7C30-465F-99CF-D4C6E3563517}" srcOrd="0" destOrd="0" presId="urn:microsoft.com/office/officeart/2018/5/layout/CenteredIconLabelDescriptionList"/>
    <dgm:cxn modelId="{F095B098-DD38-4540-B858-1970323E6C70}" type="presParOf" srcId="{254FD125-E4D7-4E5F-A72A-31CE4EC956B1}" destId="{C5C13411-D45E-4FBE-A726-D58E33552F2D}" srcOrd="1" destOrd="0" presId="urn:microsoft.com/office/officeart/2018/5/layout/CenteredIconLabelDescriptionList"/>
    <dgm:cxn modelId="{93D7CD24-CA09-429A-AE06-4118AB719061}" type="presParOf" srcId="{254FD125-E4D7-4E5F-A72A-31CE4EC956B1}" destId="{F202C3FD-BAC7-4D92-84C5-A256D293F103}" srcOrd="2" destOrd="0" presId="urn:microsoft.com/office/officeart/2018/5/layout/CenteredIconLabelDescriptionList"/>
    <dgm:cxn modelId="{CCA077A9-D148-4F90-A364-67FA42269864}" type="presParOf" srcId="{254FD125-E4D7-4E5F-A72A-31CE4EC956B1}" destId="{0B553E51-BF2D-46F9-AA5D-8B8B690E63E2}" srcOrd="3" destOrd="0" presId="urn:microsoft.com/office/officeart/2018/5/layout/CenteredIconLabelDescriptionList"/>
    <dgm:cxn modelId="{D68134BD-372A-4856-9A57-D8FD13FEA692}" type="presParOf" srcId="{254FD125-E4D7-4E5F-A72A-31CE4EC956B1}" destId="{FA0299B5-65D8-4B84-900C-6EA5D938E951}" srcOrd="4" destOrd="0" presId="urn:microsoft.com/office/officeart/2018/5/layout/CenteredIconLabelDescriptionList"/>
    <dgm:cxn modelId="{C300AE81-783C-4202-8A3B-D4B483AE3E36}" type="presParOf" srcId="{93563E54-B8C4-4944-B8F6-FC4B18C11987}" destId="{3B2B43F6-F215-46D7-873C-D6A47B5A614F}" srcOrd="3" destOrd="0" presId="urn:microsoft.com/office/officeart/2018/5/layout/CenteredIconLabelDescriptionList"/>
    <dgm:cxn modelId="{4C535070-D031-4B56-B101-0484CE6A7D9C}" type="presParOf" srcId="{93563E54-B8C4-4944-B8F6-FC4B18C11987}" destId="{9FBDA1F1-8CA9-4095-9E48-3E679CAC9914}" srcOrd="4" destOrd="0" presId="urn:microsoft.com/office/officeart/2018/5/layout/CenteredIconLabelDescriptionList"/>
    <dgm:cxn modelId="{B9CCBC84-3FC1-47B8-8A3F-FCE01824B638}" type="presParOf" srcId="{9FBDA1F1-8CA9-4095-9E48-3E679CAC9914}" destId="{3E51379F-EFF4-480B-8C02-4E2352087A53}" srcOrd="0" destOrd="0" presId="urn:microsoft.com/office/officeart/2018/5/layout/CenteredIconLabelDescriptionList"/>
    <dgm:cxn modelId="{F6A3AFF8-2751-44E5-AF94-78493EB70E31}" type="presParOf" srcId="{9FBDA1F1-8CA9-4095-9E48-3E679CAC9914}" destId="{B818B007-8117-4C42-9939-D99642420CFE}" srcOrd="1" destOrd="0" presId="urn:microsoft.com/office/officeart/2018/5/layout/CenteredIconLabelDescriptionList"/>
    <dgm:cxn modelId="{5E503EBB-5D52-4D6E-A646-703B2373920A}" type="presParOf" srcId="{9FBDA1F1-8CA9-4095-9E48-3E679CAC9914}" destId="{B94A5812-74DB-4792-89C8-19EAE400BDA4}" srcOrd="2" destOrd="0" presId="urn:microsoft.com/office/officeart/2018/5/layout/CenteredIconLabelDescriptionList"/>
    <dgm:cxn modelId="{51B8D681-33AB-45C4-947B-FD698241B548}" type="presParOf" srcId="{9FBDA1F1-8CA9-4095-9E48-3E679CAC9914}" destId="{C28A6132-A17D-42E2-8C26-E5EC14C3DD61}" srcOrd="3" destOrd="0" presId="urn:microsoft.com/office/officeart/2018/5/layout/CenteredIconLabelDescriptionList"/>
    <dgm:cxn modelId="{8B1D8706-65D7-4B1A-BA5E-5676C918D156}" type="presParOf" srcId="{9FBDA1F1-8CA9-4095-9E48-3E679CAC9914}" destId="{EAF5FF9D-0F3F-4677-B7DD-0DB20CF92D23}" srcOrd="4" destOrd="0" presId="urn:microsoft.com/office/officeart/2018/5/layout/CenteredIconLabelDescrip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5DFFA0-2B45-43B7-95CA-3895FC44C80C}">
      <dsp:nvSpPr>
        <dsp:cNvPr id="0" name=""/>
        <dsp:cNvSpPr/>
      </dsp:nvSpPr>
      <dsp:spPr>
        <a:xfrm>
          <a:off x="1020487" y="169761"/>
          <a:ext cx="1098562" cy="10985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D4BC97-A9A6-4F22-8E95-4B1884747E4B}">
      <dsp:nvSpPr>
        <dsp:cNvPr id="0" name=""/>
        <dsp:cNvSpPr/>
      </dsp:nvSpPr>
      <dsp:spPr>
        <a:xfrm>
          <a:off x="393" y="1440832"/>
          <a:ext cx="3138750" cy="470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b="1"/>
          </a:pPr>
          <a:r>
            <a:rPr lang="en-GB" sz="2100" b="1" kern="1200" noProof="0" dirty="0">
              <a:latin typeface="Times New Roman" panose="02020603050405020304" pitchFamily="18" charset="0"/>
              <a:cs typeface="Times New Roman" panose="02020603050405020304" pitchFamily="18" charset="0"/>
            </a:rPr>
            <a:t>Challenges (Japan Focus)</a:t>
          </a:r>
          <a:r>
            <a:rPr lang="en-GB" sz="2100" kern="1200" noProof="0" dirty="0">
              <a:latin typeface="Times New Roman" panose="02020603050405020304" pitchFamily="18" charset="0"/>
              <a:cs typeface="Times New Roman" panose="02020603050405020304" pitchFamily="18" charset="0"/>
            </a:rPr>
            <a:t>:</a:t>
          </a:r>
        </a:p>
      </dsp:txBody>
      <dsp:txXfrm>
        <a:off x="393" y="1440832"/>
        <a:ext cx="3138750" cy="470812"/>
      </dsp:txXfrm>
    </dsp:sp>
    <dsp:sp modelId="{62284A38-E30C-4957-82DB-58BCE77A8D1D}">
      <dsp:nvSpPr>
        <dsp:cNvPr id="0" name=""/>
        <dsp:cNvSpPr/>
      </dsp:nvSpPr>
      <dsp:spPr>
        <a:xfrm>
          <a:off x="393" y="1991880"/>
          <a:ext cx="3138750" cy="21896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noProof="0" dirty="0">
              <a:latin typeface="Times New Roman" panose="02020603050405020304" pitchFamily="18" charset="0"/>
              <a:cs typeface="Times New Roman" panose="02020603050405020304" pitchFamily="18" charset="0"/>
            </a:rPr>
            <a:t>Communication: Indirect high-context vs. UK direct; misreads (e.g., silence as dissent)</a:t>
          </a:r>
        </a:p>
        <a:p>
          <a:pPr marL="0" lvl="0" indent="0" algn="ctr" defTabSz="711200">
            <a:lnSpc>
              <a:spcPct val="100000"/>
            </a:lnSpc>
            <a:spcBef>
              <a:spcPct val="0"/>
            </a:spcBef>
            <a:spcAft>
              <a:spcPct val="35000"/>
            </a:spcAft>
            <a:buNone/>
          </a:pPr>
          <a:r>
            <a:rPr lang="en-GB" sz="1600" kern="1200" noProof="0" dirty="0">
              <a:latin typeface="Times New Roman" panose="02020603050405020304" pitchFamily="18" charset="0"/>
              <a:cs typeface="Times New Roman" panose="02020603050405020304" pitchFamily="18" charset="0"/>
            </a:rPr>
            <a:t>Hierarchy: Power Distance (54) causes 30% expat turnover; resists flat structures</a:t>
          </a:r>
        </a:p>
        <a:p>
          <a:pPr marL="0" lvl="0" indent="0" algn="ctr" defTabSz="711200">
            <a:lnSpc>
              <a:spcPct val="100000"/>
            </a:lnSpc>
            <a:spcBef>
              <a:spcPct val="0"/>
            </a:spcBef>
            <a:spcAft>
              <a:spcPct val="35000"/>
            </a:spcAft>
            <a:buNone/>
          </a:pPr>
          <a:r>
            <a:rPr lang="en-GB" sz="1600" kern="1200" noProof="0" dirty="0">
              <a:latin typeface="Times New Roman" panose="02020603050405020304" pitchFamily="18" charset="0"/>
              <a:cs typeface="Times New Roman" panose="02020603050405020304" pitchFamily="18" charset="0"/>
            </a:rPr>
            <a:t>Innovation: Uncertainty Avoidance (92) delays launches; 15–20% efficiency losses</a:t>
          </a:r>
        </a:p>
      </dsp:txBody>
      <dsp:txXfrm>
        <a:off x="393" y="1991880"/>
        <a:ext cx="3138750" cy="2189695"/>
      </dsp:txXfrm>
    </dsp:sp>
    <dsp:sp modelId="{1F4D9EA5-7C30-465F-99CF-D4C6E3563517}">
      <dsp:nvSpPr>
        <dsp:cNvPr id="0" name=""/>
        <dsp:cNvSpPr/>
      </dsp:nvSpPr>
      <dsp:spPr>
        <a:xfrm>
          <a:off x="4708518" y="169761"/>
          <a:ext cx="1098562" cy="10985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02C3FD-BAC7-4D92-84C5-A256D293F103}">
      <dsp:nvSpPr>
        <dsp:cNvPr id="0" name=""/>
        <dsp:cNvSpPr/>
      </dsp:nvSpPr>
      <dsp:spPr>
        <a:xfrm>
          <a:off x="3688425" y="1440832"/>
          <a:ext cx="3138750" cy="470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b="1"/>
          </a:pPr>
          <a:r>
            <a:rPr lang="en-GB" sz="2100" b="1" kern="1200" noProof="0" dirty="0">
              <a:latin typeface="Times New Roman" panose="02020603050405020304" pitchFamily="18" charset="0"/>
              <a:cs typeface="Times New Roman" panose="02020603050405020304" pitchFamily="18" charset="0"/>
            </a:rPr>
            <a:t>Opportunities</a:t>
          </a:r>
          <a:r>
            <a:rPr lang="en-GB" sz="2100" kern="1200" noProof="0" dirty="0">
              <a:latin typeface="Times New Roman" panose="02020603050405020304" pitchFamily="18" charset="0"/>
              <a:cs typeface="Times New Roman" panose="02020603050405020304" pitchFamily="18" charset="0"/>
            </a:rPr>
            <a:t>:</a:t>
          </a:r>
        </a:p>
      </dsp:txBody>
      <dsp:txXfrm>
        <a:off x="3688425" y="1440832"/>
        <a:ext cx="3138750" cy="470812"/>
      </dsp:txXfrm>
    </dsp:sp>
    <dsp:sp modelId="{FA0299B5-65D8-4B84-900C-6EA5D938E951}">
      <dsp:nvSpPr>
        <dsp:cNvPr id="0" name=""/>
        <dsp:cNvSpPr/>
      </dsp:nvSpPr>
      <dsp:spPr>
        <a:xfrm>
          <a:off x="3688425" y="1991880"/>
          <a:ext cx="3138750" cy="21896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noProof="0" dirty="0">
              <a:latin typeface="Times New Roman" panose="02020603050405020304" pitchFamily="18" charset="0"/>
              <a:cs typeface="Times New Roman" panose="02020603050405020304" pitchFamily="18" charset="0"/>
            </a:rPr>
            <a:t>Hybrid Models: Blend nemawashi /open forums for trust; Long-Term Orientation (88) aids B2B ties (post-SoftBank 5G)</a:t>
          </a:r>
        </a:p>
        <a:p>
          <a:pPr marL="0" lvl="0" indent="0" algn="ctr" defTabSz="711200">
            <a:lnSpc>
              <a:spcPct val="100000"/>
            </a:lnSpc>
            <a:spcBef>
              <a:spcPct val="0"/>
            </a:spcBef>
            <a:spcAft>
              <a:spcPct val="35000"/>
            </a:spcAft>
            <a:buNone/>
          </a:pPr>
          <a:r>
            <a:rPr lang="en-GB" sz="1600" kern="1200" noProof="0" dirty="0">
              <a:latin typeface="Times New Roman" panose="02020603050405020304" pitchFamily="18" charset="0"/>
              <a:cs typeface="Times New Roman" panose="02020603050405020304" pitchFamily="18" charset="0"/>
            </a:rPr>
            <a:t>Expansion: 2025 AST SpaceMobile for $100B market; localized satellites</a:t>
          </a:r>
        </a:p>
      </dsp:txBody>
      <dsp:txXfrm>
        <a:off x="3688425" y="1991880"/>
        <a:ext cx="3138750" cy="2189695"/>
      </dsp:txXfrm>
    </dsp:sp>
    <dsp:sp modelId="{3E51379F-EFF4-480B-8C02-4E2352087A53}">
      <dsp:nvSpPr>
        <dsp:cNvPr id="0" name=""/>
        <dsp:cNvSpPr/>
      </dsp:nvSpPr>
      <dsp:spPr>
        <a:xfrm>
          <a:off x="8396550" y="169761"/>
          <a:ext cx="1098562" cy="10985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4A5812-74DB-4792-89C8-19EAE400BDA4}">
      <dsp:nvSpPr>
        <dsp:cNvPr id="0" name=""/>
        <dsp:cNvSpPr/>
      </dsp:nvSpPr>
      <dsp:spPr>
        <a:xfrm>
          <a:off x="7376456" y="1440832"/>
          <a:ext cx="3138750" cy="470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b="1"/>
          </a:pPr>
          <a:r>
            <a:rPr lang="en-GB" sz="2100" b="1" kern="1200" noProof="0" dirty="0">
              <a:latin typeface="Times New Roman" panose="02020603050405020304" pitchFamily="18" charset="0"/>
              <a:cs typeface="Times New Roman" panose="02020603050405020304" pitchFamily="18" charset="0"/>
            </a:rPr>
            <a:t>Overall</a:t>
          </a:r>
          <a:r>
            <a:rPr lang="en-GB" sz="2100" kern="1200" noProof="0" dirty="0">
              <a:latin typeface="Times New Roman" panose="02020603050405020304" pitchFamily="18" charset="0"/>
              <a:cs typeface="Times New Roman" panose="02020603050405020304" pitchFamily="18" charset="0"/>
            </a:rPr>
            <a:t>:</a:t>
          </a:r>
        </a:p>
      </dsp:txBody>
      <dsp:txXfrm>
        <a:off x="7376456" y="1440832"/>
        <a:ext cx="3138750" cy="470812"/>
      </dsp:txXfrm>
    </dsp:sp>
    <dsp:sp modelId="{EAF5FF9D-0F3F-4677-B7DD-0DB20CF92D23}">
      <dsp:nvSpPr>
        <dsp:cNvPr id="0" name=""/>
        <dsp:cNvSpPr/>
      </dsp:nvSpPr>
      <dsp:spPr>
        <a:xfrm>
          <a:off x="7376456" y="1991880"/>
          <a:ext cx="3138750" cy="21896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noProof="0" dirty="0">
              <a:latin typeface="Times New Roman" panose="02020603050405020304" pitchFamily="18" charset="0"/>
              <a:cs typeface="Times New Roman" panose="02020603050405020304" pitchFamily="18" charset="0"/>
            </a:rPr>
            <a:t>Turns $2B losses into growth via hybridization (Deresky and Miller, 2017; Koh, Maguire and Igi Global, 2009; Data Center Dynamics, 2025; Saha and Global, 2018)</a:t>
          </a:r>
        </a:p>
      </dsp:txBody>
      <dsp:txXfrm>
        <a:off x="7376456" y="1991880"/>
        <a:ext cx="3138750" cy="2189695"/>
      </dsp:txXfrm>
    </dsp:sp>
  </dsp:spTree>
</dsp:drawing>
</file>

<file path=ppt/diagrams/layout1.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BCDDBE-2C2B-6F4F-8328-DE56D580646E}" type="datetimeFigureOut">
              <a:rPr lang="en-US" smtClean="0"/>
              <a:t>11/18/25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9C9F63-81BD-9648-B290-F216CDFBD2AE}" type="slidenum">
              <a:rPr lang="en-US" smtClean="0"/>
              <a:t>‹#›</a:t>
            </a:fld>
            <a:endParaRPr lang="en-US"/>
          </a:p>
        </p:txBody>
      </p:sp>
    </p:spTree>
    <p:extLst>
      <p:ext uri="{BB962C8B-B14F-4D97-AF65-F5344CB8AC3E}">
        <p14:creationId xmlns:p14="http://schemas.microsoft.com/office/powerpoint/2010/main" val="35238500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noProof="0" dirty="0"/>
              <a:t>The presentation is called Bridging Cultural Divides: Intercultural Communication in the UK and Japanese Operation of Vodafone Group PLC, which criticizes the theory of the cultural dimensions developed by Geert Hofstede within the context of the Vodafone Group PLC operation in the United Kingdom and Japan. It assesses some of the communication practices, real-life illustrations, obstacles, opportunities, and the suggestions to international managers (Vodafone, 2024). The discussion is based on academic concepts of cross-border management and the importance of cultural factors in telecom business approaches to various markets (</a:t>
            </a:r>
            <a:r>
              <a:rPr lang="en-GB" noProof="0" dirty="0" err="1"/>
              <a:t>Deresky</a:t>
            </a:r>
            <a:r>
              <a:rPr lang="en-GB" noProof="0" dirty="0"/>
              <a:t> and Miller, 2017).</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EFCF13E-9479-431E-B7B9-C1AFDCBCA86C}" type="slidenum">
              <a:t>3</a:t>
            </a:fld>
            <a:endParaRPr lang="en-US" dirty="0"/>
          </a:p>
        </p:txBody>
      </p:sp>
    </p:spTree>
    <p:extLst>
      <p:ext uri="{BB962C8B-B14F-4D97-AF65-F5344CB8AC3E}">
        <p14:creationId xmlns:p14="http://schemas.microsoft.com/office/powerpoint/2010/main" val="8363979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noProof="0" dirty="0"/>
              <a:t>The cultural dimensions theory by Hofstede was presented as the results of the long-survey conducted by IBM in more than 70 countries which offers the systematic approach to the study of the impact of the cultural aspects on the business communication and allows identifying six dimensions on the scale of 0-100- to demonstrate the </a:t>
            </a:r>
            <a:r>
              <a:rPr lang="en-GB" noProof="0" dirty="0" err="1"/>
              <a:t>behavioral</a:t>
            </a:r>
            <a:r>
              <a:rPr lang="en-GB" noProof="0" dirty="0"/>
              <a:t> patterns in the organizational setting (Geert Hofstede, 2025). These are, Power Distance, which places UK in 35 indicating the egalitarian systems and Japan at 54 indicating respect to authority, Individualism versus Collectivism where the UK is in 89 in </a:t>
            </a:r>
            <a:r>
              <a:rPr lang="en-GB" noProof="0" dirty="0" err="1"/>
              <a:t>favor</a:t>
            </a:r>
            <a:r>
              <a:rPr lang="en-GB" noProof="0" dirty="0"/>
              <a:t> of personal initiative and Japan is in 46 in </a:t>
            </a:r>
            <a:r>
              <a:rPr lang="en-GB" noProof="0" dirty="0" err="1"/>
              <a:t>favor</a:t>
            </a:r>
            <a:r>
              <a:rPr lang="en-GB" noProof="0" dirty="0"/>
              <a:t> of group harmony (</a:t>
            </a:r>
            <a:r>
              <a:rPr lang="en-GB" noProof="0" dirty="0" err="1"/>
              <a:t>wa</a:t>
            </a:r>
            <a:r>
              <a:rPr lang="en-GB" noProof="0" dirty="0"/>
              <a:t>), Masculinity versus Femininity where UK is in 66 for competition against Japan 88 where the country is more focused on endurance, Uncertainty Avoidance, low at 35 in UK where people focus on innovations and high at 42 in Japan where focus is on The model is empirically sound, but it presupposes the cultural homogeneity, as well as needs to be adapted to a particular context, which is mentioned in materials on cultural analysis tools (Mind Tools, 2025).</a:t>
            </a:r>
          </a:p>
          <a:p>
            <a:endParaRPr lang="en-GB" noProof="0" dirty="0"/>
          </a:p>
        </p:txBody>
      </p:sp>
      <p:sp>
        <p:nvSpPr>
          <p:cNvPr id="4" name="Slide Number Placeholder 3"/>
          <p:cNvSpPr>
            <a:spLocks noGrp="1"/>
          </p:cNvSpPr>
          <p:nvPr>
            <p:ph type="sldNum" sz="quarter" idx="5"/>
          </p:nvPr>
        </p:nvSpPr>
        <p:spPr/>
        <p:txBody>
          <a:bodyPr/>
          <a:lstStyle/>
          <a:p>
            <a:fld id="{5EFCF13E-9479-431E-B7B9-C1AFDCBCA86C}" type="slidenum">
              <a:t>4</a:t>
            </a:fld>
            <a:endParaRPr lang="en-US" dirty="0"/>
          </a:p>
        </p:txBody>
      </p:sp>
    </p:spTree>
    <p:extLst>
      <p:ext uri="{BB962C8B-B14F-4D97-AF65-F5344CB8AC3E}">
        <p14:creationId xmlns:p14="http://schemas.microsoft.com/office/powerpoint/2010/main" val="28599887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noProof="0" dirty="0"/>
              <a:t>A good example of effective communication in a low-context and individualistic culture that supports fast decision-making is the Vodafone Group PLC, which is based in the UK, and its ability to integrate thru networks and work with three others resulted in agile decisions that saw half-year revenue growth increase by 7.3% to reach to 19.6 billion (Investing, 2025). Such a reading as Low Uncertainty Avoidance (35) allows fast 5G implementation, e.g. the "</a:t>
            </a:r>
            <a:r>
              <a:rPr lang="en-GB" noProof="0" dirty="0" err="1"/>
              <a:t>Gigafit</a:t>
            </a:r>
            <a:r>
              <a:rPr lang="en-GB" noProof="0" dirty="0"/>
              <a:t> Britain" program, based on AI-personalised marketing to appeal to the high Indulgence scores (69) to increase service revenues by 5.8% in Q2 2025 (</a:t>
            </a:r>
            <a:r>
              <a:rPr lang="en-GB" noProof="0" dirty="0" err="1"/>
              <a:t>Finimize</a:t>
            </a:r>
            <a:r>
              <a:rPr lang="en-GB" noProof="0" dirty="0"/>
              <a:t> Newsroom, 2025). Moreover, its rising first dividend in eight years can represent a self-assured, shareholder-driven communication strategy, surging shares by 5 percent and highlighting how the theory can be applied in practice, low-hierarchy business conditions in dynamic telecom settings (Sandle, 2025; Reuters, 2025). The open forums allow employees to contend ideas openly, which increases the overall operational effectiveness (</a:t>
            </a:r>
            <a:r>
              <a:rPr lang="en-GB" noProof="0" dirty="0" err="1"/>
              <a:t>Deresky</a:t>
            </a:r>
            <a:r>
              <a:rPr lang="en-GB" noProof="0" dirty="0"/>
              <a:t> and Miller, 2017).</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EFCF13E-9479-431E-B7B9-C1AFDCBCA86C}" type="slidenum">
              <a:t>5</a:t>
            </a:fld>
            <a:endParaRPr lang="en-US" dirty="0"/>
          </a:p>
        </p:txBody>
      </p:sp>
    </p:spTree>
    <p:extLst>
      <p:ext uri="{BB962C8B-B14F-4D97-AF65-F5344CB8AC3E}">
        <p14:creationId xmlns:p14="http://schemas.microsoft.com/office/powerpoint/2010/main" val="28090612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noProof="0" dirty="0"/>
              <a:t>The acquisition of Japan Telecom in 2001 by Vodafone was an ambitious entry into a high context, collectivist market, but had to be failed due to cultural differences, especially the dominance of higher Power Distance (54) and Uncertainty Avoidance (92) that culminated in the sale to SoftBank, which demanded a 10 percent market share which became under 5 percent (Koh, Maguire and </a:t>
            </a:r>
            <a:r>
              <a:rPr lang="en-GB" noProof="0" dirty="0" err="1"/>
              <a:t>Igi</a:t>
            </a:r>
            <a:r>
              <a:rPr lang="en-GB" noProof="0" dirty="0"/>
              <a:t> Global, 2009). </a:t>
            </a:r>
            <a:r>
              <a:rPr lang="en-GB" noProof="0" dirty="0" err="1"/>
              <a:t>Nemawashi</a:t>
            </a:r>
            <a:r>
              <a:rPr lang="en-GB" noProof="0" dirty="0"/>
              <a:t> (pre-consensus processes) were not acknowledged in the way of imposing UK-style global branding, and so the hierarchical structures were alienated in the first 20012002 phase of entry ignoring the preferences of small, camera-based devices; and so later 2002-2004 product mismatches, with delayed 3G rollouts using non-adapted handsets not understanding preferences meant the churn rates rose to 20 per cent in the face of risk-averse norms (Gutierrez, The collectivist focus on harmony (IDV: 46) made confrontational sales methods interruptive by 20052006, and expatriates, due to their lack of intercultural communication understanding in turbulent ICT settings, caused a loss of billions of dollars and mistaken the indirect answer to the agreement (Saha and Global, 2018). The case yet shows the drawbacks of ethnocentric practices in high context cultures, as explained in the studies of cross-border networking issues (Gutierrez, 2007).</a:t>
            </a:r>
          </a:p>
          <a:p>
            <a:endParaRPr lang="en-GB" noProof="0" dirty="0"/>
          </a:p>
        </p:txBody>
      </p:sp>
      <p:sp>
        <p:nvSpPr>
          <p:cNvPr id="4" name="Slide Number Placeholder 3"/>
          <p:cNvSpPr>
            <a:spLocks noGrp="1"/>
          </p:cNvSpPr>
          <p:nvPr>
            <p:ph type="sldNum" sz="quarter" idx="5"/>
          </p:nvPr>
        </p:nvSpPr>
        <p:spPr/>
        <p:txBody>
          <a:bodyPr/>
          <a:lstStyle/>
          <a:p>
            <a:fld id="{5EFCF13E-9479-431E-B7B9-C1AFDCBCA86C}" type="slidenum">
              <a:t>6</a:t>
            </a:fld>
            <a:endParaRPr lang="en-US" dirty="0"/>
          </a:p>
        </p:txBody>
      </p:sp>
    </p:spTree>
    <p:extLst>
      <p:ext uri="{BB962C8B-B14F-4D97-AF65-F5344CB8AC3E}">
        <p14:creationId xmlns:p14="http://schemas.microsoft.com/office/powerpoint/2010/main" val="28870062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noProof="0" dirty="0"/>
              <a:t>The framework by Hofstede identifies some significant problems in high-context indirectness and low-context risk-aversion as part of Japanese culture, such as high-context indirectness versus UK directness (and high-context indirectness versus UK agile balance), and Power Distance (54) hindering flat organizations with expat turnover (30 percent) versus the UK agile with agile flat structures (</a:t>
            </a:r>
            <a:r>
              <a:rPr lang="en-GB" noProof="0" dirty="0" err="1"/>
              <a:t>Deresky</a:t>
            </a:r>
            <a:r>
              <a:rPr lang="en-GB" noProof="0" dirty="0"/>
              <a:t> and Miller, 2017). Recent experience in Japanese hierarchical structure and decision-making that has become a result of collectivism creates a resentment of individualistic strategies but agrees with Long-Term Orientation (88) towards long-term B2B partnerships evidenced subsequent to the acquisition of SoftBank in 5G enterprise solutions (Koh, Maguire and </a:t>
            </a:r>
            <a:r>
              <a:rPr lang="en-GB" noProof="0" dirty="0" err="1"/>
              <a:t>Igi</a:t>
            </a:r>
            <a:r>
              <a:rPr lang="en-GB" noProof="0" dirty="0"/>
              <a:t> Global, 2009). Risk challenges and innovation issues (Uncertainty Avoidance, 92), in which the Uncertainty Avoidance delayed launches and increased inefficiencies 1520 percent are being opened through the 2025 AST </a:t>
            </a:r>
            <a:r>
              <a:rPr lang="en-GB" noProof="0" dirty="0" err="1"/>
              <a:t>SpaceMobile</a:t>
            </a:r>
            <a:r>
              <a:rPr lang="en-GB" noProof="0" dirty="0"/>
              <a:t> partnership to penetrate the Japan market (localized 5G) worth 100B USD and with Europe as sovereign increasing its presence in Asia through its own satellite constellation (Data </a:t>
            </a:r>
            <a:r>
              <a:rPr lang="en-GB" noProof="0" dirty="0" err="1"/>
              <a:t>Center</a:t>
            </a:r>
            <a:r>
              <a:rPr lang="en-GB" noProof="0" dirty="0"/>
              <a:t> Dynamics, 2025). As a whole, these forces convert the historical losses of $2 billion into the avenues of the UK-like growth, which highlights the usefulness of the theory to find practical implications of such change to multinational business in the context of the digital transformation of the business (Saha and Global, 2018).</a:t>
            </a:r>
          </a:p>
          <a:p>
            <a:endParaRPr lang="en-GB" noProof="0" dirty="0"/>
          </a:p>
        </p:txBody>
      </p:sp>
      <p:sp>
        <p:nvSpPr>
          <p:cNvPr id="4" name="Slide Number Placeholder 3"/>
          <p:cNvSpPr>
            <a:spLocks noGrp="1"/>
          </p:cNvSpPr>
          <p:nvPr>
            <p:ph type="sldNum" sz="quarter" idx="5"/>
          </p:nvPr>
        </p:nvSpPr>
        <p:spPr/>
        <p:txBody>
          <a:bodyPr/>
          <a:lstStyle/>
          <a:p>
            <a:fld id="{5EFCF13E-9479-431E-B7B9-C1AFDCBCA86C}" type="slidenum">
              <a:t>7</a:t>
            </a:fld>
            <a:endParaRPr lang="en-US" dirty="0"/>
          </a:p>
        </p:txBody>
      </p:sp>
    </p:spTree>
    <p:extLst>
      <p:ext uri="{BB962C8B-B14F-4D97-AF65-F5344CB8AC3E}">
        <p14:creationId xmlns:p14="http://schemas.microsoft.com/office/powerpoint/2010/main" val="21426194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noProof="0" dirty="0"/>
              <a:t>The analysis of the UK and Japanese branches of Vodafone in the framework of Hofstede has provided some vital insights such as the theory of application where a low Power Distance and Individualism have driven the UK success in innovation and increase in revenues in 2025, whereas, the Collectivism and high Uncertainty Avoidance in Japan caused failures in launching 3G in 2006 (Geert Hofstede, 2025). Practical examples of the loss of trust and share between Japanese and how poorly misaligned communication worked are evident, and the chances of recovery based on localized partnerships can be demonstrated by the approaches that SoftBank is currently developing on 5G (Investing, 2025). The strategic necessity is the opportunity to hybridize culture proactively and turn these challenges into opportunities which is shown by the 2025 European growths by Vodafone and dividend increases as a signal of new confidence (</a:t>
            </a:r>
            <a:r>
              <a:rPr lang="en-GB" noProof="0" dirty="0" err="1"/>
              <a:t>Finimize</a:t>
            </a:r>
            <a:r>
              <a:rPr lang="en-GB" noProof="0" dirty="0"/>
              <a:t> Newsroom, 2025; Sandle, 2025). Systemic relevance claims that the intercultural condition alleviates risks, resulting in resilience in shifting telecommunication industries through the connection of the theory with the real-world border-crossing management (</a:t>
            </a:r>
            <a:r>
              <a:rPr lang="en-GB" noProof="0" dirty="0" err="1"/>
              <a:t>Deresky</a:t>
            </a:r>
            <a:r>
              <a:rPr lang="en-GB" noProof="0" dirty="0"/>
              <a:t> and Miller, 2017).</a:t>
            </a:r>
          </a:p>
          <a:p>
            <a:endParaRPr lang="en-GB" noProof="0" dirty="0"/>
          </a:p>
        </p:txBody>
      </p:sp>
      <p:sp>
        <p:nvSpPr>
          <p:cNvPr id="4" name="Slide Number Placeholder 3"/>
          <p:cNvSpPr>
            <a:spLocks noGrp="1"/>
          </p:cNvSpPr>
          <p:nvPr>
            <p:ph type="sldNum" sz="quarter" idx="5"/>
          </p:nvPr>
        </p:nvSpPr>
        <p:spPr/>
        <p:txBody>
          <a:bodyPr/>
          <a:lstStyle/>
          <a:p>
            <a:fld id="{5EFCF13E-9479-431E-B7B9-C1AFDCBCA86C}" type="slidenum">
              <a:t>8</a:t>
            </a:fld>
            <a:endParaRPr lang="en-US" dirty="0"/>
          </a:p>
        </p:txBody>
      </p:sp>
    </p:spTree>
    <p:extLst>
      <p:ext uri="{BB962C8B-B14F-4D97-AF65-F5344CB8AC3E}">
        <p14:creationId xmlns:p14="http://schemas.microsoft.com/office/powerpoint/2010/main" val="1706929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noProof="0" dirty="0"/>
              <a:t>The analysis of the UK and Japanese branches of Vodafone in the framework of Hofstede has provided some vital insights such as the theory of application where a low Power Distance and Individualism have driven the UK success in innovation and increase in revenues in 2025, whereas, the Collectivism and high Uncertainty Avoidance in Japan caused failures in launching 3G in 2006 (Geert Hofstede, 2025). Practical examples of the loss of trust and share between Japanese and how poorly misaligned communication worked are evident, and the chances of recovery based on localized partnerships can be demonstrated by the approaches that SoftBank is currently developing on 5G (Investing, 2025). The strategic necessity is the opportunity to hybridize culture proactively and turn these challenges into opportunities which is shown by the 2025 European growths by Vodafone and dividend increases as a signal of new confidence (</a:t>
            </a:r>
            <a:r>
              <a:rPr lang="en-GB" noProof="0" dirty="0" err="1"/>
              <a:t>Finimize</a:t>
            </a:r>
            <a:r>
              <a:rPr lang="en-GB" noProof="0" dirty="0"/>
              <a:t> Newsroom, 2025; Sandle, 2025). Systemic relevance claims that the intercultural condition alleviates risks, resulting in resilience in shifting telecommunication industries through the connection of the theory with the real-world border-crossing management (</a:t>
            </a:r>
            <a:r>
              <a:rPr lang="en-GB" noProof="0" dirty="0" err="1"/>
              <a:t>Deresky</a:t>
            </a:r>
            <a:r>
              <a:rPr lang="en-GB" noProof="0" dirty="0"/>
              <a:t> and Miller, 2017).</a:t>
            </a:r>
          </a:p>
          <a:p>
            <a:endParaRPr lang="en-GB" noProof="0" dirty="0"/>
          </a:p>
        </p:txBody>
      </p:sp>
      <p:sp>
        <p:nvSpPr>
          <p:cNvPr id="4" name="Slide Number Placeholder 3"/>
          <p:cNvSpPr>
            <a:spLocks noGrp="1"/>
          </p:cNvSpPr>
          <p:nvPr>
            <p:ph type="sldNum" sz="quarter" idx="5"/>
          </p:nvPr>
        </p:nvSpPr>
        <p:spPr/>
        <p:txBody>
          <a:bodyPr/>
          <a:lstStyle/>
          <a:p>
            <a:fld id="{5EFCF13E-9479-431E-B7B9-C1AFDCBCA86C}" type="slidenum">
              <a:t>9</a:t>
            </a:fld>
            <a:endParaRPr lang="en-US" dirty="0"/>
          </a:p>
        </p:txBody>
      </p:sp>
    </p:spTree>
    <p:extLst>
      <p:ext uri="{BB962C8B-B14F-4D97-AF65-F5344CB8AC3E}">
        <p14:creationId xmlns:p14="http://schemas.microsoft.com/office/powerpoint/2010/main" val="8408099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noProof="0" dirty="0"/>
              <a:t>To sum up, the Hofstede paradigm sheds much-needed light into the divergent paths of the Vodafone venture with the UK individualism leading to innovation and expansion via nimble hierarchies, conversely, Japanese cultural peculiarities like collectivism and risk aversion creating weaknesses in direct and ethnocentric strategies, including 3G rollout delays and losses of 2 billion dollars. The dangers of culture oversight, and the profits of high-context market adaptation can be illustrated by actual cases of problematic collaboration (the recent AST </a:t>
            </a:r>
            <a:r>
              <a:rPr lang="en-GB" noProof="0" dirty="0" err="1"/>
              <a:t>SpaceMobile</a:t>
            </a:r>
            <a:r>
              <a:rPr lang="en-GB" noProof="0" dirty="0"/>
              <a:t> partnerships in satellite-enabled 5G) and attractive outcomes (the recent focus on </a:t>
            </a:r>
            <a:r>
              <a:rPr lang="en-GB" noProof="0" dirty="0" err="1"/>
              <a:t>Vancom</a:t>
            </a:r>
            <a:r>
              <a:rPr lang="en-GB" noProof="0" dirty="0"/>
              <a:t>, a large-scale VR platform). The main foreign business communication implication is captured in the fact that Peter Drucker writes that Culture eats strategy for breakfast, and managers should have intercultural agility in their management so that they can easily navigate the vacuity and stay competitive in the global market.</a:t>
            </a:r>
          </a:p>
          <a:p>
            <a:endParaRPr lang="en-GB" noProof="0" dirty="0"/>
          </a:p>
        </p:txBody>
      </p:sp>
      <p:sp>
        <p:nvSpPr>
          <p:cNvPr id="4" name="Slide Number Placeholder 3"/>
          <p:cNvSpPr>
            <a:spLocks noGrp="1"/>
          </p:cNvSpPr>
          <p:nvPr>
            <p:ph type="sldNum" sz="quarter" idx="5"/>
          </p:nvPr>
        </p:nvSpPr>
        <p:spPr/>
        <p:txBody>
          <a:bodyPr/>
          <a:lstStyle/>
          <a:p>
            <a:fld id="{5EFCF13E-9479-431E-B7B9-C1AFDCBCA86C}" type="slidenum">
              <a:t>10</a:t>
            </a:fld>
            <a:endParaRPr lang="en-US" dirty="0"/>
          </a:p>
        </p:txBody>
      </p:sp>
    </p:spTree>
    <p:extLst>
      <p:ext uri="{BB962C8B-B14F-4D97-AF65-F5344CB8AC3E}">
        <p14:creationId xmlns:p14="http://schemas.microsoft.com/office/powerpoint/2010/main" val="24912577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FCF13E-9479-431E-B7B9-C1AFDCBCA86C}" type="slidenum">
              <a:rPr lang="en-GB" smtClean="0"/>
              <a:t>11</a:t>
            </a:fld>
            <a:endParaRPr lang="en-GB" dirty="0"/>
          </a:p>
        </p:txBody>
      </p:sp>
    </p:spTree>
    <p:extLst>
      <p:ext uri="{BB962C8B-B14F-4D97-AF65-F5344CB8AC3E}">
        <p14:creationId xmlns:p14="http://schemas.microsoft.com/office/powerpoint/2010/main" val="40793465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A2826-1C3E-11F9-6D6A-453C1D641DA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A4F6C5E-86C9-1BB6-FC68-0B33E00ADC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DA47B43-0B68-221B-7A93-04196D03AD40}"/>
              </a:ext>
            </a:extLst>
          </p:cNvPr>
          <p:cNvSpPr>
            <a:spLocks noGrp="1"/>
          </p:cNvSpPr>
          <p:nvPr>
            <p:ph type="dt" sz="half" idx="10"/>
          </p:nvPr>
        </p:nvSpPr>
        <p:spPr/>
        <p:txBody>
          <a:bodyPr/>
          <a:lstStyle/>
          <a:p>
            <a:fld id="{2BB926CB-6444-8944-827B-6254B488925B}" type="datetimeFigureOut">
              <a:rPr lang="en-US" smtClean="0"/>
              <a:t>11/18/25</a:t>
            </a:fld>
            <a:endParaRPr lang="en-US"/>
          </a:p>
        </p:txBody>
      </p:sp>
      <p:sp>
        <p:nvSpPr>
          <p:cNvPr id="5" name="Footer Placeholder 4">
            <a:extLst>
              <a:ext uri="{FF2B5EF4-FFF2-40B4-BE49-F238E27FC236}">
                <a16:creationId xmlns:a16="http://schemas.microsoft.com/office/drawing/2014/main" id="{E5FAB280-FD9F-9839-1E31-449144128B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F84EC7-5C97-D6DA-84D0-21E300553347}"/>
              </a:ext>
            </a:extLst>
          </p:cNvPr>
          <p:cNvSpPr>
            <a:spLocks noGrp="1"/>
          </p:cNvSpPr>
          <p:nvPr>
            <p:ph type="sldNum" sz="quarter" idx="12"/>
          </p:nvPr>
        </p:nvSpPr>
        <p:spPr/>
        <p:txBody>
          <a:bodyPr/>
          <a:lstStyle/>
          <a:p>
            <a:fld id="{6F8B9573-C7BD-CB4D-B982-B6938C2B6F8E}" type="slidenum">
              <a:rPr lang="en-US" smtClean="0"/>
              <a:t>‹#›</a:t>
            </a:fld>
            <a:endParaRPr lang="en-US"/>
          </a:p>
        </p:txBody>
      </p:sp>
    </p:spTree>
    <p:extLst>
      <p:ext uri="{BB962C8B-B14F-4D97-AF65-F5344CB8AC3E}">
        <p14:creationId xmlns:p14="http://schemas.microsoft.com/office/powerpoint/2010/main" val="15729098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D3ADB-8E24-BDF5-209D-47DA2D39602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1ADE8CB-3826-3F9B-DB30-DE462289E2D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B50FF73-5DDF-7134-A254-76790E360AB8}"/>
              </a:ext>
            </a:extLst>
          </p:cNvPr>
          <p:cNvSpPr>
            <a:spLocks noGrp="1"/>
          </p:cNvSpPr>
          <p:nvPr>
            <p:ph type="dt" sz="half" idx="10"/>
          </p:nvPr>
        </p:nvSpPr>
        <p:spPr/>
        <p:txBody>
          <a:bodyPr/>
          <a:lstStyle/>
          <a:p>
            <a:fld id="{2BB926CB-6444-8944-827B-6254B488925B}" type="datetimeFigureOut">
              <a:rPr lang="en-US" smtClean="0"/>
              <a:t>11/18/25</a:t>
            </a:fld>
            <a:endParaRPr lang="en-US"/>
          </a:p>
        </p:txBody>
      </p:sp>
      <p:sp>
        <p:nvSpPr>
          <p:cNvPr id="5" name="Footer Placeholder 4">
            <a:extLst>
              <a:ext uri="{FF2B5EF4-FFF2-40B4-BE49-F238E27FC236}">
                <a16:creationId xmlns:a16="http://schemas.microsoft.com/office/drawing/2014/main" id="{4D16F787-0998-DF3C-ABD4-906FF631A3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7AD77B7-3FFE-9ED6-07FE-1F1C406D509A}"/>
              </a:ext>
            </a:extLst>
          </p:cNvPr>
          <p:cNvSpPr>
            <a:spLocks noGrp="1"/>
          </p:cNvSpPr>
          <p:nvPr>
            <p:ph type="sldNum" sz="quarter" idx="12"/>
          </p:nvPr>
        </p:nvSpPr>
        <p:spPr/>
        <p:txBody>
          <a:bodyPr/>
          <a:lstStyle/>
          <a:p>
            <a:fld id="{6F8B9573-C7BD-CB4D-B982-B6938C2B6F8E}" type="slidenum">
              <a:rPr lang="en-US" smtClean="0"/>
              <a:t>‹#›</a:t>
            </a:fld>
            <a:endParaRPr lang="en-US"/>
          </a:p>
        </p:txBody>
      </p:sp>
    </p:spTree>
    <p:extLst>
      <p:ext uri="{BB962C8B-B14F-4D97-AF65-F5344CB8AC3E}">
        <p14:creationId xmlns:p14="http://schemas.microsoft.com/office/powerpoint/2010/main" val="19491029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21754-4E0B-4277-1E50-D717B2261A5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E4D5D13-8E28-9E28-F0D4-F35C8619D75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70079D8-D6BD-92AB-8363-F7E143D0DC40}"/>
              </a:ext>
            </a:extLst>
          </p:cNvPr>
          <p:cNvSpPr>
            <a:spLocks noGrp="1"/>
          </p:cNvSpPr>
          <p:nvPr>
            <p:ph type="dt" sz="half" idx="10"/>
          </p:nvPr>
        </p:nvSpPr>
        <p:spPr/>
        <p:txBody>
          <a:bodyPr/>
          <a:lstStyle/>
          <a:p>
            <a:fld id="{2BB926CB-6444-8944-827B-6254B488925B}" type="datetimeFigureOut">
              <a:rPr lang="en-US" smtClean="0"/>
              <a:t>11/18/25</a:t>
            </a:fld>
            <a:endParaRPr lang="en-US"/>
          </a:p>
        </p:txBody>
      </p:sp>
      <p:sp>
        <p:nvSpPr>
          <p:cNvPr id="5" name="Footer Placeholder 4">
            <a:extLst>
              <a:ext uri="{FF2B5EF4-FFF2-40B4-BE49-F238E27FC236}">
                <a16:creationId xmlns:a16="http://schemas.microsoft.com/office/drawing/2014/main" id="{ECDA7919-D8A8-D604-94F4-A3A9FE0BC19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E7CFCE-020E-0DFB-1B4E-A07D530260F7}"/>
              </a:ext>
            </a:extLst>
          </p:cNvPr>
          <p:cNvSpPr>
            <a:spLocks noGrp="1"/>
          </p:cNvSpPr>
          <p:nvPr>
            <p:ph type="sldNum" sz="quarter" idx="12"/>
          </p:nvPr>
        </p:nvSpPr>
        <p:spPr/>
        <p:txBody>
          <a:bodyPr/>
          <a:lstStyle/>
          <a:p>
            <a:fld id="{6F8B9573-C7BD-CB4D-B982-B6938C2B6F8E}" type="slidenum">
              <a:rPr lang="en-US" smtClean="0"/>
              <a:t>‹#›</a:t>
            </a:fld>
            <a:endParaRPr lang="en-US"/>
          </a:p>
        </p:txBody>
      </p:sp>
    </p:spTree>
    <p:extLst>
      <p:ext uri="{BB962C8B-B14F-4D97-AF65-F5344CB8AC3E}">
        <p14:creationId xmlns:p14="http://schemas.microsoft.com/office/powerpoint/2010/main" val="21343775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8E218-8AAC-A057-D6B1-404AA5D8EA1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70DA5FF-AED1-1E5F-4D40-33A0889B69E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F17AED5-008C-164F-AFBD-5F6167550C1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939BC34-70A4-EC9C-E048-2090A25DF9AB}"/>
              </a:ext>
            </a:extLst>
          </p:cNvPr>
          <p:cNvSpPr>
            <a:spLocks noGrp="1"/>
          </p:cNvSpPr>
          <p:nvPr>
            <p:ph type="dt" sz="half" idx="10"/>
          </p:nvPr>
        </p:nvSpPr>
        <p:spPr/>
        <p:txBody>
          <a:bodyPr/>
          <a:lstStyle/>
          <a:p>
            <a:fld id="{2BB926CB-6444-8944-827B-6254B488925B}" type="datetimeFigureOut">
              <a:rPr lang="en-US" smtClean="0"/>
              <a:t>11/18/25</a:t>
            </a:fld>
            <a:endParaRPr lang="en-US"/>
          </a:p>
        </p:txBody>
      </p:sp>
      <p:sp>
        <p:nvSpPr>
          <p:cNvPr id="6" name="Footer Placeholder 5">
            <a:extLst>
              <a:ext uri="{FF2B5EF4-FFF2-40B4-BE49-F238E27FC236}">
                <a16:creationId xmlns:a16="http://schemas.microsoft.com/office/drawing/2014/main" id="{ABBE9DB4-A4FA-45C8-D24F-25E768FFD73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FAD9A-B3A5-4066-A626-849564C46EFA}"/>
              </a:ext>
            </a:extLst>
          </p:cNvPr>
          <p:cNvSpPr>
            <a:spLocks noGrp="1"/>
          </p:cNvSpPr>
          <p:nvPr>
            <p:ph type="sldNum" sz="quarter" idx="12"/>
          </p:nvPr>
        </p:nvSpPr>
        <p:spPr/>
        <p:txBody>
          <a:bodyPr/>
          <a:lstStyle/>
          <a:p>
            <a:fld id="{6F8B9573-C7BD-CB4D-B982-B6938C2B6F8E}" type="slidenum">
              <a:rPr lang="en-US" smtClean="0"/>
              <a:t>‹#›</a:t>
            </a:fld>
            <a:endParaRPr lang="en-US"/>
          </a:p>
        </p:txBody>
      </p:sp>
    </p:spTree>
    <p:extLst>
      <p:ext uri="{BB962C8B-B14F-4D97-AF65-F5344CB8AC3E}">
        <p14:creationId xmlns:p14="http://schemas.microsoft.com/office/powerpoint/2010/main" val="14101884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B7642-D0BF-EA20-9643-BB5E3EF3825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1C718E1-36CF-D423-E1C7-8D05F64B0A6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781B13F-2364-0868-CC2D-1C82618B546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82FD8D3-F20B-F889-6F8E-81171A474F0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C565BFC-8286-21F7-52A5-1E261603F6D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25DE7A9-F470-F87B-2B68-14189A4CD471}"/>
              </a:ext>
            </a:extLst>
          </p:cNvPr>
          <p:cNvSpPr>
            <a:spLocks noGrp="1"/>
          </p:cNvSpPr>
          <p:nvPr>
            <p:ph type="dt" sz="half" idx="10"/>
          </p:nvPr>
        </p:nvSpPr>
        <p:spPr/>
        <p:txBody>
          <a:bodyPr/>
          <a:lstStyle/>
          <a:p>
            <a:fld id="{2BB926CB-6444-8944-827B-6254B488925B}" type="datetimeFigureOut">
              <a:rPr lang="en-US" smtClean="0"/>
              <a:t>11/18/25</a:t>
            </a:fld>
            <a:endParaRPr lang="en-US"/>
          </a:p>
        </p:txBody>
      </p:sp>
      <p:sp>
        <p:nvSpPr>
          <p:cNvPr id="8" name="Footer Placeholder 7">
            <a:extLst>
              <a:ext uri="{FF2B5EF4-FFF2-40B4-BE49-F238E27FC236}">
                <a16:creationId xmlns:a16="http://schemas.microsoft.com/office/drawing/2014/main" id="{EEB89C97-B012-4E01-E8B8-4DD6A99526D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271C11E-FFAA-71A5-3F34-4B96A15B8BE8}"/>
              </a:ext>
            </a:extLst>
          </p:cNvPr>
          <p:cNvSpPr>
            <a:spLocks noGrp="1"/>
          </p:cNvSpPr>
          <p:nvPr>
            <p:ph type="sldNum" sz="quarter" idx="12"/>
          </p:nvPr>
        </p:nvSpPr>
        <p:spPr/>
        <p:txBody>
          <a:bodyPr/>
          <a:lstStyle/>
          <a:p>
            <a:fld id="{6F8B9573-C7BD-CB4D-B982-B6938C2B6F8E}" type="slidenum">
              <a:rPr lang="en-US" smtClean="0"/>
              <a:t>‹#›</a:t>
            </a:fld>
            <a:endParaRPr lang="en-US"/>
          </a:p>
        </p:txBody>
      </p:sp>
    </p:spTree>
    <p:extLst>
      <p:ext uri="{BB962C8B-B14F-4D97-AF65-F5344CB8AC3E}">
        <p14:creationId xmlns:p14="http://schemas.microsoft.com/office/powerpoint/2010/main" val="19624615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08AA9-E053-CB00-C909-AF2134892A0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DD69D9-F08B-32CE-148E-A93918BBA1F4}"/>
              </a:ext>
            </a:extLst>
          </p:cNvPr>
          <p:cNvSpPr>
            <a:spLocks noGrp="1"/>
          </p:cNvSpPr>
          <p:nvPr>
            <p:ph type="dt" sz="half" idx="10"/>
          </p:nvPr>
        </p:nvSpPr>
        <p:spPr/>
        <p:txBody>
          <a:bodyPr/>
          <a:lstStyle/>
          <a:p>
            <a:fld id="{2BB926CB-6444-8944-827B-6254B488925B}" type="datetimeFigureOut">
              <a:rPr lang="en-US" smtClean="0"/>
              <a:t>11/18/25</a:t>
            </a:fld>
            <a:endParaRPr lang="en-US"/>
          </a:p>
        </p:txBody>
      </p:sp>
      <p:sp>
        <p:nvSpPr>
          <p:cNvPr id="4" name="Footer Placeholder 3">
            <a:extLst>
              <a:ext uri="{FF2B5EF4-FFF2-40B4-BE49-F238E27FC236}">
                <a16:creationId xmlns:a16="http://schemas.microsoft.com/office/drawing/2014/main" id="{4D76BF69-DC58-6420-394E-38EFBB54267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462F70-973B-896B-BEEA-3C98CDF3BAD1}"/>
              </a:ext>
            </a:extLst>
          </p:cNvPr>
          <p:cNvSpPr>
            <a:spLocks noGrp="1"/>
          </p:cNvSpPr>
          <p:nvPr>
            <p:ph type="sldNum" sz="quarter" idx="12"/>
          </p:nvPr>
        </p:nvSpPr>
        <p:spPr/>
        <p:txBody>
          <a:bodyPr/>
          <a:lstStyle/>
          <a:p>
            <a:fld id="{6F8B9573-C7BD-CB4D-B982-B6938C2B6F8E}" type="slidenum">
              <a:rPr lang="en-US" smtClean="0"/>
              <a:t>‹#›</a:t>
            </a:fld>
            <a:endParaRPr lang="en-US"/>
          </a:p>
        </p:txBody>
      </p:sp>
    </p:spTree>
    <p:extLst>
      <p:ext uri="{BB962C8B-B14F-4D97-AF65-F5344CB8AC3E}">
        <p14:creationId xmlns:p14="http://schemas.microsoft.com/office/powerpoint/2010/main" val="13651055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2E718F-1DCE-447E-D1F6-4615A2E7EA46}"/>
              </a:ext>
            </a:extLst>
          </p:cNvPr>
          <p:cNvSpPr>
            <a:spLocks noGrp="1"/>
          </p:cNvSpPr>
          <p:nvPr>
            <p:ph type="dt" sz="half" idx="10"/>
          </p:nvPr>
        </p:nvSpPr>
        <p:spPr/>
        <p:txBody>
          <a:bodyPr/>
          <a:lstStyle/>
          <a:p>
            <a:fld id="{2BB926CB-6444-8944-827B-6254B488925B}" type="datetimeFigureOut">
              <a:rPr lang="en-US" smtClean="0"/>
              <a:t>11/18/25</a:t>
            </a:fld>
            <a:endParaRPr lang="en-US"/>
          </a:p>
        </p:txBody>
      </p:sp>
      <p:sp>
        <p:nvSpPr>
          <p:cNvPr id="3" name="Footer Placeholder 2">
            <a:extLst>
              <a:ext uri="{FF2B5EF4-FFF2-40B4-BE49-F238E27FC236}">
                <a16:creationId xmlns:a16="http://schemas.microsoft.com/office/drawing/2014/main" id="{B8F26024-EF7E-2270-DF2E-35A3A3C8E4C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8F9BABC-6EA5-7942-BF55-5214448CA902}"/>
              </a:ext>
            </a:extLst>
          </p:cNvPr>
          <p:cNvSpPr>
            <a:spLocks noGrp="1"/>
          </p:cNvSpPr>
          <p:nvPr>
            <p:ph type="sldNum" sz="quarter" idx="12"/>
          </p:nvPr>
        </p:nvSpPr>
        <p:spPr/>
        <p:txBody>
          <a:bodyPr/>
          <a:lstStyle/>
          <a:p>
            <a:fld id="{6F8B9573-C7BD-CB4D-B982-B6938C2B6F8E}" type="slidenum">
              <a:rPr lang="en-US" smtClean="0"/>
              <a:t>‹#›</a:t>
            </a:fld>
            <a:endParaRPr lang="en-US"/>
          </a:p>
        </p:txBody>
      </p:sp>
    </p:spTree>
    <p:extLst>
      <p:ext uri="{BB962C8B-B14F-4D97-AF65-F5344CB8AC3E}">
        <p14:creationId xmlns:p14="http://schemas.microsoft.com/office/powerpoint/2010/main" val="19081087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5C297-335E-28B2-3040-139BCC40C76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49747C5-0BD0-C593-E2E2-5C268DEF88D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6B31FA5-BA0E-F29D-37CB-944D8C2A3D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89D46E9-3377-D63E-1385-EFA72066F4EF}"/>
              </a:ext>
            </a:extLst>
          </p:cNvPr>
          <p:cNvSpPr>
            <a:spLocks noGrp="1"/>
          </p:cNvSpPr>
          <p:nvPr>
            <p:ph type="dt" sz="half" idx="10"/>
          </p:nvPr>
        </p:nvSpPr>
        <p:spPr/>
        <p:txBody>
          <a:bodyPr/>
          <a:lstStyle/>
          <a:p>
            <a:fld id="{2BB926CB-6444-8944-827B-6254B488925B}" type="datetimeFigureOut">
              <a:rPr lang="en-US" smtClean="0"/>
              <a:t>11/18/25</a:t>
            </a:fld>
            <a:endParaRPr lang="en-US"/>
          </a:p>
        </p:txBody>
      </p:sp>
      <p:sp>
        <p:nvSpPr>
          <p:cNvPr id="6" name="Footer Placeholder 5">
            <a:extLst>
              <a:ext uri="{FF2B5EF4-FFF2-40B4-BE49-F238E27FC236}">
                <a16:creationId xmlns:a16="http://schemas.microsoft.com/office/drawing/2014/main" id="{E2603F5A-7A00-86FD-26C2-8547A5F0B40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8C3017-20C1-EAB4-0D9F-95D27D09DB6D}"/>
              </a:ext>
            </a:extLst>
          </p:cNvPr>
          <p:cNvSpPr>
            <a:spLocks noGrp="1"/>
          </p:cNvSpPr>
          <p:nvPr>
            <p:ph type="sldNum" sz="quarter" idx="12"/>
          </p:nvPr>
        </p:nvSpPr>
        <p:spPr/>
        <p:txBody>
          <a:bodyPr/>
          <a:lstStyle/>
          <a:p>
            <a:fld id="{6F8B9573-C7BD-CB4D-B982-B6938C2B6F8E}" type="slidenum">
              <a:rPr lang="en-US" smtClean="0"/>
              <a:t>‹#›</a:t>
            </a:fld>
            <a:endParaRPr lang="en-US"/>
          </a:p>
        </p:txBody>
      </p:sp>
    </p:spTree>
    <p:extLst>
      <p:ext uri="{BB962C8B-B14F-4D97-AF65-F5344CB8AC3E}">
        <p14:creationId xmlns:p14="http://schemas.microsoft.com/office/powerpoint/2010/main" val="591537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734E3-CF3F-9970-A604-20A47EFDE12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E43AE94-DE7B-FDE5-08B7-DAFD65FE319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FB09071-2CF8-AF94-7325-01CE4FA6CD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9A73947-AEBB-196F-9D91-91061B5C5419}"/>
              </a:ext>
            </a:extLst>
          </p:cNvPr>
          <p:cNvSpPr>
            <a:spLocks noGrp="1"/>
          </p:cNvSpPr>
          <p:nvPr>
            <p:ph type="dt" sz="half" idx="10"/>
          </p:nvPr>
        </p:nvSpPr>
        <p:spPr/>
        <p:txBody>
          <a:bodyPr/>
          <a:lstStyle/>
          <a:p>
            <a:fld id="{2BB926CB-6444-8944-827B-6254B488925B}" type="datetimeFigureOut">
              <a:rPr lang="en-US" smtClean="0"/>
              <a:t>11/18/25</a:t>
            </a:fld>
            <a:endParaRPr lang="en-US"/>
          </a:p>
        </p:txBody>
      </p:sp>
      <p:sp>
        <p:nvSpPr>
          <p:cNvPr id="6" name="Footer Placeholder 5">
            <a:extLst>
              <a:ext uri="{FF2B5EF4-FFF2-40B4-BE49-F238E27FC236}">
                <a16:creationId xmlns:a16="http://schemas.microsoft.com/office/drawing/2014/main" id="{AE2F713D-C4BA-A1C2-A26B-E7E42161857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8387495-3F77-4B87-AD7D-4417D299289D}"/>
              </a:ext>
            </a:extLst>
          </p:cNvPr>
          <p:cNvSpPr>
            <a:spLocks noGrp="1"/>
          </p:cNvSpPr>
          <p:nvPr>
            <p:ph type="sldNum" sz="quarter" idx="12"/>
          </p:nvPr>
        </p:nvSpPr>
        <p:spPr/>
        <p:txBody>
          <a:bodyPr/>
          <a:lstStyle/>
          <a:p>
            <a:fld id="{6F8B9573-C7BD-CB4D-B982-B6938C2B6F8E}" type="slidenum">
              <a:rPr lang="en-US" smtClean="0"/>
              <a:t>‹#›</a:t>
            </a:fld>
            <a:endParaRPr lang="en-US"/>
          </a:p>
        </p:txBody>
      </p:sp>
    </p:spTree>
    <p:extLst>
      <p:ext uri="{BB962C8B-B14F-4D97-AF65-F5344CB8AC3E}">
        <p14:creationId xmlns:p14="http://schemas.microsoft.com/office/powerpoint/2010/main" val="19253302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8A3C2-6E32-67A8-07BD-011417739C8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746961B-C6AE-F0C2-8A3F-7C64EAE8D1A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CB63DB6-65E8-229F-1DF5-F70502562800}"/>
              </a:ext>
            </a:extLst>
          </p:cNvPr>
          <p:cNvSpPr>
            <a:spLocks noGrp="1"/>
          </p:cNvSpPr>
          <p:nvPr>
            <p:ph type="dt" sz="half" idx="10"/>
          </p:nvPr>
        </p:nvSpPr>
        <p:spPr/>
        <p:txBody>
          <a:bodyPr/>
          <a:lstStyle/>
          <a:p>
            <a:fld id="{2BB926CB-6444-8944-827B-6254B488925B}" type="datetimeFigureOut">
              <a:rPr lang="en-US" smtClean="0"/>
              <a:t>11/18/25</a:t>
            </a:fld>
            <a:endParaRPr lang="en-US"/>
          </a:p>
        </p:txBody>
      </p:sp>
      <p:sp>
        <p:nvSpPr>
          <p:cNvPr id="5" name="Footer Placeholder 4">
            <a:extLst>
              <a:ext uri="{FF2B5EF4-FFF2-40B4-BE49-F238E27FC236}">
                <a16:creationId xmlns:a16="http://schemas.microsoft.com/office/drawing/2014/main" id="{722A4DD4-F30E-5D44-2C90-60DD320F28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612B90F-F8CC-19F1-006F-1EF475A9F82C}"/>
              </a:ext>
            </a:extLst>
          </p:cNvPr>
          <p:cNvSpPr>
            <a:spLocks noGrp="1"/>
          </p:cNvSpPr>
          <p:nvPr>
            <p:ph type="sldNum" sz="quarter" idx="12"/>
          </p:nvPr>
        </p:nvSpPr>
        <p:spPr/>
        <p:txBody>
          <a:bodyPr/>
          <a:lstStyle/>
          <a:p>
            <a:fld id="{6F8B9573-C7BD-CB4D-B982-B6938C2B6F8E}" type="slidenum">
              <a:rPr lang="en-US" smtClean="0"/>
              <a:t>‹#›</a:t>
            </a:fld>
            <a:endParaRPr lang="en-US"/>
          </a:p>
        </p:txBody>
      </p:sp>
    </p:spTree>
    <p:extLst>
      <p:ext uri="{BB962C8B-B14F-4D97-AF65-F5344CB8AC3E}">
        <p14:creationId xmlns:p14="http://schemas.microsoft.com/office/powerpoint/2010/main" val="5101673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8481002-5D72-D77E-495A-97F7FF23C2C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D2ECE8E-C948-94E7-CA42-9F741BF079E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BF1833A-100F-EB70-0376-8CAFC73EDB6F}"/>
              </a:ext>
            </a:extLst>
          </p:cNvPr>
          <p:cNvSpPr>
            <a:spLocks noGrp="1"/>
          </p:cNvSpPr>
          <p:nvPr>
            <p:ph type="dt" sz="half" idx="10"/>
          </p:nvPr>
        </p:nvSpPr>
        <p:spPr/>
        <p:txBody>
          <a:bodyPr/>
          <a:lstStyle/>
          <a:p>
            <a:fld id="{2BB926CB-6444-8944-827B-6254B488925B}" type="datetimeFigureOut">
              <a:rPr lang="en-US" smtClean="0"/>
              <a:t>11/18/25</a:t>
            </a:fld>
            <a:endParaRPr lang="en-US"/>
          </a:p>
        </p:txBody>
      </p:sp>
      <p:sp>
        <p:nvSpPr>
          <p:cNvPr id="5" name="Footer Placeholder 4">
            <a:extLst>
              <a:ext uri="{FF2B5EF4-FFF2-40B4-BE49-F238E27FC236}">
                <a16:creationId xmlns:a16="http://schemas.microsoft.com/office/drawing/2014/main" id="{BC69D912-1DBD-3A19-CC03-5DF5A456D0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7270B1-2763-A10A-A1E5-C10852A231AA}"/>
              </a:ext>
            </a:extLst>
          </p:cNvPr>
          <p:cNvSpPr>
            <a:spLocks noGrp="1"/>
          </p:cNvSpPr>
          <p:nvPr>
            <p:ph type="sldNum" sz="quarter" idx="12"/>
          </p:nvPr>
        </p:nvSpPr>
        <p:spPr/>
        <p:txBody>
          <a:bodyPr/>
          <a:lstStyle/>
          <a:p>
            <a:fld id="{6F8B9573-C7BD-CB4D-B982-B6938C2B6F8E}" type="slidenum">
              <a:rPr lang="en-US" smtClean="0"/>
              <a:t>‹#›</a:t>
            </a:fld>
            <a:endParaRPr lang="en-US"/>
          </a:p>
        </p:txBody>
      </p:sp>
    </p:spTree>
    <p:extLst>
      <p:ext uri="{BB962C8B-B14F-4D97-AF65-F5344CB8AC3E}">
        <p14:creationId xmlns:p14="http://schemas.microsoft.com/office/powerpoint/2010/main" val="21937815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30533C0-61B6-7C85-B00F-58C44EC50E2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759B1E1-138C-E4CA-953E-A87675CCFBC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66FC550-BF14-BA31-BCA8-37C86002548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BB926CB-6444-8944-827B-6254B488925B}" type="datetimeFigureOut">
              <a:rPr lang="en-US" smtClean="0"/>
              <a:t>11/18/25</a:t>
            </a:fld>
            <a:endParaRPr lang="en-US"/>
          </a:p>
        </p:txBody>
      </p:sp>
      <p:sp>
        <p:nvSpPr>
          <p:cNvPr id="5" name="Footer Placeholder 4">
            <a:extLst>
              <a:ext uri="{FF2B5EF4-FFF2-40B4-BE49-F238E27FC236}">
                <a16:creationId xmlns:a16="http://schemas.microsoft.com/office/drawing/2014/main" id="{A69BFE06-DEC6-602A-738F-9D3BA701D4C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CC487136-652E-3F85-4E62-7A5D9C2B794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F8B9573-C7BD-CB4D-B982-B6938C2B6F8E}" type="slidenum">
              <a:rPr lang="en-US" smtClean="0"/>
              <a:t>‹#›</a:t>
            </a:fld>
            <a:endParaRPr lang="en-US"/>
          </a:p>
        </p:txBody>
      </p:sp>
    </p:spTree>
    <p:extLst>
      <p:ext uri="{BB962C8B-B14F-4D97-AF65-F5344CB8AC3E}">
        <p14:creationId xmlns:p14="http://schemas.microsoft.com/office/powerpoint/2010/main" val="49201233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7.jpeg"/><Relationship Id="rId7" Type="http://schemas.openxmlformats.org/officeDocument/2006/relationships/diagramColors" Target="../diagrams/colors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economictimes.indiatimes.com/markets/stocks/news/uks-vodafone-to-increase-dividend-for-first-time-in-8-years-shares-rise-5/articleshow/125249246.cms?from=mdr" TargetMode="External"/><Relationship Id="rId3" Type="http://schemas.openxmlformats.org/officeDocument/2006/relationships/hyperlink" Target="https://www.datacenterdynamics.com/en/news/vodafone-and-ast-spacemobile-eye-sovereign-eu-satellite-constellation/" TargetMode="External"/><Relationship Id="rId7" Type="http://schemas.openxmlformats.org/officeDocument/2006/relationships/hyperlink" Target="https://www.mindtools.com/a1ecvyx/hofstedes-cultural-dimensions/"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investing.com/news/transcripts/earnings-call-transcript-vodafone-q2-2025-sees-revenue-growth-dividend-increase-93CH-4348197" TargetMode="External"/><Relationship Id="rId5" Type="http://schemas.openxmlformats.org/officeDocument/2006/relationships/hyperlink" Target="https://geerthofstede.com/country-comparison-bar-charts/" TargetMode="External"/><Relationship Id="rId10" Type="http://schemas.openxmlformats.org/officeDocument/2006/relationships/hyperlink" Target="https://www.vodafone.com/about-vodafone/where-we-operate" TargetMode="External"/><Relationship Id="rId4" Type="http://schemas.openxmlformats.org/officeDocument/2006/relationships/hyperlink" Target="https://finimize.com/content/vodafone-sets-sights-on-higher-profits-with-uk-deal" TargetMode="External"/><Relationship Id="rId9" Type="http://schemas.openxmlformats.org/officeDocument/2006/relationships/hyperlink" Target="https://www.thestar.com.my/tech/tech-news/2025/11/11/vodafone-to-increase-dividend-for-first-time-in-eight-years#goog_reward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66E48AFA-8884-4F68-A44F-D2C1E8609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4" name="Title 1">
            <a:extLst>
              <a:ext uri="{FF2B5EF4-FFF2-40B4-BE49-F238E27FC236}">
                <a16:creationId xmlns:a16="http://schemas.microsoft.com/office/drawing/2014/main" id="{C361280F-7D1B-CA31-5B02-A5E395346508}"/>
              </a:ext>
            </a:extLst>
          </p:cNvPr>
          <p:cNvSpPr>
            <a:spLocks noGrp="1"/>
          </p:cNvSpPr>
          <p:nvPr>
            <p:ph type="title"/>
          </p:nvPr>
        </p:nvSpPr>
        <p:spPr>
          <a:xfrm>
            <a:off x="838201" y="3998018"/>
            <a:ext cx="3981854" cy="2216513"/>
          </a:xfrm>
        </p:spPr>
        <p:txBody>
          <a:bodyPr>
            <a:normAutofit/>
          </a:bodyPr>
          <a:lstStyle/>
          <a:p>
            <a:r>
              <a:rPr lang="en-US" sz="2800" dirty="0"/>
              <a:t>Module : LCBB6023</a:t>
            </a:r>
            <a:br>
              <a:rPr lang="en-US" sz="2800" dirty="0"/>
            </a:br>
            <a:r>
              <a:rPr lang="en-US" sz="2800" dirty="0"/>
              <a:t>Lector : Gregory Cowan</a:t>
            </a:r>
          </a:p>
        </p:txBody>
      </p:sp>
      <p:sp>
        <p:nvSpPr>
          <p:cNvPr id="25" name="Arc 24">
            <a:extLst>
              <a:ext uri="{FF2B5EF4-FFF2-40B4-BE49-F238E27FC236}">
                <a16:creationId xmlns:a16="http://schemas.microsoft.com/office/drawing/2014/main" id="{969D19A6-08CB-498C-93EC-3FFB021FC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EB441ACE-B742-E3A9-31E8-C3FCDA7AC494}"/>
              </a:ext>
            </a:extLst>
          </p:cNvPr>
          <p:cNvPicPr>
            <a:picLocks noChangeAspect="1"/>
          </p:cNvPicPr>
          <p:nvPr/>
        </p:nvPicPr>
        <p:blipFill>
          <a:blip r:embed="rId2"/>
          <a:stretch>
            <a:fillRect/>
          </a:stretch>
        </p:blipFill>
        <p:spPr>
          <a:xfrm>
            <a:off x="2255128" y="704504"/>
            <a:ext cx="5757174" cy="2216512"/>
          </a:xfrm>
          <a:custGeom>
            <a:avLst/>
            <a:gdLst/>
            <a:ahLst/>
            <a:cxnLst/>
            <a:rect l="l" t="t" r="r" b="b"/>
            <a:pathLst>
              <a:path w="10580201" h="2957472">
                <a:moveTo>
                  <a:pt x="88961" y="0"/>
                </a:moveTo>
                <a:lnTo>
                  <a:pt x="10491240" y="0"/>
                </a:lnTo>
                <a:cubicBezTo>
                  <a:pt x="10540372" y="0"/>
                  <a:pt x="10580201" y="39829"/>
                  <a:pt x="10580201" y="88961"/>
                </a:cubicBezTo>
                <a:lnTo>
                  <a:pt x="10580201" y="2868511"/>
                </a:lnTo>
                <a:cubicBezTo>
                  <a:pt x="10580201" y="2917643"/>
                  <a:pt x="10540372" y="2957472"/>
                  <a:pt x="10491240" y="2957472"/>
                </a:cubicBezTo>
                <a:lnTo>
                  <a:pt x="88961" y="2957472"/>
                </a:lnTo>
                <a:cubicBezTo>
                  <a:pt x="39829" y="2957472"/>
                  <a:pt x="0" y="2917643"/>
                  <a:pt x="0" y="2868511"/>
                </a:cubicBezTo>
                <a:lnTo>
                  <a:pt x="0" y="88961"/>
                </a:lnTo>
                <a:cubicBezTo>
                  <a:pt x="0" y="39829"/>
                  <a:pt x="39829" y="0"/>
                  <a:pt x="88961" y="0"/>
                </a:cubicBezTo>
                <a:close/>
              </a:path>
            </a:pathLst>
          </a:custGeom>
        </p:spPr>
      </p:pic>
      <p:sp>
        <p:nvSpPr>
          <p:cNvPr id="26" name="Content Placeholder 9">
            <a:extLst>
              <a:ext uri="{FF2B5EF4-FFF2-40B4-BE49-F238E27FC236}">
                <a16:creationId xmlns:a16="http://schemas.microsoft.com/office/drawing/2014/main" id="{3C3AECD6-BDBB-8635-A2B9-9180D1F0AD54}"/>
              </a:ext>
            </a:extLst>
          </p:cNvPr>
          <p:cNvSpPr>
            <a:spLocks noGrp="1"/>
          </p:cNvSpPr>
          <p:nvPr>
            <p:ph idx="1"/>
          </p:nvPr>
        </p:nvSpPr>
        <p:spPr>
          <a:xfrm>
            <a:off x="4970835" y="3998019"/>
            <a:ext cx="6382966" cy="2216512"/>
          </a:xfrm>
        </p:spPr>
        <p:txBody>
          <a:bodyPr>
            <a:normAutofit/>
          </a:bodyPr>
          <a:lstStyle/>
          <a:p>
            <a:pPr algn="r">
              <a:lnSpc>
                <a:spcPct val="150000"/>
              </a:lnSpc>
              <a:buNone/>
            </a:pPr>
            <a:r>
              <a:rPr lang="en-GB" sz="2000" dirty="0">
                <a:solidFill>
                  <a:srgbClr val="156082"/>
                </a:solidFill>
                <a:effectLst/>
                <a:latin typeface="Arial" panose="020B0604020202020204" pitchFamily="34" charset="0"/>
                <a:ea typeface="Droid Sans"/>
                <a:cs typeface="DejaVu Sans"/>
              </a:rPr>
              <a:t>Student Name: Georgiana Piticas</a:t>
            </a:r>
            <a:endParaRPr lang="en-GB" sz="2000" dirty="0">
              <a:effectLst/>
              <a:latin typeface="Tinos"/>
              <a:ea typeface="Droid Sans"/>
              <a:cs typeface="DejaVu Sans"/>
            </a:endParaRPr>
          </a:p>
          <a:p>
            <a:pPr algn="r">
              <a:lnSpc>
                <a:spcPct val="150000"/>
              </a:lnSpc>
            </a:pPr>
            <a:r>
              <a:rPr lang="en-GB" sz="2000" dirty="0">
                <a:solidFill>
                  <a:srgbClr val="156082"/>
                </a:solidFill>
                <a:effectLst/>
                <a:latin typeface="Arial" panose="020B0604020202020204" pitchFamily="34" charset="0"/>
                <a:ea typeface="Droid Sans"/>
                <a:cs typeface="DejaVu Sans"/>
              </a:rPr>
              <a:t>Student ID: 2315601</a:t>
            </a:r>
            <a:endParaRPr lang="en-GB" sz="2000" dirty="0">
              <a:effectLst/>
              <a:latin typeface="Tinos"/>
              <a:ea typeface="Droid Sans"/>
              <a:cs typeface="DejaVu Sans"/>
            </a:endParaRPr>
          </a:p>
          <a:p>
            <a:endParaRPr lang="en-US" dirty="0"/>
          </a:p>
        </p:txBody>
      </p:sp>
    </p:spTree>
    <p:extLst>
      <p:ext uri="{BB962C8B-B14F-4D97-AF65-F5344CB8AC3E}">
        <p14:creationId xmlns:p14="http://schemas.microsoft.com/office/powerpoint/2010/main" val="37509025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91809" y="1317273"/>
            <a:ext cx="3385450" cy="2549145"/>
          </a:xfrm>
        </p:spPr>
        <p:txBody>
          <a:bodyPr>
            <a:normAutofit/>
          </a:bodyPr>
          <a:lstStyle/>
          <a:p>
            <a:pPr algn="just"/>
            <a:r>
              <a:rPr lang="en-GB" sz="3300" noProof="0" dirty="0">
                <a:solidFill>
                  <a:schemeClr val="tx1">
                    <a:lumMod val="85000"/>
                    <a:lumOff val="15000"/>
                  </a:schemeClr>
                </a:solidFill>
                <a:latin typeface="Times New Roman" panose="02020603050405020304" pitchFamily="18" charset="0"/>
                <a:ea typeface="+mj-lt"/>
                <a:cs typeface="Times New Roman" panose="02020603050405020304" pitchFamily="18" charset="0"/>
              </a:rPr>
              <a:t>Vodafone's Global Communication: A Hofstede Analysis</a:t>
            </a:r>
            <a:endParaRPr lang="en-GB" sz="3300" noProof="0" dirty="0">
              <a:solidFill>
                <a:schemeClr val="tx1">
                  <a:lumMod val="85000"/>
                  <a:lumOff val="15000"/>
                </a:schemeClr>
              </a:solidFill>
              <a:latin typeface="Times New Roman" panose="02020603050405020304" pitchFamily="18" charset="0"/>
              <a:cs typeface="Times New Roman" panose="02020603050405020304" pitchFamily="18" charset="0"/>
            </a:endParaRPr>
          </a:p>
        </p:txBody>
      </p:sp>
      <p:pic>
        <p:nvPicPr>
          <p:cNvPr id="4" name="Picture 3" descr="A red and white logo&#10;&#10;AI-generated content may be incorrect.">
            <a:extLst>
              <a:ext uri="{FF2B5EF4-FFF2-40B4-BE49-F238E27FC236}">
                <a16:creationId xmlns:a16="http://schemas.microsoft.com/office/drawing/2014/main" id="{EC4625ED-0206-A188-674F-C076F452000A}"/>
              </a:ext>
            </a:extLst>
          </p:cNvPr>
          <p:cNvPicPr>
            <a:picLocks noChangeAspect="1"/>
          </p:cNvPicPr>
          <p:nvPr/>
        </p:nvPicPr>
        <p:blipFill>
          <a:blip r:embed="rId2"/>
          <a:stretch>
            <a:fillRect/>
          </a:stretch>
        </p:blipFill>
        <p:spPr>
          <a:xfrm>
            <a:off x="5137150" y="1472721"/>
            <a:ext cx="6239775" cy="3899859"/>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showing decling performance">
            <a:extLst>
              <a:ext uri="{FF2B5EF4-FFF2-40B4-BE49-F238E27FC236}">
                <a16:creationId xmlns:a16="http://schemas.microsoft.com/office/drawing/2014/main" id="{96816C98-C13F-D7DC-352F-483F9E289106}"/>
              </a:ext>
            </a:extLst>
          </p:cNvPr>
          <p:cNvPicPr>
            <a:picLocks noChangeAspect="1"/>
          </p:cNvPicPr>
          <p:nvPr/>
        </p:nvPicPr>
        <p:blipFill>
          <a:blip r:embed="rId3"/>
          <a:srcRect r="5882" b="-1"/>
          <a:stretch>
            <a:fillRect/>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3794A6A-CE45-AB9D-28EC-825112BC446C}"/>
              </a:ext>
            </a:extLst>
          </p:cNvPr>
          <p:cNvSpPr>
            <a:spLocks noGrp="1"/>
          </p:cNvSpPr>
          <p:nvPr>
            <p:ph type="title"/>
          </p:nvPr>
        </p:nvSpPr>
        <p:spPr>
          <a:xfrm>
            <a:off x="7531610" y="365125"/>
            <a:ext cx="3822189" cy="1899912"/>
          </a:xfrm>
        </p:spPr>
        <p:txBody>
          <a:bodyPr>
            <a:normAutofit/>
          </a:bodyPr>
          <a:lstStyle/>
          <a:p>
            <a:r>
              <a:rPr lang="en-GB" sz="4000" noProof="0" dirty="0">
                <a:latin typeface="Times New Roman" panose="02020603050405020304" pitchFamily="18" charset="0"/>
                <a:ea typeface="+mj-lt"/>
                <a:cs typeface="Times New Roman" panose="02020603050405020304" pitchFamily="18" charset="0"/>
              </a:rPr>
              <a:t>Introduction</a:t>
            </a:r>
            <a:endParaRPr lang="en-GB" sz="4000" noProof="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85ECE5B-4DB6-B2C2-FD49-2FE7DAAF5327}"/>
              </a:ext>
            </a:extLst>
          </p:cNvPr>
          <p:cNvSpPr>
            <a:spLocks noGrp="1"/>
          </p:cNvSpPr>
          <p:nvPr>
            <p:ph idx="1"/>
          </p:nvPr>
        </p:nvSpPr>
        <p:spPr>
          <a:xfrm>
            <a:off x="7531610" y="2434201"/>
            <a:ext cx="3822189" cy="3742762"/>
          </a:xfrm>
        </p:spPr>
        <p:txBody>
          <a:bodyPr vert="horz" lIns="91440" tIns="45720" rIns="91440" bIns="45720" rtlCol="0">
            <a:normAutofit/>
          </a:bodyPr>
          <a:lstStyle/>
          <a:p>
            <a:r>
              <a:rPr lang="en-GB" sz="2000" noProof="0">
                <a:latin typeface="Times New Roman" panose="02020603050405020304" pitchFamily="18" charset="0"/>
                <a:ea typeface="+mn-lt"/>
                <a:cs typeface="Times New Roman" panose="02020603050405020304" pitchFamily="18" charset="0"/>
              </a:rPr>
              <a:t>Examines Hofstede's theory applied to Vodafone's UK/Japan operations</a:t>
            </a:r>
          </a:p>
          <a:p>
            <a:r>
              <a:rPr lang="en-GB" sz="2000" noProof="0">
                <a:latin typeface="Times New Roman" panose="02020603050405020304" pitchFamily="18" charset="0"/>
                <a:ea typeface="+mn-lt"/>
                <a:cs typeface="Times New Roman" panose="02020603050405020304" pitchFamily="18" charset="0"/>
              </a:rPr>
              <a:t>Evaluates practices, examples, challenges, opportunities, and recommendations (Vodafone, 2024; Deresky and Miller, 2017)</a:t>
            </a:r>
          </a:p>
          <a:p>
            <a:endParaRPr lang="en-GB" sz="2000" noProof="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811031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8E942-55CB-BAD4-D13B-C9738B2ACA8B}"/>
              </a:ext>
            </a:extLst>
          </p:cNvPr>
          <p:cNvSpPr>
            <a:spLocks noGrp="1"/>
          </p:cNvSpPr>
          <p:nvPr>
            <p:ph type="title"/>
          </p:nvPr>
        </p:nvSpPr>
        <p:spPr>
          <a:xfrm>
            <a:off x="1137034" y="609597"/>
            <a:ext cx="9392421" cy="1330841"/>
          </a:xfrm>
        </p:spPr>
        <p:txBody>
          <a:bodyPr>
            <a:normAutofit/>
          </a:bodyPr>
          <a:lstStyle/>
          <a:p>
            <a:pPr algn="just"/>
            <a:r>
              <a:rPr lang="en-GB" noProof="0" dirty="0">
                <a:latin typeface="Times New Roman" panose="02020603050405020304" pitchFamily="18" charset="0"/>
                <a:ea typeface="+mj-lt"/>
                <a:cs typeface="Times New Roman" panose="02020603050405020304" pitchFamily="18" charset="0"/>
              </a:rPr>
              <a:t>Hofstede's Cultural Dimensions: Theoretical Framework</a:t>
            </a:r>
            <a:endParaRPr lang="en-GB" noProof="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5137F4A-BFCB-03F8-58CE-CADECE0E6206}"/>
              </a:ext>
            </a:extLst>
          </p:cNvPr>
          <p:cNvSpPr>
            <a:spLocks noGrp="1"/>
          </p:cNvSpPr>
          <p:nvPr>
            <p:ph idx="1"/>
          </p:nvPr>
        </p:nvSpPr>
        <p:spPr>
          <a:xfrm>
            <a:off x="1137034" y="2198362"/>
            <a:ext cx="4958966" cy="3917773"/>
          </a:xfrm>
        </p:spPr>
        <p:txBody>
          <a:bodyPr vert="horz" lIns="91440" tIns="45720" rIns="91440" bIns="45720" rtlCol="0">
            <a:normAutofit/>
          </a:bodyPr>
          <a:lstStyle/>
          <a:p>
            <a:pPr algn="just"/>
            <a:r>
              <a:rPr lang="en-GB" sz="1300" b="1" noProof="0" dirty="0">
                <a:latin typeface="Times New Roman" panose="02020603050405020304" pitchFamily="18" charset="0"/>
                <a:ea typeface="+mn-lt"/>
                <a:cs typeface="Times New Roman" panose="02020603050405020304" pitchFamily="18" charset="0"/>
              </a:rPr>
              <a:t>Model Origin</a:t>
            </a:r>
            <a:r>
              <a:rPr lang="en-GB" sz="1300" noProof="0" dirty="0">
                <a:latin typeface="Times New Roman" panose="02020603050405020304" pitchFamily="18" charset="0"/>
                <a:ea typeface="+mn-lt"/>
                <a:cs typeface="Times New Roman" panose="02020603050405020304" pitchFamily="18" charset="0"/>
              </a:rPr>
              <a:t>: Derived from IBM surveys (70+ countries); 6 dimensions scored 0-100 for business behavior analysis (Geert Hofstede, 2025)</a:t>
            </a:r>
            <a:endParaRPr lang="en-GB" sz="1300" noProof="0" dirty="0">
              <a:latin typeface="Times New Roman" panose="02020603050405020304" pitchFamily="18" charset="0"/>
              <a:cs typeface="Times New Roman" panose="02020603050405020304" pitchFamily="18" charset="0"/>
            </a:endParaRPr>
          </a:p>
          <a:p>
            <a:pPr algn="just"/>
            <a:r>
              <a:rPr lang="en-GB" sz="1300" b="1" noProof="0" dirty="0">
                <a:latin typeface="Times New Roman" panose="02020603050405020304" pitchFamily="18" charset="0"/>
                <a:ea typeface="+mn-lt"/>
                <a:cs typeface="Times New Roman" panose="02020603050405020304" pitchFamily="18" charset="0"/>
              </a:rPr>
              <a:t>Key Dimensions (UK vs. Japan)</a:t>
            </a:r>
            <a:r>
              <a:rPr lang="en-GB" sz="1300" noProof="0" dirty="0">
                <a:latin typeface="Times New Roman" panose="02020603050405020304" pitchFamily="18" charset="0"/>
                <a:ea typeface="+mn-lt"/>
                <a:cs typeface="Times New Roman" panose="02020603050405020304" pitchFamily="18" charset="0"/>
              </a:rPr>
              <a:t>:</a:t>
            </a:r>
            <a:endParaRPr lang="en-GB" sz="1300" noProof="0" dirty="0">
              <a:latin typeface="Times New Roman" panose="02020603050405020304" pitchFamily="18" charset="0"/>
              <a:cs typeface="Times New Roman" panose="02020603050405020304" pitchFamily="18" charset="0"/>
            </a:endParaRPr>
          </a:p>
          <a:p>
            <a:pPr lvl="1" algn="just"/>
            <a:r>
              <a:rPr lang="en-GB" sz="1300" noProof="0" dirty="0">
                <a:latin typeface="Times New Roman" panose="02020603050405020304" pitchFamily="18" charset="0"/>
                <a:ea typeface="+mn-lt"/>
                <a:cs typeface="Times New Roman" panose="02020603050405020304" pitchFamily="18" charset="0"/>
              </a:rPr>
              <a:t>Power Distance: 35 (UK, egalitarian) vs. 54 (Japan, hierarchical respect)</a:t>
            </a:r>
            <a:endParaRPr lang="en-GB" sz="1300" noProof="0" dirty="0">
              <a:latin typeface="Times New Roman" panose="02020603050405020304" pitchFamily="18" charset="0"/>
              <a:cs typeface="Times New Roman" panose="02020603050405020304" pitchFamily="18" charset="0"/>
            </a:endParaRPr>
          </a:p>
          <a:p>
            <a:pPr lvl="1" algn="just"/>
            <a:r>
              <a:rPr lang="en-GB" sz="1300" noProof="0" dirty="0">
                <a:latin typeface="Times New Roman" panose="02020603050405020304" pitchFamily="18" charset="0"/>
                <a:ea typeface="+mn-lt"/>
                <a:cs typeface="Times New Roman" panose="02020603050405020304" pitchFamily="18" charset="0"/>
              </a:rPr>
              <a:t>Individualism: 89 (UK, personal initiative) vs. 46 (Japan, group harmony)</a:t>
            </a:r>
            <a:endParaRPr lang="en-GB" sz="1300" noProof="0" dirty="0">
              <a:latin typeface="Times New Roman" panose="02020603050405020304" pitchFamily="18" charset="0"/>
              <a:cs typeface="Times New Roman" panose="02020603050405020304" pitchFamily="18" charset="0"/>
            </a:endParaRPr>
          </a:p>
          <a:p>
            <a:pPr lvl="1" algn="just"/>
            <a:r>
              <a:rPr lang="en-GB" sz="1300" noProof="0" dirty="0">
                <a:latin typeface="Times New Roman" panose="02020603050405020304" pitchFamily="18" charset="0"/>
                <a:ea typeface="+mn-lt"/>
                <a:cs typeface="Times New Roman" panose="02020603050405020304" pitchFamily="18" charset="0"/>
              </a:rPr>
              <a:t>Masculinity: 66 (UK) vs. 95 (Japan, perseverance-focused)</a:t>
            </a:r>
            <a:endParaRPr lang="en-GB" sz="1300" noProof="0" dirty="0">
              <a:latin typeface="Times New Roman" panose="02020603050405020304" pitchFamily="18" charset="0"/>
              <a:cs typeface="Times New Roman" panose="02020603050405020304" pitchFamily="18" charset="0"/>
            </a:endParaRPr>
          </a:p>
          <a:p>
            <a:pPr lvl="1" algn="just"/>
            <a:r>
              <a:rPr lang="en-GB" sz="1300" noProof="0" dirty="0">
                <a:latin typeface="Times New Roman" panose="02020603050405020304" pitchFamily="18" charset="0"/>
                <a:ea typeface="+mn-lt"/>
                <a:cs typeface="Times New Roman" panose="02020603050405020304" pitchFamily="18" charset="0"/>
              </a:rPr>
              <a:t>Uncertainty Avoidance: 35 (UK, innovation-tolerant) vs. 92 (Japan, stability-preferring)</a:t>
            </a:r>
            <a:endParaRPr lang="en-GB" sz="1300" noProof="0" dirty="0">
              <a:latin typeface="Times New Roman" panose="02020603050405020304" pitchFamily="18" charset="0"/>
              <a:cs typeface="Times New Roman" panose="02020603050405020304" pitchFamily="18" charset="0"/>
            </a:endParaRPr>
          </a:p>
          <a:p>
            <a:pPr lvl="1" algn="just"/>
            <a:r>
              <a:rPr lang="en-GB" sz="1300" noProof="0" dirty="0">
                <a:latin typeface="Times New Roman" panose="02020603050405020304" pitchFamily="18" charset="0"/>
                <a:ea typeface="+mn-lt"/>
                <a:cs typeface="Times New Roman" panose="02020603050405020304" pitchFamily="18" charset="0"/>
              </a:rPr>
              <a:t>Long-Term Orientation: 51 (UK, short-term) vs. 88 (Japan, future-enduring)</a:t>
            </a:r>
            <a:endParaRPr lang="en-GB" sz="1300" noProof="0" dirty="0">
              <a:latin typeface="Times New Roman" panose="02020603050405020304" pitchFamily="18" charset="0"/>
              <a:cs typeface="Times New Roman" panose="02020603050405020304" pitchFamily="18" charset="0"/>
            </a:endParaRPr>
          </a:p>
          <a:p>
            <a:pPr lvl="1" algn="just"/>
            <a:r>
              <a:rPr lang="en-GB" sz="1300" noProof="0" dirty="0">
                <a:latin typeface="Times New Roman" panose="02020603050405020304" pitchFamily="18" charset="0"/>
                <a:ea typeface="+mn-lt"/>
                <a:cs typeface="Times New Roman" panose="02020603050405020304" pitchFamily="18" charset="0"/>
              </a:rPr>
              <a:t>Indulgence: 69 (UK, gratification) vs. 42 (Japan, restrained)</a:t>
            </a:r>
            <a:endParaRPr lang="en-GB" sz="1300" noProof="0" dirty="0">
              <a:latin typeface="Times New Roman" panose="02020603050405020304" pitchFamily="18" charset="0"/>
              <a:cs typeface="Times New Roman" panose="02020603050405020304" pitchFamily="18" charset="0"/>
            </a:endParaRPr>
          </a:p>
          <a:p>
            <a:pPr algn="just"/>
            <a:r>
              <a:rPr lang="en-GB" sz="1300" b="1" noProof="0" dirty="0">
                <a:latin typeface="Times New Roman" panose="02020603050405020304" pitchFamily="18" charset="0"/>
                <a:ea typeface="+mn-lt"/>
                <a:cs typeface="Times New Roman" panose="02020603050405020304" pitchFamily="18" charset="0"/>
              </a:rPr>
              <a:t>Critical Note</a:t>
            </a:r>
            <a:r>
              <a:rPr lang="en-GB" sz="1300" noProof="0" dirty="0">
                <a:latin typeface="Times New Roman" panose="02020603050405020304" pitchFamily="18" charset="0"/>
                <a:ea typeface="+mn-lt"/>
                <a:cs typeface="Times New Roman" panose="02020603050405020304" pitchFamily="18" charset="0"/>
              </a:rPr>
              <a:t>: Empirically robust but assumes homogeneity; adapt contextually (Mind Tools, 2025)</a:t>
            </a:r>
            <a:endParaRPr lang="en-GB" sz="1300" noProof="0" dirty="0">
              <a:latin typeface="Times New Roman" panose="02020603050405020304" pitchFamily="18" charset="0"/>
              <a:cs typeface="Times New Roman" panose="02020603050405020304" pitchFamily="18" charset="0"/>
            </a:endParaRPr>
          </a:p>
          <a:p>
            <a:pPr algn="just"/>
            <a:endParaRPr lang="en-GB" sz="1300" noProof="0" dirty="0">
              <a:latin typeface="Times New Roman" panose="02020603050405020304" pitchFamily="18" charset="0"/>
              <a:cs typeface="Times New Roman" panose="02020603050405020304" pitchFamily="18" charset="0"/>
            </a:endParaRPr>
          </a:p>
        </p:txBody>
      </p:sp>
      <p:pic>
        <p:nvPicPr>
          <p:cNvPr id="4" name="Picture 3" descr="Hofstede's Cultural Dimensions EXPLAINED with EXAMPLES | B2U">
            <a:extLst>
              <a:ext uri="{FF2B5EF4-FFF2-40B4-BE49-F238E27FC236}">
                <a16:creationId xmlns:a16="http://schemas.microsoft.com/office/drawing/2014/main" id="{D9301A3D-E75E-9C17-8F8F-5B2EA853F6C9}"/>
              </a:ext>
            </a:extLst>
          </p:cNvPr>
          <p:cNvPicPr>
            <a:picLocks noChangeAspect="1"/>
          </p:cNvPicPr>
          <p:nvPr/>
        </p:nvPicPr>
        <p:blipFill>
          <a:blip r:embed="rId3"/>
          <a:stretch>
            <a:fillRect/>
          </a:stretch>
        </p:blipFill>
        <p:spPr>
          <a:xfrm>
            <a:off x="6719367" y="2716105"/>
            <a:ext cx="4788505" cy="2693533"/>
          </a:xfrm>
          <a:prstGeom prst="rect">
            <a:avLst/>
          </a:prstGeom>
        </p:spPr>
      </p:pic>
    </p:spTree>
    <p:extLst>
      <p:ext uri="{BB962C8B-B14F-4D97-AF65-F5344CB8AC3E}">
        <p14:creationId xmlns:p14="http://schemas.microsoft.com/office/powerpoint/2010/main" val="37259736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62B85-384D-2133-91BA-62FFCDAC645C}"/>
              </a:ext>
            </a:extLst>
          </p:cNvPr>
          <p:cNvSpPr>
            <a:spLocks noGrp="1"/>
          </p:cNvSpPr>
          <p:nvPr>
            <p:ph type="title"/>
          </p:nvPr>
        </p:nvSpPr>
        <p:spPr>
          <a:xfrm>
            <a:off x="572493" y="238539"/>
            <a:ext cx="11018520" cy="1434415"/>
          </a:xfrm>
        </p:spPr>
        <p:txBody>
          <a:bodyPr anchor="b">
            <a:normAutofit/>
          </a:bodyPr>
          <a:lstStyle/>
          <a:p>
            <a:pPr algn="just"/>
            <a:r>
              <a:rPr lang="en-GB" sz="4600" noProof="0" dirty="0">
                <a:latin typeface="Times New Roman" panose="02020603050405020304" pitchFamily="18" charset="0"/>
                <a:ea typeface="+mj-lt"/>
                <a:cs typeface="Times New Roman" panose="02020603050405020304" pitchFamily="18" charset="0"/>
              </a:rPr>
              <a:t>Vodafone in the UK: Exemplars of Cultural Alignment</a:t>
            </a:r>
            <a:endParaRPr lang="en-GB" sz="4600" noProof="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50444FA-4EB0-A67E-B96B-24FD0EE8D77C}"/>
              </a:ext>
            </a:extLst>
          </p:cNvPr>
          <p:cNvSpPr>
            <a:spLocks noGrp="1"/>
          </p:cNvSpPr>
          <p:nvPr>
            <p:ph idx="1"/>
          </p:nvPr>
        </p:nvSpPr>
        <p:spPr>
          <a:xfrm>
            <a:off x="572493" y="2071316"/>
            <a:ext cx="6713552" cy="4119172"/>
          </a:xfrm>
        </p:spPr>
        <p:txBody>
          <a:bodyPr vert="horz" lIns="91440" tIns="45720" rIns="91440" bIns="45720" rtlCol="0" anchor="t">
            <a:normAutofit/>
          </a:bodyPr>
          <a:lstStyle/>
          <a:p>
            <a:pPr algn="just"/>
            <a:r>
              <a:rPr lang="en-GB" sz="2000" b="1" noProof="0" dirty="0">
                <a:latin typeface="Times New Roman" panose="02020603050405020304" pitchFamily="18" charset="0"/>
                <a:ea typeface="+mn-lt"/>
                <a:cs typeface="Times New Roman" panose="02020603050405020304" pitchFamily="18" charset="0"/>
              </a:rPr>
              <a:t>Cultural Fit</a:t>
            </a:r>
            <a:r>
              <a:rPr lang="en-GB" sz="2000" noProof="0" dirty="0">
                <a:latin typeface="Times New Roman" panose="02020603050405020304" pitchFamily="18" charset="0"/>
                <a:ea typeface="+mn-lt"/>
                <a:cs typeface="Times New Roman" panose="02020603050405020304" pitchFamily="18" charset="0"/>
              </a:rPr>
              <a:t>: Low-context, individualistic; flat hierarchies enable direct, agile communication (Investing, 2025)</a:t>
            </a:r>
          </a:p>
          <a:p>
            <a:pPr algn="just"/>
            <a:r>
              <a:rPr lang="en-GB" sz="2000" b="1" noProof="0" dirty="0">
                <a:latin typeface="Times New Roman" panose="02020603050405020304" pitchFamily="18" charset="0"/>
                <a:ea typeface="+mn-lt"/>
                <a:cs typeface="Times New Roman" panose="02020603050405020304" pitchFamily="18" charset="0"/>
              </a:rPr>
              <a:t>Key Successes</a:t>
            </a:r>
            <a:r>
              <a:rPr lang="en-GB" sz="2000" noProof="0" dirty="0">
                <a:latin typeface="Times New Roman" panose="02020603050405020304" pitchFamily="18" charset="0"/>
                <a:ea typeface="+mn-lt"/>
                <a:cs typeface="Times New Roman" panose="02020603050405020304" pitchFamily="18" charset="0"/>
              </a:rPr>
              <a:t>:</a:t>
            </a:r>
          </a:p>
          <a:p>
            <a:pPr lvl="1" algn="just"/>
            <a:r>
              <a:rPr lang="en-GB" sz="2000" noProof="0" dirty="0">
                <a:latin typeface="Times New Roman" panose="02020603050405020304" pitchFamily="18" charset="0"/>
                <a:ea typeface="+mn-lt"/>
                <a:cs typeface="Times New Roman" panose="02020603050405020304" pitchFamily="18" charset="0"/>
              </a:rPr>
              <a:t>2025 Three UK merger: 7.3% H1 revenue growth (€19.6B) via collaborative integrations</a:t>
            </a:r>
          </a:p>
          <a:p>
            <a:pPr lvl="1" algn="just"/>
            <a:r>
              <a:rPr lang="en-GB" sz="2000" noProof="0" dirty="0">
                <a:latin typeface="Times New Roman" panose="02020603050405020304" pitchFamily="18" charset="0"/>
                <a:ea typeface="+mn-lt"/>
                <a:cs typeface="Times New Roman" panose="02020603050405020304" pitchFamily="18" charset="0"/>
              </a:rPr>
              <a:t>5G "Gigabit Britain": AI-personalized ads align with Indulgence (69), +5.8% Q2 revenue</a:t>
            </a:r>
          </a:p>
          <a:p>
            <a:pPr lvl="1" algn="just"/>
            <a:r>
              <a:rPr lang="en-GB" sz="2000" noProof="0" dirty="0">
                <a:latin typeface="Times New Roman" panose="02020603050405020304" pitchFamily="18" charset="0"/>
                <a:ea typeface="+mn-lt"/>
                <a:cs typeface="Times New Roman" panose="02020603050405020304" pitchFamily="18" charset="0"/>
              </a:rPr>
              <a:t>Dividend hike (first in 8 years): +5% shares; reflects shareholder confidence</a:t>
            </a:r>
          </a:p>
          <a:p>
            <a:pPr algn="just"/>
            <a:r>
              <a:rPr lang="en-GB" sz="2000" b="1" noProof="0" dirty="0">
                <a:latin typeface="Times New Roman" panose="02020603050405020304" pitchFamily="18" charset="0"/>
                <a:ea typeface="+mn-lt"/>
                <a:cs typeface="Times New Roman" panose="02020603050405020304" pitchFamily="18" charset="0"/>
              </a:rPr>
              <a:t>Practices</a:t>
            </a:r>
            <a:r>
              <a:rPr lang="en-GB" sz="2000" noProof="0" dirty="0">
                <a:latin typeface="Times New Roman" panose="02020603050405020304" pitchFamily="18" charset="0"/>
                <a:ea typeface="+mn-lt"/>
                <a:cs typeface="Times New Roman" panose="02020603050405020304" pitchFamily="18" charset="0"/>
              </a:rPr>
              <a:t>: Open forums for idea challenges; low Uncertainty Avoidance (35) drives innovation (Finimize Newsroom, 2025; Sandle, 2025; Reuters, 2025; Deresky and Miller, 2017)</a:t>
            </a:r>
          </a:p>
          <a:p>
            <a:pPr algn="just"/>
            <a:endParaRPr lang="en-GB" sz="2000" noProof="0" dirty="0">
              <a:latin typeface="Times New Roman" panose="02020603050405020304" pitchFamily="18" charset="0"/>
              <a:cs typeface="Times New Roman" panose="02020603050405020304" pitchFamily="18" charset="0"/>
            </a:endParaRPr>
          </a:p>
        </p:txBody>
      </p:sp>
      <p:pic>
        <p:nvPicPr>
          <p:cNvPr id="4" name="Picture 3" descr="VODAFONE TO OPEN 150 NEW SHOPS AND CREATE 1,400 JOBS AS INVESTMENT IN UK  REACHES £1 BILLION IN 2014 - Vodafone UK News Centre">
            <a:extLst>
              <a:ext uri="{FF2B5EF4-FFF2-40B4-BE49-F238E27FC236}">
                <a16:creationId xmlns:a16="http://schemas.microsoft.com/office/drawing/2014/main" id="{C97F996B-23E5-72DB-5C1F-8E4BAC2B66BB}"/>
              </a:ext>
            </a:extLst>
          </p:cNvPr>
          <p:cNvPicPr>
            <a:picLocks noChangeAspect="1"/>
          </p:cNvPicPr>
          <p:nvPr/>
        </p:nvPicPr>
        <p:blipFill>
          <a:blip r:embed="rId3"/>
          <a:srcRect l="22877" r="13144" b="-3"/>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3767943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3C666-3E2A-675B-C36E-CCEFAC769BBD}"/>
              </a:ext>
            </a:extLst>
          </p:cNvPr>
          <p:cNvSpPr>
            <a:spLocks noGrp="1"/>
          </p:cNvSpPr>
          <p:nvPr>
            <p:ph type="title"/>
          </p:nvPr>
        </p:nvSpPr>
        <p:spPr>
          <a:xfrm>
            <a:off x="5868557" y="1138036"/>
            <a:ext cx="5444382" cy="1402470"/>
          </a:xfrm>
        </p:spPr>
        <p:txBody>
          <a:bodyPr anchor="t">
            <a:normAutofit/>
          </a:bodyPr>
          <a:lstStyle/>
          <a:p>
            <a:pPr algn="just"/>
            <a:r>
              <a:rPr lang="en-GB" sz="3200" noProof="0" dirty="0">
                <a:latin typeface="Times New Roman" panose="02020603050405020304" pitchFamily="18" charset="0"/>
                <a:ea typeface="+mj-lt"/>
                <a:cs typeface="Times New Roman" panose="02020603050405020304" pitchFamily="18" charset="0"/>
              </a:rPr>
              <a:t>Vodafone in Japan: Case Study and Cultural Misalignments</a:t>
            </a:r>
            <a:endParaRPr lang="en-GB" sz="3200" noProof="0" dirty="0">
              <a:latin typeface="Times New Roman" panose="02020603050405020304" pitchFamily="18" charset="0"/>
              <a:cs typeface="Times New Roman" panose="02020603050405020304" pitchFamily="18" charset="0"/>
            </a:endParaRPr>
          </a:p>
        </p:txBody>
      </p:sp>
      <p:pic>
        <p:nvPicPr>
          <p:cNvPr id="6" name="Picture 5" descr="A red sign with a white circle and a red circle&#10;&#10;AI-generated content may be incorrect.">
            <a:extLst>
              <a:ext uri="{FF2B5EF4-FFF2-40B4-BE49-F238E27FC236}">
                <a16:creationId xmlns:a16="http://schemas.microsoft.com/office/drawing/2014/main" id="{E0321266-3884-5C04-8793-0E19E0F1DB3F}"/>
              </a:ext>
            </a:extLst>
          </p:cNvPr>
          <p:cNvPicPr>
            <a:picLocks noChangeAspect="1"/>
          </p:cNvPicPr>
          <p:nvPr/>
        </p:nvPicPr>
        <p:blipFill>
          <a:blip r:embed="rId3"/>
          <a:srcRect l="42791" r="13831" b="-1"/>
          <a:stretch>
            <a:fillRect/>
          </a:stretch>
        </p:blipFill>
        <p:spPr>
          <a:xfrm>
            <a:off x="-1" y="10"/>
            <a:ext cx="5151179" cy="6857990"/>
          </a:xfrm>
          <a:prstGeom prst="rect">
            <a:avLst/>
          </a:prstGeom>
        </p:spPr>
      </p:pic>
      <p:sp>
        <p:nvSpPr>
          <p:cNvPr id="3" name="Content Placeholder 2">
            <a:extLst>
              <a:ext uri="{FF2B5EF4-FFF2-40B4-BE49-F238E27FC236}">
                <a16:creationId xmlns:a16="http://schemas.microsoft.com/office/drawing/2014/main" id="{3F5FB954-8A99-9887-F50D-AE54623F034B}"/>
              </a:ext>
            </a:extLst>
          </p:cNvPr>
          <p:cNvSpPr>
            <a:spLocks noGrp="1"/>
          </p:cNvSpPr>
          <p:nvPr>
            <p:ph idx="1"/>
          </p:nvPr>
        </p:nvSpPr>
        <p:spPr>
          <a:xfrm>
            <a:off x="5868557" y="2551176"/>
            <a:ext cx="5444382" cy="3591207"/>
          </a:xfrm>
        </p:spPr>
        <p:txBody>
          <a:bodyPr vert="horz" lIns="91440" tIns="45720" rIns="91440" bIns="45720" rtlCol="0">
            <a:normAutofit/>
          </a:bodyPr>
          <a:lstStyle/>
          <a:p>
            <a:pPr algn="just"/>
            <a:r>
              <a:rPr lang="en-GB" sz="1700" b="1" noProof="0" dirty="0">
                <a:latin typeface="Times New Roman" panose="02020603050405020304" pitchFamily="18" charset="0"/>
                <a:ea typeface="+mn-lt"/>
                <a:cs typeface="Times New Roman" panose="02020603050405020304" pitchFamily="18" charset="0"/>
              </a:rPr>
              <a:t>Timeline (2001–2006)</a:t>
            </a:r>
            <a:r>
              <a:rPr lang="en-GB" sz="1700" noProof="0" dirty="0">
                <a:latin typeface="Times New Roman" panose="02020603050405020304" pitchFamily="18" charset="0"/>
                <a:ea typeface="+mn-lt"/>
                <a:cs typeface="Times New Roman" panose="02020603050405020304" pitchFamily="18" charset="0"/>
              </a:rPr>
              <a:t>: Acquired Japan Telecom; $15.5B SoftBank exit due to </a:t>
            </a:r>
            <a:r>
              <a:rPr lang="en-GB" sz="1700" noProof="0">
                <a:latin typeface="Times New Roman" panose="02020603050405020304" pitchFamily="18" charset="0"/>
                <a:ea typeface="+mn-lt"/>
                <a:cs typeface="Times New Roman" panose="02020603050405020304" pitchFamily="18" charset="0"/>
              </a:rPr>
              <a:t>cultural clashes  </a:t>
            </a:r>
            <a:r>
              <a:rPr lang="en-GB" sz="1700" noProof="0" dirty="0">
                <a:latin typeface="Times New Roman" panose="02020603050405020304" pitchFamily="18" charset="0"/>
                <a:ea typeface="+mn-lt"/>
                <a:cs typeface="Times New Roman" panose="02020603050405020304" pitchFamily="18" charset="0"/>
              </a:rPr>
              <a:t>(Koh, Maguire and Igi Global, 2009)</a:t>
            </a:r>
            <a:endParaRPr lang="en-GB" sz="1700" noProof="0" dirty="0">
              <a:latin typeface="Times New Roman" panose="02020603050405020304" pitchFamily="18" charset="0"/>
              <a:cs typeface="Times New Roman" panose="02020603050405020304" pitchFamily="18" charset="0"/>
            </a:endParaRPr>
          </a:p>
          <a:p>
            <a:pPr algn="just"/>
            <a:r>
              <a:rPr lang="en-GB" sz="1700" b="1" noProof="0" dirty="0">
                <a:latin typeface="Times New Roman" panose="02020603050405020304" pitchFamily="18" charset="0"/>
                <a:ea typeface="+mn-lt"/>
                <a:cs typeface="Times New Roman" panose="02020603050405020304" pitchFamily="18" charset="0"/>
              </a:rPr>
              <a:t>Key Events</a:t>
            </a:r>
            <a:r>
              <a:rPr lang="en-GB" sz="1700" noProof="0" dirty="0">
                <a:latin typeface="Times New Roman" panose="02020603050405020304" pitchFamily="18" charset="0"/>
                <a:ea typeface="+mn-lt"/>
                <a:cs typeface="Times New Roman" panose="02020603050405020304" pitchFamily="18" charset="0"/>
              </a:rPr>
              <a:t>:</a:t>
            </a:r>
            <a:endParaRPr lang="en-GB" sz="1700" noProof="0" dirty="0">
              <a:latin typeface="Times New Roman" panose="02020603050405020304" pitchFamily="18" charset="0"/>
              <a:cs typeface="Times New Roman" panose="02020603050405020304" pitchFamily="18" charset="0"/>
            </a:endParaRPr>
          </a:p>
          <a:p>
            <a:pPr lvl="1" algn="just"/>
            <a:r>
              <a:rPr lang="en-GB" sz="1700" noProof="0" dirty="0">
                <a:latin typeface="Times New Roman" panose="02020603050405020304" pitchFamily="18" charset="0"/>
                <a:ea typeface="+mn-lt"/>
                <a:cs typeface="Times New Roman" panose="02020603050405020304" pitchFamily="18" charset="0"/>
              </a:rPr>
              <a:t>2001–2002: Global branding ignored nemawashi; alienated hierarchy (Power Distance 54)</a:t>
            </a:r>
            <a:endParaRPr lang="en-GB" sz="1700" noProof="0" dirty="0">
              <a:latin typeface="Times New Roman" panose="02020603050405020304" pitchFamily="18" charset="0"/>
              <a:cs typeface="Times New Roman" panose="02020603050405020304" pitchFamily="18" charset="0"/>
            </a:endParaRPr>
          </a:p>
          <a:p>
            <a:pPr lvl="1" algn="just"/>
            <a:r>
              <a:rPr lang="en-GB" sz="1700" noProof="0" dirty="0">
                <a:latin typeface="Times New Roman" panose="02020603050405020304" pitchFamily="18" charset="0"/>
                <a:ea typeface="+mn-lt"/>
                <a:cs typeface="Times New Roman" panose="02020603050405020304" pitchFamily="18" charset="0"/>
              </a:rPr>
              <a:t>2002–2004: 3G delays (unadapted handsets); 20% churn from Uncertainty Avoidance (92)</a:t>
            </a:r>
            <a:endParaRPr lang="en-GB" sz="1700" noProof="0" dirty="0">
              <a:latin typeface="Times New Roman" panose="02020603050405020304" pitchFamily="18" charset="0"/>
              <a:cs typeface="Times New Roman" panose="02020603050405020304" pitchFamily="18" charset="0"/>
            </a:endParaRPr>
          </a:p>
          <a:p>
            <a:pPr lvl="1" algn="just"/>
            <a:r>
              <a:rPr lang="en-GB" sz="1700" noProof="0" dirty="0">
                <a:latin typeface="Times New Roman" panose="02020603050405020304" pitchFamily="18" charset="0"/>
                <a:ea typeface="+mn-lt"/>
                <a:cs typeface="Times New Roman" panose="02020603050405020304" pitchFamily="18" charset="0"/>
              </a:rPr>
              <a:t>2005–2006: Aggressive sales disrupted (IDV 46); expats misread indirect feedback</a:t>
            </a:r>
            <a:endParaRPr lang="en-GB" sz="1700" noProof="0" dirty="0">
              <a:latin typeface="Times New Roman" panose="02020603050405020304" pitchFamily="18" charset="0"/>
              <a:cs typeface="Times New Roman" panose="02020603050405020304" pitchFamily="18" charset="0"/>
            </a:endParaRPr>
          </a:p>
          <a:p>
            <a:pPr algn="just"/>
            <a:r>
              <a:rPr lang="en-GB" sz="1700" b="1" noProof="0" dirty="0">
                <a:latin typeface="Times New Roman" panose="02020603050405020304" pitchFamily="18" charset="0"/>
                <a:ea typeface="+mn-lt"/>
                <a:cs typeface="Times New Roman" panose="02020603050405020304" pitchFamily="18" charset="0"/>
              </a:rPr>
              <a:t>Impact</a:t>
            </a:r>
            <a:r>
              <a:rPr lang="en-GB" sz="1700" noProof="0" dirty="0">
                <a:latin typeface="Times New Roman" panose="02020603050405020304" pitchFamily="18" charset="0"/>
                <a:ea typeface="+mn-lt"/>
                <a:cs typeface="Times New Roman" panose="02020603050405020304" pitchFamily="18" charset="0"/>
              </a:rPr>
              <a:t>: Market share &lt;5%; $2B losses in high-context ICT turbulence (Gutierrez, 2007; Saha and Global, 2018)</a:t>
            </a:r>
            <a:endParaRPr lang="en-GB" sz="1700" noProof="0" dirty="0">
              <a:latin typeface="Times New Roman" panose="02020603050405020304" pitchFamily="18" charset="0"/>
              <a:cs typeface="Times New Roman" panose="02020603050405020304" pitchFamily="18" charset="0"/>
            </a:endParaRPr>
          </a:p>
          <a:p>
            <a:pPr algn="just"/>
            <a:endParaRPr lang="en-GB" sz="1700" noProof="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371742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944BA1B-36B7-30BC-04AE-CFE16D91D156}"/>
              </a:ext>
            </a:extLst>
          </p:cNvPr>
          <p:cNvPicPr>
            <a:picLocks noChangeAspect="1"/>
          </p:cNvPicPr>
          <p:nvPr/>
        </p:nvPicPr>
        <p:blipFill>
          <a:blip r:embed="rId3">
            <a:duotone>
              <a:schemeClr val="bg2">
                <a:shade val="45000"/>
                <a:satMod val="135000"/>
              </a:schemeClr>
              <a:prstClr val="white"/>
            </a:duotone>
          </a:blip>
          <a:srcRect t="11535" r="9085" b="11736"/>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0ECD574C-82C8-1684-5390-6805EA8C045F}"/>
              </a:ext>
            </a:extLst>
          </p:cNvPr>
          <p:cNvSpPr>
            <a:spLocks noGrp="1"/>
          </p:cNvSpPr>
          <p:nvPr>
            <p:ph type="title"/>
          </p:nvPr>
        </p:nvSpPr>
        <p:spPr>
          <a:xfrm>
            <a:off x="838200" y="365125"/>
            <a:ext cx="10515600" cy="1325563"/>
          </a:xfrm>
        </p:spPr>
        <p:txBody>
          <a:bodyPr>
            <a:normAutofit/>
          </a:bodyPr>
          <a:lstStyle/>
          <a:p>
            <a:r>
              <a:rPr lang="en-GB" noProof="0" dirty="0">
                <a:latin typeface="Times New Roman" panose="02020603050405020304" pitchFamily="18" charset="0"/>
                <a:ea typeface="+mj-lt"/>
                <a:cs typeface="Times New Roman" panose="02020603050405020304" pitchFamily="18" charset="0"/>
              </a:rPr>
              <a:t>Key Challenges and Opportunities: Analytical Matrix</a:t>
            </a:r>
            <a:endParaRPr lang="en-GB" noProof="0" dirty="0">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74FE0827-A6E6-79CF-D84E-B9C08EA9CBB7}"/>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231109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83FF9-E526-E678-9FAC-47E97C8EE5DC}"/>
              </a:ext>
            </a:extLst>
          </p:cNvPr>
          <p:cNvSpPr>
            <a:spLocks noGrp="1"/>
          </p:cNvSpPr>
          <p:nvPr>
            <p:ph type="title"/>
          </p:nvPr>
        </p:nvSpPr>
        <p:spPr>
          <a:xfrm>
            <a:off x="871442" y="685800"/>
            <a:ext cx="4353116" cy="1474666"/>
          </a:xfrm>
        </p:spPr>
        <p:txBody>
          <a:bodyPr anchor="b">
            <a:normAutofit/>
          </a:bodyPr>
          <a:lstStyle/>
          <a:p>
            <a:pPr algn="just"/>
            <a:r>
              <a:rPr lang="en-GB" sz="3200" noProof="0" dirty="0">
                <a:solidFill>
                  <a:srgbClr val="595959"/>
                </a:solidFill>
                <a:latin typeface="Times New Roman" panose="02020603050405020304" pitchFamily="18" charset="0"/>
                <a:ea typeface="+mj-lt"/>
                <a:cs typeface="Times New Roman" panose="02020603050405020304" pitchFamily="18" charset="0"/>
              </a:rPr>
              <a:t>Practical Recommendations for International Managers</a:t>
            </a:r>
            <a:endParaRPr lang="en-GB" sz="3200" noProof="0" dirty="0">
              <a:solidFill>
                <a:srgbClr val="595959"/>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0EDA921-8EBF-56D8-B0DC-49826F299655}"/>
              </a:ext>
            </a:extLst>
          </p:cNvPr>
          <p:cNvSpPr>
            <a:spLocks noGrp="1"/>
          </p:cNvSpPr>
          <p:nvPr>
            <p:ph idx="1"/>
          </p:nvPr>
        </p:nvSpPr>
        <p:spPr>
          <a:xfrm>
            <a:off x="871442" y="2447337"/>
            <a:ext cx="4353116" cy="3770434"/>
          </a:xfrm>
        </p:spPr>
        <p:txBody>
          <a:bodyPr vert="horz" lIns="91440" tIns="45720" rIns="91440" bIns="45720" rtlCol="0" anchor="t">
            <a:normAutofit/>
          </a:bodyPr>
          <a:lstStyle/>
          <a:p>
            <a:pPr algn="just"/>
            <a:r>
              <a:rPr lang="en-GB" sz="1600" b="1" noProof="0" dirty="0">
                <a:solidFill>
                  <a:srgbClr val="595959"/>
                </a:solidFill>
                <a:latin typeface="Times New Roman" panose="02020603050405020304" pitchFamily="18" charset="0"/>
                <a:ea typeface="+mn-lt"/>
                <a:cs typeface="Times New Roman" panose="02020603050405020304" pitchFamily="18" charset="0"/>
              </a:rPr>
              <a:t>Training</a:t>
            </a:r>
            <a:r>
              <a:rPr lang="en-GB" sz="1600" noProof="0" dirty="0">
                <a:solidFill>
                  <a:srgbClr val="595959"/>
                </a:solidFill>
                <a:latin typeface="Times New Roman" panose="02020603050405020304" pitchFamily="18" charset="0"/>
                <a:ea typeface="+mn-lt"/>
                <a:cs typeface="Times New Roman" panose="02020603050405020304" pitchFamily="18" charset="0"/>
              </a:rPr>
              <a:t>: Hofstede simulations for nemawashi/indirect cues; reduce miscommunication 25% (Mind Tools, 2025)</a:t>
            </a:r>
            <a:endParaRPr lang="en-GB" sz="1600" noProof="0" dirty="0">
              <a:solidFill>
                <a:srgbClr val="595959"/>
              </a:solidFill>
              <a:latin typeface="Times New Roman" panose="02020603050405020304" pitchFamily="18" charset="0"/>
              <a:cs typeface="Times New Roman" panose="02020603050405020304" pitchFamily="18" charset="0"/>
            </a:endParaRPr>
          </a:p>
          <a:p>
            <a:pPr algn="just"/>
            <a:r>
              <a:rPr lang="en-GB" sz="1600" b="1" noProof="0" dirty="0">
                <a:solidFill>
                  <a:srgbClr val="595959"/>
                </a:solidFill>
                <a:latin typeface="Times New Roman" panose="02020603050405020304" pitchFamily="18" charset="0"/>
                <a:ea typeface="+mn-lt"/>
                <a:cs typeface="Times New Roman" panose="02020603050405020304" pitchFamily="18" charset="0"/>
              </a:rPr>
              <a:t>Channels</a:t>
            </a:r>
            <a:r>
              <a:rPr lang="en-GB" sz="1600" noProof="0" dirty="0">
                <a:solidFill>
                  <a:srgbClr val="595959"/>
                </a:solidFill>
                <a:latin typeface="Times New Roman" panose="02020603050405020304" pitchFamily="18" charset="0"/>
                <a:ea typeface="+mn-lt"/>
                <a:cs typeface="Times New Roman" panose="02020603050405020304" pitchFamily="18" charset="0"/>
              </a:rPr>
              <a:t>: Direct emails (UK); layered reports (Japan) to respect hierarchy (Deresky and Miller, 2017)</a:t>
            </a:r>
            <a:endParaRPr lang="en-GB" sz="1600" noProof="0" dirty="0">
              <a:solidFill>
                <a:srgbClr val="595959"/>
              </a:solidFill>
              <a:latin typeface="Times New Roman" panose="02020603050405020304" pitchFamily="18" charset="0"/>
              <a:cs typeface="Times New Roman" panose="02020603050405020304" pitchFamily="18" charset="0"/>
            </a:endParaRPr>
          </a:p>
          <a:p>
            <a:pPr algn="just"/>
            <a:r>
              <a:rPr lang="en-GB" sz="1600" b="1" noProof="0" dirty="0">
                <a:solidFill>
                  <a:srgbClr val="595959"/>
                </a:solidFill>
                <a:latin typeface="Times New Roman" panose="02020603050405020304" pitchFamily="18" charset="0"/>
                <a:ea typeface="+mn-lt"/>
                <a:cs typeface="Times New Roman" panose="02020603050405020304" pitchFamily="18" charset="0"/>
              </a:rPr>
              <a:t>Tech Adaptation</a:t>
            </a:r>
            <a:r>
              <a:rPr lang="en-GB" sz="1600" noProof="0" dirty="0">
                <a:solidFill>
                  <a:srgbClr val="595959"/>
                </a:solidFill>
                <a:latin typeface="Times New Roman" panose="02020603050405020304" pitchFamily="18" charset="0"/>
                <a:ea typeface="+mn-lt"/>
                <a:cs typeface="Times New Roman" panose="02020603050405020304" pitchFamily="18" charset="0"/>
              </a:rPr>
              <a:t>: AI customization (e.g., emoji for context); small pilots for Uncertainty Avoidance (Gutierrez, 2007)</a:t>
            </a:r>
            <a:endParaRPr lang="en-GB" sz="1600" noProof="0" dirty="0">
              <a:solidFill>
                <a:srgbClr val="595959"/>
              </a:solidFill>
              <a:latin typeface="Times New Roman" panose="02020603050405020304" pitchFamily="18" charset="0"/>
              <a:cs typeface="Times New Roman" panose="02020603050405020304" pitchFamily="18" charset="0"/>
            </a:endParaRPr>
          </a:p>
          <a:p>
            <a:pPr algn="just"/>
            <a:r>
              <a:rPr lang="en-GB" sz="1600" b="1" noProof="0" dirty="0">
                <a:solidFill>
                  <a:srgbClr val="595959"/>
                </a:solidFill>
                <a:latin typeface="Times New Roman" panose="02020603050405020304" pitchFamily="18" charset="0"/>
                <a:ea typeface="+mn-lt"/>
                <a:cs typeface="Times New Roman" panose="02020603050405020304" pitchFamily="18" charset="0"/>
              </a:rPr>
              <a:t>Teams</a:t>
            </a:r>
            <a:r>
              <a:rPr lang="en-GB" sz="1600" noProof="0" dirty="0">
                <a:solidFill>
                  <a:srgbClr val="595959"/>
                </a:solidFill>
                <a:latin typeface="Times New Roman" panose="02020603050405020304" pitchFamily="18" charset="0"/>
                <a:ea typeface="+mn-lt"/>
                <a:cs typeface="Times New Roman" panose="02020603050405020304" pitchFamily="18" charset="0"/>
              </a:rPr>
              <a:t>: Cross-cultural rotations; blend individualism/collectivism; target 85% retention (Koh, Maguire and Igi Global, 2009)</a:t>
            </a:r>
            <a:endParaRPr lang="en-GB" sz="1600" noProof="0" dirty="0">
              <a:solidFill>
                <a:srgbClr val="595959"/>
              </a:solidFill>
              <a:latin typeface="Times New Roman" panose="02020603050405020304" pitchFamily="18" charset="0"/>
              <a:cs typeface="Times New Roman" panose="02020603050405020304" pitchFamily="18" charset="0"/>
            </a:endParaRPr>
          </a:p>
          <a:p>
            <a:pPr algn="just"/>
            <a:r>
              <a:rPr lang="en-GB" sz="1600" b="1" noProof="0" dirty="0">
                <a:solidFill>
                  <a:srgbClr val="595959"/>
                </a:solidFill>
                <a:latin typeface="Times New Roman" panose="02020603050405020304" pitchFamily="18" charset="0"/>
                <a:ea typeface="+mn-lt"/>
                <a:cs typeface="Times New Roman" panose="02020603050405020304" pitchFamily="18" charset="0"/>
              </a:rPr>
              <a:t>Metrics</a:t>
            </a:r>
            <a:r>
              <a:rPr lang="en-GB" sz="1600" noProof="0" dirty="0">
                <a:solidFill>
                  <a:srgbClr val="595959"/>
                </a:solidFill>
                <a:latin typeface="Times New Roman" panose="02020603050405020304" pitchFamily="18" charset="0"/>
                <a:ea typeface="+mn-lt"/>
                <a:cs typeface="Times New Roman" panose="02020603050405020304" pitchFamily="18" charset="0"/>
              </a:rPr>
              <a:t>: Annual audits/KPIs for trust in turbulent ICT (Saha and Global, 2018)</a:t>
            </a:r>
            <a:endParaRPr lang="en-GB" sz="1600" noProof="0" dirty="0">
              <a:solidFill>
                <a:srgbClr val="595959"/>
              </a:solidFill>
              <a:latin typeface="Times New Roman" panose="02020603050405020304" pitchFamily="18" charset="0"/>
              <a:cs typeface="Times New Roman" panose="02020603050405020304" pitchFamily="18" charset="0"/>
            </a:endParaRPr>
          </a:p>
          <a:p>
            <a:pPr algn="just"/>
            <a:endParaRPr lang="en-GB" sz="1600" noProof="0" dirty="0">
              <a:solidFill>
                <a:srgbClr val="595959"/>
              </a:solidFill>
              <a:latin typeface="Times New Roman" panose="02020603050405020304" pitchFamily="18" charset="0"/>
              <a:cs typeface="Times New Roman" panose="02020603050405020304" pitchFamily="18" charset="0"/>
            </a:endParaRPr>
          </a:p>
        </p:txBody>
      </p:sp>
      <p:pic>
        <p:nvPicPr>
          <p:cNvPr id="4" name="Picture 3" descr="Recommendations are Highly Recommended: Part 2 - The Mauler Institute">
            <a:extLst>
              <a:ext uri="{FF2B5EF4-FFF2-40B4-BE49-F238E27FC236}">
                <a16:creationId xmlns:a16="http://schemas.microsoft.com/office/drawing/2014/main" id="{04D7A149-86C0-2F3E-CBD4-E00914273DA2}"/>
              </a:ext>
            </a:extLst>
          </p:cNvPr>
          <p:cNvPicPr>
            <a:picLocks noChangeAspect="1"/>
          </p:cNvPicPr>
          <p:nvPr/>
        </p:nvPicPr>
        <p:blipFill>
          <a:blip r:embed="rId3"/>
          <a:stretch>
            <a:fillRect/>
          </a:stretch>
        </p:blipFill>
        <p:spPr>
          <a:xfrm>
            <a:off x="6781801" y="2078628"/>
            <a:ext cx="4797056" cy="2746314"/>
          </a:xfrm>
          <a:prstGeom prst="rect">
            <a:avLst/>
          </a:prstGeom>
        </p:spPr>
      </p:pic>
    </p:spTree>
    <p:extLst>
      <p:ext uri="{BB962C8B-B14F-4D97-AF65-F5344CB8AC3E}">
        <p14:creationId xmlns:p14="http://schemas.microsoft.com/office/powerpoint/2010/main" val="11901424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7 Key Takeaways from Workplace Productivity Studies – ActivTrak">
            <a:extLst>
              <a:ext uri="{FF2B5EF4-FFF2-40B4-BE49-F238E27FC236}">
                <a16:creationId xmlns:a16="http://schemas.microsoft.com/office/drawing/2014/main" id="{7EDC074A-B7CF-BB70-C4F5-395540C7AF7A}"/>
              </a:ext>
            </a:extLst>
          </p:cNvPr>
          <p:cNvPicPr>
            <a:picLocks noChangeAspect="1"/>
          </p:cNvPicPr>
          <p:nvPr/>
        </p:nvPicPr>
        <p:blipFill>
          <a:blip r:embed="rId3"/>
          <a:srcRect l="23360" r="23981" b="-2"/>
          <a:stretch>
            <a:fillRect/>
          </a:stretch>
        </p:blipFill>
        <p:spPr>
          <a:xfrm>
            <a:off x="-1" y="-2"/>
            <a:ext cx="5410198" cy="6858002"/>
          </a:xfrm>
          <a:prstGeom prst="rect">
            <a:avLst/>
          </a:prstGeom>
        </p:spPr>
      </p:pic>
      <p:sp>
        <p:nvSpPr>
          <p:cNvPr id="2" name="Title 1">
            <a:extLst>
              <a:ext uri="{FF2B5EF4-FFF2-40B4-BE49-F238E27FC236}">
                <a16:creationId xmlns:a16="http://schemas.microsoft.com/office/drawing/2014/main" id="{A7544BF2-A773-9354-BFF1-C73D51BF2CA0}"/>
              </a:ext>
            </a:extLst>
          </p:cNvPr>
          <p:cNvSpPr>
            <a:spLocks noGrp="1"/>
          </p:cNvSpPr>
          <p:nvPr>
            <p:ph type="title"/>
          </p:nvPr>
        </p:nvSpPr>
        <p:spPr>
          <a:xfrm>
            <a:off x="6115317" y="405685"/>
            <a:ext cx="5464968" cy="1559301"/>
          </a:xfrm>
        </p:spPr>
        <p:txBody>
          <a:bodyPr>
            <a:normAutofit/>
          </a:bodyPr>
          <a:lstStyle/>
          <a:p>
            <a:pPr algn="just"/>
            <a:r>
              <a:rPr lang="en-GB" sz="4000" noProof="0" dirty="0">
                <a:latin typeface="Times New Roman" panose="02020603050405020304" pitchFamily="18" charset="0"/>
                <a:ea typeface="+mj-lt"/>
                <a:cs typeface="Times New Roman" panose="02020603050405020304" pitchFamily="18" charset="0"/>
              </a:rPr>
              <a:t>Key Takeaways</a:t>
            </a:r>
            <a:endParaRPr lang="en-GB" sz="4000" noProof="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B345ABD-5819-E86A-0EE3-387EA458CE1F}"/>
              </a:ext>
            </a:extLst>
          </p:cNvPr>
          <p:cNvSpPr>
            <a:spLocks noGrp="1"/>
          </p:cNvSpPr>
          <p:nvPr>
            <p:ph idx="1"/>
          </p:nvPr>
        </p:nvSpPr>
        <p:spPr>
          <a:xfrm>
            <a:off x="6115317" y="2743200"/>
            <a:ext cx="5247340" cy="3496878"/>
          </a:xfrm>
        </p:spPr>
        <p:txBody>
          <a:bodyPr vert="horz" lIns="91440" tIns="45720" rIns="91440" bIns="45720" rtlCol="0" anchor="ctr">
            <a:normAutofit/>
          </a:bodyPr>
          <a:lstStyle/>
          <a:p>
            <a:pPr algn="just"/>
            <a:r>
              <a:rPr lang="en-GB" sz="1600" b="1" noProof="0" dirty="0">
                <a:latin typeface="Times New Roman" panose="02020603050405020304" pitchFamily="18" charset="0"/>
                <a:ea typeface="+mn-lt"/>
                <a:cs typeface="Times New Roman" panose="02020603050405020304" pitchFamily="18" charset="0"/>
              </a:rPr>
              <a:t>Theory Application</a:t>
            </a:r>
            <a:r>
              <a:rPr lang="en-GB" sz="1600" noProof="0" dirty="0">
                <a:latin typeface="Times New Roman" panose="02020603050405020304" pitchFamily="18" charset="0"/>
                <a:ea typeface="+mn-lt"/>
                <a:cs typeface="Times New Roman" panose="02020603050405020304" pitchFamily="18" charset="0"/>
              </a:rPr>
              <a:t>: UK low Power Distance/Individualism drives growth; Japan Collectivism/Uncertainty Avoidance caused 2006 pitfalls (Geert Hofstede, 2025)</a:t>
            </a:r>
            <a:endParaRPr lang="en-GB" sz="1600" noProof="0" dirty="0">
              <a:latin typeface="Times New Roman" panose="02020603050405020304" pitchFamily="18" charset="0"/>
              <a:cs typeface="Times New Roman" panose="02020603050405020304" pitchFamily="18" charset="0"/>
            </a:endParaRPr>
          </a:p>
          <a:p>
            <a:pPr algn="just"/>
            <a:r>
              <a:rPr lang="en-GB" sz="1600" b="1" noProof="0" dirty="0">
                <a:latin typeface="Times New Roman" panose="02020603050405020304" pitchFamily="18" charset="0"/>
                <a:ea typeface="+mn-lt"/>
                <a:cs typeface="Times New Roman" panose="02020603050405020304" pitchFamily="18" charset="0"/>
              </a:rPr>
              <a:t>Real Implications</a:t>
            </a:r>
            <a:r>
              <a:rPr lang="en-GB" sz="1600" noProof="0" dirty="0">
                <a:latin typeface="Times New Roman" panose="02020603050405020304" pitchFamily="18" charset="0"/>
                <a:ea typeface="+mn-lt"/>
                <a:cs typeface="Times New Roman" panose="02020603050405020304" pitchFamily="18" charset="0"/>
              </a:rPr>
              <a:t>: Misalignments eroded share; adaptations (e.g., SoftBank 5G) enable recovery (Investing, 2025)</a:t>
            </a:r>
            <a:endParaRPr lang="en-GB" sz="1600" noProof="0" dirty="0">
              <a:latin typeface="Times New Roman" panose="02020603050405020304" pitchFamily="18" charset="0"/>
              <a:cs typeface="Times New Roman" panose="02020603050405020304" pitchFamily="18" charset="0"/>
            </a:endParaRPr>
          </a:p>
          <a:p>
            <a:pPr algn="just"/>
            <a:r>
              <a:rPr lang="en-GB" sz="1600" b="1" noProof="0" dirty="0">
                <a:latin typeface="Times New Roman" panose="02020603050405020304" pitchFamily="18" charset="0"/>
                <a:ea typeface="+mn-lt"/>
                <a:cs typeface="Times New Roman" panose="02020603050405020304" pitchFamily="18" charset="0"/>
              </a:rPr>
              <a:t>Strategic Imperative</a:t>
            </a:r>
            <a:r>
              <a:rPr lang="en-GB" sz="1600" noProof="0" dirty="0">
                <a:latin typeface="Times New Roman" panose="02020603050405020304" pitchFamily="18" charset="0"/>
                <a:ea typeface="+mn-lt"/>
                <a:cs typeface="Times New Roman" panose="02020603050405020304" pitchFamily="18" charset="0"/>
              </a:rPr>
              <a:t>: Hybridization transforms challenges; supports 2025 expansions/dividends (Finimize Newsroom, 2025; Sandle, 2025)</a:t>
            </a:r>
            <a:endParaRPr lang="en-GB" sz="1600" noProof="0" dirty="0">
              <a:latin typeface="Times New Roman" panose="02020603050405020304" pitchFamily="18" charset="0"/>
              <a:cs typeface="Times New Roman" panose="02020603050405020304" pitchFamily="18" charset="0"/>
            </a:endParaRPr>
          </a:p>
          <a:p>
            <a:pPr algn="just"/>
            <a:r>
              <a:rPr lang="en-GB" sz="1600" b="1" noProof="0" dirty="0">
                <a:latin typeface="Times New Roman" panose="02020603050405020304" pitchFamily="18" charset="0"/>
                <a:ea typeface="+mn-lt"/>
                <a:cs typeface="Times New Roman" panose="02020603050405020304" pitchFamily="18" charset="0"/>
              </a:rPr>
              <a:t>Broader Relevance</a:t>
            </a:r>
            <a:r>
              <a:rPr lang="en-GB" sz="1600" noProof="0" dirty="0">
                <a:latin typeface="Times New Roman" panose="02020603050405020304" pitchFamily="18" charset="0"/>
                <a:ea typeface="+mn-lt"/>
                <a:cs typeface="Times New Roman" panose="02020603050405020304" pitchFamily="18" charset="0"/>
              </a:rPr>
              <a:t>: Frameworks mitigate risks; link theory to border-crossing management (Deresky and Miller, 2017)</a:t>
            </a:r>
            <a:endParaRPr lang="en-GB" sz="1600" noProof="0" dirty="0">
              <a:latin typeface="Times New Roman" panose="02020603050405020304" pitchFamily="18" charset="0"/>
              <a:cs typeface="Times New Roman" panose="02020603050405020304" pitchFamily="18" charset="0"/>
            </a:endParaRPr>
          </a:p>
          <a:p>
            <a:pPr algn="just"/>
            <a:endParaRPr lang="en-GB" sz="1600" noProof="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683174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Orange and blue numbers and graphs">
            <a:extLst>
              <a:ext uri="{FF2B5EF4-FFF2-40B4-BE49-F238E27FC236}">
                <a16:creationId xmlns:a16="http://schemas.microsoft.com/office/drawing/2014/main" id="{9604D8CB-45C7-83BB-7EBB-5EC21949E8B6}"/>
              </a:ext>
            </a:extLst>
          </p:cNvPr>
          <p:cNvPicPr>
            <a:picLocks noChangeAspect="1"/>
          </p:cNvPicPr>
          <p:nvPr/>
        </p:nvPicPr>
        <p:blipFill>
          <a:blip r:embed="rId3">
            <a:duotone>
              <a:schemeClr val="accent1">
                <a:shade val="45000"/>
                <a:satMod val="135000"/>
              </a:schemeClr>
              <a:prstClr val="white"/>
            </a:duotone>
            <a:alphaModFix amt="35000"/>
          </a:blip>
          <a:srcRect t="5258" r="-2" b="2728"/>
          <a:stretch>
            <a:fillRect/>
          </a:stretch>
        </p:blipFill>
        <p:spPr>
          <a:xfrm>
            <a:off x="19" y="298183"/>
            <a:ext cx="12191981" cy="6857989"/>
          </a:xfrm>
          <a:prstGeom prst="rect">
            <a:avLst/>
          </a:prstGeom>
        </p:spPr>
      </p:pic>
      <p:sp>
        <p:nvSpPr>
          <p:cNvPr id="2" name="Title 1">
            <a:extLst>
              <a:ext uri="{FF2B5EF4-FFF2-40B4-BE49-F238E27FC236}">
                <a16:creationId xmlns:a16="http://schemas.microsoft.com/office/drawing/2014/main" id="{F61CE15A-30B4-EED3-6E17-879D2A245BF5}"/>
              </a:ext>
            </a:extLst>
          </p:cNvPr>
          <p:cNvSpPr>
            <a:spLocks noGrp="1"/>
          </p:cNvSpPr>
          <p:nvPr>
            <p:ph type="title"/>
          </p:nvPr>
        </p:nvSpPr>
        <p:spPr>
          <a:xfrm>
            <a:off x="838199" y="698643"/>
            <a:ext cx="5646525" cy="5189746"/>
          </a:xfrm>
        </p:spPr>
        <p:txBody>
          <a:bodyPr anchor="t">
            <a:normAutofit/>
          </a:bodyPr>
          <a:lstStyle/>
          <a:p>
            <a:pPr algn="just"/>
            <a:r>
              <a:rPr lang="en-GB" sz="8000" noProof="0" dirty="0">
                <a:latin typeface="Times New Roman" panose="02020603050405020304" pitchFamily="18" charset="0"/>
                <a:ea typeface="+mj-lt"/>
                <a:cs typeface="Times New Roman" panose="02020603050405020304" pitchFamily="18" charset="0"/>
              </a:rPr>
              <a:t>Conclusion and Implications</a:t>
            </a:r>
            <a:endParaRPr lang="en-GB" sz="8000" noProof="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1646E98-ED35-F0B5-7417-AFAED152B137}"/>
              </a:ext>
            </a:extLst>
          </p:cNvPr>
          <p:cNvSpPr>
            <a:spLocks noGrp="1"/>
          </p:cNvSpPr>
          <p:nvPr>
            <p:ph idx="1"/>
          </p:nvPr>
        </p:nvSpPr>
        <p:spPr>
          <a:xfrm>
            <a:off x="7229042" y="698643"/>
            <a:ext cx="4124758" cy="5301467"/>
          </a:xfrm>
        </p:spPr>
        <p:txBody>
          <a:bodyPr vert="horz" lIns="91440" tIns="45720" rIns="91440" bIns="45720" rtlCol="0" anchor="b">
            <a:normAutofit/>
          </a:bodyPr>
          <a:lstStyle/>
          <a:p>
            <a:pPr algn="just"/>
            <a:r>
              <a:rPr lang="en-GB" sz="2000" b="1" noProof="0" dirty="0">
                <a:latin typeface="Times New Roman" panose="02020603050405020304" pitchFamily="18" charset="0"/>
                <a:ea typeface="+mn-lt"/>
                <a:cs typeface="Times New Roman" panose="02020603050405020304" pitchFamily="18" charset="0"/>
              </a:rPr>
              <a:t>Synthesis</a:t>
            </a:r>
            <a:r>
              <a:rPr lang="en-GB" sz="2000" noProof="0" dirty="0">
                <a:latin typeface="Times New Roman" panose="02020603050405020304" pitchFamily="18" charset="0"/>
                <a:ea typeface="+mn-lt"/>
                <a:cs typeface="Times New Roman" panose="02020603050405020304" pitchFamily="18" charset="0"/>
              </a:rPr>
              <a:t>: UK individualism fuels agility; Japan nuances exposed ethnocentric risks (e.g., 3G delays, $2B losses) (Geert Hofstede, 2025; Reuters, 2025)</a:t>
            </a:r>
          </a:p>
          <a:p>
            <a:pPr algn="just"/>
            <a:r>
              <a:rPr lang="en-GB" sz="2000" b="1" noProof="0" dirty="0">
                <a:latin typeface="Times New Roman" panose="02020603050405020304" pitchFamily="18" charset="0"/>
                <a:ea typeface="+mn-lt"/>
                <a:cs typeface="Times New Roman" panose="02020603050405020304" pitchFamily="18" charset="0"/>
              </a:rPr>
              <a:t>Examples</a:t>
            </a:r>
            <a:r>
              <a:rPr lang="en-GB" sz="2000" noProof="0" dirty="0">
                <a:latin typeface="Times New Roman" panose="02020603050405020304" pitchFamily="18" charset="0"/>
                <a:ea typeface="+mn-lt"/>
                <a:cs typeface="Times New Roman" panose="02020603050405020304" pitchFamily="18" charset="0"/>
              </a:rPr>
              <a:t>: AST partnerships highlight adaptation benefits in high-context markets (Data Center Dynamics, 2025)</a:t>
            </a:r>
          </a:p>
          <a:p>
            <a:pPr algn="just"/>
            <a:r>
              <a:rPr lang="en-GB" sz="2000" b="1" noProof="0" dirty="0">
                <a:latin typeface="Times New Roman" panose="02020603050405020304" pitchFamily="18" charset="0"/>
                <a:ea typeface="+mn-lt"/>
                <a:cs typeface="Times New Roman" panose="02020603050405020304" pitchFamily="18" charset="0"/>
              </a:rPr>
              <a:t>Implication</a:t>
            </a:r>
            <a:r>
              <a:rPr lang="en-GB" sz="2000" noProof="0" dirty="0">
                <a:latin typeface="Times New Roman" panose="02020603050405020304" pitchFamily="18" charset="0"/>
                <a:ea typeface="+mn-lt"/>
                <a:cs typeface="Times New Roman" panose="02020603050405020304" pitchFamily="18" charset="0"/>
              </a:rPr>
              <a:t>: "Culture eats strategy for breakfast" (Drucker); prioritize agility for global competitiveness (Deresky and Miller, 2017)</a:t>
            </a:r>
          </a:p>
          <a:p>
            <a:pPr algn="just"/>
            <a:endParaRPr lang="en-GB" sz="2000" noProof="0" dirty="0">
              <a:solidFill>
                <a:srgbClr val="FFFFFF"/>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103981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D5D0B-3FBC-0717-44AE-416C88C3CF62}"/>
              </a:ext>
            </a:extLst>
          </p:cNvPr>
          <p:cNvSpPr>
            <a:spLocks noGrp="1"/>
          </p:cNvSpPr>
          <p:nvPr>
            <p:ph type="title"/>
          </p:nvPr>
        </p:nvSpPr>
        <p:spPr>
          <a:xfrm>
            <a:off x="695513" y="685800"/>
            <a:ext cx="8959893" cy="888360"/>
          </a:xfrm>
        </p:spPr>
        <p:txBody>
          <a:bodyPr anchor="b">
            <a:normAutofit/>
          </a:bodyPr>
          <a:lstStyle/>
          <a:p>
            <a:pPr algn="just"/>
            <a:r>
              <a:rPr lang="en-GB" sz="3200" noProof="0" dirty="0">
                <a:solidFill>
                  <a:schemeClr val="tx1">
                    <a:lumMod val="65000"/>
                    <a:lumOff val="35000"/>
                  </a:schemeClr>
                </a:solidFill>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0ADD0954-007C-4B76-7BB4-B67174B30774}"/>
              </a:ext>
            </a:extLst>
          </p:cNvPr>
          <p:cNvSpPr>
            <a:spLocks noGrp="1"/>
          </p:cNvSpPr>
          <p:nvPr>
            <p:ph idx="1"/>
          </p:nvPr>
        </p:nvSpPr>
        <p:spPr>
          <a:xfrm>
            <a:off x="695514" y="1574160"/>
            <a:ext cx="10800972" cy="4384680"/>
          </a:xfrm>
        </p:spPr>
        <p:txBody>
          <a:bodyPr vert="horz" lIns="91440" tIns="45720" rIns="91440" bIns="45720" rtlCol="0" anchor="t">
            <a:normAutofit/>
          </a:bodyPr>
          <a:lstStyle/>
          <a:p>
            <a:pPr algn="just"/>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Data Center Dynamics (2025). </a:t>
            </a:r>
            <a:r>
              <a:rPr lang="en-GB" sz="1000" i="1"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Vodafone and AST SpaceMobile eye sovereign EU satellite constellation</a:t>
            </a:r>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 [online] Datacenterdynamics.com. Available at: </a:t>
            </a:r>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hlinkClick r:id="rId3"/>
              </a:rPr>
              <a:t>https://www.datacenterdynamics.com/en/news/vodafone-and-ast-spacemobile-eye-sovereign-eu-satellite-constellation/</a:t>
            </a:r>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 [Accessed 11 Nov. 2025].</a:t>
            </a:r>
            <a:endParaRPr lang="en-GB" sz="1000" noProof="0" dirty="0">
              <a:solidFill>
                <a:schemeClr val="tx1">
                  <a:lumMod val="65000"/>
                  <a:lumOff val="35000"/>
                </a:schemeClr>
              </a:solidFill>
              <a:latin typeface="Times New Roman" panose="02020603050405020304" pitchFamily="18" charset="0"/>
              <a:cs typeface="Times New Roman" panose="02020603050405020304" pitchFamily="18" charset="0"/>
            </a:endParaRPr>
          </a:p>
          <a:p>
            <a:pPr algn="just"/>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Deresky, H. and Miller, S.R. (2017). International management : managing across borders and cultures. Boston: Prentice Hall.</a:t>
            </a:r>
            <a:endParaRPr lang="en-GB" sz="1000" noProof="0" dirty="0">
              <a:solidFill>
                <a:schemeClr val="tx1">
                  <a:lumMod val="65000"/>
                  <a:lumOff val="35000"/>
                </a:schemeClr>
              </a:solidFill>
              <a:latin typeface="Times New Roman" panose="02020603050405020304" pitchFamily="18" charset="0"/>
              <a:cs typeface="Times New Roman" panose="02020603050405020304" pitchFamily="18" charset="0"/>
            </a:endParaRPr>
          </a:p>
          <a:p>
            <a:pPr algn="just"/>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Finimize Newsroom (2025). </a:t>
            </a:r>
            <a:r>
              <a:rPr lang="en-GB" sz="1000" i="1"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Vodafone Sets Sights On Higher Profits With UK Deal</a:t>
            </a:r>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 [online] Finimize. Available at: </a:t>
            </a:r>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hlinkClick r:id="rId4"/>
              </a:rPr>
              <a:t>https://finimize.com/content/vodafone-sets-sights-on-higher-profits-with-uk-deal</a:t>
            </a:r>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 [Accessed 11 Nov. 2025].</a:t>
            </a:r>
            <a:endParaRPr lang="en-GB" sz="1000" noProof="0" dirty="0">
              <a:solidFill>
                <a:schemeClr val="tx1">
                  <a:lumMod val="65000"/>
                  <a:lumOff val="35000"/>
                </a:schemeClr>
              </a:solidFill>
              <a:latin typeface="Times New Roman" panose="02020603050405020304" pitchFamily="18" charset="0"/>
              <a:cs typeface="Times New Roman" panose="02020603050405020304" pitchFamily="18" charset="0"/>
            </a:endParaRPr>
          </a:p>
          <a:p>
            <a:pPr algn="just"/>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Geert Hofstede (2025). </a:t>
            </a:r>
            <a:r>
              <a:rPr lang="en-GB" sz="1000" i="1"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Country Comparison Bar Charts - Geert Hofstede</a:t>
            </a:r>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 [online] Geert Hofstede. Available at: </a:t>
            </a:r>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hlinkClick r:id="rId5"/>
              </a:rPr>
              <a:t>https://geerthofstede.com/country-comparison-bar-charts/</a:t>
            </a:r>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a:t>
            </a:r>
            <a:endParaRPr lang="en-GB" sz="1000" noProof="0" dirty="0">
              <a:solidFill>
                <a:schemeClr val="tx1">
                  <a:lumMod val="65000"/>
                  <a:lumOff val="35000"/>
                </a:schemeClr>
              </a:solidFill>
              <a:latin typeface="Times New Roman" panose="02020603050405020304" pitchFamily="18" charset="0"/>
              <a:cs typeface="Times New Roman" panose="02020603050405020304" pitchFamily="18" charset="0"/>
            </a:endParaRPr>
          </a:p>
          <a:p>
            <a:pPr algn="just"/>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Gutierrez, J. (2007). Business Data Communications and Networking: A Research Perspective. doi:https://doi.org/10.4018/978-1-59904-274-9.</a:t>
            </a:r>
            <a:endParaRPr lang="en-GB" sz="1000" noProof="0" dirty="0">
              <a:solidFill>
                <a:schemeClr val="tx1">
                  <a:lumMod val="65000"/>
                  <a:lumOff val="35000"/>
                </a:schemeClr>
              </a:solidFill>
              <a:latin typeface="Times New Roman" panose="02020603050405020304" pitchFamily="18" charset="0"/>
              <a:cs typeface="Times New Roman" panose="02020603050405020304" pitchFamily="18" charset="0"/>
            </a:endParaRPr>
          </a:p>
          <a:p>
            <a:pPr algn="just"/>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Investing (2025). </a:t>
            </a:r>
            <a:r>
              <a:rPr lang="en-GB" sz="1000" i="1"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Earnings call transcript: Vodafone Q2 2025 sees revenue growth, dividend increase</a:t>
            </a:r>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 [online] Investing.com. Available at: </a:t>
            </a:r>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hlinkClick r:id="rId6"/>
              </a:rPr>
              <a:t>https://www.investing.com/news/transcripts/earnings-call-transcript-vodafone-q2-2025-sees-revenue-growth-dividend-increase-93CH-4348197</a:t>
            </a:r>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 [Accessed 11 Nov. 2025].</a:t>
            </a:r>
            <a:endParaRPr lang="en-GB" sz="1000" noProof="0" dirty="0">
              <a:solidFill>
                <a:schemeClr val="tx1">
                  <a:lumMod val="65000"/>
                  <a:lumOff val="35000"/>
                </a:schemeClr>
              </a:solidFill>
              <a:latin typeface="Times New Roman" panose="02020603050405020304" pitchFamily="18" charset="0"/>
              <a:cs typeface="Times New Roman" panose="02020603050405020304" pitchFamily="18" charset="0"/>
            </a:endParaRPr>
          </a:p>
          <a:p>
            <a:pPr algn="just"/>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Koh, S.C.L., Maguire, S. and Igi Global (2009). </a:t>
            </a:r>
            <a:r>
              <a:rPr lang="en-GB" sz="1000" i="1"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Information and communication technologies management in turbulent business environments</a:t>
            </a:r>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 Hershey, Pa.: Igi Global (701 E. Chocolate Avenue, Hershey, Pennsylvania, 3, Usa.</a:t>
            </a:r>
            <a:endParaRPr lang="en-GB" sz="1000" noProof="0" dirty="0">
              <a:solidFill>
                <a:schemeClr val="tx1">
                  <a:lumMod val="65000"/>
                  <a:lumOff val="35000"/>
                </a:schemeClr>
              </a:solidFill>
              <a:latin typeface="Times New Roman" panose="02020603050405020304" pitchFamily="18" charset="0"/>
              <a:cs typeface="Times New Roman" panose="02020603050405020304" pitchFamily="18" charset="0"/>
            </a:endParaRPr>
          </a:p>
          <a:p>
            <a:pPr algn="just"/>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Mind Tools (2025). </a:t>
            </a:r>
            <a:r>
              <a:rPr lang="en-GB" sz="1000" i="1"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MindTools | Home</a:t>
            </a:r>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 [online] Mindtools.com. Available at: </a:t>
            </a:r>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hlinkClick r:id="rId7"/>
              </a:rPr>
              <a:t>https://www.mindtools.com/a1ecvyx/hofstedes-cultural-dimensions/</a:t>
            </a:r>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a:t>
            </a:r>
            <a:endParaRPr lang="en-GB" sz="1000" noProof="0" dirty="0">
              <a:solidFill>
                <a:schemeClr val="tx1">
                  <a:lumMod val="65000"/>
                  <a:lumOff val="35000"/>
                </a:schemeClr>
              </a:solidFill>
              <a:latin typeface="Times New Roman" panose="02020603050405020304" pitchFamily="18" charset="0"/>
              <a:cs typeface="Times New Roman" panose="02020603050405020304" pitchFamily="18" charset="0"/>
            </a:endParaRPr>
          </a:p>
          <a:p>
            <a:pPr algn="just"/>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Reuters (2025). </a:t>
            </a:r>
            <a:r>
              <a:rPr lang="en-GB" sz="1000" i="1"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UK’s Vodafone to increase dividend for first time in 8 years, shares rise 5%</a:t>
            </a:r>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 [online] The Economic Times. Available at: </a:t>
            </a:r>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hlinkClick r:id="rId8"/>
              </a:rPr>
              <a:t>https://economictimes.indiatimes.com/markets/stocks/news/uks-vodafone-to-increase-dividend-for-first-time-in-8-years-shares-rise-5/articleshow/125249246.cms?from=mdr</a:t>
            </a:r>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 [Accessed 11 Nov. 2025].</a:t>
            </a:r>
            <a:endParaRPr lang="en-GB" sz="1000" noProof="0" dirty="0">
              <a:solidFill>
                <a:schemeClr val="tx1">
                  <a:lumMod val="65000"/>
                  <a:lumOff val="35000"/>
                </a:schemeClr>
              </a:solidFill>
              <a:latin typeface="Times New Roman" panose="02020603050405020304" pitchFamily="18" charset="0"/>
              <a:cs typeface="Times New Roman" panose="02020603050405020304" pitchFamily="18" charset="0"/>
            </a:endParaRPr>
          </a:p>
          <a:p>
            <a:pPr algn="just"/>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Saha, D. and Global, I. (2018). </a:t>
            </a:r>
            <a:r>
              <a:rPr lang="en-GB" sz="1000" i="1"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Advances in data communications and networking for digital business transformation</a:t>
            </a:r>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 Hershey, Pennsylvania (701 E. Chocolate Avenue, Hershey, Pennsylvania, 17033, Usa): Igi Global.</a:t>
            </a:r>
            <a:endParaRPr lang="en-GB" sz="1000" noProof="0" dirty="0">
              <a:solidFill>
                <a:schemeClr val="tx1">
                  <a:lumMod val="65000"/>
                  <a:lumOff val="35000"/>
                </a:schemeClr>
              </a:solidFill>
              <a:latin typeface="Times New Roman" panose="02020603050405020304" pitchFamily="18" charset="0"/>
              <a:cs typeface="Times New Roman" panose="02020603050405020304" pitchFamily="18" charset="0"/>
            </a:endParaRPr>
          </a:p>
          <a:p>
            <a:pPr algn="just"/>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Sandle, P. (2025). </a:t>
            </a:r>
            <a:r>
              <a:rPr lang="en-GB" sz="1000" i="1"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Vodafone to increase dividend for first time in eight years</a:t>
            </a:r>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 [online] The Star. Available at: </a:t>
            </a:r>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hlinkClick r:id="rId9"/>
              </a:rPr>
              <a:t>https://www.thestar.com.my/tech/tech-news/2025/11/11/vodafone-to-increase-dividend-for-first-time-in-eight-years#goog_rewarded</a:t>
            </a:r>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 [Accessed 11 Nov. 2025].</a:t>
            </a:r>
            <a:endParaRPr lang="en-GB" sz="1000" noProof="0" dirty="0">
              <a:solidFill>
                <a:schemeClr val="tx1">
                  <a:lumMod val="65000"/>
                  <a:lumOff val="35000"/>
                </a:schemeClr>
              </a:solidFill>
              <a:latin typeface="Times New Roman" panose="02020603050405020304" pitchFamily="18" charset="0"/>
              <a:cs typeface="Times New Roman" panose="02020603050405020304" pitchFamily="18" charset="0"/>
            </a:endParaRPr>
          </a:p>
          <a:p>
            <a:pPr algn="just"/>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Vodafone (2024). </a:t>
            </a:r>
            <a:r>
              <a:rPr lang="en-GB" sz="1000" i="1"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Where we operate</a:t>
            </a:r>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 [online] Vodafone.com. Available at: </a:t>
            </a:r>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hlinkClick r:id="rId10"/>
              </a:rPr>
              <a:t>https://www.vodafone.com/about-vodafone/where-we-operate</a:t>
            </a:r>
            <a:r>
              <a:rPr lang="en-GB" sz="1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a:t>
            </a:r>
            <a:endParaRPr lang="en-GB" sz="1000" noProof="0" dirty="0">
              <a:solidFill>
                <a:schemeClr val="tx1">
                  <a:lumMod val="65000"/>
                  <a:lumOff val="35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105169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390</TotalTime>
  <Words>2885</Words>
  <Application>Microsoft Macintosh PowerPoint</Application>
  <PresentationFormat>Widescreen</PresentationFormat>
  <Paragraphs>86</Paragraphs>
  <Slides>11</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Aptos</vt:lpstr>
      <vt:lpstr>Aptos Display</vt:lpstr>
      <vt:lpstr>Arial</vt:lpstr>
      <vt:lpstr>Calibri</vt:lpstr>
      <vt:lpstr>Times New Roman</vt:lpstr>
      <vt:lpstr>Tinos</vt:lpstr>
      <vt:lpstr>Office Theme</vt:lpstr>
      <vt:lpstr>Module : LCBB6023 Lector : Gregory Cowan</vt:lpstr>
      <vt:lpstr>Vodafone's Global Communication: A Hofstede Analysis</vt:lpstr>
      <vt:lpstr>Introduction</vt:lpstr>
      <vt:lpstr>Hofstede's Cultural Dimensions: Theoretical Framework</vt:lpstr>
      <vt:lpstr>Vodafone in the UK: Exemplars of Cultural Alignment</vt:lpstr>
      <vt:lpstr>Vodafone in Japan: Case Study and Cultural Misalignments</vt:lpstr>
      <vt:lpstr>Key Challenges and Opportunities: Analytical Matrix</vt:lpstr>
      <vt:lpstr>Practical Recommendations for International Managers</vt:lpstr>
      <vt:lpstr>Key Takeaways</vt:lpstr>
      <vt:lpstr>Conclusion and Implications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Georgiana Piticas (2315601)</dc:creator>
  <cp:lastModifiedBy>Georgiana Piticas (2315601)</cp:lastModifiedBy>
  <cp:revision>4</cp:revision>
  <dcterms:created xsi:type="dcterms:W3CDTF">2025-11-13T09:11:54Z</dcterms:created>
  <dcterms:modified xsi:type="dcterms:W3CDTF">2025-11-18T16:49:48Z</dcterms:modified>
</cp:coreProperties>
</file>