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7"/>
  </p:notesMasterIdLst>
  <p:sldIdLst>
    <p:sldId id="257" r:id="rId3"/>
    <p:sldId id="258" r:id="rId4"/>
    <p:sldId id="259"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4B4955-78E3-4711-928D-4F7451DFA331}" v="39" dt="2026-04-24T17:11:35.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8B8EDD-3A44-4D17-8C84-02D2393D7A12}"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C546C0-CDDE-4C37-B36F-5EDB6BDF6DE9}" type="slidenum">
              <a:rPr lang="en-GB" smtClean="0"/>
              <a:t>‹#›</a:t>
            </a:fld>
            <a:endParaRPr lang="en-GB"/>
          </a:p>
        </p:txBody>
      </p:sp>
    </p:spTree>
    <p:extLst>
      <p:ext uri="{BB962C8B-B14F-4D97-AF65-F5344CB8AC3E}">
        <p14:creationId xmlns:p14="http://schemas.microsoft.com/office/powerpoint/2010/main" val="161658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Margaret Kingdom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Imagine being a parent with no or very little internet skills!!!! How would you manage what your child is doing or looking at or even talking to. The internet is a wonderful place but also a dangerous one, from social media pressure to bullying to online predators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https://trendonomist.com-hidden-challenges-facing-parents-in-the-digital-age///fitness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Zoe Morrone 27</a:t>
            </a:r>
            <a:r>
              <a:rPr kumimoji="0" lang="en-GB" sz="1200" b="0" i="0" u="none" strike="noStrike" kern="1200" cap="none" spc="0" normalizeH="0" baseline="30000" noProof="0" dirty="0">
                <a:ln>
                  <a:noFill/>
                </a:ln>
                <a:solidFill>
                  <a:prstClr val="black"/>
                </a:solidFill>
                <a:effectLst/>
                <a:uLnTx/>
                <a:uFillTx/>
                <a:latin typeface="Aptos" panose="02110004020202020204"/>
                <a:ea typeface="+mn-ea"/>
                <a:cs typeface="+mn-cs"/>
              </a:rPr>
              <a:t>th</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November 2024 Health and Lifestyle.</a:t>
            </a:r>
          </a:p>
          <a:p>
            <a:endParaRPr lang="en-GB" dirty="0"/>
          </a:p>
        </p:txBody>
      </p:sp>
      <p:sp>
        <p:nvSpPr>
          <p:cNvPr id="4" name="Slide Number Placeholder 3"/>
          <p:cNvSpPr>
            <a:spLocks noGrp="1"/>
          </p:cNvSpPr>
          <p:nvPr>
            <p:ph type="sldNum" sz="quarter" idx="5"/>
          </p:nvPr>
        </p:nvSpPr>
        <p:spPr/>
        <p:txBody>
          <a:bodyPr/>
          <a:lstStyle/>
          <a:p>
            <a:fld id="{E3C546C0-CDDE-4C37-B36F-5EDB6BDF6DE9}" type="slidenum">
              <a:rPr lang="en-GB" smtClean="0"/>
              <a:t>1</a:t>
            </a:fld>
            <a:endParaRPr lang="en-GB" dirty="0"/>
          </a:p>
        </p:txBody>
      </p:sp>
    </p:spTree>
    <p:extLst>
      <p:ext uri="{BB962C8B-B14F-4D97-AF65-F5344CB8AC3E}">
        <p14:creationId xmlns:p14="http://schemas.microsoft.com/office/powerpoint/2010/main" val="3687006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Mk.. Our aim in the digital skills club, which is open to everyone in the community, we want to ensure that we show how to use the internet safely. These days 82% of UK jobs have a requirement for digital skills. We want to enable everyone to manage their own lives from booking a GP appointment to doing online banking to doing a online shop to helping with homework.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https://vecteezy.com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https://www.highspeedtraining.co.uk    </a:t>
            </a:r>
          </a:p>
          <a:p>
            <a:endParaRPr lang="en-GB" dirty="0"/>
          </a:p>
        </p:txBody>
      </p:sp>
      <p:sp>
        <p:nvSpPr>
          <p:cNvPr id="4" name="Slide Number Placeholder 3"/>
          <p:cNvSpPr>
            <a:spLocks noGrp="1"/>
          </p:cNvSpPr>
          <p:nvPr>
            <p:ph type="sldNum" sz="quarter" idx="5"/>
          </p:nvPr>
        </p:nvSpPr>
        <p:spPr/>
        <p:txBody>
          <a:bodyPr/>
          <a:lstStyle/>
          <a:p>
            <a:fld id="{E3C546C0-CDDE-4C37-B36F-5EDB6BDF6DE9}" type="slidenum">
              <a:rPr lang="en-GB" smtClean="0"/>
              <a:t>2</a:t>
            </a:fld>
            <a:endParaRPr lang="en-GB" dirty="0"/>
          </a:p>
        </p:txBody>
      </p:sp>
    </p:spTree>
    <p:extLst>
      <p:ext uri="{BB962C8B-B14F-4D97-AF65-F5344CB8AC3E}">
        <p14:creationId xmlns:p14="http://schemas.microsoft.com/office/powerpoint/2010/main" val="878885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Margaret… We would hold our club at a school or community hub that has internet connection. 1 in 10 adults have never been on the internet and in this day that seems unreal as it is predicted that all jobs within 20 years will require some digital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https://www.gov.uk/UKdigitalstrategy(2017)</a:t>
            </a:r>
          </a:p>
          <a:p>
            <a:endParaRPr lang="en-GB" dirty="0"/>
          </a:p>
        </p:txBody>
      </p:sp>
      <p:sp>
        <p:nvSpPr>
          <p:cNvPr id="4" name="Slide Number Placeholder 3"/>
          <p:cNvSpPr>
            <a:spLocks noGrp="1"/>
          </p:cNvSpPr>
          <p:nvPr>
            <p:ph type="sldNum" sz="quarter" idx="5"/>
          </p:nvPr>
        </p:nvSpPr>
        <p:spPr/>
        <p:txBody>
          <a:bodyPr/>
          <a:lstStyle/>
          <a:p>
            <a:fld id="{E3C546C0-CDDE-4C37-B36F-5EDB6BDF6DE9}" type="slidenum">
              <a:rPr lang="en-GB" smtClean="0"/>
              <a:t>3</a:t>
            </a:fld>
            <a:endParaRPr lang="en-GB" dirty="0"/>
          </a:p>
        </p:txBody>
      </p:sp>
    </p:spTree>
    <p:extLst>
      <p:ext uri="{BB962C8B-B14F-4D97-AF65-F5344CB8AC3E}">
        <p14:creationId xmlns:p14="http://schemas.microsoft.com/office/powerpoint/2010/main" val="3864020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Margaret     We intend to create a safe environment for both children and adults. All volunteers will be DBS checked and we would hopefully have some children from the schools IT club to help out. All safeguarding issues will be addressed before any class and made sure that it is held in a safe and secure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https://www.ncvo.org.uk/help-and-guidance/safeguarding/certain-roles/volunteer-managers/planning</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B33C2C-5450-4ABD-8280-7CF2682F95F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39178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57511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7303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1541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09151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24300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15177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093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34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9929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9415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5516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227857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538501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602404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49429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smtClean="0"/>
              <a:pPr/>
              <a:t>5/5/2026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0733730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smtClean="0"/>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53276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pPr/>
              <a:t>5/5/2026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0013359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227477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285017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0897031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0850457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155997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1027671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6DFF08F-DC6B-4601-B491-B0F83F6DD2DA}" type="datetimeFigureOut">
              <a:rPr lang="en-US" smtClean="0"/>
              <a:pPr/>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4567514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6DFF08F-DC6B-4601-B491-B0F83F6DD2DA}" type="datetimeFigureOut">
              <a:rPr lang="en-US" smtClean="0"/>
              <a:pPr/>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042091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0000255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5854383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081556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308711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1_Section Header">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96DFF08F-DC6B-4601-B491-B0F83F6DD2DA}" type="datetimeFigureOut">
              <a:rPr lang="en-US" smtClean="0"/>
              <a:pPr/>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2920721138"/>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873460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96DFF08F-DC6B-4601-B491-B0F83F6DD2DA}" type="datetimeFigureOut">
              <a:rPr lang="en-US" smtClean="0"/>
              <a:pPr/>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110627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96DFF08F-DC6B-4601-B491-B0F83F6DD2DA}" type="datetimeFigureOut">
              <a:rPr lang="en-US" smtClean="0"/>
              <a:pPr/>
              <a:t>5/5/2026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034580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0744783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5/5/2026</a:t>
            </a:fld>
            <a:endParaRPr lang="en-US"/>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067193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910449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5/5/2026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124791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image" Target="../media/image1.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theme" Target="../theme/theme2.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1814885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6DFF08F-DC6B-4601-B491-B0F83F6DD2DA}" type="datetimeFigureOut">
              <a:rPr lang="en-US" smtClean="0"/>
              <a:pPr/>
              <a:t>5/5/2026</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1495536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3BCF988-C61C-81F8-E8D4-F796D9F12D0F}"/>
              </a:ext>
            </a:extLst>
          </p:cNvPr>
          <p:cNvPicPr>
            <a:picLocks noChangeAspect="1"/>
          </p:cNvPicPr>
          <p:nvPr/>
        </p:nvPicPr>
        <p:blipFill>
          <a:blip r:embed="rId5"/>
          <a:srcRect l="25"/>
          <a:stretch>
            <a:fillRect/>
          </a:stretch>
        </p:blipFill>
        <p:spPr>
          <a:xfrm>
            <a:off x="20" y="10"/>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Video 4">
            <a:hlinkClick r:id="" action="ppaction://media"/>
            <a:extLst>
              <a:ext uri="{FF2B5EF4-FFF2-40B4-BE49-F238E27FC236}">
                <a16:creationId xmlns:a16="http://schemas.microsoft.com/office/drawing/2014/main" id="{58C9E308-03D3-DDF1-AC24-89DC2A34F47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07418"/>
            <a:ext cx="2057400" cy="2057400"/>
          </a:xfrm>
          <a:prstGeom prst="ellipse">
            <a:avLst/>
          </a:prstGeom>
        </p:spPr>
      </p:pic>
    </p:spTree>
    <p:extLst>
      <p:ext uri="{BB962C8B-B14F-4D97-AF65-F5344CB8AC3E}">
        <p14:creationId xmlns:p14="http://schemas.microsoft.com/office/powerpoint/2010/main" val="1044691114"/>
      </p:ext>
    </p:extLst>
  </p:cSld>
  <p:clrMapOvr>
    <a:masterClrMapping/>
  </p:clrMapOvr>
  <mc:AlternateContent xmlns:mc="http://schemas.openxmlformats.org/markup-compatibility/2006" xmlns:p14="http://schemas.microsoft.com/office/powerpoint/2010/main">
    <mc:Choice Requires="p14">
      <p:transition spd="slow" p14:dur="2000" advTm="17468"/>
    </mc:Choice>
    <mc:Fallback xmlns="">
      <p:transition spd="slow" advTm="17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29DADFA9-45EB-5D8C-5CA7-990790E6565E}"/>
              </a:ext>
            </a:extLst>
          </p:cNvPr>
          <p:cNvPicPr>
            <a:picLocks noChangeAspect="1"/>
          </p:cNvPicPr>
          <p:nvPr/>
        </p:nvPicPr>
        <p:blipFill>
          <a:blip r:embed="rId5"/>
          <a:srcRect l="25"/>
          <a:stretch>
            <a:fillRect/>
          </a:stretch>
        </p:blipFill>
        <p:spPr>
          <a:xfrm>
            <a:off x="20" y="10"/>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Video 10">
            <a:hlinkClick r:id="" action="ppaction://media"/>
            <a:extLst>
              <a:ext uri="{FF2B5EF4-FFF2-40B4-BE49-F238E27FC236}">
                <a16:creationId xmlns:a16="http://schemas.microsoft.com/office/drawing/2014/main" id="{609C6FFD-32FC-B184-E30C-0FBDA9A2DC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56445379"/>
      </p:ext>
    </p:extLst>
  </p:cSld>
  <p:clrMapOvr>
    <a:masterClrMapping/>
  </p:clrMapOvr>
  <mc:AlternateContent xmlns:mc="http://schemas.openxmlformats.org/markup-compatibility/2006" xmlns:p14="http://schemas.microsoft.com/office/powerpoint/2010/main">
    <mc:Choice Requires="p14">
      <p:transition spd="slow" p14:dur="2000" advTm="22733"/>
    </mc:Choice>
    <mc:Fallback xmlns="">
      <p:transition spd="slow" advTm="22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CA561ED-A737-4731-8B71-D2DE20533ED5}"/>
              </a:ext>
            </a:extLst>
          </p:cNvPr>
          <p:cNvPicPr>
            <a:picLocks noChangeAspect="1"/>
          </p:cNvPicPr>
          <p:nvPr/>
        </p:nvPicPr>
        <p:blipFill>
          <a:blip r:embed="rId5"/>
          <a:srcRect r="25"/>
          <a:stretch>
            <a:fillRect/>
          </a:stretch>
        </p:blipFill>
        <p:spPr>
          <a:xfrm>
            <a:off x="20" y="10"/>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Video 10">
            <a:hlinkClick r:id="" action="ppaction://media"/>
            <a:extLst>
              <a:ext uri="{FF2B5EF4-FFF2-40B4-BE49-F238E27FC236}">
                <a16:creationId xmlns:a16="http://schemas.microsoft.com/office/drawing/2014/main" id="{9F147F17-282B-1534-5138-8C66C71CCE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9192355"/>
      </p:ext>
    </p:extLst>
  </p:cSld>
  <p:clrMapOvr>
    <a:masterClrMapping/>
  </p:clrMapOvr>
  <mc:AlternateContent xmlns:mc="http://schemas.openxmlformats.org/markup-compatibility/2006" xmlns:p14="http://schemas.microsoft.com/office/powerpoint/2010/main">
    <mc:Choice Requires="p14">
      <p:transition spd="slow" p14:dur="2000" advTm="25206"/>
    </mc:Choice>
    <mc:Fallback xmlns="">
      <p:transition spd="slow" advTm="25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B79C-4B43-B781-BB2A-4D3932C1047F}"/>
              </a:ext>
            </a:extLst>
          </p:cNvPr>
          <p:cNvSpPr>
            <a:spLocks noGrp="1"/>
          </p:cNvSpPr>
          <p:nvPr>
            <p:ph type="ctrTitle"/>
          </p:nvPr>
        </p:nvSpPr>
        <p:spPr>
          <a:xfrm>
            <a:off x="1024597" y="436312"/>
            <a:ext cx="4222117" cy="3697488"/>
          </a:xfrm>
        </p:spPr>
        <p:txBody>
          <a:bodyPr vert="horz" lIns="91440" tIns="45720" rIns="91440" bIns="45720" rtlCol="0" anchor="b">
            <a:normAutofit/>
          </a:bodyPr>
          <a:lstStyle/>
          <a:p>
            <a:pPr algn="ctr"/>
            <a:r>
              <a:rPr lang="en-US" sz="3900" b="0" kern="1200" cap="all" spc="50" baseline="0" dirty="0">
                <a:latin typeface="+mj-lt"/>
                <a:ea typeface="+mj-ea"/>
                <a:cs typeface="+mj-cs"/>
              </a:rPr>
              <a:t>Supervision, safeguarding and volunteers.</a:t>
            </a:r>
          </a:p>
        </p:txBody>
      </p:sp>
      <p:pic>
        <p:nvPicPr>
          <p:cNvPr id="5" name="Content Placeholder 4">
            <a:extLst>
              <a:ext uri="{FF2B5EF4-FFF2-40B4-BE49-F238E27FC236}">
                <a16:creationId xmlns:a16="http://schemas.microsoft.com/office/drawing/2014/main" id="{AC46F624-7CE4-2F5C-216C-470D596C98CD}"/>
              </a:ext>
            </a:extLst>
          </p:cNvPr>
          <p:cNvPicPr>
            <a:picLocks noGrp="1" noChangeAspect="1"/>
          </p:cNvPicPr>
          <p:nvPr>
            <p:ph type="pic" sz="quarter" idx="14"/>
          </p:nvPr>
        </p:nvPicPr>
        <p:blipFill>
          <a:blip r:embed="rId5">
            <a:extLst>
              <a:ext uri="{28A0092B-C50C-407E-A947-70E740481C1C}">
                <a14:useLocalDpi xmlns:a14="http://schemas.microsoft.com/office/drawing/2010/main" val="0"/>
              </a:ext>
            </a:extLst>
          </a:blip>
          <a:srcRect l="16479" r="16479"/>
          <a:stretch>
            <a:fillRect/>
          </a:stretch>
        </p:blipFill>
        <p:spPr>
          <a:xfrm>
            <a:off x="5663669" y="436312"/>
            <a:ext cx="6226810" cy="6190488"/>
          </a:xfrm>
          <a:prstGeom prst="rect">
            <a:avLst/>
          </a:prstGeom>
          <a:noFill/>
        </p:spPr>
      </p:pic>
      <p:sp>
        <p:nvSpPr>
          <p:cNvPr id="6" name="TextBox 5">
            <a:extLst>
              <a:ext uri="{FF2B5EF4-FFF2-40B4-BE49-F238E27FC236}">
                <a16:creationId xmlns:a16="http://schemas.microsoft.com/office/drawing/2014/main" id="{419A9757-48AD-EEB0-56D2-8E568B078A9D}"/>
              </a:ext>
            </a:extLst>
          </p:cNvPr>
          <p:cNvSpPr txBox="1"/>
          <p:nvPr/>
        </p:nvSpPr>
        <p:spPr>
          <a:xfrm>
            <a:off x="10438106" y="6174784"/>
            <a:ext cx="1869328" cy="493807"/>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140000"/>
              </a:lnSpc>
              <a:spcBef>
                <a:spcPts val="1000"/>
              </a:spcBef>
              <a:spcAft>
                <a:spcPts val="0"/>
              </a:spcAft>
              <a:buClrTx/>
              <a:buSzTx/>
              <a:buFontTx/>
              <a:buNone/>
              <a:tabLst/>
              <a:defRPr/>
            </a:pPr>
            <a:r>
              <a:rPr kumimoji="0" lang="en-US" sz="2000" b="0" i="0" u="none" strike="noStrike" kern="1200" cap="none" spc="0" normalizeH="0" baseline="0" noProof="0" dirty="0" err="1">
                <a:ln>
                  <a:noFill/>
                </a:ln>
                <a:solidFill>
                  <a:prstClr val="black"/>
                </a:solidFill>
                <a:effectLst/>
                <a:uLnTx/>
                <a:uFillTx/>
                <a:latin typeface="Century Gothic" panose="020B0502020202020204"/>
                <a:ea typeface="+mn-ea"/>
                <a:cs typeface="+mn-cs"/>
              </a:rPr>
              <a:t>IiHV</a:t>
            </a:r>
            <a:r>
              <a:rPr kumimoji="0" lang="en-US" sz="2000" b="0" i="0" u="none" strike="noStrike" kern="1200" cap="none" spc="0" normalizeH="0" baseline="0" noProof="0" dirty="0">
                <a:ln>
                  <a:noFill/>
                </a:ln>
                <a:solidFill>
                  <a:prstClr val="black"/>
                </a:solidFill>
                <a:effectLst/>
                <a:uLnTx/>
                <a:uFillTx/>
                <a:latin typeface="Century Gothic" panose="020B0502020202020204"/>
                <a:ea typeface="+mn-ea"/>
                <a:cs typeface="+mn-cs"/>
              </a:rPr>
              <a:t>,, 2025</a:t>
            </a:r>
          </a:p>
        </p:txBody>
      </p:sp>
      <p:pic>
        <p:nvPicPr>
          <p:cNvPr id="34" name="Video 33">
            <a:hlinkClick r:id="" action="ppaction://media"/>
            <a:extLst>
              <a:ext uri="{FF2B5EF4-FFF2-40B4-BE49-F238E27FC236}">
                <a16:creationId xmlns:a16="http://schemas.microsoft.com/office/drawing/2014/main" id="{8484A31D-FB73-C10E-6C21-19B7213D87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8410682"/>
      </p:ext>
    </p:extLst>
  </p:cSld>
  <p:clrMapOvr>
    <a:masterClrMapping/>
  </p:clrMapOvr>
  <p:transition spd="slow" advTm="1727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312</Words>
  <Application>Microsoft Office PowerPoint</Application>
  <PresentationFormat>Widescreen</PresentationFormat>
  <Paragraphs>19</Paragraphs>
  <Slides>4</Slides>
  <Notes>4</Notes>
  <HiddenSlides>0</HiddenSlides>
  <MMClips>4</MMClips>
  <ScaleCrop>false</ScaleCrop>
  <HeadingPairs>
    <vt:vector size="4" baseType="variant">
      <vt:variant>
        <vt:lpstr>Theme</vt:lpstr>
      </vt:variant>
      <vt:variant>
        <vt:i4>2</vt:i4>
      </vt:variant>
      <vt:variant>
        <vt:lpstr>Slide Titles</vt:lpstr>
      </vt:variant>
      <vt:variant>
        <vt:i4>4</vt:i4>
      </vt:variant>
    </vt:vector>
  </HeadingPairs>
  <TitlesOfParts>
    <vt:vector size="6" baseType="lpstr">
      <vt:lpstr>GestaltVTI</vt:lpstr>
      <vt:lpstr>Vapor Trail</vt:lpstr>
      <vt:lpstr>PowerPoint Presentation</vt:lpstr>
      <vt:lpstr>PowerPoint Presentation</vt:lpstr>
      <vt:lpstr>PowerPoint Presentation</vt:lpstr>
      <vt:lpstr>Supervision, safeguarding and volunteers.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margaret kingdom</dc:creator>
  <cp:lastModifiedBy>margaret kingdom</cp:lastModifiedBy>
  <cp:revision>3</cp:revision>
  <dcterms:created xsi:type="dcterms:W3CDTF">2026-04-24T16:17:44Z</dcterms:created>
  <dcterms:modified xsi:type="dcterms:W3CDTF">2026-05-05T15:26:42Z</dcterms:modified>
</cp:coreProperties>
</file>