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5"/>
  </p:notesMasterIdLst>
  <p:sldIdLst>
    <p:sldId id="256" r:id="rId2"/>
    <p:sldId id="257" r:id="rId3"/>
    <p:sldId id="258"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59" r:id="rId32"/>
    <p:sldId id="260" r:id="rId33"/>
    <p:sldId id="261"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6" d="100"/>
          <a:sy n="66" d="100"/>
        </p:scale>
        <p:origin x="-1062" y="-5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4F5BD2-10F5-4556-867D-C43079249489}" type="datetimeFigureOut">
              <a:rPr lang="en-US"/>
              <a:t>10/10/2016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492337-DCC0-489D-9675-862B330A8775}" type="slidenum">
              <a:rPr lang="en-US"/>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A492337-DCC0-489D-9675-862B330A8775}" type="slidenum">
              <a:rPr lang="en-US"/>
              <a:t>2</a:t>
            </a:fld>
            <a:endParaRPr lang="en-US"/>
          </a:p>
        </p:txBody>
      </p:sp>
    </p:spTree>
    <p:extLst>
      <p:ext uri="{BB962C8B-B14F-4D97-AF65-F5344CB8AC3E}">
        <p14:creationId xmlns:p14="http://schemas.microsoft.com/office/powerpoint/2010/main" val="3759879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A492337-DCC0-489D-9675-862B330A8775}" type="slidenum">
              <a:rPr lang="en-US"/>
              <a:t>3</a:t>
            </a:fld>
            <a:endParaRPr lang="en-US"/>
          </a:p>
        </p:txBody>
      </p:sp>
    </p:spTree>
    <p:extLst>
      <p:ext uri="{BB962C8B-B14F-4D97-AF65-F5344CB8AC3E}">
        <p14:creationId xmlns:p14="http://schemas.microsoft.com/office/powerpoint/2010/main" val="4191379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A492337-DCC0-489D-9675-862B330A8775}" type="slidenum">
              <a:rPr lang="en-US"/>
              <a:t>31</a:t>
            </a:fld>
            <a:endParaRPr lang="en-US"/>
          </a:p>
        </p:txBody>
      </p:sp>
    </p:spTree>
    <p:extLst>
      <p:ext uri="{BB962C8B-B14F-4D97-AF65-F5344CB8AC3E}">
        <p14:creationId xmlns:p14="http://schemas.microsoft.com/office/powerpoint/2010/main" val="1679871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10/10/2016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10/10/2016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10/10/2016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10/10/2016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10/10/2016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beconstructive.co.uk/" TargetMode="External"/><Relationship Id="rId7" Type="http://schemas.openxmlformats.org/officeDocument/2006/relationships/hyperlink" Target="http://www.constructionskills.net/" TargetMode="External"/><Relationship Id="rId2" Type="http://schemas.openxmlformats.org/officeDocument/2006/relationships/hyperlink" Target="https://nationalcareersservice.direct.gov.uk/advice/planning/jobfamily/Pages/default.aspx" TargetMode="External"/><Relationship Id="rId1" Type="http://schemas.openxmlformats.org/officeDocument/2006/relationships/slideLayout" Target="../slideLayouts/slideLayout2.xml"/><Relationship Id="rId6" Type="http://schemas.openxmlformats.org/officeDocument/2006/relationships/hyperlink" Target="http://www.assetskills.org/" TargetMode="External"/><Relationship Id="rId5" Type="http://schemas.openxmlformats.org/officeDocument/2006/relationships/hyperlink" Target="http://www.apm.org.uk/" TargetMode="External"/><Relationship Id="rId4" Type="http://schemas.openxmlformats.org/officeDocument/2006/relationships/hyperlink" Target="http://www.cscs.uk.com/"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www.summitskills.org.uk/" TargetMode="External"/><Relationship Id="rId3" Type="http://schemas.openxmlformats.org/officeDocument/2006/relationships/hyperlink" Target="http://www.ice.org.uk/" TargetMode="External"/><Relationship Id="rId7" Type="http://schemas.openxmlformats.org/officeDocument/2006/relationships/hyperlink" Target="http://www.rtpi.org.uk/" TargetMode="External"/><Relationship Id="rId2" Type="http://schemas.openxmlformats.org/officeDocument/2006/relationships/hyperlink" Target="http://www.euskills.co.uk/" TargetMode="External"/><Relationship Id="rId1" Type="http://schemas.openxmlformats.org/officeDocument/2006/relationships/slideLayout" Target="../slideLayouts/slideLayout2.xml"/><Relationship Id="rId6" Type="http://schemas.openxmlformats.org/officeDocument/2006/relationships/hyperlink" Target="http://www.rics.org/" TargetMode="External"/><Relationship Id="rId5" Type="http://schemas.openxmlformats.org/officeDocument/2006/relationships/hyperlink" Target="http://www.nce.co.uk/" TargetMode="External"/><Relationship Id="rId4" Type="http://schemas.openxmlformats.org/officeDocument/2006/relationships/hyperlink" Target="http://www.iph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2550" y="522818"/>
            <a:ext cx="9083673" cy="2616199"/>
          </a:xfrm>
        </p:spPr>
        <p:txBody>
          <a:bodyPr/>
          <a:lstStyle/>
          <a:p>
            <a:r>
              <a:rPr lang="en-US" dirty="0" smtClean="0"/>
              <a:t>Built Environment Structure</a:t>
            </a:r>
            <a:endParaRPr lang="en-US" dirty="0"/>
          </a:p>
        </p:txBody>
      </p:sp>
      <p:sp>
        <p:nvSpPr>
          <p:cNvPr id="3" name="Subtitle 2"/>
          <p:cNvSpPr>
            <a:spLocks noGrp="1"/>
          </p:cNvSpPr>
          <p:nvPr>
            <p:ph type="subTitle" idx="1"/>
          </p:nvPr>
        </p:nvSpPr>
        <p:spPr/>
        <p:txBody>
          <a:bodyPr>
            <a:normAutofit/>
          </a:bodyPr>
          <a:lstStyle/>
          <a:p>
            <a:r>
              <a:rPr lang="en-US" sz="2400" dirty="0" smtClean="0"/>
              <a:t>Rhodri Thomas</a:t>
            </a:r>
            <a:endParaRPr lang="en-US" sz="2400" dirty="0"/>
          </a:p>
        </p:txBody>
      </p:sp>
    </p:spTree>
    <p:extLst>
      <p:ext uri="{BB962C8B-B14F-4D97-AF65-F5344CB8AC3E}">
        <p14:creationId xmlns:p14="http://schemas.microsoft.com/office/powerpoint/2010/main" val="1642343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638629"/>
            <a:ext cx="10018713" cy="5152571"/>
          </a:xfrm>
        </p:spPr>
        <p:txBody>
          <a:bodyPr>
            <a:normAutofit/>
          </a:bodyPr>
          <a:lstStyle/>
          <a:p>
            <a:r>
              <a:rPr lang="en-GB" sz="2800" dirty="0"/>
              <a:t>The built environment covers everything around us that is designed, planned, and built by </a:t>
            </a:r>
            <a:r>
              <a:rPr lang="en-GB" sz="2800" dirty="0" smtClean="0"/>
              <a:t>people. </a:t>
            </a:r>
          </a:p>
          <a:p>
            <a:r>
              <a:rPr lang="en-GB" sz="2800" dirty="0" smtClean="0"/>
              <a:t>For </a:t>
            </a:r>
            <a:r>
              <a:rPr lang="en-GB" sz="2800" dirty="0"/>
              <a:t>example houses, shopping complexes, energy production plants, factories, hospitals, schools, sports facilities, landscaping, street furniture such as bus stops and street lamps, pavements, roads, pipelines, bridges, airports and underground transport systems. </a:t>
            </a:r>
            <a:endParaRPr lang="en-US" sz="2800" dirty="0"/>
          </a:p>
        </p:txBody>
      </p:sp>
    </p:spTree>
    <p:extLst>
      <p:ext uri="{BB962C8B-B14F-4D97-AF65-F5344CB8AC3E}">
        <p14:creationId xmlns:p14="http://schemas.microsoft.com/office/powerpoint/2010/main" val="2062516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1059543"/>
            <a:ext cx="10018713" cy="4731657"/>
          </a:xfrm>
        </p:spPr>
        <p:txBody>
          <a:bodyPr/>
          <a:lstStyle/>
          <a:p>
            <a:r>
              <a:rPr lang="en-GB" sz="2800" dirty="0"/>
              <a:t>To make it easier to find the information you need for your career planning we have split this wide sector into the main job areas of</a:t>
            </a:r>
            <a:r>
              <a:rPr lang="en-GB" sz="2800" dirty="0" smtClean="0"/>
              <a:t>:</a:t>
            </a:r>
          </a:p>
          <a:p>
            <a:endParaRPr lang="en-GB" sz="2800" dirty="0"/>
          </a:p>
          <a:p>
            <a:r>
              <a:rPr lang="en-GB" sz="2800" dirty="0" smtClean="0"/>
              <a:t>Architecture</a:t>
            </a:r>
            <a:r>
              <a:rPr lang="en-GB" sz="2800" dirty="0"/>
              <a:t>, Surveying and Planning </a:t>
            </a:r>
          </a:p>
          <a:p>
            <a:r>
              <a:rPr lang="en-GB" sz="2800" dirty="0" smtClean="0"/>
              <a:t>Building </a:t>
            </a:r>
            <a:r>
              <a:rPr lang="en-GB" sz="2800" dirty="0"/>
              <a:t>Services </a:t>
            </a:r>
          </a:p>
          <a:p>
            <a:r>
              <a:rPr lang="en-GB" sz="2800" dirty="0" smtClean="0"/>
              <a:t>Civil </a:t>
            </a:r>
            <a:r>
              <a:rPr lang="en-GB" sz="2800" dirty="0"/>
              <a:t>and Structural Engineering </a:t>
            </a:r>
          </a:p>
          <a:p>
            <a:r>
              <a:rPr lang="en-GB" sz="2800" dirty="0" smtClean="0"/>
              <a:t>General </a:t>
            </a:r>
            <a:r>
              <a:rPr lang="en-GB" sz="2800" dirty="0"/>
              <a:t>Construction </a:t>
            </a:r>
          </a:p>
          <a:p>
            <a:endParaRPr lang="en-US" dirty="0"/>
          </a:p>
        </p:txBody>
      </p:sp>
    </p:spTree>
    <p:extLst>
      <p:ext uri="{BB962C8B-B14F-4D97-AF65-F5344CB8AC3E}">
        <p14:creationId xmlns:p14="http://schemas.microsoft.com/office/powerpoint/2010/main" val="884737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8825" y="0"/>
            <a:ext cx="10018713" cy="1752599"/>
          </a:xfrm>
        </p:spPr>
        <p:txBody>
          <a:bodyPr/>
          <a:lstStyle/>
          <a:p>
            <a:r>
              <a:rPr lang="en-GB" dirty="0" smtClean="0"/>
              <a:t>Trends</a:t>
            </a:r>
            <a:endParaRPr lang="en-GB" dirty="0"/>
          </a:p>
        </p:txBody>
      </p:sp>
      <p:sp>
        <p:nvSpPr>
          <p:cNvPr id="3" name="Content Placeholder 2"/>
          <p:cNvSpPr>
            <a:spLocks noGrp="1"/>
          </p:cNvSpPr>
          <p:nvPr>
            <p:ph idx="1"/>
          </p:nvPr>
        </p:nvSpPr>
        <p:spPr>
          <a:xfrm>
            <a:off x="1484310" y="1901371"/>
            <a:ext cx="10562547" cy="4107543"/>
          </a:xfrm>
        </p:spPr>
        <p:txBody>
          <a:bodyPr>
            <a:normAutofit/>
          </a:bodyPr>
          <a:lstStyle/>
          <a:p>
            <a:r>
              <a:rPr lang="en-GB" sz="2800" dirty="0" smtClean="0"/>
              <a:t>Although </a:t>
            </a:r>
            <a:r>
              <a:rPr lang="en-GB" sz="2800" dirty="0"/>
              <a:t>there are currently problems in the construction industry - and in particular in the housing, commercial and industrial markets - caused by the downturn in the housing market and lack of investment opportunities, </a:t>
            </a:r>
            <a:endParaRPr lang="en-GB" sz="2800" dirty="0" smtClean="0"/>
          </a:p>
          <a:p>
            <a:r>
              <a:rPr lang="en-GB" sz="2800" dirty="0"/>
              <a:t>M</a:t>
            </a:r>
            <a:r>
              <a:rPr lang="en-GB" sz="2800" dirty="0" smtClean="0"/>
              <a:t>oderate </a:t>
            </a:r>
            <a:r>
              <a:rPr lang="en-GB" sz="2800" dirty="0"/>
              <a:t>employment growth is still predicted for the industry as the sector recovers. Current prediction is that growth will be an average of around 2 </a:t>
            </a:r>
            <a:r>
              <a:rPr lang="en-GB" sz="2800" dirty="0" err="1"/>
              <a:t>percent</a:t>
            </a:r>
            <a:r>
              <a:rPr lang="en-GB" sz="2800" dirty="0"/>
              <a:t> per annum over the period up to 2020.</a:t>
            </a:r>
          </a:p>
        </p:txBody>
      </p:sp>
    </p:spTree>
    <p:extLst>
      <p:ext uri="{BB962C8B-B14F-4D97-AF65-F5344CB8AC3E}">
        <p14:creationId xmlns:p14="http://schemas.microsoft.com/office/powerpoint/2010/main" val="3635556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246743"/>
            <a:ext cx="10018713" cy="5544457"/>
          </a:xfrm>
        </p:spPr>
        <p:txBody>
          <a:bodyPr/>
          <a:lstStyle/>
          <a:p>
            <a:r>
              <a:rPr lang="en-GB" sz="2800" dirty="0" smtClean="0"/>
              <a:t>The </a:t>
            </a:r>
            <a:r>
              <a:rPr lang="en-GB" sz="2800" dirty="0"/>
              <a:t>Government has committed to a whole range of funded or part-funded projects over the medium term such as the 2012 Olympic build, new community housing, rail network projects such as the one at Birmingham New Street and environmental commitments such as the funding or part-funding of energy conservation in the current housing stock. This will support growth in the industry.</a:t>
            </a:r>
          </a:p>
        </p:txBody>
      </p:sp>
    </p:spTree>
    <p:extLst>
      <p:ext uri="{BB962C8B-B14F-4D97-AF65-F5344CB8AC3E}">
        <p14:creationId xmlns:p14="http://schemas.microsoft.com/office/powerpoint/2010/main" val="4249383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420914"/>
            <a:ext cx="10359347" cy="6437085"/>
          </a:xfrm>
        </p:spPr>
        <p:txBody>
          <a:bodyPr>
            <a:normAutofit/>
          </a:bodyPr>
          <a:lstStyle/>
          <a:p>
            <a:r>
              <a:rPr lang="en-GB" sz="2800" dirty="0" smtClean="0"/>
              <a:t>General </a:t>
            </a:r>
            <a:r>
              <a:rPr lang="en-GB" sz="2800" dirty="0"/>
              <a:t>construction workers will increasingly need to offer a range of skills - as the sector moves towards more use of factory-built (prefabricated) components.  This move means that new builds will be quicker and need on-site workers who have a range of skills rather than specialist skills at a high level. This will mean less growth in some of the traditional skilled construction trades. However, there will also be a big replacement demand as many skilled craft workers are nearing retirement age. The estimated replacement demands for this group are nearly one third of a million</a:t>
            </a:r>
            <a:r>
              <a:rPr lang="en-GB" sz="2800" dirty="0" smtClean="0"/>
              <a:t>.</a:t>
            </a:r>
          </a:p>
          <a:p>
            <a:endParaRPr lang="en-GB" sz="2800" dirty="0"/>
          </a:p>
          <a:p>
            <a:pPr marL="0" indent="0">
              <a:buNone/>
            </a:pPr>
            <a:r>
              <a:rPr lang="en-GB" dirty="0" smtClean="0"/>
              <a:t>	Projection </a:t>
            </a:r>
            <a:r>
              <a:rPr lang="en-GB" dirty="0"/>
              <a:t>figures from 'Working Futures 2010-2020' Warwick Institute of </a:t>
            </a:r>
            <a:r>
              <a:rPr lang="en-GB" dirty="0" smtClean="0"/>
              <a:t>	Employment </a:t>
            </a:r>
            <a:r>
              <a:rPr lang="en-GB" dirty="0"/>
              <a:t>Research - </a:t>
            </a:r>
          </a:p>
        </p:txBody>
      </p:sp>
    </p:spTree>
    <p:extLst>
      <p:ext uri="{BB962C8B-B14F-4D97-AF65-F5344CB8AC3E}">
        <p14:creationId xmlns:p14="http://schemas.microsoft.com/office/powerpoint/2010/main" val="3731652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5283" y="3022600"/>
            <a:ext cx="10018713" cy="1752599"/>
          </a:xfrm>
        </p:spPr>
        <p:txBody>
          <a:bodyPr/>
          <a:lstStyle/>
          <a:p>
            <a:r>
              <a:rPr lang="en-GB" dirty="0"/>
              <a:t>Architecture, Surveying and Planning</a:t>
            </a:r>
            <a:br>
              <a:rPr lang="en-GB" dirty="0"/>
            </a:br>
            <a:endParaRPr lang="en-GB" dirty="0"/>
          </a:p>
        </p:txBody>
      </p:sp>
    </p:spTree>
    <p:extLst>
      <p:ext uri="{BB962C8B-B14F-4D97-AF65-F5344CB8AC3E}">
        <p14:creationId xmlns:p14="http://schemas.microsoft.com/office/powerpoint/2010/main" val="1671877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537029"/>
            <a:ext cx="10018713" cy="5254171"/>
          </a:xfrm>
        </p:spPr>
        <p:txBody>
          <a:bodyPr>
            <a:normAutofit/>
          </a:bodyPr>
          <a:lstStyle/>
          <a:p>
            <a:r>
              <a:rPr lang="en-GB" sz="2800" b="1" dirty="0"/>
              <a:t>Architects </a:t>
            </a:r>
            <a:r>
              <a:rPr lang="en-GB" sz="2800" b="1" dirty="0" smtClean="0"/>
              <a:t>–</a:t>
            </a:r>
          </a:p>
          <a:p>
            <a:pPr marL="0" indent="0">
              <a:buNone/>
            </a:pPr>
            <a:r>
              <a:rPr lang="en-GB" sz="2800" dirty="0"/>
              <a:t>W</a:t>
            </a:r>
            <a:r>
              <a:rPr lang="en-GB" sz="2800" dirty="0" smtClean="0"/>
              <a:t>ork </a:t>
            </a:r>
            <a:r>
              <a:rPr lang="en-GB" sz="2800" dirty="0"/>
              <a:t>in the construction industry designing new buildings, restoring and conserving old buildings, and developing new ways of using existing buildings. They are involved in construction projects from the earliest stages, preparing and presenting design proposals, and right through to completion.</a:t>
            </a:r>
          </a:p>
        </p:txBody>
      </p:sp>
    </p:spTree>
    <p:extLst>
      <p:ext uri="{BB962C8B-B14F-4D97-AF65-F5344CB8AC3E}">
        <p14:creationId xmlns:p14="http://schemas.microsoft.com/office/powerpoint/2010/main" val="2108984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13338" y="0"/>
            <a:ext cx="10018713" cy="6125030"/>
          </a:xfrm>
        </p:spPr>
        <p:txBody>
          <a:bodyPr>
            <a:normAutofit/>
          </a:bodyPr>
          <a:lstStyle/>
          <a:p>
            <a:r>
              <a:rPr lang="en-GB" sz="2800" b="1" dirty="0"/>
              <a:t>Architectural technicians/technologists </a:t>
            </a:r>
            <a:r>
              <a:rPr lang="en-GB" sz="2800" b="1" dirty="0" smtClean="0"/>
              <a:t>–</a:t>
            </a:r>
          </a:p>
          <a:p>
            <a:endParaRPr lang="en-GB" sz="2800" b="1" dirty="0" smtClean="0"/>
          </a:p>
          <a:p>
            <a:pPr marL="0" indent="0">
              <a:buNone/>
            </a:pPr>
            <a:r>
              <a:rPr lang="en-GB" sz="2800" dirty="0"/>
              <a:t>W</a:t>
            </a:r>
            <a:r>
              <a:rPr lang="en-GB" sz="2800" dirty="0" smtClean="0"/>
              <a:t>ork </a:t>
            </a:r>
            <a:r>
              <a:rPr lang="en-GB" sz="2800" dirty="0"/>
              <a:t>closely with architects and other building professionals, providing architectural design services</a:t>
            </a:r>
            <a:r>
              <a:rPr lang="en-GB" sz="2800" dirty="0" smtClean="0"/>
              <a:t>. They </a:t>
            </a:r>
            <a:r>
              <a:rPr lang="en-GB" sz="2800" dirty="0"/>
              <a:t>may design part of a project, preparing and presenting design proposals using computer-aided design (CAD) and traditional methods. Architectural technicians/technologists also evaluate and advise on refurbishment, repair, reuse, recycling and deconstruction of buildings. An architectural technologist has a broader range of skills than a technician, and will contribute more to the design and construction process, including contract management.</a:t>
            </a:r>
          </a:p>
        </p:txBody>
      </p:sp>
    </p:spTree>
    <p:extLst>
      <p:ext uri="{BB962C8B-B14F-4D97-AF65-F5344CB8AC3E}">
        <p14:creationId xmlns:p14="http://schemas.microsoft.com/office/powerpoint/2010/main" val="1461537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420914"/>
            <a:ext cx="10018713" cy="6125029"/>
          </a:xfrm>
        </p:spPr>
        <p:txBody>
          <a:bodyPr>
            <a:normAutofit/>
          </a:bodyPr>
          <a:lstStyle/>
          <a:p>
            <a:r>
              <a:rPr lang="en-GB" sz="2800" b="1" dirty="0"/>
              <a:t>Chartered surveyors</a:t>
            </a:r>
            <a:r>
              <a:rPr lang="en-GB" sz="2800" dirty="0"/>
              <a:t> work in many different types of construction. They may be: </a:t>
            </a:r>
            <a:endParaRPr lang="en-GB" sz="2800" dirty="0" smtClean="0"/>
          </a:p>
          <a:p>
            <a:endParaRPr lang="en-GB" sz="2800" dirty="0" smtClean="0"/>
          </a:p>
          <a:p>
            <a:r>
              <a:rPr lang="en-GB" sz="2800" b="1" dirty="0" smtClean="0"/>
              <a:t>Building </a:t>
            </a:r>
            <a:r>
              <a:rPr lang="en-GB" sz="2800" b="1" dirty="0"/>
              <a:t>surveyors</a:t>
            </a:r>
            <a:r>
              <a:rPr lang="en-GB" sz="2800" dirty="0"/>
              <a:t>, who advise on the design and construction of buildings </a:t>
            </a:r>
          </a:p>
          <a:p>
            <a:r>
              <a:rPr lang="en-GB" sz="2800" b="1" dirty="0" smtClean="0"/>
              <a:t>Construction </a:t>
            </a:r>
            <a:r>
              <a:rPr lang="en-GB" sz="2800" b="1" dirty="0"/>
              <a:t>surveyors</a:t>
            </a:r>
            <a:r>
              <a:rPr lang="en-GB" sz="2800" dirty="0"/>
              <a:t>, who oversee construction projects </a:t>
            </a:r>
          </a:p>
          <a:p>
            <a:r>
              <a:rPr lang="en-GB" sz="2800" b="1" dirty="0" smtClean="0"/>
              <a:t>Residential </a:t>
            </a:r>
            <a:r>
              <a:rPr lang="en-GB" sz="2800" b="1" dirty="0"/>
              <a:t>Property surveyors</a:t>
            </a:r>
            <a:r>
              <a:rPr lang="en-GB" sz="2800" dirty="0"/>
              <a:t>, who advise on the purchase, sale and development of houses and apartments </a:t>
            </a:r>
          </a:p>
          <a:p>
            <a:r>
              <a:rPr lang="en-GB" sz="2800" b="1" dirty="0" smtClean="0"/>
              <a:t>Quantity </a:t>
            </a:r>
            <a:r>
              <a:rPr lang="en-GB" sz="2800" b="1" dirty="0"/>
              <a:t>surveyors</a:t>
            </a:r>
            <a:r>
              <a:rPr lang="en-GB" sz="2800" dirty="0"/>
              <a:t>, who assess and manage the costs related to building projects.</a:t>
            </a:r>
          </a:p>
          <a:p>
            <a:endParaRPr lang="en-GB" dirty="0"/>
          </a:p>
        </p:txBody>
      </p:sp>
    </p:spTree>
    <p:extLst>
      <p:ext uri="{BB962C8B-B14F-4D97-AF65-F5344CB8AC3E}">
        <p14:creationId xmlns:p14="http://schemas.microsoft.com/office/powerpoint/2010/main" val="796021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841829"/>
            <a:ext cx="10018713" cy="4949371"/>
          </a:xfrm>
        </p:spPr>
        <p:txBody>
          <a:bodyPr>
            <a:normAutofit/>
          </a:bodyPr>
          <a:lstStyle/>
          <a:p>
            <a:r>
              <a:rPr lang="en-GB" sz="2800" b="1" dirty="0"/>
              <a:t>Surveying </a:t>
            </a:r>
            <a:r>
              <a:rPr lang="en-GB" sz="2800" b="1" dirty="0" smtClean="0"/>
              <a:t>technicians –</a:t>
            </a:r>
          </a:p>
          <a:p>
            <a:pPr marL="0" indent="0">
              <a:buNone/>
            </a:pPr>
            <a:r>
              <a:rPr lang="en-GB" sz="2800" dirty="0"/>
              <a:t>S</a:t>
            </a:r>
            <a:r>
              <a:rPr lang="en-GB" sz="2800" dirty="0" smtClean="0"/>
              <a:t>upport </a:t>
            </a:r>
            <a:r>
              <a:rPr lang="en-GB" sz="2800" dirty="0"/>
              <a:t>chartered surveyors by carrying out a range of practical tasks including measuring, logging and interpreting data, drawing up charts, maps and diagrams, and valuing property and equipment.</a:t>
            </a:r>
          </a:p>
        </p:txBody>
      </p:sp>
    </p:spTree>
    <p:extLst>
      <p:ext uri="{BB962C8B-B14F-4D97-AF65-F5344CB8AC3E}">
        <p14:creationId xmlns:p14="http://schemas.microsoft.com/office/powerpoint/2010/main" val="2079800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827315"/>
            <a:ext cx="10018713" cy="4963886"/>
          </a:xfrm>
        </p:spPr>
        <p:txBody>
          <a:bodyPr>
            <a:normAutofit/>
          </a:bodyPr>
          <a:lstStyle/>
          <a:p>
            <a:r>
              <a:rPr lang="en-GB" sz="2800" b="1" dirty="0"/>
              <a:t>Home </a:t>
            </a:r>
            <a:r>
              <a:rPr lang="en-GB" sz="2800" b="1" dirty="0" smtClean="0"/>
              <a:t>inspectors –</a:t>
            </a:r>
          </a:p>
          <a:p>
            <a:pPr marL="0" indent="0">
              <a:buNone/>
            </a:pPr>
            <a:r>
              <a:rPr lang="en-GB" sz="2800" dirty="0"/>
              <a:t>A</a:t>
            </a:r>
            <a:r>
              <a:rPr lang="en-GB" sz="2800" dirty="0" smtClean="0"/>
              <a:t>re </a:t>
            </a:r>
            <a:r>
              <a:rPr lang="en-GB" sz="2800" dirty="0"/>
              <a:t>qualified and accredited to produce Home Condition Reports (HCRs) and Energy Performance Certificates (EPCs) on residential properties offered for sale in England and Wales. HCRs are one of the optional documents within Home Information Packs (HIPs), which have to be provided by sellers, or their agents ,on all homes coming onto the market. EPCs by law have to be completed for all properties offered for sale or rent.</a:t>
            </a:r>
          </a:p>
        </p:txBody>
      </p:sp>
    </p:spTree>
    <p:extLst>
      <p:ext uri="{BB962C8B-B14F-4D97-AF65-F5344CB8AC3E}">
        <p14:creationId xmlns:p14="http://schemas.microsoft.com/office/powerpoint/2010/main" val="89106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377371"/>
            <a:ext cx="10018713" cy="5413829"/>
          </a:xfrm>
        </p:spPr>
        <p:txBody>
          <a:bodyPr>
            <a:normAutofit/>
          </a:bodyPr>
          <a:lstStyle/>
          <a:p>
            <a:r>
              <a:rPr lang="en-GB" sz="2800" b="1" dirty="0" smtClean="0"/>
              <a:t>Planning –</a:t>
            </a:r>
          </a:p>
          <a:p>
            <a:pPr marL="0" indent="0">
              <a:buNone/>
            </a:pPr>
            <a:r>
              <a:rPr lang="en-GB" sz="2800" dirty="0" smtClean="0"/>
              <a:t>Is </a:t>
            </a:r>
            <a:r>
              <a:rPr lang="en-GB" sz="2800" dirty="0"/>
              <a:t>about preparing plans to shape the future </a:t>
            </a:r>
            <a:r>
              <a:rPr lang="en-GB" sz="2800" dirty="0" smtClean="0"/>
              <a:t>of </a:t>
            </a:r>
            <a:r>
              <a:rPr lang="en-GB" sz="2800" dirty="0"/>
              <a:t>towns, cities and rural areas. Planners prepare long-term plans, make proposals for new developments or examine the proposals of others, and give professional advice to decision makers, such as government departments and local councillors</a:t>
            </a:r>
          </a:p>
        </p:txBody>
      </p:sp>
    </p:spTree>
    <p:extLst>
      <p:ext uri="{BB962C8B-B14F-4D97-AF65-F5344CB8AC3E}">
        <p14:creationId xmlns:p14="http://schemas.microsoft.com/office/powerpoint/2010/main" val="4039608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2711" y="2732314"/>
            <a:ext cx="10018713" cy="1752599"/>
          </a:xfrm>
        </p:spPr>
        <p:txBody>
          <a:bodyPr/>
          <a:lstStyle/>
          <a:p>
            <a:r>
              <a:rPr lang="en-GB" dirty="0"/>
              <a:t>Building Services</a:t>
            </a:r>
          </a:p>
        </p:txBody>
      </p:sp>
    </p:spTree>
    <p:extLst>
      <p:ext uri="{BB962C8B-B14F-4D97-AF65-F5344CB8AC3E}">
        <p14:creationId xmlns:p14="http://schemas.microsoft.com/office/powerpoint/2010/main" val="40830113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609601"/>
            <a:ext cx="10018713" cy="5181600"/>
          </a:xfrm>
        </p:spPr>
        <p:txBody>
          <a:bodyPr>
            <a:normAutofit/>
          </a:bodyPr>
          <a:lstStyle/>
          <a:p>
            <a:r>
              <a:rPr lang="en-GB" sz="2800" b="1" dirty="0"/>
              <a:t>Building services </a:t>
            </a:r>
            <a:r>
              <a:rPr lang="en-GB" sz="2800" b="1" dirty="0" smtClean="0"/>
              <a:t>engineers –</a:t>
            </a:r>
          </a:p>
          <a:p>
            <a:pPr marL="0" indent="0">
              <a:buNone/>
            </a:pPr>
            <a:r>
              <a:rPr lang="en-GB" sz="2800" dirty="0"/>
              <a:t>A</a:t>
            </a:r>
            <a:r>
              <a:rPr lang="en-GB" sz="2800" dirty="0" smtClean="0"/>
              <a:t>re </a:t>
            </a:r>
            <a:r>
              <a:rPr lang="en-GB" sz="2800" dirty="0"/>
              <a:t>responsible for designing, installing and maintaining all kinds of systems, including heating and lighting, refrigeration, acoustics, air conditioning and ventilation, water supplies and plumbing, in new and existing buildings.</a:t>
            </a:r>
          </a:p>
        </p:txBody>
      </p:sp>
    </p:spTree>
    <p:extLst>
      <p:ext uri="{BB962C8B-B14F-4D97-AF65-F5344CB8AC3E}">
        <p14:creationId xmlns:p14="http://schemas.microsoft.com/office/powerpoint/2010/main" val="3878777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377371"/>
            <a:ext cx="10018713" cy="5413829"/>
          </a:xfrm>
        </p:spPr>
        <p:txBody>
          <a:bodyPr>
            <a:normAutofit/>
          </a:bodyPr>
          <a:lstStyle/>
          <a:p>
            <a:r>
              <a:rPr lang="en-GB" sz="2800" b="1" dirty="0"/>
              <a:t>Cavity wall insulation </a:t>
            </a:r>
            <a:r>
              <a:rPr lang="en-GB" sz="2800" b="1" dirty="0" smtClean="0"/>
              <a:t>technicians –</a:t>
            </a:r>
          </a:p>
          <a:p>
            <a:pPr marL="0" indent="0">
              <a:buNone/>
            </a:pPr>
            <a:r>
              <a:rPr lang="en-GB" sz="2800" dirty="0"/>
              <a:t>I</a:t>
            </a:r>
            <a:r>
              <a:rPr lang="en-GB" sz="2800" dirty="0" smtClean="0"/>
              <a:t>nsulate </a:t>
            </a:r>
            <a:r>
              <a:rPr lang="en-GB" sz="2800" dirty="0"/>
              <a:t>the space between the walls of new and existing buildings by pumping in insulating materials to make them more energy efficient.</a:t>
            </a:r>
          </a:p>
        </p:txBody>
      </p:sp>
    </p:spTree>
    <p:extLst>
      <p:ext uri="{BB962C8B-B14F-4D97-AF65-F5344CB8AC3E}">
        <p14:creationId xmlns:p14="http://schemas.microsoft.com/office/powerpoint/2010/main" val="4290927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1291771"/>
            <a:ext cx="10018713" cy="4499429"/>
          </a:xfrm>
        </p:spPr>
        <p:txBody>
          <a:bodyPr>
            <a:normAutofit/>
          </a:bodyPr>
          <a:lstStyle/>
          <a:p>
            <a:r>
              <a:rPr lang="en-GB" sz="2800" b="1" dirty="0"/>
              <a:t>Heating and ventilating engineers </a:t>
            </a:r>
            <a:r>
              <a:rPr lang="en-GB" sz="2800" b="1" dirty="0" smtClean="0"/>
              <a:t>–</a:t>
            </a:r>
          </a:p>
          <a:p>
            <a:pPr marL="0" indent="0">
              <a:buNone/>
            </a:pPr>
            <a:r>
              <a:rPr lang="en-GB" sz="2800" dirty="0"/>
              <a:t>W</a:t>
            </a:r>
            <a:r>
              <a:rPr lang="en-GB" sz="2800" dirty="0" smtClean="0"/>
              <a:t>ork </a:t>
            </a:r>
            <a:r>
              <a:rPr lang="en-GB" sz="2800" dirty="0"/>
              <a:t>alongside other members of a construction team, designing and supervising the installation of heating, ventilating and air conditioning systems in both new and refurbished buildings.</a:t>
            </a:r>
          </a:p>
        </p:txBody>
      </p:sp>
    </p:spTree>
    <p:extLst>
      <p:ext uri="{BB962C8B-B14F-4D97-AF65-F5344CB8AC3E}">
        <p14:creationId xmlns:p14="http://schemas.microsoft.com/office/powerpoint/2010/main" val="2312003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667657"/>
            <a:ext cx="10018713" cy="5123543"/>
          </a:xfrm>
        </p:spPr>
        <p:txBody>
          <a:bodyPr>
            <a:normAutofit/>
          </a:bodyPr>
          <a:lstStyle/>
          <a:p>
            <a:r>
              <a:rPr lang="en-GB" sz="2800" b="1" dirty="0"/>
              <a:t>Refrigeration </a:t>
            </a:r>
            <a:r>
              <a:rPr lang="en-GB" sz="2800" b="1" dirty="0" smtClean="0"/>
              <a:t>engineers –</a:t>
            </a:r>
          </a:p>
          <a:p>
            <a:pPr marL="0" indent="0">
              <a:buNone/>
            </a:pPr>
            <a:r>
              <a:rPr lang="en-GB" sz="2800" dirty="0"/>
              <a:t>D</a:t>
            </a:r>
            <a:r>
              <a:rPr lang="en-GB" sz="2800" dirty="0" smtClean="0"/>
              <a:t>esign </a:t>
            </a:r>
            <a:r>
              <a:rPr lang="en-GB" sz="2800" dirty="0"/>
              <a:t>and install refrigeration and air conditioning systems. They are responsible for creating and maintaining a comfortable, energy-efficient and safe environment inside buildings, and ensuring that chilled or frozen produce is kept at the correct temperature.</a:t>
            </a:r>
          </a:p>
        </p:txBody>
      </p:sp>
    </p:spTree>
    <p:extLst>
      <p:ext uri="{BB962C8B-B14F-4D97-AF65-F5344CB8AC3E}">
        <p14:creationId xmlns:p14="http://schemas.microsoft.com/office/powerpoint/2010/main" val="2173441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188687"/>
            <a:ext cx="10018713" cy="5602514"/>
          </a:xfrm>
        </p:spPr>
        <p:txBody>
          <a:bodyPr>
            <a:normAutofit/>
          </a:bodyPr>
          <a:lstStyle/>
          <a:p>
            <a:r>
              <a:rPr lang="en-GB" sz="2800" b="1" dirty="0"/>
              <a:t>Thermal insulation </a:t>
            </a:r>
            <a:r>
              <a:rPr lang="en-GB" sz="2800" b="1" dirty="0" smtClean="0"/>
              <a:t>engineers –</a:t>
            </a:r>
          </a:p>
          <a:p>
            <a:pPr marL="0" indent="0">
              <a:buNone/>
            </a:pPr>
            <a:r>
              <a:rPr lang="en-GB" sz="2800" dirty="0"/>
              <a:t>P</a:t>
            </a:r>
            <a:r>
              <a:rPr lang="en-GB" sz="2800" dirty="0" smtClean="0"/>
              <a:t>lay </a:t>
            </a:r>
            <a:r>
              <a:rPr lang="en-GB" sz="2800" dirty="0"/>
              <a:t>a vital part in energy conservation. They work on commercial sites, such as offices, factories, hospitals and schools, and large-scale industrial projects, including petrochemical works, power stations, oil refineries and ships. They specialise in insulating hot pipes and boilers to keep heat in or in refrigeration and air conditioning.</a:t>
            </a:r>
          </a:p>
        </p:txBody>
      </p:sp>
    </p:spTree>
    <p:extLst>
      <p:ext uri="{BB962C8B-B14F-4D97-AF65-F5344CB8AC3E}">
        <p14:creationId xmlns:p14="http://schemas.microsoft.com/office/powerpoint/2010/main" val="1379358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6883" y="2514599"/>
            <a:ext cx="10018713" cy="1752599"/>
          </a:xfrm>
        </p:spPr>
        <p:txBody>
          <a:bodyPr/>
          <a:lstStyle/>
          <a:p>
            <a:r>
              <a:rPr lang="en-GB" dirty="0"/>
              <a:t>Civil and Structural Engineering</a:t>
            </a:r>
          </a:p>
        </p:txBody>
      </p:sp>
    </p:spTree>
    <p:extLst>
      <p:ext uri="{BB962C8B-B14F-4D97-AF65-F5344CB8AC3E}">
        <p14:creationId xmlns:p14="http://schemas.microsoft.com/office/powerpoint/2010/main" val="28175169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522515"/>
            <a:ext cx="10018713" cy="5268686"/>
          </a:xfrm>
        </p:spPr>
        <p:txBody>
          <a:bodyPr>
            <a:normAutofit/>
          </a:bodyPr>
          <a:lstStyle/>
          <a:p>
            <a:r>
              <a:rPr lang="en-GB" sz="2800" b="1" dirty="0"/>
              <a:t>Civil and structural engineers </a:t>
            </a:r>
            <a:r>
              <a:rPr lang="en-GB" sz="2800" b="1" dirty="0" smtClean="0"/>
              <a:t>–</a:t>
            </a:r>
          </a:p>
          <a:p>
            <a:pPr marL="0" indent="0">
              <a:buNone/>
            </a:pPr>
            <a:r>
              <a:rPr lang="en-GB" sz="2800" dirty="0"/>
              <a:t>A</a:t>
            </a:r>
            <a:r>
              <a:rPr lang="en-GB" sz="2800" dirty="0" smtClean="0"/>
              <a:t>re </a:t>
            </a:r>
            <a:r>
              <a:rPr lang="en-GB" sz="2800" dirty="0"/>
              <a:t>involved in the design and construction of a range of structures such as coastal and marine, environmental, airports/ports, power and water facilities, large buildings, bridges and tunnels.</a:t>
            </a:r>
          </a:p>
        </p:txBody>
      </p:sp>
    </p:spTree>
    <p:extLst>
      <p:ext uri="{BB962C8B-B14F-4D97-AF65-F5344CB8AC3E}">
        <p14:creationId xmlns:p14="http://schemas.microsoft.com/office/powerpoint/2010/main" val="3264372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232229"/>
            <a:ext cx="10018713" cy="5558971"/>
          </a:xfrm>
        </p:spPr>
        <p:txBody>
          <a:bodyPr>
            <a:normAutofit/>
          </a:bodyPr>
          <a:lstStyle/>
          <a:p>
            <a:r>
              <a:rPr lang="en-GB" sz="2800" b="1" dirty="0"/>
              <a:t>Civil </a:t>
            </a:r>
            <a:r>
              <a:rPr lang="en-GB" sz="2800" b="1" dirty="0" smtClean="0"/>
              <a:t>engineering –</a:t>
            </a:r>
          </a:p>
          <a:p>
            <a:pPr marL="0" indent="0">
              <a:buNone/>
            </a:pPr>
            <a:r>
              <a:rPr lang="en-GB" sz="2800" dirty="0"/>
              <a:t>I</a:t>
            </a:r>
            <a:r>
              <a:rPr lang="en-GB" sz="2800" dirty="0" smtClean="0"/>
              <a:t>nvolves </a:t>
            </a:r>
            <a:r>
              <a:rPr lang="en-GB" sz="2800" dirty="0"/>
              <a:t>creating, improving and protecting the environment in which we live. Civil engineers are involved in seeing an engineering project from conception, design stage, construction, through to completion and its maintenance.</a:t>
            </a:r>
          </a:p>
        </p:txBody>
      </p:sp>
    </p:spTree>
    <p:extLst>
      <p:ext uri="{BB962C8B-B14F-4D97-AF65-F5344CB8AC3E}">
        <p14:creationId xmlns:p14="http://schemas.microsoft.com/office/powerpoint/2010/main" val="32810341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1059543"/>
            <a:ext cx="10018713" cy="4731657"/>
          </a:xfrm>
        </p:spPr>
        <p:txBody>
          <a:bodyPr>
            <a:normAutofit/>
          </a:bodyPr>
          <a:lstStyle/>
          <a:p>
            <a:r>
              <a:rPr lang="en-GB" sz="2800" b="1" dirty="0"/>
              <a:t>Civil engineering </a:t>
            </a:r>
            <a:r>
              <a:rPr lang="en-GB" sz="2800" b="1" dirty="0" smtClean="0"/>
              <a:t>technicians – </a:t>
            </a:r>
          </a:p>
          <a:p>
            <a:pPr marL="0" indent="0">
              <a:buNone/>
            </a:pPr>
            <a:r>
              <a:rPr lang="en-GB" sz="2800" dirty="0"/>
              <a:t>P</a:t>
            </a:r>
            <a:r>
              <a:rPr lang="en-GB" sz="2800" dirty="0" smtClean="0"/>
              <a:t>rovide </a:t>
            </a:r>
            <a:r>
              <a:rPr lang="en-GB" sz="2800" dirty="0"/>
              <a:t>technical support to civil engineers in the design, construction and management of a variety of projects, from widening a motorway to building the world's tallest structure.</a:t>
            </a:r>
          </a:p>
        </p:txBody>
      </p:sp>
    </p:spTree>
    <p:extLst>
      <p:ext uri="{BB962C8B-B14F-4D97-AF65-F5344CB8AC3E}">
        <p14:creationId xmlns:p14="http://schemas.microsoft.com/office/powerpoint/2010/main" val="14795717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943429"/>
            <a:ext cx="10018713" cy="4847771"/>
          </a:xfrm>
        </p:spPr>
        <p:txBody>
          <a:bodyPr>
            <a:normAutofit/>
          </a:bodyPr>
          <a:lstStyle/>
          <a:p>
            <a:r>
              <a:rPr lang="en-GB" sz="2800" b="1" dirty="0"/>
              <a:t>Structural </a:t>
            </a:r>
            <a:r>
              <a:rPr lang="en-GB" sz="2800" b="1" dirty="0" smtClean="0"/>
              <a:t>engineers – </a:t>
            </a:r>
          </a:p>
          <a:p>
            <a:pPr marL="0" indent="0">
              <a:buNone/>
            </a:pPr>
            <a:r>
              <a:rPr lang="en-GB" sz="2800" dirty="0"/>
              <a:t>O</a:t>
            </a:r>
            <a:r>
              <a:rPr lang="en-GB" sz="2800" dirty="0" smtClean="0"/>
              <a:t>ften </a:t>
            </a:r>
            <a:r>
              <a:rPr lang="en-GB" sz="2800" dirty="0"/>
              <a:t>work alongside architects, and are responsible for working out how buildings will be made to stand up to the stresses and strains placed upon them. For example they test models on the computer to ensure that the structure can withstand forces such as wind, gravity and earth tremors.</a:t>
            </a:r>
          </a:p>
        </p:txBody>
      </p:sp>
    </p:spTree>
    <p:extLst>
      <p:ext uri="{BB962C8B-B14F-4D97-AF65-F5344CB8AC3E}">
        <p14:creationId xmlns:p14="http://schemas.microsoft.com/office/powerpoint/2010/main" val="17692177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1740" y="2616200"/>
            <a:ext cx="10018713" cy="1752599"/>
          </a:xfrm>
        </p:spPr>
        <p:txBody>
          <a:bodyPr/>
          <a:lstStyle/>
          <a:p>
            <a:r>
              <a:rPr lang="en-GB" dirty="0"/>
              <a:t>General Construction</a:t>
            </a:r>
          </a:p>
        </p:txBody>
      </p:sp>
    </p:spTree>
    <p:extLst>
      <p:ext uri="{BB962C8B-B14F-4D97-AF65-F5344CB8AC3E}">
        <p14:creationId xmlns:p14="http://schemas.microsoft.com/office/powerpoint/2010/main" val="21350975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1447799"/>
            <a:ext cx="10018713" cy="3124201"/>
          </a:xfrm>
        </p:spPr>
        <p:txBody>
          <a:bodyPr>
            <a:normAutofit/>
          </a:bodyPr>
          <a:lstStyle/>
          <a:p>
            <a:r>
              <a:rPr lang="en-GB" sz="2800" dirty="0"/>
              <a:t>General construction work covers the majority of the jobs in this sector and includes a wide range of different skilled and semi- skilled professions:</a:t>
            </a:r>
          </a:p>
        </p:txBody>
      </p:sp>
    </p:spTree>
    <p:extLst>
      <p:ext uri="{BB962C8B-B14F-4D97-AF65-F5344CB8AC3E}">
        <p14:creationId xmlns:p14="http://schemas.microsoft.com/office/powerpoint/2010/main" val="5853741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566057"/>
            <a:ext cx="10018713" cy="5225143"/>
          </a:xfrm>
        </p:spPr>
        <p:txBody>
          <a:bodyPr>
            <a:normAutofit/>
          </a:bodyPr>
          <a:lstStyle/>
          <a:p>
            <a:r>
              <a:rPr lang="en-GB" sz="2800" b="1" dirty="0"/>
              <a:t>Project or construction supervisors and </a:t>
            </a:r>
            <a:r>
              <a:rPr lang="en-GB" sz="2800" b="1" dirty="0" smtClean="0"/>
              <a:t>managers – </a:t>
            </a:r>
          </a:p>
          <a:p>
            <a:pPr marL="0" indent="0">
              <a:buNone/>
            </a:pPr>
            <a:r>
              <a:rPr lang="en-GB" sz="2800" dirty="0"/>
              <a:t>A</a:t>
            </a:r>
            <a:r>
              <a:rPr lang="en-GB" sz="2800" dirty="0" smtClean="0"/>
              <a:t>re </a:t>
            </a:r>
            <a:r>
              <a:rPr lang="en-GB" sz="2800" dirty="0"/>
              <a:t>employed right across the industry. They supervise all the workers, including contractors who come on to site, to make sure a building project is completed safely, on time and within budget.</a:t>
            </a:r>
          </a:p>
        </p:txBody>
      </p:sp>
    </p:spTree>
    <p:extLst>
      <p:ext uri="{BB962C8B-B14F-4D97-AF65-F5344CB8AC3E}">
        <p14:creationId xmlns:p14="http://schemas.microsoft.com/office/powerpoint/2010/main" val="16144198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478971"/>
            <a:ext cx="10018713" cy="5312229"/>
          </a:xfrm>
        </p:spPr>
        <p:txBody>
          <a:bodyPr>
            <a:normAutofit/>
          </a:bodyPr>
          <a:lstStyle/>
          <a:p>
            <a:r>
              <a:rPr lang="en-GB" sz="2800" b="1" dirty="0"/>
              <a:t>Skilled craft and technician level </a:t>
            </a:r>
            <a:r>
              <a:rPr lang="en-GB" sz="2800" b="1" dirty="0" smtClean="0"/>
              <a:t>jobs – </a:t>
            </a:r>
          </a:p>
          <a:p>
            <a:pPr marL="0" indent="0">
              <a:buNone/>
            </a:pPr>
            <a:r>
              <a:rPr lang="en-GB" sz="2800" dirty="0"/>
              <a:t>I</a:t>
            </a:r>
            <a:r>
              <a:rPr lang="en-GB" sz="2800" dirty="0" smtClean="0"/>
              <a:t>ncluding</a:t>
            </a:r>
            <a:r>
              <a:rPr lang="en-GB" sz="2800" dirty="0"/>
              <a:t>; bricklayer, carpenter, painter and decorator, roofer. Often self-employed, skilled and qualified craft or technician level workers are employed, or contracted, by a range of companies and/or private individuals to carry out specific skilled work. A painter and decorator may be employed, for example, by a large house-building company to decorate internally and externally all the houses in a new development; or a plumber may be employed, for example, by a private home owner to build a new bathroom.</a:t>
            </a:r>
          </a:p>
        </p:txBody>
      </p:sp>
    </p:spTree>
    <p:extLst>
      <p:ext uri="{BB962C8B-B14F-4D97-AF65-F5344CB8AC3E}">
        <p14:creationId xmlns:p14="http://schemas.microsoft.com/office/powerpoint/2010/main" val="34394288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638629"/>
            <a:ext cx="10018713" cy="5152571"/>
          </a:xfrm>
        </p:spPr>
        <p:txBody>
          <a:bodyPr>
            <a:normAutofit/>
          </a:bodyPr>
          <a:lstStyle/>
          <a:p>
            <a:r>
              <a:rPr lang="en-GB" sz="2800" b="1" dirty="0"/>
              <a:t>Multi-skilled general construction workers </a:t>
            </a:r>
            <a:r>
              <a:rPr lang="en-GB" sz="2800" b="1" dirty="0" smtClean="0"/>
              <a:t> - </a:t>
            </a:r>
          </a:p>
          <a:p>
            <a:pPr marL="0" indent="0">
              <a:buNone/>
            </a:pPr>
            <a:r>
              <a:rPr lang="en-GB" sz="2800" dirty="0"/>
              <a:t>H</a:t>
            </a:r>
            <a:r>
              <a:rPr lang="en-GB" sz="2800" dirty="0" smtClean="0"/>
              <a:t>ave </a:t>
            </a:r>
            <a:r>
              <a:rPr lang="en-GB" sz="2800" dirty="0"/>
              <a:t>a wide range of different job-related skills - although they may not have all these skills to a high level. The growing popularity of modern construction methods - where a building is pre-fabricated (built partly in a factory) and then delivered to the building site partly constructed - means that it has to be finished off on site. Multi skilled general construction workers would use a range of skills such as carpentry and plumbing to finish the construction project - they would not usually be fully trained in more than one trade.</a:t>
            </a:r>
          </a:p>
        </p:txBody>
      </p:sp>
    </p:spTree>
    <p:extLst>
      <p:ext uri="{BB962C8B-B14F-4D97-AF65-F5344CB8AC3E}">
        <p14:creationId xmlns:p14="http://schemas.microsoft.com/office/powerpoint/2010/main" val="40045171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798287"/>
            <a:ext cx="10018713" cy="4992914"/>
          </a:xfrm>
        </p:spPr>
        <p:txBody>
          <a:bodyPr>
            <a:normAutofit/>
          </a:bodyPr>
          <a:lstStyle/>
          <a:p>
            <a:r>
              <a:rPr lang="en-GB" sz="2800" b="1" dirty="0"/>
              <a:t>Construction operatives </a:t>
            </a:r>
            <a:r>
              <a:rPr lang="en-GB" sz="2800" b="1" dirty="0" smtClean="0"/>
              <a:t>– </a:t>
            </a:r>
          </a:p>
          <a:p>
            <a:pPr marL="0" indent="0">
              <a:buNone/>
            </a:pPr>
            <a:r>
              <a:rPr lang="en-GB" sz="2800" dirty="0"/>
              <a:t>W</a:t>
            </a:r>
            <a:r>
              <a:rPr lang="en-GB" sz="2800" dirty="0" smtClean="0"/>
              <a:t>ork </a:t>
            </a:r>
            <a:r>
              <a:rPr lang="en-GB" sz="2800" dirty="0"/>
              <a:t>as part of a team of skilled and multi-skilled construction workers who along with a construction manager build houses, factories, offices, roads, bridges, airports and other structures.</a:t>
            </a:r>
          </a:p>
        </p:txBody>
      </p:sp>
    </p:spTree>
    <p:extLst>
      <p:ext uri="{BB962C8B-B14F-4D97-AF65-F5344CB8AC3E}">
        <p14:creationId xmlns:p14="http://schemas.microsoft.com/office/powerpoint/2010/main" val="26352883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841829"/>
            <a:ext cx="10018713" cy="4949371"/>
          </a:xfrm>
        </p:spPr>
        <p:txBody>
          <a:bodyPr>
            <a:normAutofit/>
          </a:bodyPr>
          <a:lstStyle/>
          <a:p>
            <a:r>
              <a:rPr lang="en-GB" sz="2800" dirty="0"/>
              <a:t>The construction </a:t>
            </a:r>
            <a:r>
              <a:rPr lang="en-GB" sz="2800" dirty="0" smtClean="0"/>
              <a:t>and </a:t>
            </a:r>
            <a:r>
              <a:rPr lang="en-GB" sz="2800" dirty="0"/>
              <a:t>built </a:t>
            </a:r>
            <a:r>
              <a:rPr lang="en-GB" sz="2800" dirty="0" smtClean="0"/>
              <a:t>environment </a:t>
            </a:r>
            <a:r>
              <a:rPr lang="en-GB" sz="2800" dirty="0"/>
              <a:t>sector covers a huge range of employment - with hundreds of different job roles involved in designing, planning, and constructing </a:t>
            </a:r>
            <a:r>
              <a:rPr lang="en-GB" sz="2800" dirty="0" smtClean="0"/>
              <a:t>as </a:t>
            </a:r>
            <a:r>
              <a:rPr lang="en-GB" sz="2800" dirty="0"/>
              <a:t>well as making sure that it's functional, safe, fits in with building and environmental legislation, looks good and has all the services it needs for example, water, gas and/or electricity.</a:t>
            </a:r>
          </a:p>
          <a:p>
            <a:r>
              <a:rPr lang="en-GB" sz="2800" dirty="0" smtClean="0"/>
              <a:t>The following are some </a:t>
            </a:r>
            <a:r>
              <a:rPr lang="en-GB" sz="2800" dirty="0"/>
              <a:t>links to specialist sites you can explore if you’d like to find out </a:t>
            </a:r>
            <a:r>
              <a:rPr lang="en-GB" sz="2800" dirty="0" smtClean="0"/>
              <a:t>more information</a:t>
            </a:r>
            <a:endParaRPr lang="en-US" sz="2800" dirty="0"/>
          </a:p>
        </p:txBody>
      </p:sp>
    </p:spTree>
    <p:extLst>
      <p:ext uri="{BB962C8B-B14F-4D97-AF65-F5344CB8AC3E}">
        <p14:creationId xmlns:p14="http://schemas.microsoft.com/office/powerpoint/2010/main" val="774201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7853" y="275771"/>
            <a:ext cx="10018713" cy="6299200"/>
          </a:xfrm>
        </p:spPr>
        <p:txBody>
          <a:bodyPr>
            <a:normAutofit fontScale="77500" lnSpcReduction="20000"/>
          </a:bodyPr>
          <a:lstStyle/>
          <a:p>
            <a:r>
              <a:rPr lang="en-GB" dirty="0">
                <a:hlinkClick r:id="rId2"/>
              </a:rPr>
              <a:t>National Careers </a:t>
            </a:r>
            <a:r>
              <a:rPr lang="en-GB" dirty="0" smtClean="0">
                <a:hlinkClick r:id="rId2"/>
              </a:rPr>
              <a:t>Service </a:t>
            </a:r>
            <a:r>
              <a:rPr lang="en-GB" dirty="0" smtClean="0"/>
              <a:t>- You </a:t>
            </a:r>
            <a:r>
              <a:rPr lang="en-GB" dirty="0"/>
              <a:t>can use this site to find out about all the jobs in this sector in more detail</a:t>
            </a:r>
          </a:p>
          <a:p>
            <a:endParaRPr lang="en-GB" dirty="0"/>
          </a:p>
          <a:p>
            <a:r>
              <a:rPr lang="en-GB" dirty="0" smtClean="0">
                <a:hlinkClick r:id="rId3"/>
              </a:rPr>
              <a:t>www.beconstructive.co.uk</a:t>
            </a:r>
            <a:r>
              <a:rPr lang="en-GB" dirty="0" smtClean="0"/>
              <a:t> - Site </a:t>
            </a:r>
            <a:r>
              <a:rPr lang="en-GB" dirty="0"/>
              <a:t>all about careers in the construction industry with an A- Z job finder</a:t>
            </a:r>
          </a:p>
          <a:p>
            <a:endParaRPr lang="en-GB" dirty="0"/>
          </a:p>
          <a:p>
            <a:r>
              <a:rPr lang="en-GB" dirty="0" smtClean="0">
                <a:hlinkClick r:id="rId4"/>
              </a:rPr>
              <a:t>www.cscs.uk.com</a:t>
            </a:r>
            <a:r>
              <a:rPr lang="en-GB" dirty="0" smtClean="0"/>
              <a:t> - The </a:t>
            </a:r>
            <a:r>
              <a:rPr lang="en-GB" dirty="0"/>
              <a:t>CSCS site with has all the information you need about obtaining a CSCS card to work on a building site</a:t>
            </a:r>
          </a:p>
          <a:p>
            <a:endParaRPr lang="en-GB" dirty="0"/>
          </a:p>
          <a:p>
            <a:r>
              <a:rPr lang="en-GB" dirty="0" smtClean="0">
                <a:hlinkClick r:id="rId5"/>
              </a:rPr>
              <a:t>www.apm.org.uk</a:t>
            </a:r>
            <a:r>
              <a:rPr lang="en-GB" dirty="0" smtClean="0"/>
              <a:t> - The </a:t>
            </a:r>
            <a:r>
              <a:rPr lang="en-GB" dirty="0"/>
              <a:t>association of project management - carers information about  project management</a:t>
            </a:r>
          </a:p>
          <a:p>
            <a:endParaRPr lang="en-GB" dirty="0"/>
          </a:p>
          <a:p>
            <a:r>
              <a:rPr lang="en-GB" dirty="0" smtClean="0">
                <a:hlinkClick r:id="rId6"/>
              </a:rPr>
              <a:t>www.assetskills.org</a:t>
            </a:r>
            <a:r>
              <a:rPr lang="en-GB" dirty="0" smtClean="0"/>
              <a:t> - Asset </a:t>
            </a:r>
            <a:r>
              <a:rPr lang="en-GB" dirty="0"/>
              <a:t>Skills sector skills council for Property, management, housing and cleaning</a:t>
            </a:r>
          </a:p>
          <a:p>
            <a:endParaRPr lang="en-GB" dirty="0"/>
          </a:p>
          <a:p>
            <a:r>
              <a:rPr lang="en-GB" dirty="0" smtClean="0">
                <a:hlinkClick r:id="rId7"/>
              </a:rPr>
              <a:t>www.constructionskills.net</a:t>
            </a:r>
            <a:r>
              <a:rPr lang="en-GB" dirty="0" smtClean="0"/>
              <a:t> - Sector </a:t>
            </a:r>
            <a:r>
              <a:rPr lang="en-GB" dirty="0"/>
              <a:t>Skills council for the construction industry</a:t>
            </a:r>
          </a:p>
          <a:p>
            <a:endParaRPr lang="en-GB" dirty="0"/>
          </a:p>
          <a:p>
            <a:r>
              <a:rPr lang="en-GB" dirty="0"/>
              <a:t>www.cibse.org - The Chartered Institution of Building services Engineering has careers factsheets.</a:t>
            </a:r>
          </a:p>
          <a:p>
            <a:endParaRPr lang="en-GB" dirty="0"/>
          </a:p>
        </p:txBody>
      </p:sp>
    </p:spTree>
    <p:extLst>
      <p:ext uri="{BB962C8B-B14F-4D97-AF65-F5344CB8AC3E}">
        <p14:creationId xmlns:p14="http://schemas.microsoft.com/office/powerpoint/2010/main" val="5735722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1"/>
            <a:ext cx="10018713" cy="6858000"/>
          </a:xfrm>
        </p:spPr>
        <p:txBody>
          <a:bodyPr>
            <a:normAutofit fontScale="92500" lnSpcReduction="20000"/>
          </a:bodyPr>
          <a:lstStyle/>
          <a:p>
            <a:endParaRPr lang="en-GB" dirty="0"/>
          </a:p>
          <a:p>
            <a:r>
              <a:rPr lang="en-GB" dirty="0" smtClean="0">
                <a:hlinkClick r:id="rId2"/>
              </a:rPr>
              <a:t>www.euskills.co.uk</a:t>
            </a:r>
            <a:r>
              <a:rPr lang="en-GB" dirty="0" smtClean="0"/>
              <a:t> - Sector </a:t>
            </a:r>
            <a:r>
              <a:rPr lang="en-GB" dirty="0"/>
              <a:t>Skills council for the electricity, gas, waste management and water industries</a:t>
            </a:r>
          </a:p>
          <a:p>
            <a:endParaRPr lang="en-GB" dirty="0"/>
          </a:p>
          <a:p>
            <a:r>
              <a:rPr lang="en-GB" dirty="0" smtClean="0">
                <a:hlinkClick r:id="rId3"/>
              </a:rPr>
              <a:t>www.ice.org.uk</a:t>
            </a:r>
            <a:r>
              <a:rPr lang="en-GB" dirty="0" smtClean="0"/>
              <a:t> - Institution </a:t>
            </a:r>
            <a:r>
              <a:rPr lang="en-GB" dirty="0"/>
              <a:t>of Civil Engineering has an education zone with careers information</a:t>
            </a:r>
          </a:p>
          <a:p>
            <a:endParaRPr lang="en-GB" dirty="0"/>
          </a:p>
          <a:p>
            <a:r>
              <a:rPr lang="en-GB" dirty="0" smtClean="0">
                <a:hlinkClick r:id="rId4"/>
              </a:rPr>
              <a:t>www.iphe.org.uk</a:t>
            </a:r>
            <a:r>
              <a:rPr lang="en-GB" dirty="0" smtClean="0"/>
              <a:t> - The </a:t>
            </a:r>
            <a:r>
              <a:rPr lang="en-GB" dirty="0"/>
              <a:t>Institution of Plumbing and Heating Engineering</a:t>
            </a:r>
          </a:p>
          <a:p>
            <a:endParaRPr lang="en-GB" dirty="0"/>
          </a:p>
          <a:p>
            <a:r>
              <a:rPr lang="en-GB" dirty="0" smtClean="0">
                <a:hlinkClick r:id="rId5"/>
              </a:rPr>
              <a:t>www.nce.co.uk</a:t>
            </a:r>
            <a:r>
              <a:rPr lang="en-GB" dirty="0" smtClean="0"/>
              <a:t> - New </a:t>
            </a:r>
            <a:r>
              <a:rPr lang="en-GB" dirty="0"/>
              <a:t>civil engineer site with careers and HE information</a:t>
            </a:r>
          </a:p>
          <a:p>
            <a:endParaRPr lang="en-GB" dirty="0"/>
          </a:p>
          <a:p>
            <a:r>
              <a:rPr lang="en-GB" dirty="0" smtClean="0">
                <a:hlinkClick r:id="rId6"/>
              </a:rPr>
              <a:t>www.rics.org</a:t>
            </a:r>
            <a:r>
              <a:rPr lang="en-GB" dirty="0" smtClean="0"/>
              <a:t> - Royal </a:t>
            </a:r>
            <a:r>
              <a:rPr lang="en-GB" dirty="0"/>
              <a:t>Institution of Chartered Surveyors information on training and starting out</a:t>
            </a:r>
          </a:p>
          <a:p>
            <a:endParaRPr lang="en-GB" dirty="0"/>
          </a:p>
          <a:p>
            <a:r>
              <a:rPr lang="en-GB" dirty="0" smtClean="0">
                <a:hlinkClick r:id="rId7"/>
              </a:rPr>
              <a:t>www.rtpi.org.uk</a:t>
            </a:r>
            <a:r>
              <a:rPr lang="en-GB" dirty="0" smtClean="0"/>
              <a:t> - Royal </a:t>
            </a:r>
            <a:r>
              <a:rPr lang="en-GB" dirty="0"/>
              <a:t>Town Planning Institute information about planning as a career</a:t>
            </a:r>
          </a:p>
          <a:p>
            <a:endParaRPr lang="en-GB" dirty="0"/>
          </a:p>
          <a:p>
            <a:r>
              <a:rPr lang="en-GB" dirty="0" smtClean="0">
                <a:hlinkClick r:id="rId8"/>
              </a:rPr>
              <a:t>www.summitskills.org.uk</a:t>
            </a:r>
            <a:r>
              <a:rPr lang="en-GB" dirty="0" smtClean="0"/>
              <a:t> - Sector </a:t>
            </a:r>
            <a:r>
              <a:rPr lang="en-GB" dirty="0"/>
              <a:t>Skills Council for Building Services Engineering</a:t>
            </a:r>
          </a:p>
          <a:p>
            <a:endParaRPr lang="en-GB" dirty="0"/>
          </a:p>
        </p:txBody>
      </p:sp>
    </p:spTree>
    <p:extLst>
      <p:ext uri="{BB962C8B-B14F-4D97-AF65-F5344CB8AC3E}">
        <p14:creationId xmlns:p14="http://schemas.microsoft.com/office/powerpoint/2010/main" val="23742344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xmlns=""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1703</Words>
  <Application>Microsoft Office PowerPoint</Application>
  <PresentationFormat>Custom</PresentationFormat>
  <Paragraphs>97</Paragraphs>
  <Slides>33</Slides>
  <Notes>3</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Parallax</vt:lpstr>
      <vt:lpstr>Built Environment Structure</vt:lpstr>
      <vt:lpstr>PowerPoint Presentation</vt:lpstr>
      <vt:lpstr>PowerPoint Presentation</vt:lpstr>
      <vt:lpstr>Trends</vt:lpstr>
      <vt:lpstr>PowerPoint Presentation</vt:lpstr>
      <vt:lpstr>PowerPoint Presentation</vt:lpstr>
      <vt:lpstr>Architecture, Surveying and Planning </vt:lpstr>
      <vt:lpstr>PowerPoint Presentation</vt:lpstr>
      <vt:lpstr>PowerPoint Presentation</vt:lpstr>
      <vt:lpstr>PowerPoint Presentation</vt:lpstr>
      <vt:lpstr>PowerPoint Presentation</vt:lpstr>
      <vt:lpstr>PowerPoint Presentation</vt:lpstr>
      <vt:lpstr>PowerPoint Presentation</vt:lpstr>
      <vt:lpstr>Building Services</vt:lpstr>
      <vt:lpstr>PowerPoint Presentation</vt:lpstr>
      <vt:lpstr>PowerPoint Presentation</vt:lpstr>
      <vt:lpstr>PowerPoint Presentation</vt:lpstr>
      <vt:lpstr>PowerPoint Presentation</vt:lpstr>
      <vt:lpstr>PowerPoint Presentation</vt:lpstr>
      <vt:lpstr>Civil and Structural Engineering</vt:lpstr>
      <vt:lpstr>PowerPoint Presentation</vt:lpstr>
      <vt:lpstr>PowerPoint Presentation</vt:lpstr>
      <vt:lpstr>PowerPoint Presentation</vt:lpstr>
      <vt:lpstr>PowerPoint Presentation</vt:lpstr>
      <vt:lpstr>General Construction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Thomas, Rhodri</dc:creator>
  <cp:lastModifiedBy>Windows User</cp:lastModifiedBy>
  <cp:revision>6</cp:revision>
  <dcterms:modified xsi:type="dcterms:W3CDTF">2016-10-10T13:54:42Z</dcterms:modified>
</cp:coreProperties>
</file>