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Default Extension="bin" ContentType="application/vnd.openxmlformats-officedocument.oleObject"/>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23"/>
  </p:notesMasterIdLst>
  <p:sldIdLst>
    <p:sldId id="257" r:id="rId2"/>
    <p:sldId id="258" r:id="rId3"/>
    <p:sldId id="259" r:id="rId4"/>
    <p:sldId id="260" r:id="rId5"/>
    <p:sldId id="261" r:id="rId6"/>
    <p:sldId id="282" r:id="rId7"/>
    <p:sldId id="262" r:id="rId8"/>
    <p:sldId id="263" r:id="rId9"/>
    <p:sldId id="275" r:id="rId10"/>
    <p:sldId id="266" r:id="rId11"/>
    <p:sldId id="267" r:id="rId12"/>
    <p:sldId id="268" r:id="rId13"/>
    <p:sldId id="279" r:id="rId14"/>
    <p:sldId id="280" r:id="rId15"/>
    <p:sldId id="281" r:id="rId16"/>
    <p:sldId id="264" r:id="rId17"/>
    <p:sldId id="265" r:id="rId18"/>
    <p:sldId id="269" r:id="rId19"/>
    <p:sldId id="270" r:id="rId20"/>
    <p:sldId id="271" r:id="rId21"/>
    <p:sldId id="274" r:id="rId22"/>
  </p:sldIdLst>
  <p:sldSz cx="9144000" cy="6858000" type="screen4x3"/>
  <p:notesSz cx="6858000" cy="9144000"/>
  <p:defaultTextStyle>
    <a:defPPr>
      <a:defRPr lang="en-GB"/>
    </a:defPPr>
    <a:lvl1pPr algn="l" rtl="0" fontAlgn="base">
      <a:spcBef>
        <a:spcPct val="0"/>
      </a:spcBef>
      <a:spcAft>
        <a:spcPct val="0"/>
      </a:spcAft>
      <a:defRPr sz="2400" kern="1200">
        <a:solidFill>
          <a:schemeClr val="tx1"/>
        </a:solidFill>
        <a:latin typeface="Times New Roman" charset="0"/>
        <a:ea typeface="+mn-ea"/>
        <a:cs typeface="+mn-cs"/>
      </a:defRPr>
    </a:lvl1pPr>
    <a:lvl2pPr marL="457200" algn="l" rtl="0" fontAlgn="base">
      <a:spcBef>
        <a:spcPct val="0"/>
      </a:spcBef>
      <a:spcAft>
        <a:spcPct val="0"/>
      </a:spcAft>
      <a:defRPr sz="2400" kern="1200">
        <a:solidFill>
          <a:schemeClr val="tx1"/>
        </a:solidFill>
        <a:latin typeface="Times New Roman" charset="0"/>
        <a:ea typeface="+mn-ea"/>
        <a:cs typeface="+mn-cs"/>
      </a:defRPr>
    </a:lvl2pPr>
    <a:lvl3pPr marL="914400" algn="l" rtl="0" fontAlgn="base">
      <a:spcBef>
        <a:spcPct val="0"/>
      </a:spcBef>
      <a:spcAft>
        <a:spcPct val="0"/>
      </a:spcAft>
      <a:defRPr sz="2400" kern="1200">
        <a:solidFill>
          <a:schemeClr val="tx1"/>
        </a:solidFill>
        <a:latin typeface="Times New Roman" charset="0"/>
        <a:ea typeface="+mn-ea"/>
        <a:cs typeface="+mn-cs"/>
      </a:defRPr>
    </a:lvl3pPr>
    <a:lvl4pPr marL="1371600" algn="l" rtl="0" fontAlgn="base">
      <a:spcBef>
        <a:spcPct val="0"/>
      </a:spcBef>
      <a:spcAft>
        <a:spcPct val="0"/>
      </a:spcAft>
      <a:defRPr sz="2400" kern="1200">
        <a:solidFill>
          <a:schemeClr val="tx1"/>
        </a:solidFill>
        <a:latin typeface="Times New Roman" charset="0"/>
        <a:ea typeface="+mn-ea"/>
        <a:cs typeface="+mn-cs"/>
      </a:defRPr>
    </a:lvl4pPr>
    <a:lvl5pPr marL="1828800" algn="l" rtl="0" fontAlgn="base">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32787"/>
    <p:restoredTop sz="89009" autoAdjust="0"/>
  </p:normalViewPr>
  <p:slideViewPr>
    <p:cSldViewPr>
      <p:cViewPr varScale="1">
        <p:scale>
          <a:sx n="67" d="100"/>
          <a:sy n="67" d="100"/>
        </p:scale>
        <p:origin x="-84" y="-28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63" d="100"/>
          <a:sy n="63" d="100"/>
        </p:scale>
        <p:origin x="-1674" y="-114"/>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7.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8.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0.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3.png"/></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7.png"/></Relationships>
</file>

<file path=ppt/drawings/_rels/vmlDrawing8.vml.rels><?xml version="1.0" encoding="UTF-8" standalone="yes"?>
<Relationships xmlns="http://schemas.openxmlformats.org/package/2006/relationships"><Relationship Id="rId1" Type="http://schemas.openxmlformats.org/officeDocument/2006/relationships/image" Target="../media/image22.png"/></Relationships>
</file>

<file path=ppt/drawings/_rels/vmlDrawing9.vml.rels><?xml version="1.0" encoding="UTF-8" standalone="yes"?>
<Relationships xmlns="http://schemas.openxmlformats.org/package/2006/relationships"><Relationship Id="rId1" Type="http://schemas.openxmlformats.org/officeDocument/2006/relationships/image" Target="../media/image23.png"/></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24.png"/></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25.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9219"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9220" name="Rectangle 4"/>
          <p:cNvSpPr>
            <a:spLocks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9221"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9222"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9223"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CF290DE1-96EB-46B8-9EF2-14645C1C253B}"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charset="0"/>
        <a:ea typeface="+mn-ea"/>
        <a:cs typeface="+mn-cs"/>
      </a:defRPr>
    </a:lvl1pPr>
    <a:lvl2pPr marL="457200" algn="l" rtl="0" fontAlgn="base">
      <a:spcBef>
        <a:spcPct val="30000"/>
      </a:spcBef>
      <a:spcAft>
        <a:spcPct val="0"/>
      </a:spcAft>
      <a:defRPr sz="1200" kern="1200">
        <a:solidFill>
          <a:schemeClr val="tx1"/>
        </a:solidFill>
        <a:latin typeface="Times New Roman" charset="0"/>
        <a:ea typeface="+mn-ea"/>
        <a:cs typeface="+mn-cs"/>
      </a:defRPr>
    </a:lvl2pPr>
    <a:lvl3pPr marL="914400" algn="l" rtl="0" fontAlgn="base">
      <a:spcBef>
        <a:spcPct val="30000"/>
      </a:spcBef>
      <a:spcAft>
        <a:spcPct val="0"/>
      </a:spcAft>
      <a:defRPr sz="1200" kern="1200">
        <a:solidFill>
          <a:schemeClr val="tx1"/>
        </a:solidFill>
        <a:latin typeface="Times New Roman" charset="0"/>
        <a:ea typeface="+mn-ea"/>
        <a:cs typeface="+mn-cs"/>
      </a:defRPr>
    </a:lvl3pPr>
    <a:lvl4pPr marL="1371600" algn="l" rtl="0" fontAlgn="base">
      <a:spcBef>
        <a:spcPct val="30000"/>
      </a:spcBef>
      <a:spcAft>
        <a:spcPct val="0"/>
      </a:spcAft>
      <a:defRPr sz="1200" kern="1200">
        <a:solidFill>
          <a:schemeClr val="tx1"/>
        </a:solidFill>
        <a:latin typeface="Times New Roman" charset="0"/>
        <a:ea typeface="+mn-ea"/>
        <a:cs typeface="+mn-cs"/>
      </a:defRPr>
    </a:lvl4pPr>
    <a:lvl5pPr marL="1828800" algn="l" rtl="0" fontAlgn="base">
      <a:spcBef>
        <a:spcPct val="30000"/>
      </a:spcBef>
      <a:spcAft>
        <a:spcPct val="0"/>
      </a:spcAft>
      <a:defRPr sz="1200" kern="1200">
        <a:solidFill>
          <a:schemeClr val="tx1"/>
        </a:solidFill>
        <a:latin typeface="Times New Roman"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BBB9F26-ABE1-4AC3-A23F-DF6B73BD65EE}" type="slidenum">
              <a:rPr lang="en-GB"/>
              <a:pPr/>
              <a:t>3</a:t>
            </a:fld>
            <a:endParaRPr lang="en-GB"/>
          </a:p>
        </p:txBody>
      </p:sp>
      <p:sp>
        <p:nvSpPr>
          <p:cNvPr id="10242" name="Rectangle 2"/>
          <p:cNvSpPr>
            <a:spLocks noChangeArrowheads="1" noTextEdit="1"/>
          </p:cNvSpPr>
          <p:nvPr>
            <p:ph type="sldImg"/>
          </p:nvPr>
        </p:nvSpPr>
        <p:spPr>
          <a:ln/>
        </p:spPr>
      </p:sp>
      <p:sp>
        <p:nvSpPr>
          <p:cNvPr id="10243" name="Rectangle 3"/>
          <p:cNvSpPr>
            <a:spLocks noGrp="1" noChangeArrowheads="1"/>
          </p:cNvSpPr>
          <p:nvPr>
            <p:ph type="body" idx="1"/>
          </p:nvPr>
        </p:nvSpPr>
        <p:spPr/>
        <p:txBody>
          <a:bodyPr/>
          <a:lstStyle/>
          <a:p>
            <a:r>
              <a:rPr lang="en-GB" sz="1800"/>
              <a:t>Buildings of differing size/shape exert differing pressures on the soil hence differences in settlement. These pressures could lead to shear failure of the soil.</a:t>
            </a:r>
          </a:p>
          <a:p>
            <a:r>
              <a:rPr lang="en-GB" sz="1800"/>
              <a:t>This problem is of course well known and difficulties are overcome by designing a type of foundation that will compensate for differing soil conditions. Soil characteristics are paramount in that one needs to examine them carefully so that correct design is engaged.</a:t>
            </a:r>
          </a:p>
          <a:p>
            <a:r>
              <a:rPr lang="en-GB" sz="1800"/>
              <a:t>This may well result in extensive examination of the sub-soil via boring, field and laboratory tests.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B38D014-277A-4F2C-B0A2-851DF66C0804}" type="slidenum">
              <a:rPr lang="en-GB"/>
              <a:pPr/>
              <a:t>4</a:t>
            </a:fld>
            <a:endParaRPr lang="en-GB"/>
          </a:p>
        </p:txBody>
      </p:sp>
      <p:sp>
        <p:nvSpPr>
          <p:cNvPr id="13314" name="Rectangle 2"/>
          <p:cNvSpPr>
            <a:spLocks noChangeArrowheads="1" noTextEdit="1"/>
          </p:cNvSpPr>
          <p:nvPr>
            <p:ph type="sldImg"/>
          </p:nvPr>
        </p:nvSpPr>
        <p:spPr>
          <a:ln/>
        </p:spPr>
      </p:sp>
      <p:sp>
        <p:nvSpPr>
          <p:cNvPr id="13315" name="Rectangle 3"/>
          <p:cNvSpPr>
            <a:spLocks noGrp="1" noChangeArrowheads="1"/>
          </p:cNvSpPr>
          <p:nvPr>
            <p:ph type="body" idx="1"/>
          </p:nvPr>
        </p:nvSpPr>
        <p:spPr/>
        <p:txBody>
          <a:bodyPr/>
          <a:lstStyle/>
          <a:p>
            <a:r>
              <a:rPr lang="en-GB" sz="1800"/>
              <a:t>Important not to restrict site investigations to before commencement of the works. Some projects will involve on-going observations and/or insitu testing.</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2D07963-32B9-4D87-9B48-D326EDA9B9EC}" type="slidenum">
              <a:rPr lang="en-GB"/>
              <a:pPr/>
              <a:t>8</a:t>
            </a:fld>
            <a:endParaRPr lang="en-GB"/>
          </a:p>
        </p:txBody>
      </p:sp>
      <p:sp>
        <p:nvSpPr>
          <p:cNvPr id="38914" name="Rectangle 2"/>
          <p:cNvSpPr>
            <a:spLocks noChangeArrowheads="1" noTextEdit="1"/>
          </p:cNvSpPr>
          <p:nvPr>
            <p:ph type="sldImg"/>
          </p:nvPr>
        </p:nvSpPr>
        <p:spPr>
          <a:ln/>
        </p:spPr>
      </p:sp>
      <p:sp>
        <p:nvSpPr>
          <p:cNvPr id="38915" name="Rectangle 3"/>
          <p:cNvSpPr>
            <a:spLocks noGrp="1" noChangeArrowheads="1"/>
          </p:cNvSpPr>
          <p:nvPr>
            <p:ph type="body" idx="1"/>
          </p:nvPr>
        </p:nvSpPr>
        <p:spPr/>
        <p:txBody>
          <a:bodyPr/>
          <a:lstStyle/>
          <a:p>
            <a:r>
              <a:rPr lang="en-GB" sz="1800"/>
              <a:t>As a rule of thumb, boreholes or trial pits should be taken to a minimum depth of 1.5 times the width of the proposed foundation below its underside. The foundation size may be estimated from information obtained during the desk study. It should be realised however, that the combined zone of influence of a number of closely spaced foundations will be greater than the zone of influence of any one foundation in that same group.</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5122" name="Group 2"/>
          <p:cNvGrpSpPr>
            <a:grpSpLocks/>
          </p:cNvGrpSpPr>
          <p:nvPr/>
        </p:nvGrpSpPr>
        <p:grpSpPr bwMode="auto">
          <a:xfrm>
            <a:off x="0" y="0"/>
            <a:ext cx="9144000" cy="6858000"/>
            <a:chOff x="0" y="0"/>
            <a:chExt cx="5760" cy="4320"/>
          </a:xfrm>
        </p:grpSpPr>
        <p:sp>
          <p:nvSpPr>
            <p:cNvPr id="5123" name="Rectangle 3"/>
            <p:cNvSpPr>
              <a:spLocks noChangeArrowheads="1"/>
            </p:cNvSpPr>
            <p:nvPr/>
          </p:nvSpPr>
          <p:spPr bwMode="white">
            <a:xfrm>
              <a:off x="0" y="720"/>
              <a:ext cx="5760" cy="864"/>
            </a:xfrm>
            <a:prstGeom prst="rect">
              <a:avLst/>
            </a:prstGeom>
            <a:gradFill rotWithShape="0">
              <a:gsLst>
                <a:gs pos="0">
                  <a:schemeClr val="hlink"/>
                </a:gs>
                <a:gs pos="100000">
                  <a:schemeClr val="bg1"/>
                </a:gs>
              </a:gsLst>
              <a:lin ang="5400000" scaled="1"/>
            </a:gradFill>
            <a:ln w="9525">
              <a:noFill/>
              <a:miter lim="800000"/>
              <a:headEnd/>
              <a:tailEnd/>
            </a:ln>
            <a:effectLst/>
          </p:spPr>
          <p:txBody>
            <a:bodyPr wrap="none" anchor="ctr"/>
            <a:lstStyle/>
            <a:p>
              <a:endParaRPr lang="en-GB"/>
            </a:p>
          </p:txBody>
        </p:sp>
        <p:sp>
          <p:nvSpPr>
            <p:cNvPr id="5124" name="Rectangle 4"/>
            <p:cNvSpPr>
              <a:spLocks noChangeArrowheads="1"/>
            </p:cNvSpPr>
            <p:nvPr/>
          </p:nvSpPr>
          <p:spPr bwMode="white">
            <a:xfrm>
              <a:off x="0" y="4080"/>
              <a:ext cx="5760" cy="240"/>
            </a:xfrm>
            <a:prstGeom prst="rect">
              <a:avLst/>
            </a:prstGeom>
            <a:gradFill rotWithShape="0">
              <a:gsLst>
                <a:gs pos="0">
                  <a:schemeClr val="bg1"/>
                </a:gs>
                <a:gs pos="100000">
                  <a:schemeClr val="bg2"/>
                </a:gs>
              </a:gsLst>
              <a:lin ang="5400000" scaled="1"/>
            </a:gradFill>
            <a:ln w="9525">
              <a:noFill/>
              <a:miter lim="800000"/>
              <a:headEnd/>
              <a:tailEnd/>
            </a:ln>
            <a:effectLst/>
          </p:spPr>
          <p:txBody>
            <a:bodyPr wrap="none" anchor="ctr"/>
            <a:lstStyle/>
            <a:p>
              <a:endParaRPr lang="en-GB"/>
            </a:p>
          </p:txBody>
        </p:sp>
        <p:pic>
          <p:nvPicPr>
            <p:cNvPr id="5125" name="Picture 5" descr="D:\FRONTPAGE THEMES\CONSTRUC\URBBANND.PNG"/>
            <p:cNvPicPr>
              <a:picLocks noChangeAspect="1" noChangeArrowheads="1"/>
            </p:cNvPicPr>
            <p:nvPr/>
          </p:nvPicPr>
          <p:blipFill>
            <a:blip r:embed="rId2" cstate="print"/>
            <a:srcRect l="5824" t="8493" r="35922"/>
            <a:stretch>
              <a:fillRect/>
            </a:stretch>
          </p:blipFill>
          <p:spPr bwMode="ltGray">
            <a:xfrm>
              <a:off x="0" y="0"/>
              <a:ext cx="5760" cy="905"/>
            </a:xfrm>
            <a:prstGeom prst="rect">
              <a:avLst/>
            </a:prstGeom>
            <a:noFill/>
          </p:spPr>
        </p:pic>
      </p:grpSp>
      <p:sp>
        <p:nvSpPr>
          <p:cNvPr id="5126" name="Rectangle 6"/>
          <p:cNvSpPr>
            <a:spLocks noGrp="1" noChangeArrowheads="1"/>
          </p:cNvSpPr>
          <p:nvPr>
            <p:ph type="ctrTitle"/>
          </p:nvPr>
        </p:nvSpPr>
        <p:spPr>
          <a:xfrm>
            <a:off x="685800" y="2438400"/>
            <a:ext cx="7772400" cy="1143000"/>
          </a:xfrm>
        </p:spPr>
        <p:txBody>
          <a:bodyPr/>
          <a:lstStyle>
            <a:lvl1pPr>
              <a:defRPr/>
            </a:lvl1pPr>
          </a:lstStyle>
          <a:p>
            <a:r>
              <a:rPr lang="en-GB"/>
              <a:t>Click to edit Master title style</a:t>
            </a:r>
          </a:p>
        </p:txBody>
      </p:sp>
      <p:sp>
        <p:nvSpPr>
          <p:cNvPr id="5127" name="Rectangle 7"/>
          <p:cNvSpPr>
            <a:spLocks noGrp="1" noChangeArrowheads="1"/>
          </p:cNvSpPr>
          <p:nvPr>
            <p:ph type="subTitle" idx="1"/>
          </p:nvPr>
        </p:nvSpPr>
        <p:spPr>
          <a:xfrm>
            <a:off x="1371600" y="3962400"/>
            <a:ext cx="6400800" cy="1752600"/>
          </a:xfrm>
        </p:spPr>
        <p:txBody>
          <a:bodyPr/>
          <a:lstStyle>
            <a:lvl1pPr marL="0" indent="0" algn="ctr">
              <a:buFont typeface="Wingdings" pitchFamily="2" charset="2"/>
              <a:buNone/>
              <a:defRPr/>
            </a:lvl1pPr>
          </a:lstStyle>
          <a:p>
            <a:r>
              <a:rPr lang="en-GB"/>
              <a:t>Click to edit Master subtitle style</a:t>
            </a:r>
          </a:p>
        </p:txBody>
      </p:sp>
      <p:sp>
        <p:nvSpPr>
          <p:cNvPr id="5128" name="Rectangle 8"/>
          <p:cNvSpPr>
            <a:spLocks noGrp="1" noChangeArrowheads="1"/>
          </p:cNvSpPr>
          <p:nvPr>
            <p:ph type="dt" sz="half" idx="2"/>
          </p:nvPr>
        </p:nvSpPr>
        <p:spPr>
          <a:xfrm>
            <a:off x="685800" y="6248400"/>
            <a:ext cx="1905000" cy="457200"/>
          </a:xfrm>
        </p:spPr>
        <p:txBody>
          <a:bodyPr/>
          <a:lstStyle>
            <a:lvl1pPr>
              <a:defRPr/>
            </a:lvl1pPr>
          </a:lstStyle>
          <a:p>
            <a:endParaRPr lang="en-GB"/>
          </a:p>
        </p:txBody>
      </p:sp>
      <p:sp>
        <p:nvSpPr>
          <p:cNvPr id="5129" name="Rectangle 9"/>
          <p:cNvSpPr>
            <a:spLocks noGrp="1" noChangeArrowheads="1"/>
          </p:cNvSpPr>
          <p:nvPr>
            <p:ph type="ftr" sz="quarter" idx="3"/>
          </p:nvPr>
        </p:nvSpPr>
        <p:spPr>
          <a:xfrm>
            <a:off x="3124200" y="6248400"/>
            <a:ext cx="2895600" cy="457200"/>
          </a:xfrm>
        </p:spPr>
        <p:txBody>
          <a:bodyPr/>
          <a:lstStyle>
            <a:lvl1pPr>
              <a:defRPr/>
            </a:lvl1pPr>
          </a:lstStyle>
          <a:p>
            <a:endParaRPr lang="en-GB"/>
          </a:p>
        </p:txBody>
      </p:sp>
      <p:sp>
        <p:nvSpPr>
          <p:cNvPr id="5130" name="Rectangle 10"/>
          <p:cNvSpPr>
            <a:spLocks noGrp="1" noChangeArrowheads="1"/>
          </p:cNvSpPr>
          <p:nvPr>
            <p:ph type="sldNum" sz="quarter" idx="4"/>
          </p:nvPr>
        </p:nvSpPr>
        <p:spPr>
          <a:xfrm>
            <a:off x="6553200" y="6248400"/>
            <a:ext cx="1905000" cy="457200"/>
          </a:xfrm>
        </p:spPr>
        <p:txBody>
          <a:bodyPr/>
          <a:lstStyle>
            <a:lvl1pPr>
              <a:defRPr/>
            </a:lvl1pPr>
          </a:lstStyle>
          <a:p>
            <a:fld id="{4F5D0166-5912-4AD3-8912-B404C9F00135}"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62E9B74-6E80-40C4-A9B5-F754281DC043}"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3F747AF-16AD-467D-8F23-4F168077A893}"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2E54F0FE-9878-472D-89E2-B39D98E7AA01}"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8B9E4BD3-B62E-4A74-9F97-AF3407630833}"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8F1A4651-6480-4847-B818-67B3B39B060D}"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3C51ACEE-4295-4E06-931C-E87D559BC9E6}"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6F60D3AA-1650-4E56-B45C-6E87335B5F66}"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CDC4BAF-3A39-4FC5-A587-666D7459197E}"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47FA2EA-3A05-44CE-89EA-03971AA0E9F8}"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533400"/>
            <a:ext cx="1943100" cy="55626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533400"/>
            <a:ext cx="5676900" cy="55626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E80874D-09E3-4E44-A1C4-7BED2FDB209D}"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3246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3246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324600"/>
            <a:ext cx="1905000" cy="457200"/>
          </a:xfrm>
        </p:spPr>
        <p:txBody>
          <a:bodyPr/>
          <a:lstStyle>
            <a:lvl1pPr>
              <a:defRPr/>
            </a:lvl1pPr>
          </a:lstStyle>
          <a:p>
            <a:fld id="{95D45F7B-A528-44DF-8AF5-13254B243F52}"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8200" y="1981200"/>
            <a:ext cx="3810000" cy="4114800"/>
          </a:xfrm>
        </p:spPr>
        <p:txBody>
          <a:bodyPr/>
          <a:lstStyle/>
          <a:p>
            <a:endParaRPr lang="en-GB"/>
          </a:p>
        </p:txBody>
      </p:sp>
      <p:sp>
        <p:nvSpPr>
          <p:cNvPr id="5" name="Date Placeholder 4"/>
          <p:cNvSpPr>
            <a:spLocks noGrp="1"/>
          </p:cNvSpPr>
          <p:nvPr>
            <p:ph type="dt" sz="half" idx="10"/>
          </p:nvPr>
        </p:nvSpPr>
        <p:spPr>
          <a:xfrm>
            <a:off x="685800" y="63246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3246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324600"/>
            <a:ext cx="1905000" cy="457200"/>
          </a:xfrm>
        </p:spPr>
        <p:txBody>
          <a:bodyPr/>
          <a:lstStyle>
            <a:lvl1pPr>
              <a:defRPr/>
            </a:lvl1pPr>
          </a:lstStyle>
          <a:p>
            <a:fld id="{206834E3-4A55-403B-AEDF-41810D0F89A7}"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98" name="Group 2"/>
          <p:cNvGrpSpPr>
            <a:grpSpLocks/>
          </p:cNvGrpSpPr>
          <p:nvPr/>
        </p:nvGrpSpPr>
        <p:grpSpPr bwMode="auto">
          <a:xfrm>
            <a:off x="0" y="0"/>
            <a:ext cx="9144000" cy="6858000"/>
            <a:chOff x="0" y="0"/>
            <a:chExt cx="5760" cy="4320"/>
          </a:xfrm>
        </p:grpSpPr>
        <p:sp>
          <p:nvSpPr>
            <p:cNvPr id="4099" name="Rectangle 3"/>
            <p:cNvSpPr>
              <a:spLocks noChangeArrowheads="1"/>
            </p:cNvSpPr>
            <p:nvPr/>
          </p:nvSpPr>
          <p:spPr bwMode="white">
            <a:xfrm>
              <a:off x="0" y="0"/>
              <a:ext cx="5760" cy="1200"/>
            </a:xfrm>
            <a:prstGeom prst="rect">
              <a:avLst/>
            </a:prstGeom>
            <a:gradFill rotWithShape="0">
              <a:gsLst>
                <a:gs pos="0">
                  <a:schemeClr val="accent2"/>
                </a:gs>
                <a:gs pos="100000">
                  <a:schemeClr val="bg1"/>
                </a:gs>
              </a:gsLst>
              <a:lin ang="5400000" scaled="1"/>
            </a:gradFill>
            <a:ln w="9525">
              <a:noFill/>
              <a:miter lim="800000"/>
              <a:headEnd/>
              <a:tailEnd/>
            </a:ln>
            <a:effectLst/>
          </p:spPr>
          <p:txBody>
            <a:bodyPr wrap="none" anchor="ctr"/>
            <a:lstStyle/>
            <a:p>
              <a:endParaRPr lang="en-GB"/>
            </a:p>
          </p:txBody>
        </p:sp>
        <p:sp>
          <p:nvSpPr>
            <p:cNvPr id="4100" name="Rectangle 4"/>
            <p:cNvSpPr>
              <a:spLocks noChangeArrowheads="1"/>
            </p:cNvSpPr>
            <p:nvPr/>
          </p:nvSpPr>
          <p:spPr bwMode="white">
            <a:xfrm>
              <a:off x="0" y="4080"/>
              <a:ext cx="5760" cy="240"/>
            </a:xfrm>
            <a:prstGeom prst="rect">
              <a:avLst/>
            </a:prstGeom>
            <a:gradFill rotWithShape="0">
              <a:gsLst>
                <a:gs pos="0">
                  <a:schemeClr val="bg1"/>
                </a:gs>
                <a:gs pos="100000">
                  <a:schemeClr val="bg2"/>
                </a:gs>
              </a:gsLst>
              <a:lin ang="5400000" scaled="1"/>
            </a:gradFill>
            <a:ln w="9525">
              <a:noFill/>
              <a:miter lim="800000"/>
              <a:headEnd/>
              <a:tailEnd/>
            </a:ln>
            <a:effectLst/>
          </p:spPr>
          <p:txBody>
            <a:bodyPr wrap="none" anchor="ctr"/>
            <a:lstStyle/>
            <a:p>
              <a:endParaRPr lang="en-GB"/>
            </a:p>
          </p:txBody>
        </p:sp>
        <p:pic>
          <p:nvPicPr>
            <p:cNvPr id="4101" name="Picture 5" descr="D:\FRONTPAGE THEMES\CONSTRUC\URBBANND.PNG"/>
            <p:cNvPicPr>
              <a:picLocks noChangeAspect="1" noChangeArrowheads="1"/>
            </p:cNvPicPr>
            <p:nvPr/>
          </p:nvPicPr>
          <p:blipFill>
            <a:blip r:embed="rId15" cstate="print"/>
            <a:srcRect t="66667"/>
            <a:stretch>
              <a:fillRect/>
            </a:stretch>
          </p:blipFill>
          <p:spPr bwMode="ltGray">
            <a:xfrm>
              <a:off x="0" y="0"/>
              <a:ext cx="5760" cy="192"/>
            </a:xfrm>
            <a:prstGeom prst="rect">
              <a:avLst/>
            </a:prstGeom>
            <a:noFill/>
          </p:spPr>
        </p:pic>
      </p:grpSp>
      <p:sp>
        <p:nvSpPr>
          <p:cNvPr id="4102" name="Rectangle 6"/>
          <p:cNvSpPr>
            <a:spLocks noGrp="1" noChangeArrowheads="1"/>
          </p:cNvSpPr>
          <p:nvPr>
            <p:ph type="title"/>
          </p:nvPr>
        </p:nvSpPr>
        <p:spPr bwMode="auto">
          <a:xfrm>
            <a:off x="685800" y="533400"/>
            <a:ext cx="7772400" cy="1143000"/>
          </a:xfrm>
          <a:prstGeom prst="rect">
            <a:avLst/>
          </a:prstGeom>
          <a:noFill/>
          <a:ln w="9525">
            <a:noFill/>
            <a:miter lim="800000"/>
            <a:headEnd/>
            <a:tailEnd/>
          </a:ln>
          <a:effectLst>
            <a:outerShdw dist="35921" dir="2700000" algn="ctr" rotWithShape="0">
              <a:schemeClr val="bg2">
                <a:alpha val="50000"/>
              </a:schemeClr>
            </a:outerShdw>
          </a:effectLst>
        </p:spPr>
        <p:txBody>
          <a:bodyPr vert="horz" wrap="square" lIns="91440" tIns="45720" rIns="91440" bIns="45720" numCol="1" anchor="b" anchorCtr="0" compatLnSpc="1">
            <a:prstTxWarp prst="textNoShape">
              <a:avLst/>
            </a:prstTxWarp>
          </a:bodyPr>
          <a:lstStyle/>
          <a:p>
            <a:pPr lvl="0"/>
            <a:r>
              <a:rPr lang="en-GB" smtClean="0"/>
              <a:t>Click to edit Master title style</a:t>
            </a:r>
          </a:p>
        </p:txBody>
      </p:sp>
      <p:sp>
        <p:nvSpPr>
          <p:cNvPr id="4103" name="Rectangle 7"/>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4" name="Rectangle 8"/>
          <p:cNvSpPr>
            <a:spLocks noGrp="1" noChangeArrowheads="1"/>
          </p:cNvSpPr>
          <p:nvPr>
            <p:ph type="dt" sz="half" idx="2"/>
          </p:nvPr>
        </p:nvSpPr>
        <p:spPr bwMode="auto">
          <a:xfrm>
            <a:off x="685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atin typeface="+mn-lt"/>
              </a:defRPr>
            </a:lvl1pPr>
          </a:lstStyle>
          <a:p>
            <a:endParaRPr lang="en-GB"/>
          </a:p>
        </p:txBody>
      </p:sp>
      <p:sp>
        <p:nvSpPr>
          <p:cNvPr id="4105" name="Rectangle 9"/>
          <p:cNvSpPr>
            <a:spLocks noGrp="1" noChangeArrowheads="1"/>
          </p:cNvSpPr>
          <p:nvPr>
            <p:ph type="ftr" sz="quarter" idx="3"/>
          </p:nvPr>
        </p:nvSpPr>
        <p:spPr bwMode="auto">
          <a:xfrm>
            <a:off x="31242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atin typeface="+mn-lt"/>
              </a:defRPr>
            </a:lvl1pPr>
          </a:lstStyle>
          <a:p>
            <a:endParaRPr lang="en-GB"/>
          </a:p>
        </p:txBody>
      </p:sp>
      <p:sp>
        <p:nvSpPr>
          <p:cNvPr id="4106" name="Rectangle 10"/>
          <p:cNvSpPr>
            <a:spLocks noGrp="1" noChangeArrowheads="1"/>
          </p:cNvSpPr>
          <p:nvPr>
            <p:ph type="sldNum" sz="quarter" idx="4"/>
          </p:nvPr>
        </p:nvSpPr>
        <p:spPr bwMode="auto">
          <a:xfrm>
            <a:off x="65532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atin typeface="+mn-lt"/>
              </a:defRPr>
            </a:lvl1pPr>
          </a:lstStyle>
          <a:p>
            <a:fld id="{0D788DB1-400A-4356-982C-70559852FC59}" type="slidenum">
              <a:rPr lang="en-GB"/>
              <a:pPr/>
              <a:t>‹#›</a:t>
            </a:fld>
            <a:endParaRPr lang="en-GB"/>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Lst>
  <p:txStyles>
    <p:titleStyle>
      <a:lvl1pPr algn="l" rtl="0" fontAlgn="base">
        <a:spcBef>
          <a:spcPct val="0"/>
        </a:spcBef>
        <a:spcAft>
          <a:spcPct val="0"/>
        </a:spcAft>
        <a:defRPr sz="4400">
          <a:solidFill>
            <a:schemeClr val="tx2"/>
          </a:solidFill>
          <a:latin typeface="+mj-lt"/>
          <a:ea typeface="+mj-ea"/>
          <a:cs typeface="+mj-cs"/>
        </a:defRPr>
      </a:lvl1pPr>
      <a:lvl2pPr algn="l" rtl="0" fontAlgn="base">
        <a:spcBef>
          <a:spcPct val="0"/>
        </a:spcBef>
        <a:spcAft>
          <a:spcPct val="0"/>
        </a:spcAft>
        <a:defRPr sz="4400">
          <a:solidFill>
            <a:schemeClr val="tx2"/>
          </a:solidFill>
          <a:latin typeface="Impact" pitchFamily="34" charset="0"/>
        </a:defRPr>
      </a:lvl2pPr>
      <a:lvl3pPr algn="l" rtl="0" fontAlgn="base">
        <a:spcBef>
          <a:spcPct val="0"/>
        </a:spcBef>
        <a:spcAft>
          <a:spcPct val="0"/>
        </a:spcAft>
        <a:defRPr sz="4400">
          <a:solidFill>
            <a:schemeClr val="tx2"/>
          </a:solidFill>
          <a:latin typeface="Impact" pitchFamily="34" charset="0"/>
        </a:defRPr>
      </a:lvl3pPr>
      <a:lvl4pPr algn="l" rtl="0" fontAlgn="base">
        <a:spcBef>
          <a:spcPct val="0"/>
        </a:spcBef>
        <a:spcAft>
          <a:spcPct val="0"/>
        </a:spcAft>
        <a:defRPr sz="4400">
          <a:solidFill>
            <a:schemeClr val="tx2"/>
          </a:solidFill>
          <a:latin typeface="Impact" pitchFamily="34" charset="0"/>
        </a:defRPr>
      </a:lvl4pPr>
      <a:lvl5pPr algn="l" rtl="0" fontAlgn="base">
        <a:spcBef>
          <a:spcPct val="0"/>
        </a:spcBef>
        <a:spcAft>
          <a:spcPct val="0"/>
        </a:spcAft>
        <a:defRPr sz="4400">
          <a:solidFill>
            <a:schemeClr val="tx2"/>
          </a:solidFill>
          <a:latin typeface="Impact" pitchFamily="34" charset="0"/>
        </a:defRPr>
      </a:lvl5pPr>
      <a:lvl6pPr marL="457200" algn="l" rtl="0" fontAlgn="base">
        <a:spcBef>
          <a:spcPct val="0"/>
        </a:spcBef>
        <a:spcAft>
          <a:spcPct val="0"/>
        </a:spcAft>
        <a:defRPr sz="4400">
          <a:solidFill>
            <a:schemeClr val="tx2"/>
          </a:solidFill>
          <a:latin typeface="Impact" pitchFamily="34" charset="0"/>
        </a:defRPr>
      </a:lvl6pPr>
      <a:lvl7pPr marL="914400" algn="l" rtl="0" fontAlgn="base">
        <a:spcBef>
          <a:spcPct val="0"/>
        </a:spcBef>
        <a:spcAft>
          <a:spcPct val="0"/>
        </a:spcAft>
        <a:defRPr sz="4400">
          <a:solidFill>
            <a:schemeClr val="tx2"/>
          </a:solidFill>
          <a:latin typeface="Impact" pitchFamily="34" charset="0"/>
        </a:defRPr>
      </a:lvl7pPr>
      <a:lvl8pPr marL="1371600" algn="l" rtl="0" fontAlgn="base">
        <a:spcBef>
          <a:spcPct val="0"/>
        </a:spcBef>
        <a:spcAft>
          <a:spcPct val="0"/>
        </a:spcAft>
        <a:defRPr sz="4400">
          <a:solidFill>
            <a:schemeClr val="tx2"/>
          </a:solidFill>
          <a:latin typeface="Impact" pitchFamily="34" charset="0"/>
        </a:defRPr>
      </a:lvl8pPr>
      <a:lvl9pPr marL="1828800" algn="l" rtl="0" fontAlgn="base">
        <a:spcBef>
          <a:spcPct val="0"/>
        </a:spcBef>
        <a:spcAft>
          <a:spcPct val="0"/>
        </a:spcAft>
        <a:defRPr sz="4400">
          <a:solidFill>
            <a:schemeClr val="tx2"/>
          </a:solidFill>
          <a:latin typeface="Impact" pitchFamily="34" charset="0"/>
        </a:defRPr>
      </a:lvl9pPr>
    </p:titleStyle>
    <p:bodyStyle>
      <a:lvl1pPr marL="342900" indent="-342900" algn="l" rtl="0" fontAlgn="base">
        <a:spcBef>
          <a:spcPct val="20000"/>
        </a:spcBef>
        <a:spcAft>
          <a:spcPct val="0"/>
        </a:spcAft>
        <a:buClr>
          <a:schemeClr val="accent1"/>
        </a:buClr>
        <a:buSzPct val="80000"/>
        <a:buFont typeface="Wingdings" pitchFamily="2" charset="2"/>
        <a:buChar char="Ü"/>
        <a:defRPr sz="3200">
          <a:solidFill>
            <a:schemeClr val="tx1"/>
          </a:solidFill>
          <a:latin typeface="+mn-lt"/>
          <a:ea typeface="+mn-ea"/>
          <a:cs typeface="+mn-cs"/>
        </a:defRPr>
      </a:lvl1pPr>
      <a:lvl2pPr marL="742950" indent="-285750" algn="l" rtl="0" fontAlgn="base">
        <a:spcBef>
          <a:spcPct val="20000"/>
        </a:spcBef>
        <a:spcAft>
          <a:spcPct val="0"/>
        </a:spcAft>
        <a:buSzPct val="130000"/>
        <a:buBlip>
          <a:blip r:embed="rId16"/>
        </a:buBlip>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lr>
          <a:schemeClr val="accent1"/>
        </a:buClr>
        <a:buFont typeface="Wingdings" pitchFamily="2" charset="2"/>
        <a:buChar char="w"/>
        <a:defRPr sz="2000">
          <a:solidFill>
            <a:schemeClr val="tx1"/>
          </a:solidFill>
          <a:latin typeface="+mn-lt"/>
        </a:defRPr>
      </a:lvl4pPr>
      <a:lvl5pPr marL="2057400" indent="-228600" algn="l" rtl="0" fontAlgn="base">
        <a:spcBef>
          <a:spcPct val="20000"/>
        </a:spcBef>
        <a:spcAft>
          <a:spcPct val="0"/>
        </a:spcAft>
        <a:buSzPct val="115000"/>
        <a:buBlip>
          <a:blip r:embed="rId16"/>
        </a:buBlip>
        <a:defRPr sz="2000">
          <a:solidFill>
            <a:schemeClr val="tx1"/>
          </a:solidFill>
          <a:latin typeface="+mn-lt"/>
        </a:defRPr>
      </a:lvl5pPr>
      <a:lvl6pPr marL="2514600" indent="-228600" algn="l" rtl="0" fontAlgn="base">
        <a:spcBef>
          <a:spcPct val="20000"/>
        </a:spcBef>
        <a:spcAft>
          <a:spcPct val="0"/>
        </a:spcAft>
        <a:buSzPct val="115000"/>
        <a:buBlip>
          <a:blip r:embed="rId16"/>
        </a:buBlip>
        <a:defRPr sz="2000">
          <a:solidFill>
            <a:schemeClr val="tx1"/>
          </a:solidFill>
          <a:latin typeface="+mn-lt"/>
        </a:defRPr>
      </a:lvl6pPr>
      <a:lvl7pPr marL="2971800" indent="-228600" algn="l" rtl="0" fontAlgn="base">
        <a:spcBef>
          <a:spcPct val="20000"/>
        </a:spcBef>
        <a:spcAft>
          <a:spcPct val="0"/>
        </a:spcAft>
        <a:buSzPct val="115000"/>
        <a:buBlip>
          <a:blip r:embed="rId16"/>
        </a:buBlip>
        <a:defRPr sz="2000">
          <a:solidFill>
            <a:schemeClr val="tx1"/>
          </a:solidFill>
          <a:latin typeface="+mn-lt"/>
        </a:defRPr>
      </a:lvl7pPr>
      <a:lvl8pPr marL="3429000" indent="-228600" algn="l" rtl="0" fontAlgn="base">
        <a:spcBef>
          <a:spcPct val="20000"/>
        </a:spcBef>
        <a:spcAft>
          <a:spcPct val="0"/>
        </a:spcAft>
        <a:buSzPct val="115000"/>
        <a:buBlip>
          <a:blip r:embed="rId16"/>
        </a:buBlip>
        <a:defRPr sz="2000">
          <a:solidFill>
            <a:schemeClr val="tx1"/>
          </a:solidFill>
          <a:latin typeface="+mn-lt"/>
        </a:defRPr>
      </a:lvl8pPr>
      <a:lvl9pPr marL="3886200" indent="-228600" algn="l" rtl="0" fontAlgn="base">
        <a:spcBef>
          <a:spcPct val="20000"/>
        </a:spcBef>
        <a:spcAft>
          <a:spcPct val="0"/>
        </a:spcAft>
        <a:buSzPct val="115000"/>
        <a:buBlip>
          <a:blip r:embed="rId16"/>
        </a:buBlip>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2.xml"/><Relationship Id="rId1" Type="http://schemas.openxmlformats.org/officeDocument/2006/relationships/vmlDrawing" Target="../drawings/vmlDrawing1.vml"/></Relationships>
</file>

<file path=ppt/slides/_rels/slide2.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7.xml"/><Relationship Id="rId1" Type="http://schemas.openxmlformats.org/officeDocument/2006/relationships/vmlDrawing" Target="../drawings/vmlDrawing2.v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7.xml"/><Relationship Id="rId1" Type="http://schemas.openxmlformats.org/officeDocument/2006/relationships/vmlDrawing" Target="../drawings/vmlDrawing3.v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13.xml"/><Relationship Id="rId1" Type="http://schemas.openxmlformats.org/officeDocument/2006/relationships/vmlDrawing" Target="../drawings/vmlDrawing4.v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7.xml"/><Relationship Id="rId1" Type="http://schemas.openxmlformats.org/officeDocument/2006/relationships/vmlDrawing" Target="../drawings/vmlDrawing5.v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13.xml"/><Relationship Id="rId1" Type="http://schemas.openxmlformats.org/officeDocument/2006/relationships/vmlDrawing" Target="../drawings/vmlDrawing6.v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7.xml"/><Relationship Id="rId1" Type="http://schemas.openxmlformats.org/officeDocument/2006/relationships/vmlDrawing" Target="../drawings/vmlDrawing7.vml"/><Relationship Id="rId5" Type="http://schemas.openxmlformats.org/officeDocument/2006/relationships/oleObject" Target="../embeddings/oleObject7.bin"/><Relationship Id="rId4" Type="http://schemas.openxmlformats.org/officeDocument/2006/relationships/image" Target="../media/image19.jpeg"/></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7.xml"/><Relationship Id="rId1" Type="http://schemas.openxmlformats.org/officeDocument/2006/relationships/vmlDrawing" Target="../drawings/vmlDrawing8.vml"/></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Layout" Target="../slideLayouts/slideLayout7.xml"/><Relationship Id="rId1" Type="http://schemas.openxmlformats.org/officeDocument/2006/relationships/vmlDrawing" Target="../drawings/vmlDrawing9.vml"/></Relationships>
</file>

<file path=ppt/slides/_rels/slide20.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slideLayout" Target="../slideLayouts/slideLayout7.xml"/><Relationship Id="rId1" Type="http://schemas.openxmlformats.org/officeDocument/2006/relationships/vmlDrawing" Target="../drawings/vmlDrawing10.vml"/></Relationships>
</file>

<file path=ppt/slides/_rels/slide21.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slideLayout" Target="../slideLayouts/slideLayout7.xml"/><Relationship Id="rId1" Type="http://schemas.openxmlformats.org/officeDocument/2006/relationships/vmlDrawing" Target="../drawings/vmlDrawing11.v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latin typeface="Tahoma" pitchFamily="34" charset="0"/>
              </a:rPr>
              <a:t>Built Environment Portfolio</a:t>
            </a:r>
          </a:p>
        </p:txBody>
      </p:sp>
      <p:sp>
        <p:nvSpPr>
          <p:cNvPr id="3077" name="Rectangle 5"/>
          <p:cNvSpPr>
            <a:spLocks noGrp="1" noChangeArrowheads="1"/>
          </p:cNvSpPr>
          <p:nvPr>
            <p:ph type="body" sz="half" idx="2"/>
          </p:nvPr>
        </p:nvSpPr>
        <p:spPr>
          <a:xfrm>
            <a:off x="5105400" y="3124200"/>
            <a:ext cx="3733800" cy="4114800"/>
          </a:xfrm>
          <a:noFill/>
          <a:ln/>
        </p:spPr>
        <p:txBody>
          <a:bodyPr/>
          <a:lstStyle/>
          <a:p>
            <a:pPr algn="ctr">
              <a:buFont typeface="Wingdings" pitchFamily="2" charset="2"/>
              <a:buNone/>
            </a:pPr>
            <a:r>
              <a:rPr lang="en-GB" sz="2800">
                <a:latin typeface="Tahoma" pitchFamily="34" charset="0"/>
              </a:rPr>
              <a:t>Construction Technology Level 1</a:t>
            </a:r>
          </a:p>
          <a:p>
            <a:pPr algn="ctr">
              <a:buFont typeface="Wingdings" pitchFamily="2" charset="2"/>
              <a:buNone/>
            </a:pPr>
            <a:endParaRPr lang="en-GB" sz="2800">
              <a:latin typeface="Tahoma" pitchFamily="34" charset="0"/>
            </a:endParaRPr>
          </a:p>
          <a:p>
            <a:pPr algn="ctr">
              <a:buFont typeface="Wingdings" pitchFamily="2" charset="2"/>
              <a:buNone/>
            </a:pPr>
            <a:r>
              <a:rPr lang="en-GB" sz="2800">
                <a:latin typeface="Tahoma" pitchFamily="34" charset="0"/>
              </a:rPr>
              <a:t>Site investigation</a:t>
            </a:r>
          </a:p>
        </p:txBody>
      </p:sp>
      <p:graphicFrame>
        <p:nvGraphicFramePr>
          <p:cNvPr id="3078" name="Object 6"/>
          <p:cNvGraphicFramePr>
            <a:graphicFrameLocks noChangeAspect="1"/>
          </p:cNvGraphicFramePr>
          <p:nvPr>
            <p:ph type="clipArt" sz="half" idx="1"/>
          </p:nvPr>
        </p:nvGraphicFramePr>
        <p:xfrm>
          <a:off x="381000" y="2286000"/>
          <a:ext cx="4724400" cy="3465513"/>
        </p:xfrm>
        <a:graphic>
          <a:graphicData uri="http://schemas.openxmlformats.org/presentationml/2006/ole">
            <p:oleObj spid="_x0000_s3078" name="Photo Editor Photo" r:id="rId3" imgW="6409524" imgH="4390476" progId="MSPhotoEd.3">
              <p:embed/>
            </p:oleObj>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idx="4294967295"/>
          </p:nvPr>
        </p:nvSpPr>
        <p:spPr/>
        <p:txBody>
          <a:bodyPr/>
          <a:lstStyle/>
          <a:p>
            <a:r>
              <a:rPr lang="en-GB">
                <a:latin typeface="Tahoma" pitchFamily="34" charset="0"/>
              </a:rPr>
              <a:t>Site investigation</a:t>
            </a:r>
          </a:p>
        </p:txBody>
      </p:sp>
      <p:sp>
        <p:nvSpPr>
          <p:cNvPr id="6147" name="Rectangle 3"/>
          <p:cNvSpPr>
            <a:spLocks noGrp="1" noChangeArrowheads="1"/>
          </p:cNvSpPr>
          <p:nvPr>
            <p:ph type="body" idx="4294967295"/>
          </p:nvPr>
        </p:nvSpPr>
        <p:spPr>
          <a:xfrm>
            <a:off x="304800" y="2286000"/>
            <a:ext cx="4800600" cy="4114800"/>
          </a:xfrm>
        </p:spPr>
        <p:txBody>
          <a:bodyPr/>
          <a:lstStyle/>
          <a:p>
            <a:r>
              <a:rPr lang="en-GB">
                <a:latin typeface="Tahoma" pitchFamily="34" charset="0"/>
              </a:rPr>
              <a:t>Involves a detailed evaluation of the proposed site both above and below ground and its environs.</a:t>
            </a:r>
          </a:p>
        </p:txBody>
      </p:sp>
      <p:graphicFrame>
        <p:nvGraphicFramePr>
          <p:cNvPr id="6148" name="Object 4"/>
          <p:cNvGraphicFramePr>
            <a:graphicFrameLocks noChangeAspect="1"/>
          </p:cNvGraphicFramePr>
          <p:nvPr/>
        </p:nvGraphicFramePr>
        <p:xfrm>
          <a:off x="5181600" y="2514600"/>
          <a:ext cx="3733800" cy="2962275"/>
        </p:xfrm>
        <a:graphic>
          <a:graphicData uri="http://schemas.openxmlformats.org/presentationml/2006/ole">
            <p:oleObj spid="_x0000_s6148" name="Photo Editor Photo" r:id="rId3" imgW="7621064" imgH="6047619" progId="MSPhotoEd.3">
              <p:embed/>
            </p:oleObj>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lstStyle/>
          <a:p>
            <a:r>
              <a:rPr lang="en-GB">
                <a:latin typeface="Tahoma" pitchFamily="34" charset="0"/>
              </a:rPr>
              <a:t>Why carry out a site investigation?</a:t>
            </a:r>
          </a:p>
        </p:txBody>
      </p:sp>
      <p:sp>
        <p:nvSpPr>
          <p:cNvPr id="1027" name="Rectangle 3"/>
          <p:cNvSpPr>
            <a:spLocks noGrp="1" noChangeArrowheads="1"/>
          </p:cNvSpPr>
          <p:nvPr>
            <p:ph type="body" idx="1"/>
          </p:nvPr>
        </p:nvSpPr>
        <p:spPr/>
        <p:txBody>
          <a:bodyPr/>
          <a:lstStyle/>
          <a:p>
            <a:pPr>
              <a:lnSpc>
                <a:spcPct val="90000"/>
              </a:lnSpc>
            </a:pPr>
            <a:r>
              <a:rPr lang="en-GB" sz="2800">
                <a:latin typeface="Tahoma" pitchFamily="34" charset="0"/>
              </a:rPr>
              <a:t>Assesses the suitability of the site and its surroundings</a:t>
            </a:r>
          </a:p>
          <a:p>
            <a:pPr>
              <a:lnSpc>
                <a:spcPct val="90000"/>
              </a:lnSpc>
            </a:pPr>
            <a:r>
              <a:rPr lang="en-GB" sz="2800">
                <a:latin typeface="Tahoma" pitchFamily="34" charset="0"/>
              </a:rPr>
              <a:t>Enables adequate and economic design</a:t>
            </a:r>
          </a:p>
          <a:p>
            <a:pPr>
              <a:lnSpc>
                <a:spcPct val="90000"/>
              </a:lnSpc>
            </a:pPr>
            <a:r>
              <a:rPr lang="en-GB" sz="2800">
                <a:latin typeface="Tahoma" pitchFamily="34" charset="0"/>
              </a:rPr>
              <a:t>Determines the method of construction</a:t>
            </a:r>
          </a:p>
          <a:p>
            <a:pPr>
              <a:lnSpc>
                <a:spcPct val="90000"/>
              </a:lnSpc>
            </a:pPr>
            <a:r>
              <a:rPr lang="en-GB" sz="2800">
                <a:latin typeface="Tahoma" pitchFamily="34" charset="0"/>
              </a:rPr>
              <a:t>Establishes potential ground difficulties and/or instabilities</a:t>
            </a:r>
          </a:p>
          <a:p>
            <a:pPr>
              <a:lnSpc>
                <a:spcPct val="90000"/>
              </a:lnSpc>
            </a:pPr>
            <a:r>
              <a:rPr lang="en-GB" sz="2800">
                <a:latin typeface="Tahoma" pitchFamily="34" charset="0"/>
              </a:rPr>
              <a:t>Helps to assess the site for possible resources</a:t>
            </a:r>
          </a:p>
          <a:p>
            <a:pPr>
              <a:lnSpc>
                <a:spcPct val="90000"/>
              </a:lnSpc>
            </a:pPr>
            <a:r>
              <a:rPr lang="en-GB" sz="2800">
                <a:latin typeface="Tahoma" pitchFamily="34" charset="0"/>
              </a:rPr>
              <a:t>Identifies contamination levels</a:t>
            </a:r>
          </a:p>
          <a:p>
            <a:pPr>
              <a:lnSpc>
                <a:spcPct val="90000"/>
              </a:lnSpc>
            </a:pPr>
            <a:r>
              <a:rPr lang="en-GB" sz="2800">
                <a:latin typeface="Tahoma" pitchFamily="34" charset="0"/>
              </a:rPr>
              <a:t>Establishes previous failures on the site</a:t>
            </a:r>
          </a:p>
          <a:p>
            <a:pPr>
              <a:lnSpc>
                <a:spcPct val="90000"/>
              </a:lnSpc>
            </a:pPr>
            <a:r>
              <a:rPr lang="en-GB" sz="2800">
                <a:latin typeface="Tahoma" pitchFamily="34" charset="0"/>
              </a:rPr>
              <a:t>Assesses potential risks</a:t>
            </a:r>
          </a:p>
          <a:p>
            <a:pPr>
              <a:lnSpc>
                <a:spcPct val="90000"/>
              </a:lnSpc>
            </a:pPr>
            <a:endParaRPr lang="en-GB" sz="2800">
              <a:latin typeface="Tahoma" pitchFamily="34" charset="0"/>
            </a:endParaRPr>
          </a:p>
          <a:p>
            <a:pPr>
              <a:lnSpc>
                <a:spcPct val="90000"/>
              </a:lnSpc>
            </a:pPr>
            <a:endParaRPr lang="en-GB" sz="2800">
              <a:latin typeface="Tahoma"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09600" y="152400"/>
            <a:ext cx="7772400" cy="1143000"/>
          </a:xfrm>
        </p:spPr>
        <p:txBody>
          <a:bodyPr/>
          <a:lstStyle/>
          <a:p>
            <a:r>
              <a:rPr lang="en-GB">
                <a:latin typeface="Tahoma" pitchFamily="34" charset="0"/>
              </a:rPr>
              <a:t>Site investigation</a:t>
            </a:r>
          </a:p>
        </p:txBody>
      </p:sp>
      <p:sp>
        <p:nvSpPr>
          <p:cNvPr id="11267" name="Rectangle 3"/>
          <p:cNvSpPr>
            <a:spLocks noGrp="1" noChangeArrowheads="1"/>
          </p:cNvSpPr>
          <p:nvPr>
            <p:ph type="body" sz="half" idx="1"/>
          </p:nvPr>
        </p:nvSpPr>
        <p:spPr>
          <a:xfrm>
            <a:off x="228600" y="1752600"/>
            <a:ext cx="3810000" cy="4419600"/>
          </a:xfrm>
        </p:spPr>
        <p:txBody>
          <a:bodyPr/>
          <a:lstStyle/>
          <a:p>
            <a:pPr>
              <a:lnSpc>
                <a:spcPct val="90000"/>
              </a:lnSpc>
            </a:pPr>
            <a:r>
              <a:rPr lang="en-GB" sz="2800"/>
              <a:t>Some justification </a:t>
            </a:r>
          </a:p>
          <a:p>
            <a:pPr lvl="1">
              <a:lnSpc>
                <a:spcPct val="90000"/>
              </a:lnSpc>
            </a:pPr>
            <a:r>
              <a:rPr lang="en-GB" sz="2400"/>
              <a:t>One third of construction projects are delayed by ground problems</a:t>
            </a:r>
          </a:p>
          <a:p>
            <a:pPr lvl="1">
              <a:lnSpc>
                <a:spcPct val="90000"/>
              </a:lnSpc>
            </a:pPr>
            <a:r>
              <a:rPr lang="en-GB" sz="2400"/>
              <a:t>Unforeseen ground conditions are the main cause of piling claims</a:t>
            </a:r>
          </a:p>
          <a:p>
            <a:pPr lvl="1">
              <a:lnSpc>
                <a:spcPct val="90000"/>
              </a:lnSpc>
            </a:pPr>
            <a:r>
              <a:rPr lang="en-GB" sz="2400"/>
              <a:t>One half of over-tender costs on road projects are due to inadequate site investigation or poor interpretation of data</a:t>
            </a:r>
          </a:p>
        </p:txBody>
      </p:sp>
      <p:pic>
        <p:nvPicPr>
          <p:cNvPr id="11268" name="Picture 4"/>
          <p:cNvPicPr>
            <a:picLocks noChangeAspect="1" noChangeArrowheads="1"/>
          </p:cNvPicPr>
          <p:nvPr>
            <p:ph type="clipArt" sz="half" idx="2"/>
          </p:nvPr>
        </p:nvPicPr>
        <p:blipFill>
          <a:blip r:embed="rId3" cstate="print"/>
          <a:srcRect/>
          <a:stretch>
            <a:fillRect/>
          </a:stretch>
        </p:blipFill>
        <p:spPr>
          <a:xfrm>
            <a:off x="3962400" y="1981200"/>
            <a:ext cx="4953000" cy="4114800"/>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0" y="0"/>
            <a:ext cx="7772400" cy="1143000"/>
          </a:xfrm>
        </p:spPr>
        <p:txBody>
          <a:bodyPr/>
          <a:lstStyle/>
          <a:p>
            <a:r>
              <a:rPr lang="en-GB">
                <a:latin typeface="Tahoma" pitchFamily="34" charset="0"/>
              </a:rPr>
              <a:t>Site investigation: stages</a:t>
            </a:r>
          </a:p>
        </p:txBody>
      </p:sp>
      <p:sp>
        <p:nvSpPr>
          <p:cNvPr id="12291" name="Rectangle 3"/>
          <p:cNvSpPr>
            <a:spLocks noGrp="1" noChangeArrowheads="1"/>
          </p:cNvSpPr>
          <p:nvPr>
            <p:ph type="body" sz="half" idx="1"/>
          </p:nvPr>
        </p:nvSpPr>
        <p:spPr>
          <a:xfrm>
            <a:off x="0" y="1524000"/>
            <a:ext cx="4572000" cy="5334000"/>
          </a:xfrm>
        </p:spPr>
        <p:txBody>
          <a:bodyPr/>
          <a:lstStyle/>
          <a:p>
            <a:pPr lvl="1"/>
            <a:r>
              <a:rPr lang="en-GB" sz="2400"/>
              <a:t>Preliminary investigation: desk study</a:t>
            </a:r>
          </a:p>
          <a:p>
            <a:pPr lvl="1">
              <a:buFontTx/>
              <a:buNone/>
            </a:pPr>
            <a:r>
              <a:rPr lang="en-GB" sz="2400"/>
              <a:t>    …comprises the collection and analysis of existing information about the site, i.e.</a:t>
            </a:r>
          </a:p>
          <a:p>
            <a:pPr lvl="2"/>
            <a:r>
              <a:rPr lang="en-GB"/>
              <a:t>Maps / air photographs</a:t>
            </a:r>
          </a:p>
          <a:p>
            <a:pPr lvl="2"/>
            <a:r>
              <a:rPr lang="en-GB"/>
              <a:t>Drawings and records</a:t>
            </a:r>
          </a:p>
          <a:p>
            <a:pPr lvl="2"/>
            <a:r>
              <a:rPr lang="en-GB"/>
              <a:t>Past / present development</a:t>
            </a:r>
          </a:p>
          <a:p>
            <a:pPr lvl="2"/>
            <a:r>
              <a:rPr lang="en-GB"/>
              <a:t>Planning details</a:t>
            </a:r>
          </a:p>
          <a:p>
            <a:pPr lvl="2"/>
            <a:r>
              <a:rPr lang="en-GB"/>
              <a:t>Services</a:t>
            </a:r>
          </a:p>
          <a:p>
            <a:pPr lvl="2"/>
            <a:r>
              <a:rPr lang="en-GB"/>
              <a:t>Location / access </a:t>
            </a:r>
          </a:p>
          <a:p>
            <a:pPr lvl="2"/>
            <a:r>
              <a:rPr lang="en-GB"/>
              <a:t>Recognised publications</a:t>
            </a:r>
          </a:p>
        </p:txBody>
      </p:sp>
      <p:pic>
        <p:nvPicPr>
          <p:cNvPr id="12293" name="Picture 5"/>
          <p:cNvPicPr>
            <a:picLocks noChangeAspect="1" noChangeArrowheads="1"/>
          </p:cNvPicPr>
          <p:nvPr>
            <p:ph type="clipArt" sz="half" idx="2"/>
          </p:nvPr>
        </p:nvPicPr>
        <p:blipFill>
          <a:blip r:embed="rId2" cstate="print"/>
          <a:srcRect/>
          <a:stretch>
            <a:fillRect/>
          </a:stretch>
        </p:blipFill>
        <p:spPr>
          <a:xfrm>
            <a:off x="5105400" y="1219200"/>
            <a:ext cx="3810000" cy="5638800"/>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idx="4294967295"/>
          </p:nvPr>
        </p:nvSpPr>
        <p:spPr>
          <a:xfrm>
            <a:off x="304800" y="533400"/>
            <a:ext cx="7772400" cy="1143000"/>
          </a:xfrm>
        </p:spPr>
        <p:txBody>
          <a:bodyPr/>
          <a:lstStyle/>
          <a:p>
            <a:r>
              <a:rPr lang="en-GB">
                <a:latin typeface="Tahoma" pitchFamily="34" charset="0"/>
              </a:rPr>
              <a:t>Site investigation</a:t>
            </a:r>
          </a:p>
        </p:txBody>
      </p:sp>
      <p:sp>
        <p:nvSpPr>
          <p:cNvPr id="40963" name="Rectangle 3"/>
          <p:cNvSpPr>
            <a:spLocks noGrp="1" noChangeArrowheads="1"/>
          </p:cNvSpPr>
          <p:nvPr>
            <p:ph type="body" idx="4294967295"/>
          </p:nvPr>
        </p:nvSpPr>
        <p:spPr/>
        <p:txBody>
          <a:bodyPr/>
          <a:lstStyle/>
          <a:p>
            <a:r>
              <a:rPr lang="en-GB" sz="2800">
                <a:latin typeface="Tahoma" pitchFamily="34" charset="0"/>
              </a:rPr>
              <a:t>Firm conclusions about:</a:t>
            </a:r>
          </a:p>
          <a:p>
            <a:pPr lvl="1"/>
            <a:r>
              <a:rPr lang="en-GB" sz="2400">
                <a:latin typeface="Tahoma" pitchFamily="34" charset="0"/>
              </a:rPr>
              <a:t>Ground below site</a:t>
            </a:r>
          </a:p>
          <a:p>
            <a:pPr lvl="1"/>
            <a:r>
              <a:rPr lang="en-GB" sz="2400">
                <a:latin typeface="Tahoma" pitchFamily="34" charset="0"/>
              </a:rPr>
              <a:t>Landslip</a:t>
            </a:r>
          </a:p>
          <a:p>
            <a:pPr lvl="1"/>
            <a:r>
              <a:rPr lang="en-GB" sz="2400">
                <a:latin typeface="Tahoma" pitchFamily="34" charset="0"/>
              </a:rPr>
              <a:t>Mining</a:t>
            </a:r>
          </a:p>
          <a:p>
            <a:pPr lvl="1"/>
            <a:r>
              <a:rPr lang="en-GB" sz="2400">
                <a:latin typeface="Tahoma" pitchFamily="34" charset="0"/>
              </a:rPr>
              <a:t>Vegetation</a:t>
            </a:r>
          </a:p>
          <a:p>
            <a:pPr lvl="1"/>
            <a:r>
              <a:rPr lang="en-GB" sz="2400">
                <a:latin typeface="Tahoma" pitchFamily="34" charset="0"/>
              </a:rPr>
              <a:t>Past usage</a:t>
            </a:r>
          </a:p>
          <a:p>
            <a:pPr lvl="1"/>
            <a:r>
              <a:rPr lang="en-GB" sz="2400">
                <a:latin typeface="Tahoma" pitchFamily="34" charset="0"/>
              </a:rPr>
              <a:t>Water</a:t>
            </a:r>
          </a:p>
          <a:p>
            <a:pPr lvl="1"/>
            <a:r>
              <a:rPr lang="en-GB" sz="2400">
                <a:latin typeface="Tahoma" pitchFamily="34" charset="0"/>
              </a:rPr>
              <a:t>Contaminants</a:t>
            </a:r>
          </a:p>
          <a:p>
            <a:pPr lvl="1"/>
            <a:r>
              <a:rPr lang="en-GB" sz="2400">
                <a:latin typeface="Tahoma" pitchFamily="34" charset="0"/>
              </a:rPr>
              <a:t>Soft spots</a:t>
            </a:r>
          </a:p>
          <a:p>
            <a:endParaRPr lang="en-GB" sz="2800"/>
          </a:p>
        </p:txBody>
      </p:sp>
      <p:graphicFrame>
        <p:nvGraphicFramePr>
          <p:cNvPr id="40964" name="Object 4"/>
          <p:cNvGraphicFramePr>
            <a:graphicFrameLocks noChangeAspect="1"/>
          </p:cNvGraphicFramePr>
          <p:nvPr/>
        </p:nvGraphicFramePr>
        <p:xfrm>
          <a:off x="4038600" y="2819400"/>
          <a:ext cx="4783138" cy="3230563"/>
        </p:xfrm>
        <a:graphic>
          <a:graphicData uri="http://schemas.openxmlformats.org/presentationml/2006/ole">
            <p:oleObj spid="_x0000_s40964" name="Photo Editor Photo" r:id="rId3" imgW="6668431" imgH="4505954" progId="MSPhotoEd.3">
              <p:embed/>
            </p:oleObj>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atin typeface="Tahoma" pitchFamily="34" charset="0"/>
              </a:rPr>
              <a:t>Site investigation</a:t>
            </a:r>
          </a:p>
        </p:txBody>
      </p:sp>
      <p:sp>
        <p:nvSpPr>
          <p:cNvPr id="14339" name="Rectangle 3"/>
          <p:cNvSpPr>
            <a:spLocks noGrp="1" noChangeArrowheads="1"/>
          </p:cNvSpPr>
          <p:nvPr>
            <p:ph type="body" sz="half" idx="1"/>
          </p:nvPr>
        </p:nvSpPr>
        <p:spPr>
          <a:xfrm>
            <a:off x="228600" y="2057400"/>
            <a:ext cx="3810000" cy="4114800"/>
          </a:xfrm>
        </p:spPr>
        <p:txBody>
          <a:bodyPr/>
          <a:lstStyle/>
          <a:p>
            <a:r>
              <a:rPr lang="en-GB" sz="2800">
                <a:latin typeface="Tahoma" pitchFamily="34" charset="0"/>
              </a:rPr>
              <a:t>Detailed site survey</a:t>
            </a:r>
          </a:p>
          <a:p>
            <a:pPr lvl="1"/>
            <a:r>
              <a:rPr lang="en-GB" sz="2400">
                <a:latin typeface="Tahoma" pitchFamily="34" charset="0"/>
              </a:rPr>
              <a:t>Topography</a:t>
            </a:r>
          </a:p>
          <a:p>
            <a:pPr lvl="1"/>
            <a:r>
              <a:rPr lang="en-GB" sz="2400">
                <a:latin typeface="Tahoma" pitchFamily="34" charset="0"/>
              </a:rPr>
              <a:t>Soils and rocks</a:t>
            </a:r>
          </a:p>
          <a:p>
            <a:pPr lvl="1"/>
            <a:r>
              <a:rPr lang="en-GB" sz="2400">
                <a:latin typeface="Tahoma" pitchFamily="34" charset="0"/>
              </a:rPr>
              <a:t>Surface and ground water</a:t>
            </a:r>
          </a:p>
          <a:p>
            <a:pPr lvl="1"/>
            <a:r>
              <a:rPr lang="en-GB" sz="2400">
                <a:latin typeface="Tahoma" pitchFamily="34" charset="0"/>
              </a:rPr>
              <a:t>Vegetation</a:t>
            </a:r>
          </a:p>
          <a:p>
            <a:pPr lvl="1"/>
            <a:r>
              <a:rPr lang="en-GB" sz="2400">
                <a:latin typeface="Tahoma" pitchFamily="34" charset="0"/>
              </a:rPr>
              <a:t>Structural information</a:t>
            </a:r>
          </a:p>
          <a:p>
            <a:pPr lvl="1"/>
            <a:r>
              <a:rPr lang="en-GB" sz="2400">
                <a:latin typeface="Tahoma" pitchFamily="34" charset="0"/>
              </a:rPr>
              <a:t>Local information</a:t>
            </a:r>
          </a:p>
        </p:txBody>
      </p:sp>
      <p:graphicFrame>
        <p:nvGraphicFramePr>
          <p:cNvPr id="14340" name="Object 4"/>
          <p:cNvGraphicFramePr>
            <a:graphicFrameLocks noChangeAspect="1"/>
          </p:cNvGraphicFramePr>
          <p:nvPr>
            <p:ph type="clipArt" sz="half" idx="2"/>
          </p:nvPr>
        </p:nvGraphicFramePr>
        <p:xfrm>
          <a:off x="3886200" y="2362200"/>
          <a:ext cx="4953000" cy="3714750"/>
        </p:xfrm>
        <a:graphic>
          <a:graphicData uri="http://schemas.openxmlformats.org/presentationml/2006/ole">
            <p:oleObj spid="_x0000_s14340" name="Photo Editor Photo" r:id="rId3" imgW="7621064" imgH="5714286" progId="MSPhotoEd.3">
              <p:embed/>
            </p:oleObj>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atin typeface="Tahoma" pitchFamily="34" charset="0"/>
              </a:rPr>
              <a:t>Site investigation</a:t>
            </a:r>
          </a:p>
        </p:txBody>
      </p:sp>
      <p:sp>
        <p:nvSpPr>
          <p:cNvPr id="16387" name="Rectangle 3"/>
          <p:cNvSpPr>
            <a:spLocks noGrp="1" noChangeArrowheads="1"/>
          </p:cNvSpPr>
          <p:nvPr>
            <p:ph type="body" sz="half" idx="1"/>
          </p:nvPr>
        </p:nvSpPr>
        <p:spPr>
          <a:xfrm>
            <a:off x="304800" y="1981200"/>
            <a:ext cx="4876800" cy="4114800"/>
          </a:xfrm>
        </p:spPr>
        <p:txBody>
          <a:bodyPr/>
          <a:lstStyle/>
          <a:p>
            <a:r>
              <a:rPr lang="en-GB" sz="2800">
                <a:latin typeface="Tahoma" pitchFamily="34" charset="0"/>
              </a:rPr>
              <a:t>Detailed site investigation and sampling</a:t>
            </a:r>
          </a:p>
          <a:p>
            <a:pPr lvl="1"/>
            <a:r>
              <a:rPr lang="en-GB" sz="2400">
                <a:latin typeface="Tahoma" pitchFamily="34" charset="0"/>
              </a:rPr>
              <a:t>Include information from site survey</a:t>
            </a:r>
          </a:p>
          <a:p>
            <a:pPr lvl="1"/>
            <a:r>
              <a:rPr lang="en-GB" sz="2400">
                <a:latin typeface="Tahoma" pitchFamily="34" charset="0"/>
              </a:rPr>
              <a:t>Trial pits</a:t>
            </a:r>
          </a:p>
          <a:p>
            <a:pPr lvl="1"/>
            <a:r>
              <a:rPr lang="en-GB" sz="2400">
                <a:latin typeface="Tahoma" pitchFamily="34" charset="0"/>
              </a:rPr>
              <a:t>Bore holes</a:t>
            </a:r>
          </a:p>
          <a:p>
            <a:pPr lvl="1"/>
            <a:r>
              <a:rPr lang="en-GB" sz="2400">
                <a:latin typeface="Tahoma" pitchFamily="34" charset="0"/>
              </a:rPr>
              <a:t>Soundings</a:t>
            </a:r>
          </a:p>
          <a:p>
            <a:pPr lvl="1"/>
            <a:r>
              <a:rPr lang="en-GB" sz="2400">
                <a:latin typeface="Tahoma" pitchFamily="34" charset="0"/>
              </a:rPr>
              <a:t>GIS</a:t>
            </a:r>
          </a:p>
          <a:p>
            <a:pPr lvl="1"/>
            <a:r>
              <a:rPr lang="en-GB" sz="2400">
                <a:latin typeface="Tahoma" pitchFamily="34" charset="0"/>
              </a:rPr>
              <a:t>Samples for analysis</a:t>
            </a:r>
          </a:p>
        </p:txBody>
      </p:sp>
      <p:pic>
        <p:nvPicPr>
          <p:cNvPr id="16390" name="Picture 6" descr="http://www.soilconsultants.co.uk/cp drilling rig.jpg"/>
          <p:cNvPicPr>
            <a:picLocks noChangeAspect="1" noChangeArrowheads="1"/>
          </p:cNvPicPr>
          <p:nvPr>
            <p:ph type="clipArt" sz="half" idx="2"/>
          </p:nvPr>
        </p:nvPicPr>
        <p:blipFill>
          <a:blip r:embed="rId3" cstate="print"/>
          <a:srcRect/>
          <a:stretch>
            <a:fillRect/>
          </a:stretch>
        </p:blipFill>
        <p:spPr>
          <a:xfrm>
            <a:off x="5434013" y="1676400"/>
            <a:ext cx="3321050" cy="4495800"/>
          </a:xfrm>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722" name="Object 2"/>
          <p:cNvGraphicFramePr>
            <a:graphicFrameLocks noChangeAspect="1"/>
          </p:cNvGraphicFramePr>
          <p:nvPr/>
        </p:nvGraphicFramePr>
        <p:xfrm>
          <a:off x="715963" y="766763"/>
          <a:ext cx="7713662" cy="5324475"/>
        </p:xfrm>
        <a:graphic>
          <a:graphicData uri="http://schemas.openxmlformats.org/presentationml/2006/ole">
            <p:oleObj spid="_x0000_s30722" name="Photo Editor Photo" r:id="rId3" imgW="7714286" imgH="5323810" progId="MSPhotoEd.3">
              <p:embed/>
            </p:oleObj>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latin typeface="Tahoma" pitchFamily="34" charset="0"/>
              </a:rPr>
              <a:t>Site investigation</a:t>
            </a:r>
          </a:p>
        </p:txBody>
      </p:sp>
      <p:sp>
        <p:nvSpPr>
          <p:cNvPr id="21507" name="Rectangle 3"/>
          <p:cNvSpPr>
            <a:spLocks noGrp="1" noChangeArrowheads="1"/>
          </p:cNvSpPr>
          <p:nvPr>
            <p:ph type="body" sz="half" idx="1"/>
          </p:nvPr>
        </p:nvSpPr>
        <p:spPr>
          <a:xfrm>
            <a:off x="-381000" y="1752600"/>
            <a:ext cx="4343400" cy="4876800"/>
          </a:xfrm>
        </p:spPr>
        <p:txBody>
          <a:bodyPr/>
          <a:lstStyle/>
          <a:p>
            <a:pPr lvl="1">
              <a:lnSpc>
                <a:spcPct val="90000"/>
              </a:lnSpc>
            </a:pPr>
            <a:r>
              <a:rPr lang="en-GB" sz="3200">
                <a:latin typeface="Tahoma" pitchFamily="34" charset="0"/>
              </a:rPr>
              <a:t>Laboratory testing</a:t>
            </a:r>
          </a:p>
          <a:p>
            <a:pPr lvl="1">
              <a:lnSpc>
                <a:spcPct val="90000"/>
              </a:lnSpc>
              <a:buFontTx/>
              <a:buNone/>
            </a:pPr>
            <a:endParaRPr lang="en-GB" sz="3200">
              <a:latin typeface="Tahoma" pitchFamily="34" charset="0"/>
            </a:endParaRPr>
          </a:p>
          <a:p>
            <a:pPr lvl="2">
              <a:lnSpc>
                <a:spcPct val="90000"/>
              </a:lnSpc>
              <a:buFontTx/>
              <a:buNone/>
            </a:pPr>
            <a:r>
              <a:rPr lang="en-GB" sz="2800">
                <a:latin typeface="Tahoma" pitchFamily="34" charset="0"/>
              </a:rPr>
              <a:t>	Tests on disturbed and undisturbed soil samples for:</a:t>
            </a:r>
          </a:p>
          <a:p>
            <a:pPr lvl="2">
              <a:lnSpc>
                <a:spcPct val="90000"/>
              </a:lnSpc>
            </a:pPr>
            <a:endParaRPr lang="en-GB" sz="2800">
              <a:latin typeface="Tahoma" pitchFamily="34" charset="0"/>
            </a:endParaRPr>
          </a:p>
          <a:p>
            <a:pPr lvl="3">
              <a:lnSpc>
                <a:spcPct val="90000"/>
              </a:lnSpc>
            </a:pPr>
            <a:r>
              <a:rPr lang="en-GB" sz="2400">
                <a:latin typeface="Tahoma" pitchFamily="34" charset="0"/>
              </a:rPr>
              <a:t>Classification</a:t>
            </a:r>
          </a:p>
          <a:p>
            <a:pPr lvl="3">
              <a:lnSpc>
                <a:spcPct val="90000"/>
              </a:lnSpc>
            </a:pPr>
            <a:r>
              <a:rPr lang="en-GB" sz="2400">
                <a:latin typeface="Tahoma" pitchFamily="34" charset="0"/>
              </a:rPr>
              <a:t>Quality</a:t>
            </a:r>
          </a:p>
          <a:p>
            <a:pPr lvl="3">
              <a:lnSpc>
                <a:spcPct val="90000"/>
              </a:lnSpc>
            </a:pPr>
            <a:r>
              <a:rPr lang="en-GB" sz="2400">
                <a:latin typeface="Tahoma" pitchFamily="34" charset="0"/>
              </a:rPr>
              <a:t>Permeability</a:t>
            </a:r>
          </a:p>
          <a:p>
            <a:pPr lvl="3">
              <a:lnSpc>
                <a:spcPct val="90000"/>
              </a:lnSpc>
            </a:pPr>
            <a:r>
              <a:rPr lang="en-GB" sz="2400">
                <a:latin typeface="Tahoma" pitchFamily="34" charset="0"/>
              </a:rPr>
              <a:t>Shear strength</a:t>
            </a:r>
          </a:p>
          <a:p>
            <a:pPr lvl="3">
              <a:lnSpc>
                <a:spcPct val="90000"/>
              </a:lnSpc>
            </a:pPr>
            <a:r>
              <a:rPr lang="en-GB" sz="2400">
                <a:latin typeface="Tahoma" pitchFamily="34" charset="0"/>
              </a:rPr>
              <a:t>Compressibility</a:t>
            </a:r>
          </a:p>
        </p:txBody>
      </p:sp>
      <p:pic>
        <p:nvPicPr>
          <p:cNvPr id="21509" name="Picture 5" descr="Plasticity testing"/>
          <p:cNvPicPr>
            <a:picLocks noChangeAspect="1" noChangeArrowheads="1"/>
          </p:cNvPicPr>
          <p:nvPr>
            <p:ph type="clipArt" sz="half" idx="2"/>
          </p:nvPr>
        </p:nvPicPr>
        <p:blipFill>
          <a:blip r:embed="rId2" cstate="print"/>
          <a:srcRect/>
          <a:stretch>
            <a:fillRect/>
          </a:stretch>
        </p:blipFill>
        <p:spPr>
          <a:xfrm>
            <a:off x="4495800" y="2743200"/>
            <a:ext cx="4267200" cy="3209925"/>
          </a:xfrm>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atin typeface="Tahoma" pitchFamily="34" charset="0"/>
              </a:rPr>
              <a:t>Site investigation</a:t>
            </a:r>
          </a:p>
        </p:txBody>
      </p:sp>
      <p:sp>
        <p:nvSpPr>
          <p:cNvPr id="22531" name="Rectangle 3"/>
          <p:cNvSpPr>
            <a:spLocks noGrp="1" noChangeArrowheads="1"/>
          </p:cNvSpPr>
          <p:nvPr>
            <p:ph type="body" sz="half" idx="1"/>
          </p:nvPr>
        </p:nvSpPr>
        <p:spPr>
          <a:xfrm>
            <a:off x="-381000" y="1752600"/>
            <a:ext cx="5257800" cy="4876800"/>
          </a:xfrm>
        </p:spPr>
        <p:txBody>
          <a:bodyPr/>
          <a:lstStyle/>
          <a:p>
            <a:pPr lvl="1"/>
            <a:r>
              <a:rPr lang="en-GB" sz="3200">
                <a:latin typeface="Tahoma" pitchFamily="34" charset="0"/>
              </a:rPr>
              <a:t>Laboratory testing</a:t>
            </a:r>
          </a:p>
          <a:p>
            <a:pPr lvl="2">
              <a:buFontTx/>
              <a:buNone/>
            </a:pPr>
            <a:r>
              <a:rPr lang="en-GB" sz="2800">
                <a:latin typeface="Tahoma" pitchFamily="34" charset="0"/>
              </a:rPr>
              <a:t>	</a:t>
            </a:r>
          </a:p>
          <a:p>
            <a:pPr lvl="2">
              <a:buFontTx/>
              <a:buNone/>
            </a:pPr>
            <a:r>
              <a:rPr lang="en-GB" sz="2800">
                <a:latin typeface="Tahoma" pitchFamily="34" charset="0"/>
              </a:rPr>
              <a:t>	Tests on rock cores and samples to establish:</a:t>
            </a:r>
          </a:p>
          <a:p>
            <a:pPr lvl="2">
              <a:buFontTx/>
              <a:buNone/>
            </a:pPr>
            <a:endParaRPr lang="en-GB" sz="2800">
              <a:latin typeface="Tahoma" pitchFamily="34" charset="0"/>
            </a:endParaRPr>
          </a:p>
          <a:p>
            <a:pPr lvl="3"/>
            <a:r>
              <a:rPr lang="en-GB" sz="2400">
                <a:latin typeface="Tahoma" pitchFamily="34" charset="0"/>
              </a:rPr>
              <a:t>Strength</a:t>
            </a:r>
          </a:p>
          <a:p>
            <a:pPr lvl="3"/>
            <a:r>
              <a:rPr lang="en-GB" sz="2400">
                <a:latin typeface="Tahoma" pitchFamily="34" charset="0"/>
              </a:rPr>
              <a:t>Durability</a:t>
            </a:r>
          </a:p>
          <a:p>
            <a:pPr lvl="3"/>
            <a:r>
              <a:rPr lang="en-GB" sz="2400">
                <a:latin typeface="Tahoma" pitchFamily="34" charset="0"/>
              </a:rPr>
              <a:t>Petrographic examination</a:t>
            </a:r>
          </a:p>
          <a:p>
            <a:pPr lvl="3"/>
            <a:r>
              <a:rPr lang="en-GB" sz="2400">
                <a:latin typeface="Tahoma" pitchFamily="34" charset="0"/>
              </a:rPr>
              <a:t>Chemical analysis</a:t>
            </a:r>
          </a:p>
        </p:txBody>
      </p:sp>
      <p:grpSp>
        <p:nvGrpSpPr>
          <p:cNvPr id="22533" name="Group 5"/>
          <p:cNvGrpSpPr>
            <a:grpSpLocks/>
          </p:cNvGrpSpPr>
          <p:nvPr/>
        </p:nvGrpSpPr>
        <p:grpSpPr bwMode="auto">
          <a:xfrm>
            <a:off x="762000" y="3657600"/>
            <a:ext cx="3232150" cy="2514600"/>
            <a:chOff x="0" y="0"/>
            <a:chExt cx="2036" cy="1584"/>
          </a:xfrm>
        </p:grpSpPr>
        <p:sp>
          <p:nvSpPr>
            <p:cNvPr id="22534" name="Rectangle 6"/>
            <p:cNvSpPr>
              <a:spLocks noChangeArrowheads="1"/>
            </p:cNvSpPr>
            <p:nvPr/>
          </p:nvSpPr>
          <p:spPr bwMode="auto">
            <a:xfrm>
              <a:off x="0" y="0"/>
              <a:ext cx="2036" cy="0"/>
            </a:xfrm>
            <a:prstGeom prst="rect">
              <a:avLst/>
            </a:prstGeom>
            <a:noFill/>
            <a:ln w="9525">
              <a:noFill/>
              <a:miter lim="800000"/>
              <a:headEnd/>
              <a:tailEnd/>
            </a:ln>
            <a:effectLst/>
          </p:spPr>
          <p:txBody>
            <a:bodyPr>
              <a:spAutoFit/>
            </a:bodyPr>
            <a:lstStyle/>
            <a:p>
              <a:endParaRPr lang="en-GB"/>
            </a:p>
          </p:txBody>
        </p:sp>
        <p:sp>
          <p:nvSpPr>
            <p:cNvPr id="22535" name="Rectangle 7"/>
            <p:cNvSpPr>
              <a:spLocks noChangeArrowheads="1"/>
            </p:cNvSpPr>
            <p:nvPr/>
          </p:nvSpPr>
          <p:spPr bwMode="auto">
            <a:xfrm>
              <a:off x="0" y="0"/>
              <a:ext cx="1952" cy="1584"/>
            </a:xfrm>
            <a:prstGeom prst="rect">
              <a:avLst/>
            </a:prstGeom>
            <a:noFill/>
            <a:ln w="9525">
              <a:noFill/>
              <a:miter lim="800000"/>
              <a:headEnd/>
              <a:tailEnd/>
            </a:ln>
            <a:effectLst/>
          </p:spPr>
          <p:txBody>
            <a:bodyPr>
              <a:spAutoFit/>
            </a:bodyPr>
            <a:lstStyle/>
            <a:p>
              <a:pPr algn="ctr"/>
              <a:r>
                <a:rPr lang="en-GB" sz="1200" b="1">
                  <a:solidFill>
                    <a:srgbClr val="000000"/>
                  </a:solidFill>
                  <a:latin typeface="Arial" charset="0"/>
                  <a:cs typeface="Arial" charset="0"/>
                </a:rPr>
                <a:t>  </a:t>
              </a:r>
              <a:r>
                <a:rPr lang="en-GB" sz="13500" b="1">
                  <a:solidFill>
                    <a:srgbClr val="000000"/>
                  </a:solidFill>
                  <a:latin typeface="Arial" charset="0"/>
                  <a:cs typeface="Arial" charset="0"/>
                </a:rPr>
                <a:t> </a:t>
              </a:r>
              <a:r>
                <a:rPr lang="en-GB" sz="1200" b="1">
                  <a:solidFill>
                    <a:srgbClr val="000000"/>
                  </a:solidFill>
                  <a:latin typeface="Arial" charset="0"/>
                  <a:cs typeface="Arial" charset="0"/>
                </a:rPr>
                <a:t>                                                                 </a:t>
              </a:r>
            </a:p>
            <a:p>
              <a:pPr eaLnBrk="0" hangingPunct="0"/>
              <a:endParaRPr lang="en-GB" sz="1200" b="1">
                <a:solidFill>
                  <a:srgbClr val="000000"/>
                </a:solidFill>
                <a:latin typeface="Arial" charset="0"/>
                <a:cs typeface="Arial" charset="0"/>
              </a:endParaRPr>
            </a:p>
          </p:txBody>
        </p:sp>
      </p:grpSp>
      <p:pic>
        <p:nvPicPr>
          <p:cNvPr id="22539" name="Picture 11" descr="Sedimentation particle testing"/>
          <p:cNvPicPr>
            <a:picLocks noChangeAspect="1" noChangeArrowheads="1"/>
          </p:cNvPicPr>
          <p:nvPr>
            <p:ph type="clipArt" sz="half" idx="2"/>
          </p:nvPr>
        </p:nvPicPr>
        <p:blipFill>
          <a:blip r:embed="rId2" cstate="print"/>
          <a:srcRect/>
          <a:stretch>
            <a:fillRect/>
          </a:stretch>
        </p:blipFill>
        <p:spPr>
          <a:xfrm>
            <a:off x="5334000" y="2079625"/>
            <a:ext cx="3048000" cy="4068763"/>
          </a:xfrm>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latin typeface="Tahoma" pitchFamily="34" charset="0"/>
              </a:rPr>
              <a:t>Site investigation</a:t>
            </a:r>
          </a:p>
        </p:txBody>
      </p:sp>
      <p:sp>
        <p:nvSpPr>
          <p:cNvPr id="23555" name="Rectangle 3"/>
          <p:cNvSpPr>
            <a:spLocks noGrp="1" noChangeArrowheads="1"/>
          </p:cNvSpPr>
          <p:nvPr>
            <p:ph type="body" sz="half" idx="1"/>
          </p:nvPr>
        </p:nvSpPr>
        <p:spPr/>
        <p:txBody>
          <a:bodyPr/>
          <a:lstStyle/>
          <a:p>
            <a:r>
              <a:rPr lang="en-GB"/>
              <a:t>Insitu testing</a:t>
            </a:r>
          </a:p>
          <a:p>
            <a:endParaRPr lang="en-GB"/>
          </a:p>
          <a:p>
            <a:pPr lvl="1"/>
            <a:r>
              <a:rPr lang="en-GB"/>
              <a:t>Tests on site</a:t>
            </a:r>
          </a:p>
          <a:p>
            <a:pPr lvl="1"/>
            <a:r>
              <a:rPr lang="en-GB"/>
              <a:t>Penetration tests</a:t>
            </a:r>
          </a:p>
          <a:p>
            <a:pPr lvl="1"/>
            <a:r>
              <a:rPr lang="en-GB"/>
              <a:t>Loading tests</a:t>
            </a:r>
          </a:p>
          <a:p>
            <a:pPr lvl="1"/>
            <a:r>
              <a:rPr lang="en-GB"/>
              <a:t>Post-construction monitoring</a:t>
            </a:r>
          </a:p>
        </p:txBody>
      </p:sp>
      <p:graphicFrame>
        <p:nvGraphicFramePr>
          <p:cNvPr id="23557" name="Object 5"/>
          <p:cNvGraphicFramePr>
            <a:graphicFrameLocks noChangeAspect="1"/>
          </p:cNvGraphicFramePr>
          <p:nvPr>
            <p:ph type="clipArt" sz="half" idx="2"/>
          </p:nvPr>
        </p:nvGraphicFramePr>
        <p:xfrm>
          <a:off x="4343400" y="2438400"/>
          <a:ext cx="4267200" cy="3200400"/>
        </p:xfrm>
        <a:graphic>
          <a:graphicData uri="http://schemas.openxmlformats.org/presentationml/2006/ole">
            <p:oleObj spid="_x0000_s23557" name="Photo Editor Photo" r:id="rId3" imgW="9752381" imgH="7314286" progId="MSPhotoEd.3">
              <p:embed/>
            </p:oleObj>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304800" y="304800"/>
            <a:ext cx="7772400" cy="1143000"/>
          </a:xfrm>
        </p:spPr>
        <p:txBody>
          <a:bodyPr/>
          <a:lstStyle/>
          <a:p>
            <a:r>
              <a:rPr lang="en-GB">
                <a:latin typeface="Tahoma" pitchFamily="34" charset="0"/>
              </a:rPr>
              <a:t>Site investigation</a:t>
            </a:r>
          </a:p>
        </p:txBody>
      </p:sp>
      <p:sp>
        <p:nvSpPr>
          <p:cNvPr id="34819" name="Rectangle 3"/>
          <p:cNvSpPr>
            <a:spLocks noGrp="1" noChangeArrowheads="1"/>
          </p:cNvSpPr>
          <p:nvPr>
            <p:ph type="body" sz="half" idx="1"/>
          </p:nvPr>
        </p:nvSpPr>
        <p:spPr>
          <a:xfrm>
            <a:off x="609600" y="1676400"/>
            <a:ext cx="4648200" cy="4953000"/>
          </a:xfrm>
        </p:spPr>
        <p:txBody>
          <a:bodyPr/>
          <a:lstStyle/>
          <a:p>
            <a:pPr>
              <a:lnSpc>
                <a:spcPct val="90000"/>
              </a:lnSpc>
            </a:pPr>
            <a:r>
              <a:rPr lang="en-GB" sz="2400"/>
              <a:t>Typical hazards</a:t>
            </a:r>
          </a:p>
          <a:p>
            <a:pPr lvl="1">
              <a:lnSpc>
                <a:spcPct val="90000"/>
              </a:lnSpc>
            </a:pPr>
            <a:r>
              <a:rPr lang="en-GB" sz="2400"/>
              <a:t>Slopes subject to slip or creep</a:t>
            </a:r>
          </a:p>
          <a:p>
            <a:pPr lvl="1">
              <a:lnSpc>
                <a:spcPct val="90000"/>
              </a:lnSpc>
            </a:pPr>
            <a:r>
              <a:rPr lang="en-GB" sz="2400"/>
              <a:t>Long term consolidation</a:t>
            </a:r>
          </a:p>
          <a:p>
            <a:pPr lvl="1">
              <a:lnSpc>
                <a:spcPct val="90000"/>
              </a:lnSpc>
            </a:pPr>
            <a:r>
              <a:rPr lang="en-GB" sz="2400"/>
              <a:t>Previous waste tips</a:t>
            </a:r>
          </a:p>
          <a:p>
            <a:pPr lvl="1">
              <a:lnSpc>
                <a:spcPct val="90000"/>
              </a:lnSpc>
            </a:pPr>
            <a:r>
              <a:rPr lang="en-GB" sz="2400"/>
              <a:t>Underground water courses – flooding!</a:t>
            </a:r>
          </a:p>
          <a:p>
            <a:pPr lvl="1">
              <a:lnSpc>
                <a:spcPct val="90000"/>
              </a:lnSpc>
            </a:pPr>
            <a:r>
              <a:rPr lang="en-GB" sz="2400"/>
              <a:t>Existing services / drains</a:t>
            </a:r>
          </a:p>
          <a:p>
            <a:pPr lvl="1">
              <a:lnSpc>
                <a:spcPct val="90000"/>
              </a:lnSpc>
            </a:pPr>
            <a:r>
              <a:rPr lang="en-GB" sz="2400"/>
              <a:t>Unstable rock faces</a:t>
            </a:r>
          </a:p>
          <a:p>
            <a:pPr lvl="1">
              <a:lnSpc>
                <a:spcPct val="90000"/>
              </a:lnSpc>
            </a:pPr>
            <a:r>
              <a:rPr lang="en-GB" sz="2400"/>
              <a:t>Mine shafts / wells</a:t>
            </a:r>
          </a:p>
          <a:p>
            <a:pPr lvl="1">
              <a:lnSpc>
                <a:spcPct val="90000"/>
              </a:lnSpc>
            </a:pPr>
            <a:r>
              <a:rPr lang="en-GB" sz="2400"/>
              <a:t>Old foundations / buildings / archaeology</a:t>
            </a:r>
          </a:p>
          <a:p>
            <a:pPr lvl="1">
              <a:lnSpc>
                <a:spcPct val="90000"/>
              </a:lnSpc>
            </a:pPr>
            <a:r>
              <a:rPr lang="en-GB" sz="2400"/>
              <a:t>Shrinkable clay soils</a:t>
            </a:r>
          </a:p>
          <a:p>
            <a:pPr lvl="1">
              <a:lnSpc>
                <a:spcPct val="90000"/>
              </a:lnSpc>
            </a:pPr>
            <a:r>
              <a:rPr lang="en-GB" sz="2400"/>
              <a:t>Sulfates / chemical substances</a:t>
            </a:r>
          </a:p>
        </p:txBody>
      </p:sp>
      <p:pic>
        <p:nvPicPr>
          <p:cNvPr id="34821" name="Picture 5"/>
          <p:cNvPicPr>
            <a:picLocks noChangeAspect="1" noChangeArrowheads="1"/>
          </p:cNvPicPr>
          <p:nvPr>
            <p:ph type="clipArt" sz="half" idx="2"/>
          </p:nvPr>
        </p:nvPicPr>
        <p:blipFill>
          <a:blip r:embed="rId2" cstate="print"/>
          <a:srcRect/>
          <a:stretch>
            <a:fillRect/>
          </a:stretch>
        </p:blipFill>
        <p:spPr>
          <a:xfrm>
            <a:off x="5257800" y="1447800"/>
            <a:ext cx="3357563" cy="5181600"/>
          </a:xfrm>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228600" y="228600"/>
            <a:ext cx="7772400" cy="1143000"/>
          </a:xfrm>
        </p:spPr>
        <p:txBody>
          <a:bodyPr/>
          <a:lstStyle/>
          <a:p>
            <a:r>
              <a:rPr lang="en-GB">
                <a:latin typeface="Tahoma" pitchFamily="34" charset="0"/>
              </a:rPr>
              <a:t>Site investigation</a:t>
            </a:r>
          </a:p>
        </p:txBody>
      </p:sp>
      <p:sp>
        <p:nvSpPr>
          <p:cNvPr id="35843" name="Rectangle 3"/>
          <p:cNvSpPr>
            <a:spLocks noGrp="1" noChangeArrowheads="1"/>
          </p:cNvSpPr>
          <p:nvPr>
            <p:ph type="body" sz="half" idx="1"/>
          </p:nvPr>
        </p:nvSpPr>
        <p:spPr>
          <a:xfrm>
            <a:off x="685800" y="1981200"/>
            <a:ext cx="3810000" cy="4648200"/>
          </a:xfrm>
        </p:spPr>
        <p:txBody>
          <a:bodyPr/>
          <a:lstStyle/>
          <a:p>
            <a:pPr lvl="1">
              <a:lnSpc>
                <a:spcPct val="90000"/>
              </a:lnSpc>
            </a:pPr>
            <a:r>
              <a:rPr lang="en-GB"/>
              <a:t>Reporting</a:t>
            </a:r>
          </a:p>
          <a:p>
            <a:pPr lvl="2">
              <a:lnSpc>
                <a:spcPct val="90000"/>
              </a:lnSpc>
            </a:pPr>
            <a:r>
              <a:rPr lang="en-GB"/>
              <a:t>Written report</a:t>
            </a:r>
          </a:p>
          <a:p>
            <a:pPr lvl="2">
              <a:lnSpc>
                <a:spcPct val="90000"/>
              </a:lnSpc>
            </a:pPr>
            <a:r>
              <a:rPr lang="en-GB"/>
              <a:t>Procedures and results</a:t>
            </a:r>
          </a:p>
          <a:p>
            <a:pPr lvl="2">
              <a:lnSpc>
                <a:spcPct val="90000"/>
              </a:lnSpc>
            </a:pPr>
            <a:r>
              <a:rPr lang="en-GB"/>
              <a:t>Maps and drawings</a:t>
            </a:r>
          </a:p>
          <a:p>
            <a:pPr lvl="2">
              <a:lnSpc>
                <a:spcPct val="90000"/>
              </a:lnSpc>
            </a:pPr>
            <a:r>
              <a:rPr lang="en-GB"/>
              <a:t>Location and geology</a:t>
            </a:r>
          </a:p>
          <a:p>
            <a:pPr lvl="2">
              <a:lnSpc>
                <a:spcPct val="90000"/>
              </a:lnSpc>
            </a:pPr>
            <a:r>
              <a:rPr lang="en-GB"/>
              <a:t>Borehole / trial pit logs</a:t>
            </a:r>
          </a:p>
          <a:p>
            <a:pPr lvl="2">
              <a:lnSpc>
                <a:spcPct val="90000"/>
              </a:lnSpc>
            </a:pPr>
            <a:r>
              <a:rPr lang="en-GB"/>
              <a:t>Tables of results</a:t>
            </a:r>
          </a:p>
          <a:p>
            <a:pPr lvl="2">
              <a:lnSpc>
                <a:spcPct val="90000"/>
              </a:lnSpc>
            </a:pPr>
            <a:r>
              <a:rPr lang="en-GB"/>
              <a:t>Interpretation of data</a:t>
            </a:r>
          </a:p>
          <a:p>
            <a:pPr lvl="2">
              <a:lnSpc>
                <a:spcPct val="90000"/>
              </a:lnSpc>
            </a:pPr>
            <a:r>
              <a:rPr lang="en-GB"/>
              <a:t>Recommendations and advice</a:t>
            </a:r>
          </a:p>
        </p:txBody>
      </p:sp>
      <p:pic>
        <p:nvPicPr>
          <p:cNvPr id="35847" name="Picture 7" descr="C:\Documents and Settings\fad-mjc\Application Data\Microsoft\Media Catalog\Downloaded Clips\cl0\ed00120_.wmf"/>
          <p:cNvPicPr>
            <a:picLocks noChangeAspect="1" noChangeArrowheads="1"/>
          </p:cNvPicPr>
          <p:nvPr>
            <p:ph type="clipArt" sz="half" idx="2"/>
          </p:nvPr>
        </p:nvPicPr>
        <p:blipFill>
          <a:blip r:embed="rId2" cstate="print"/>
          <a:srcRect/>
          <a:stretch>
            <a:fillRect/>
          </a:stretch>
        </p:blipFill>
        <p:spPr>
          <a:xfrm>
            <a:off x="4932363" y="1981200"/>
            <a:ext cx="3240087" cy="4114800"/>
          </a:xfrm>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latin typeface="Tahoma" pitchFamily="34" charset="0"/>
              </a:rPr>
              <a:t>Site investigation</a:t>
            </a:r>
          </a:p>
        </p:txBody>
      </p:sp>
      <p:sp>
        <p:nvSpPr>
          <p:cNvPr id="36867" name="Rectangle 3"/>
          <p:cNvSpPr>
            <a:spLocks noGrp="1" noChangeArrowheads="1"/>
          </p:cNvSpPr>
          <p:nvPr>
            <p:ph type="body" sz="half" idx="1"/>
          </p:nvPr>
        </p:nvSpPr>
        <p:spPr>
          <a:xfrm>
            <a:off x="228600" y="1981200"/>
            <a:ext cx="4876800" cy="4114800"/>
          </a:xfrm>
        </p:spPr>
        <p:txBody>
          <a:bodyPr/>
          <a:lstStyle/>
          <a:p>
            <a:pPr>
              <a:buFont typeface="Wingdings" pitchFamily="2" charset="2"/>
              <a:buNone/>
            </a:pPr>
            <a:r>
              <a:rPr lang="en-GB" sz="2400">
                <a:latin typeface="Tahoma" pitchFamily="34" charset="0"/>
              </a:rPr>
              <a:t>	</a:t>
            </a:r>
            <a:r>
              <a:rPr lang="en-GB" sz="2400" b="1">
                <a:latin typeface="Tahoma" pitchFamily="34" charset="0"/>
              </a:rPr>
              <a:t>Workshop</a:t>
            </a:r>
          </a:p>
          <a:p>
            <a:pPr>
              <a:buFont typeface="Wingdings" pitchFamily="2" charset="2"/>
              <a:buNone/>
            </a:pPr>
            <a:r>
              <a:rPr lang="en-GB" sz="2400">
                <a:latin typeface="Tahoma" pitchFamily="34" charset="0"/>
              </a:rPr>
              <a:t>	The detailed site survey proposes a number of factors that must be considered so that accurate information can be obtained of the site.</a:t>
            </a:r>
          </a:p>
          <a:p>
            <a:pPr>
              <a:buFont typeface="Wingdings" pitchFamily="2" charset="2"/>
              <a:buNone/>
            </a:pPr>
            <a:r>
              <a:rPr lang="en-GB" sz="2400">
                <a:latin typeface="Tahoma" pitchFamily="34" charset="0"/>
              </a:rPr>
              <a:t>	Taking each of these factors, outline the key issues that will need to be addressed.</a:t>
            </a:r>
          </a:p>
          <a:p>
            <a:pPr>
              <a:buFont typeface="Wingdings" pitchFamily="2" charset="2"/>
              <a:buNone/>
            </a:pPr>
            <a:endParaRPr lang="en-GB" sz="2400">
              <a:latin typeface="Tahoma" pitchFamily="34" charset="0"/>
            </a:endParaRPr>
          </a:p>
        </p:txBody>
      </p:sp>
      <p:pic>
        <p:nvPicPr>
          <p:cNvPr id="36869" name="Picture 5" descr="http://www.soilconsultants.co.uk/dynamic probe.jpg"/>
          <p:cNvPicPr>
            <a:picLocks noChangeAspect="1" noChangeArrowheads="1"/>
          </p:cNvPicPr>
          <p:nvPr>
            <p:ph type="clipArt" sz="half" idx="2"/>
          </p:nvPr>
        </p:nvPicPr>
        <p:blipFill>
          <a:blip r:embed="rId2" cstate="print"/>
          <a:srcRect/>
          <a:stretch>
            <a:fillRect/>
          </a:stretch>
        </p:blipFill>
        <p:spPr>
          <a:xfrm>
            <a:off x="5410200" y="1905000"/>
            <a:ext cx="3495675" cy="4648200"/>
          </a:xfrm>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9" name="Picture 13" descr="Land Rover mounted rotary rig"/>
          <p:cNvPicPr>
            <a:picLocks noChangeAspect="1" noChangeArrowheads="1"/>
          </p:cNvPicPr>
          <p:nvPr/>
        </p:nvPicPr>
        <p:blipFill>
          <a:blip r:embed="rId3" cstate="print"/>
          <a:srcRect/>
          <a:stretch>
            <a:fillRect/>
          </a:stretch>
        </p:blipFill>
        <p:spPr bwMode="auto">
          <a:xfrm>
            <a:off x="3124200" y="533400"/>
            <a:ext cx="2505075" cy="3783013"/>
          </a:xfrm>
          <a:prstGeom prst="rect">
            <a:avLst/>
          </a:prstGeom>
          <a:noFill/>
        </p:spPr>
      </p:pic>
      <p:pic>
        <p:nvPicPr>
          <p:cNvPr id="19471" name="Picture 15" descr="Plate bearing testing for foundation design, Newton Abbot, Devon"/>
          <p:cNvPicPr>
            <a:picLocks noChangeAspect="1" noChangeArrowheads="1"/>
          </p:cNvPicPr>
          <p:nvPr/>
        </p:nvPicPr>
        <p:blipFill>
          <a:blip r:embed="rId4" cstate="print"/>
          <a:srcRect/>
          <a:stretch>
            <a:fillRect/>
          </a:stretch>
        </p:blipFill>
        <p:spPr bwMode="auto">
          <a:xfrm>
            <a:off x="609600" y="533400"/>
            <a:ext cx="2239963" cy="3382963"/>
          </a:xfrm>
          <a:prstGeom prst="rect">
            <a:avLst/>
          </a:prstGeom>
          <a:noFill/>
        </p:spPr>
      </p:pic>
      <p:graphicFrame>
        <p:nvGraphicFramePr>
          <p:cNvPr id="19472" name="Object 16"/>
          <p:cNvGraphicFramePr>
            <a:graphicFrameLocks noChangeAspect="1"/>
          </p:cNvGraphicFramePr>
          <p:nvPr/>
        </p:nvGraphicFramePr>
        <p:xfrm>
          <a:off x="5105400" y="1676400"/>
          <a:ext cx="3810000" cy="2759075"/>
        </p:xfrm>
        <a:graphic>
          <a:graphicData uri="http://schemas.openxmlformats.org/presentationml/2006/ole">
            <p:oleObj spid="_x0000_s19472" name="Photo Editor Photo" r:id="rId5" imgW="4761905" imgH="3448531" progId="MSPhotoEd.3">
              <p:embed/>
            </p:oleObj>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3" name="Picture 3" descr="Sample preparation"/>
          <p:cNvPicPr>
            <a:picLocks noChangeAspect="1" noChangeArrowheads="1"/>
          </p:cNvPicPr>
          <p:nvPr/>
        </p:nvPicPr>
        <p:blipFill>
          <a:blip r:embed="rId2" cstate="print"/>
          <a:srcRect/>
          <a:stretch>
            <a:fillRect/>
          </a:stretch>
        </p:blipFill>
        <p:spPr bwMode="auto">
          <a:xfrm>
            <a:off x="5562600" y="4267200"/>
            <a:ext cx="2857500" cy="2149475"/>
          </a:xfrm>
          <a:prstGeom prst="rect">
            <a:avLst/>
          </a:prstGeom>
          <a:noFill/>
        </p:spPr>
      </p:pic>
      <p:pic>
        <p:nvPicPr>
          <p:cNvPr id="20490" name="Picture 10" descr="Shear box testing"/>
          <p:cNvPicPr>
            <a:picLocks noChangeAspect="1" noChangeArrowheads="1"/>
          </p:cNvPicPr>
          <p:nvPr/>
        </p:nvPicPr>
        <p:blipFill>
          <a:blip r:embed="rId3" cstate="print"/>
          <a:srcRect/>
          <a:stretch>
            <a:fillRect/>
          </a:stretch>
        </p:blipFill>
        <p:spPr bwMode="auto">
          <a:xfrm>
            <a:off x="6019800" y="609600"/>
            <a:ext cx="2857500" cy="2149475"/>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4578" name="Object 2"/>
          <p:cNvGraphicFramePr>
            <a:graphicFrameLocks noChangeAspect="1"/>
          </p:cNvGraphicFramePr>
          <p:nvPr/>
        </p:nvGraphicFramePr>
        <p:xfrm>
          <a:off x="2166938" y="1354138"/>
          <a:ext cx="5419725" cy="4064000"/>
        </p:xfrm>
        <a:graphic>
          <a:graphicData uri="http://schemas.openxmlformats.org/presentationml/2006/ole">
            <p:oleObj spid="_x0000_s24578" name="Photo Editor Photo" r:id="rId3" imgW="9752381" imgH="7314286" progId="MSPhotoEd.3">
              <p:embed/>
            </p:oleObj>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602" name="Object 2"/>
          <p:cNvGraphicFramePr>
            <a:graphicFrameLocks noChangeAspect="1"/>
          </p:cNvGraphicFramePr>
          <p:nvPr/>
        </p:nvGraphicFramePr>
        <p:xfrm>
          <a:off x="2471738" y="1490663"/>
          <a:ext cx="5419725" cy="4064000"/>
        </p:xfrm>
        <a:graphic>
          <a:graphicData uri="http://schemas.openxmlformats.org/presentationml/2006/ole">
            <p:oleObj spid="_x0000_s25602" name="Photo Editor Photo" r:id="rId3" imgW="9752381" imgH="7314286" progId="MSPhotoEd.3">
              <p:embed/>
            </p:oleObj>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6626" name="Object 2"/>
          <p:cNvGraphicFramePr>
            <a:graphicFrameLocks noChangeAspect="1"/>
          </p:cNvGraphicFramePr>
          <p:nvPr/>
        </p:nvGraphicFramePr>
        <p:xfrm>
          <a:off x="1185863" y="1320800"/>
          <a:ext cx="5419725" cy="4064000"/>
        </p:xfrm>
        <a:graphic>
          <a:graphicData uri="http://schemas.openxmlformats.org/presentationml/2006/ole">
            <p:oleObj spid="_x0000_s26626" name="Photo Editor Photo" r:id="rId3" imgW="9752381" imgH="7314286" progId="MSPhotoEd.3">
              <p:embed/>
            </p:oleObj>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9698" name="Object 2"/>
          <p:cNvGraphicFramePr>
            <a:graphicFrameLocks noChangeAspect="1"/>
          </p:cNvGraphicFramePr>
          <p:nvPr/>
        </p:nvGraphicFramePr>
        <p:xfrm>
          <a:off x="1862138" y="1397000"/>
          <a:ext cx="5419725" cy="4064000"/>
        </p:xfrm>
        <a:graphic>
          <a:graphicData uri="http://schemas.openxmlformats.org/presentationml/2006/ole">
            <p:oleObj spid="_x0000_s29698" name="Photo Editor Photo" r:id="rId3" imgW="9752381" imgH="7314286" progId="MSPhotoEd.3">
              <p:embed/>
            </p:oleObj>
          </a:graphicData>
        </a:graphic>
      </p:graphicFrame>
    </p:spTree>
  </p:cSld>
  <p:clrMapOvr>
    <a:masterClrMapping/>
  </p:clrMapOvr>
</p:sld>
</file>

<file path=ppt/theme/theme1.xml><?xml version="1.0" encoding="utf-8"?>
<a:theme xmlns:a="http://schemas.openxmlformats.org/drawingml/2006/main" name="Construction">
  <a:themeElements>
    <a:clrScheme name="Construction 1">
      <a:dk1>
        <a:srgbClr val="000000"/>
      </a:dk1>
      <a:lt1>
        <a:srgbClr val="EAE8E2"/>
      </a:lt1>
      <a:dk2>
        <a:srgbClr val="5F5F5F"/>
      </a:dk2>
      <a:lt2>
        <a:srgbClr val="FDBC03"/>
      </a:lt2>
      <a:accent1>
        <a:srgbClr val="A7C1CB"/>
      </a:accent1>
      <a:accent2>
        <a:srgbClr val="A38D77"/>
      </a:accent2>
      <a:accent3>
        <a:srgbClr val="B6B6B6"/>
      </a:accent3>
      <a:accent4>
        <a:srgbClr val="C8C6C1"/>
      </a:accent4>
      <a:accent5>
        <a:srgbClr val="D0DDE2"/>
      </a:accent5>
      <a:accent6>
        <a:srgbClr val="937F6B"/>
      </a:accent6>
      <a:hlink>
        <a:srgbClr val="FFFFCC"/>
      </a:hlink>
      <a:folHlink>
        <a:srgbClr val="FFCC66"/>
      </a:folHlink>
    </a:clrScheme>
    <a:fontScheme name="Construction">
      <a:majorFont>
        <a:latin typeface="Impact"/>
        <a:ea typeface=""/>
        <a:cs typeface=""/>
      </a:majorFont>
      <a:minorFont>
        <a:latin typeface="Arial Narrow"/>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charset="0"/>
          </a:defRPr>
        </a:defPPr>
      </a:lstStyle>
    </a:lnDef>
  </a:objectDefaults>
  <a:extraClrSchemeLst>
    <a:extraClrScheme>
      <a:clrScheme name="Construction 1">
        <a:dk1>
          <a:srgbClr val="000000"/>
        </a:dk1>
        <a:lt1>
          <a:srgbClr val="EAE8E2"/>
        </a:lt1>
        <a:dk2>
          <a:srgbClr val="5F5F5F"/>
        </a:dk2>
        <a:lt2>
          <a:srgbClr val="FDBC03"/>
        </a:lt2>
        <a:accent1>
          <a:srgbClr val="A7C1CB"/>
        </a:accent1>
        <a:accent2>
          <a:srgbClr val="A38D77"/>
        </a:accent2>
        <a:accent3>
          <a:srgbClr val="B6B6B6"/>
        </a:accent3>
        <a:accent4>
          <a:srgbClr val="C8C6C1"/>
        </a:accent4>
        <a:accent5>
          <a:srgbClr val="D0DDE2"/>
        </a:accent5>
        <a:accent6>
          <a:srgbClr val="937F6B"/>
        </a:accent6>
        <a:hlink>
          <a:srgbClr val="FFFFCC"/>
        </a:hlink>
        <a:folHlink>
          <a:srgbClr val="FFCC66"/>
        </a:folHlink>
      </a:clrScheme>
      <a:clrMap bg1="dk2" tx1="lt1" bg2="dk1" tx2="lt2" accent1="accent1" accent2="accent2" accent3="accent3" accent4="accent4" accent5="accent5" accent6="accent6" hlink="hlink" folHlink="folHlink"/>
    </a:extraClrScheme>
    <a:extraClrScheme>
      <a:clrScheme name="Construction 2">
        <a:dk1>
          <a:srgbClr val="333333"/>
        </a:dk1>
        <a:lt1>
          <a:srgbClr val="FFFFFF"/>
        </a:lt1>
        <a:dk2>
          <a:srgbClr val="B75E31"/>
        </a:dk2>
        <a:lt2>
          <a:srgbClr val="463828"/>
        </a:lt2>
        <a:accent1>
          <a:srgbClr val="E09F98"/>
        </a:accent1>
        <a:accent2>
          <a:srgbClr val="E4D8CA"/>
        </a:accent2>
        <a:accent3>
          <a:srgbClr val="FFFFFF"/>
        </a:accent3>
        <a:accent4>
          <a:srgbClr val="2A2A2A"/>
        </a:accent4>
        <a:accent5>
          <a:srgbClr val="EDCDCA"/>
        </a:accent5>
        <a:accent6>
          <a:srgbClr val="CFC4B7"/>
        </a:accent6>
        <a:hlink>
          <a:srgbClr val="663300"/>
        </a:hlink>
        <a:folHlink>
          <a:srgbClr val="CC9900"/>
        </a:folHlink>
      </a:clrScheme>
      <a:clrMap bg1="lt1" tx1="dk1" bg2="lt2" tx2="dk2" accent1="accent1" accent2="accent2" accent3="accent3" accent4="accent4" accent5="accent5" accent6="accent6" hlink="hlink" folHlink="folHlink"/>
    </a:extraClrScheme>
    <a:extraClrScheme>
      <a:clrScheme name="Construction 3">
        <a:dk1>
          <a:srgbClr val="333333"/>
        </a:dk1>
        <a:lt1>
          <a:srgbClr val="FFFFFF"/>
        </a:lt1>
        <a:dk2>
          <a:srgbClr val="4D4D4D"/>
        </a:dk2>
        <a:lt2>
          <a:srgbClr val="000000"/>
        </a:lt2>
        <a:accent1>
          <a:srgbClr val="C0C0C0"/>
        </a:accent1>
        <a:accent2>
          <a:srgbClr val="DDDDDD"/>
        </a:accent2>
        <a:accent3>
          <a:srgbClr val="FFFFFF"/>
        </a:accent3>
        <a:accent4>
          <a:srgbClr val="2A2A2A"/>
        </a:accent4>
        <a:accent5>
          <a:srgbClr val="DCDCDC"/>
        </a:accent5>
        <a:accent6>
          <a:srgbClr val="C8C8C8"/>
        </a:accent6>
        <a:hlink>
          <a:srgbClr val="808080"/>
        </a:hlink>
        <a:folHlink>
          <a:srgbClr val="B2B2B2"/>
        </a:folHlink>
      </a:clrScheme>
      <a:clrMap bg1="lt1" tx1="dk1" bg2="lt2" tx2="dk2" accent1="accent1" accent2="accent2" accent3="accent3" accent4="accent4" accent5="accent5" accent6="accent6" hlink="hlink" folHlink="folHlink"/>
    </a:extraClrScheme>
    <a:extraClrScheme>
      <a:clrScheme name="Construction 4">
        <a:dk1>
          <a:srgbClr val="000000"/>
        </a:dk1>
        <a:lt1>
          <a:srgbClr val="EAE8E2"/>
        </a:lt1>
        <a:dk2>
          <a:srgbClr val="783A34"/>
        </a:dk2>
        <a:lt2>
          <a:srgbClr val="FFCC99"/>
        </a:lt2>
        <a:accent1>
          <a:srgbClr val="83AAAD"/>
        </a:accent1>
        <a:accent2>
          <a:srgbClr val="A06766"/>
        </a:accent2>
        <a:accent3>
          <a:srgbClr val="BEAEAE"/>
        </a:accent3>
        <a:accent4>
          <a:srgbClr val="C8C6C1"/>
        </a:accent4>
        <a:accent5>
          <a:srgbClr val="C1D2D3"/>
        </a:accent5>
        <a:accent6>
          <a:srgbClr val="915D5C"/>
        </a:accent6>
        <a:hlink>
          <a:srgbClr val="FFFFCC"/>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Designs\Construction.pot</Template>
  <TotalTime>204</TotalTime>
  <Words>516</Words>
  <Application>Microsoft Office PowerPoint</Application>
  <PresentationFormat>On-screen Show (4:3)</PresentationFormat>
  <Paragraphs>117</Paragraphs>
  <Slides>21</Slides>
  <Notes>3</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21</vt:i4>
      </vt:variant>
    </vt:vector>
  </HeadingPairs>
  <TitlesOfParts>
    <vt:vector size="29" baseType="lpstr">
      <vt:lpstr>Times New Roman</vt:lpstr>
      <vt:lpstr>Impact</vt:lpstr>
      <vt:lpstr>Arial Narrow</vt:lpstr>
      <vt:lpstr>Wingdings</vt:lpstr>
      <vt:lpstr>Tahoma</vt:lpstr>
      <vt:lpstr>Arial</vt:lpstr>
      <vt:lpstr>Construction</vt:lpstr>
      <vt:lpstr>Microsoft Photo Editor 3.0 Photo</vt:lpstr>
      <vt:lpstr>Built Environment Portfolio</vt:lpstr>
      <vt:lpstr>Site investigation</vt:lpstr>
      <vt:lpstr>Why carry out a site investigation?</vt:lpstr>
      <vt:lpstr>Site investigation</vt:lpstr>
      <vt:lpstr>Site investigation: stages</vt:lpstr>
      <vt:lpstr>Site investigation</vt:lpstr>
      <vt:lpstr>Site investigation</vt:lpstr>
      <vt:lpstr>Site investigation</vt:lpstr>
      <vt:lpstr>Slide 9</vt:lpstr>
      <vt:lpstr>Site investigation</vt:lpstr>
      <vt:lpstr>Site investigation</vt:lpstr>
      <vt:lpstr>Site investigation</vt:lpstr>
      <vt:lpstr>Site investigation</vt:lpstr>
      <vt:lpstr>Site investigation</vt:lpstr>
      <vt:lpstr>Site investigation</vt:lpstr>
      <vt:lpstr>Slide 16</vt:lpstr>
      <vt:lpstr>Slide 17</vt:lpstr>
      <vt:lpstr>Slide 18</vt:lpstr>
      <vt:lpstr>Slide 19</vt:lpstr>
      <vt:lpstr>Slide 20</vt:lpstr>
      <vt:lpstr>Slide 21</vt:lpstr>
    </vt:vector>
  </TitlesOfParts>
  <Company>Swansea Institute of Higher Education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Built Environment Portfolio</dc:title>
  <dc:creator>Mike Cullis</dc:creator>
  <cp:lastModifiedBy>fad-mjc</cp:lastModifiedBy>
  <cp:revision>7</cp:revision>
  <dcterms:created xsi:type="dcterms:W3CDTF">2005-10-21T10:41:01Z</dcterms:created>
  <dcterms:modified xsi:type="dcterms:W3CDTF">2009-10-26T17:56:59Z</dcterms:modified>
</cp:coreProperties>
</file>