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69" r:id="rId9"/>
    <p:sldId id="263" r:id="rId10"/>
    <p:sldId id="264" r:id="rId11"/>
    <p:sldId id="265" r:id="rId12"/>
    <p:sldId id="266" r:id="rId13"/>
    <p:sldId id="267" r:id="rId14"/>
    <p:sldId id="268"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272" autoAdjust="0"/>
  </p:normalViewPr>
  <p:slideViewPr>
    <p:cSldViewPr snapToGrid="0">
      <p:cViewPr>
        <p:scale>
          <a:sx n="75" d="100"/>
          <a:sy n="75" d="100"/>
        </p:scale>
        <p:origin x="-31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AD8765-3898-4FB0-9944-573B46553E11}" type="datetimeFigureOut">
              <a:rPr lang="en-GB" smtClean="0"/>
              <a:t>18/10/2022</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C89065-14CA-4807-B5BE-FA133E9903EE}" type="slidenum">
              <a:rPr lang="en-GB" smtClean="0"/>
              <a:t>‹#›</a:t>
            </a:fld>
            <a:endParaRPr lang="en-GB"/>
          </a:p>
        </p:txBody>
      </p:sp>
    </p:spTree>
    <p:extLst>
      <p:ext uri="{BB962C8B-B14F-4D97-AF65-F5344CB8AC3E}">
        <p14:creationId xmlns:p14="http://schemas.microsoft.com/office/powerpoint/2010/main" val="2804162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2C89065-14CA-4807-B5BE-FA133E9903EE}" type="slidenum">
              <a:rPr lang="en-GB" smtClean="0"/>
              <a:t>2</a:t>
            </a:fld>
            <a:endParaRPr lang="en-GB"/>
          </a:p>
        </p:txBody>
      </p:sp>
    </p:spTree>
    <p:extLst>
      <p:ext uri="{BB962C8B-B14F-4D97-AF65-F5344CB8AC3E}">
        <p14:creationId xmlns:p14="http://schemas.microsoft.com/office/powerpoint/2010/main" val="2425900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254644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3410761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153935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1AC97E6-0766-41CC-A84E-397E9D24AA82}" type="datetimeFigureOut">
              <a:rPr lang="en-US" smtClean="0"/>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759627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AC97E6-0766-41CC-A84E-397E9D24AA82}" type="datetimeFigureOut">
              <a:rPr lang="en-US" smtClean="0"/>
              <a:t>10/18/2022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2337601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2369018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943287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3868468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AC97E6-0766-41CC-A84E-397E9D24AA82}" type="datetimeFigureOut">
              <a:rPr lang="en-US" smtClean="0"/>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3454283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AC97E6-0766-41CC-A84E-397E9D24AA82}" type="datetimeFigureOut">
              <a:rPr lang="en-US" smtClean="0"/>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547336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1057156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59632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2935797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3486846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957610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2371043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AC97E6-0766-41CC-A84E-397E9D24AA82}" type="datetimeFigureOut">
              <a:rPr lang="en-US" smtClean="0"/>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140EF-7636-4D24-9B39-64044128AF1A}" type="slidenum">
              <a:rPr lang="en-US" smtClean="0"/>
              <a:t>‹#›</a:t>
            </a:fld>
            <a:endParaRPr lang="en-US"/>
          </a:p>
        </p:txBody>
      </p:sp>
    </p:spTree>
    <p:extLst>
      <p:ext uri="{BB962C8B-B14F-4D97-AF65-F5344CB8AC3E}">
        <p14:creationId xmlns:p14="http://schemas.microsoft.com/office/powerpoint/2010/main" val="404796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1AC97E6-0766-41CC-A84E-397E9D24AA82}" type="datetimeFigureOut">
              <a:rPr lang="en-US" smtClean="0"/>
              <a:t>10/18/2022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65140EF-7636-4D24-9B39-64044128AF1A}" type="slidenum">
              <a:rPr lang="en-US" smtClean="0"/>
              <a:t>‹#›</a:t>
            </a:fld>
            <a:endParaRPr lang="en-US"/>
          </a:p>
        </p:txBody>
      </p:sp>
    </p:spTree>
    <p:extLst>
      <p:ext uri="{BB962C8B-B14F-4D97-AF65-F5344CB8AC3E}">
        <p14:creationId xmlns:p14="http://schemas.microsoft.com/office/powerpoint/2010/main" val="24197911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674254"/>
            <a:ext cx="8825658" cy="1171296"/>
          </a:xfrm>
        </p:spPr>
        <p:txBody>
          <a:bodyPr/>
          <a:lstStyle/>
          <a:p>
            <a:pPr algn="ctr"/>
            <a:r>
              <a:rPr lang="en-US" sz="3600" b="1" dirty="0" smtClean="0"/>
              <a:t>BMHP6009_BIRM</a:t>
            </a:r>
            <a:br>
              <a:rPr lang="en-US" sz="3600" b="1" dirty="0" smtClean="0"/>
            </a:br>
            <a:r>
              <a:rPr lang="en-US" sz="3600" b="1" dirty="0" smtClean="0"/>
              <a:t>Living </a:t>
            </a:r>
            <a:r>
              <a:rPr lang="en-US" sz="3600" b="1" dirty="0"/>
              <a:t>with Care: The Older Person</a:t>
            </a:r>
            <a:endParaRPr lang="en-US" sz="3600" dirty="0"/>
          </a:p>
        </p:txBody>
      </p:sp>
      <p:sp>
        <p:nvSpPr>
          <p:cNvPr id="3" name="Subtitle 2"/>
          <p:cNvSpPr>
            <a:spLocks noGrp="1"/>
          </p:cNvSpPr>
          <p:nvPr>
            <p:ph type="subTitle" idx="1"/>
          </p:nvPr>
        </p:nvSpPr>
        <p:spPr>
          <a:xfrm>
            <a:off x="1154955" y="3515249"/>
            <a:ext cx="8825658" cy="1816603"/>
          </a:xfrm>
        </p:spPr>
        <p:txBody>
          <a:bodyPr>
            <a:normAutofit/>
          </a:bodyPr>
          <a:lstStyle/>
          <a:p>
            <a:pPr algn="ctr"/>
            <a:r>
              <a:rPr lang="en-US" b="1" dirty="0" smtClean="0"/>
              <a:t>Presentation on dementia</a:t>
            </a:r>
          </a:p>
          <a:p>
            <a:pPr algn="ctr"/>
            <a:r>
              <a:rPr lang="en-US" b="1" dirty="0" smtClean="0"/>
              <a:t>Submitted by: Zainab </a:t>
            </a:r>
            <a:r>
              <a:rPr lang="en-US" b="1" dirty="0" err="1" smtClean="0"/>
              <a:t>omer</a:t>
            </a:r>
            <a:r>
              <a:rPr lang="en-US" b="1" dirty="0" smtClean="0"/>
              <a:t> </a:t>
            </a:r>
            <a:r>
              <a:rPr lang="en-US" b="1" dirty="0" err="1" smtClean="0"/>
              <a:t>hassan</a:t>
            </a:r>
            <a:endParaRPr lang="en-US" b="1" dirty="0" smtClean="0"/>
          </a:p>
          <a:p>
            <a:pPr algn="ctr"/>
            <a:r>
              <a:rPr lang="en-US" b="1" dirty="0" smtClean="0"/>
              <a:t>Student ID: 1921653</a:t>
            </a:r>
            <a:endParaRPr lang="en-US" dirty="0"/>
          </a:p>
        </p:txBody>
      </p:sp>
    </p:spTree>
    <p:extLst>
      <p:ext uri="{BB962C8B-B14F-4D97-AF65-F5344CB8AC3E}">
        <p14:creationId xmlns:p14="http://schemas.microsoft.com/office/powerpoint/2010/main" val="1353782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Dementia lead to the loss of mental reasoning, thinking, functioning and remembering, to the degree that it start affecting the daily life and activities of the person. Some of the individual having dementia cannot control their feelings and emotions, and their behavior sustainably changed.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It can ranges in terms of severity from the mild or early stage, which is considered as a starting point to impact the functioning of person, to the severe and last stage of dementia, which start when the people start depending upon other in order to perform basic task of life.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According </a:t>
            </a:r>
            <a:r>
              <a:rPr lang="en-US" dirty="0">
                <a:latin typeface="Times New Roman" panose="02020603050405020304" pitchFamily="18" charset="0"/>
                <a:cs typeface="Times New Roman" panose="02020603050405020304" pitchFamily="18" charset="0"/>
              </a:rPr>
              <a:t>to </a:t>
            </a:r>
            <a:r>
              <a:rPr lang="en-US" dirty="0" err="1">
                <a:latin typeface="Times New Roman" panose="02020603050405020304" pitchFamily="18" charset="0"/>
                <a:cs typeface="Times New Roman" panose="02020603050405020304" pitchFamily="18" charset="0"/>
              </a:rPr>
              <a:t>Arvanitakis</a:t>
            </a:r>
            <a:r>
              <a:rPr lang="en-US" dirty="0">
                <a:latin typeface="Times New Roman" panose="02020603050405020304" pitchFamily="18" charset="0"/>
                <a:cs typeface="Times New Roman" panose="02020603050405020304" pitchFamily="18" charset="0"/>
              </a:rPr>
              <a:t>, et al. (2019), it is the loss of attainted </a:t>
            </a:r>
            <a:r>
              <a:rPr lang="en-US" dirty="0" smtClean="0">
                <a:latin typeface="Times New Roman" panose="02020603050405020304" pitchFamily="18" charset="0"/>
                <a:cs typeface="Times New Roman" panose="02020603050405020304" pitchFamily="18" charset="0"/>
              </a:rPr>
              <a:t>cognition functioning </a:t>
            </a:r>
            <a:r>
              <a:rPr lang="en-US" dirty="0">
                <a:latin typeface="Times New Roman" panose="02020603050405020304" pitchFamily="18" charset="0"/>
                <a:cs typeface="Times New Roman" panose="02020603050405020304" pitchFamily="18" charset="0"/>
              </a:rPr>
              <a:t>which can majorly affect the occupational and social functioning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5602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It is very common mental disorder when people start getting older. Around 1/3 of individual  people age ranged between 80 and more can have any type of dementia. dementia is not common in every older adults. so many of the individual can live into their 90s without showing any symptoms of dementia. However, dementia can occur in individual older than 65 years old (Livingston, et al., 2017).</a:t>
            </a:r>
          </a:p>
          <a:p>
            <a:r>
              <a:rPr lang="en-US" dirty="0" smtClean="0">
                <a:latin typeface="Times New Roman" panose="02020603050405020304" pitchFamily="18" charset="0"/>
                <a:cs typeface="Times New Roman" panose="02020603050405020304" pitchFamily="18" charset="0"/>
              </a:rPr>
              <a:t>There are three types of dementia such as vascular dementia, </a:t>
            </a:r>
            <a:r>
              <a:rPr lang="en-US" dirty="0">
                <a:latin typeface="Times New Roman" panose="02020603050405020304" pitchFamily="18" charset="0"/>
                <a:cs typeface="Times New Roman" panose="02020603050405020304" pitchFamily="18" charset="0"/>
              </a:rPr>
              <a:t>Lewy body </a:t>
            </a:r>
            <a:r>
              <a:rPr lang="en-US" dirty="0" smtClean="0">
                <a:latin typeface="Times New Roman" panose="02020603050405020304" pitchFamily="18" charset="0"/>
                <a:cs typeface="Times New Roman" panose="02020603050405020304" pitchFamily="18" charset="0"/>
              </a:rPr>
              <a:t>dementia and </a:t>
            </a:r>
            <a:r>
              <a:rPr lang="en-US" dirty="0">
                <a:latin typeface="Times New Roman" panose="02020603050405020304" pitchFamily="18" charset="0"/>
                <a:cs typeface="Times New Roman" panose="02020603050405020304" pitchFamily="18" charset="0"/>
              </a:rPr>
              <a:t>Alzheimer's </a:t>
            </a:r>
            <a:r>
              <a:rPr lang="en-US" dirty="0" smtClean="0">
                <a:latin typeface="Times New Roman" panose="02020603050405020304" pitchFamily="18" charset="0"/>
                <a:cs typeface="Times New Roman" panose="02020603050405020304" pitchFamily="18" charset="0"/>
              </a:rPr>
              <a:t>disease.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964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Alzheimer's disease is a progressive and irreversible disorder which can destroys and damages brain cell, involving loss of memory and adversely influencing cognitive capabilities such as reasoning and thinking skills. it is considered as the main cause of dementia (</a:t>
            </a:r>
            <a:r>
              <a:rPr lang="en-US" dirty="0" err="1">
                <a:latin typeface="Times New Roman" panose="02020603050405020304" pitchFamily="18" charset="0"/>
                <a:cs typeface="Times New Roman" panose="02020603050405020304" pitchFamily="18" charset="0"/>
              </a:rPr>
              <a:t>Scheltens</a:t>
            </a:r>
            <a:r>
              <a:rPr lang="en-US" dirty="0">
                <a:latin typeface="Times New Roman" panose="02020603050405020304" pitchFamily="18" charset="0"/>
                <a:cs typeface="Times New Roman" panose="02020603050405020304" pitchFamily="18" charset="0"/>
              </a:rPr>
              <a:t> et al., 2021).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Another </a:t>
            </a:r>
            <a:r>
              <a:rPr lang="en-US" dirty="0">
                <a:latin typeface="Times New Roman" panose="02020603050405020304" pitchFamily="18" charset="0"/>
                <a:cs typeface="Times New Roman" panose="02020603050405020304" pitchFamily="18" charset="0"/>
              </a:rPr>
              <a:t>type of dementia is vascular dementia. It refers to the decrease in cognitive and thinking competencies caused by the reduced and blocked flow of blood to the brain, which lead the brain towards the deprivation of much required nutrients and oxygen. </a:t>
            </a:r>
          </a:p>
        </p:txBody>
      </p:sp>
    </p:spTree>
    <p:extLst>
      <p:ext uri="{BB962C8B-B14F-4D97-AF65-F5344CB8AC3E}">
        <p14:creationId xmlns:p14="http://schemas.microsoft.com/office/powerpoint/2010/main" val="807431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Lewy body dementia is considered as the most common type of dementia. It is the brain disorder, which can result in the form of permanent decline of cognitive function and problems in movement. Its symptoms usually handled in isolation (Taylor et al., 2020</a:t>
            </a:r>
            <a:r>
              <a:rPr lang="en-US" dirty="0" smtClean="0">
                <a:latin typeface="Times New Roman" panose="02020603050405020304" pitchFamily="18" charset="0"/>
                <a:cs typeface="Times New Roman" panose="02020603050405020304" pitchFamily="18" charset="0"/>
              </a:rPr>
              <a:t>)</a:t>
            </a:r>
          </a:p>
          <a:p>
            <a:r>
              <a:rPr lang="en-US" dirty="0" smtClean="0">
                <a:latin typeface="Times New Roman" panose="02020603050405020304" pitchFamily="18" charset="0"/>
                <a:cs typeface="Times New Roman" panose="02020603050405020304" pitchFamily="18" charset="0"/>
              </a:rPr>
              <a:t>The person suffering from dementia often needs somebody from their family or carer to assist them in their daily task.  </a:t>
            </a:r>
          </a:p>
          <a:p>
            <a:r>
              <a:rPr lang="en-US" dirty="0" smtClean="0">
                <a:latin typeface="Times New Roman" panose="02020603050405020304" pitchFamily="18" charset="0"/>
                <a:cs typeface="Times New Roman" panose="02020603050405020304" pitchFamily="18" charset="0"/>
              </a:rPr>
              <a:t>Their needs can include assistance in home chores such as cooking, washing and cleaning. </a:t>
            </a:r>
          </a:p>
          <a:p>
            <a:r>
              <a:rPr lang="en-US" dirty="0" smtClean="0">
                <a:latin typeface="Times New Roman" panose="02020603050405020304" pitchFamily="18" charset="0"/>
                <a:cs typeface="Times New Roman" panose="02020603050405020304" pitchFamily="18" charset="0"/>
              </a:rPr>
              <a:t>They also needed for suitable transportation since their memory start decreasing they can forget the direction of their destinations or stations.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0761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Different intervention are required for dementia care in older adults.</a:t>
            </a:r>
          </a:p>
          <a:p>
            <a:r>
              <a:rPr lang="en-US" dirty="0" smtClean="0">
                <a:latin typeface="Times New Roman" panose="02020603050405020304" pitchFamily="18" charset="0"/>
                <a:cs typeface="Times New Roman" panose="02020603050405020304" pitchFamily="18" charset="0"/>
              </a:rPr>
              <a:t>Intervention based on art therapy can be utilized for older adults suffering from dementia. It is considered as the creative process in order to assist individual to explore self expression and identify new ways to get personal insights and establish new coping competencies. This therapy seems to be the well suited therapy to help out   individual with dementia in aiming to enhance their quality of life and mental well </a:t>
            </a:r>
            <a:r>
              <a:rPr lang="en-US" dirty="0">
                <a:latin typeface="Times New Roman" panose="02020603050405020304" pitchFamily="18" charset="0"/>
                <a:cs typeface="Times New Roman" panose="02020603050405020304" pitchFamily="18" charset="0"/>
              </a:rPr>
              <a:t>being (</a:t>
            </a:r>
            <a:r>
              <a:rPr lang="en-US" dirty="0" err="1" smtClean="0">
                <a:latin typeface="Times New Roman" panose="02020603050405020304" pitchFamily="18" charset="0"/>
                <a:cs typeface="Times New Roman" panose="02020603050405020304" pitchFamily="18" charset="0"/>
              </a:rPr>
              <a:t>Guseva</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2019). </a:t>
            </a:r>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7813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a:bodyPr>
          <a:lstStyle/>
          <a:p>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Another intervention based on music therapy can be applied on people with dementia.  This therapy means that music can be used as a clinical method to achieve the personalized goals such as self-expression, </a:t>
            </a:r>
            <a:r>
              <a:rPr lang="en-US" dirty="0">
                <a:latin typeface="Times New Roman" panose="02020603050405020304" pitchFamily="18" charset="0"/>
                <a:cs typeface="Times New Roman" panose="02020603050405020304" pitchFamily="18" charset="0"/>
              </a:rPr>
              <a:t>reducing </a:t>
            </a:r>
            <a:r>
              <a:rPr lang="en-US" dirty="0" smtClean="0">
                <a:latin typeface="Times New Roman" panose="02020603050405020304" pitchFamily="18" charset="0"/>
                <a:cs typeface="Times New Roman" panose="02020603050405020304" pitchFamily="18" charset="0"/>
              </a:rPr>
              <a:t>stress and </a:t>
            </a:r>
            <a:r>
              <a:rPr lang="en-US" dirty="0">
                <a:latin typeface="Times New Roman" panose="02020603050405020304" pitchFamily="18" charset="0"/>
                <a:cs typeface="Times New Roman" panose="02020603050405020304" pitchFamily="18" charset="0"/>
              </a:rPr>
              <a:t>improving </a:t>
            </a:r>
            <a:r>
              <a:rPr lang="en-US" dirty="0" smtClean="0">
                <a:latin typeface="Times New Roman" panose="02020603050405020304" pitchFamily="18" charset="0"/>
                <a:cs typeface="Times New Roman" panose="02020603050405020304" pitchFamily="18" charset="0"/>
              </a:rPr>
              <a:t>mood. This therapy has a ability to improve the cognitive functioning in older individual suffering from </a:t>
            </a:r>
            <a:r>
              <a:rPr lang="en-US" dirty="0">
                <a:latin typeface="Times New Roman" panose="02020603050405020304" pitchFamily="18" charset="0"/>
                <a:cs typeface="Times New Roman" panose="02020603050405020304" pitchFamily="18" charset="0"/>
              </a:rPr>
              <a:t>dementia (</a:t>
            </a:r>
            <a:r>
              <a:rPr lang="en-US" dirty="0" err="1" smtClean="0">
                <a:latin typeface="Times New Roman" panose="02020603050405020304" pitchFamily="18" charset="0"/>
                <a:cs typeface="Times New Roman" panose="02020603050405020304" pitchFamily="18" charset="0"/>
              </a:rPr>
              <a:t>Tsoi</a:t>
            </a:r>
            <a:r>
              <a:rPr lang="en-US" dirty="0" smtClean="0">
                <a:latin typeface="Times New Roman" panose="02020603050405020304" pitchFamily="18" charset="0"/>
                <a:cs typeface="Times New Roman" panose="02020603050405020304" pitchFamily="18" charset="0"/>
              </a:rPr>
              <a:t> et al., 2018)</a:t>
            </a:r>
          </a:p>
          <a:p>
            <a:endParaRPr lang="en-US" dirty="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7547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a:bodyPr>
          <a:lstStyle/>
          <a:p>
            <a:pPr marL="0" indent="0">
              <a:buNone/>
            </a:pPr>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 utilization of the Assistive </a:t>
            </a:r>
            <a:r>
              <a:rPr lang="en-US" dirty="0">
                <a:latin typeface="Times New Roman" panose="02020603050405020304" pitchFamily="18" charset="0"/>
                <a:cs typeface="Times New Roman" panose="02020603050405020304" pitchFamily="18" charset="0"/>
              </a:rPr>
              <a:t>Technology </a:t>
            </a:r>
            <a:r>
              <a:rPr lang="en-US" dirty="0" smtClean="0">
                <a:latin typeface="Times New Roman" panose="02020603050405020304" pitchFamily="18" charset="0"/>
                <a:cs typeface="Times New Roman" panose="02020603050405020304" pitchFamily="18" charset="0"/>
              </a:rPr>
              <a:t>in the care of dementia patient can have great impact in decreasing the worldwide burden of dementia and can give number of different chances to enhance the wellbeing of the people and improve  their </a:t>
            </a:r>
            <a:r>
              <a:rPr lang="en-US" dirty="0">
                <a:latin typeface="Times New Roman" panose="02020603050405020304" pitchFamily="18" charset="0"/>
                <a:cs typeface="Times New Roman" panose="02020603050405020304" pitchFamily="18" charset="0"/>
              </a:rPr>
              <a:t>lives (</a:t>
            </a:r>
            <a:r>
              <a:rPr lang="en-US" dirty="0" err="1" smtClean="0">
                <a:latin typeface="Times New Roman" panose="02020603050405020304" pitchFamily="18" charset="0"/>
                <a:cs typeface="Times New Roman" panose="02020603050405020304" pitchFamily="18" charset="0"/>
              </a:rPr>
              <a:t>Ienca</a:t>
            </a:r>
            <a:r>
              <a:rPr lang="en-US" dirty="0" smtClean="0">
                <a:latin typeface="Times New Roman" panose="02020603050405020304" pitchFamily="18" charset="0"/>
                <a:cs typeface="Times New Roman" panose="02020603050405020304" pitchFamily="18" charset="0"/>
              </a:rPr>
              <a:t> et al., 2018). </a:t>
            </a:r>
          </a:p>
        </p:txBody>
      </p:sp>
    </p:spTree>
    <p:extLst>
      <p:ext uri="{BB962C8B-B14F-4D97-AF65-F5344CB8AC3E}">
        <p14:creationId xmlns:p14="http://schemas.microsoft.com/office/powerpoint/2010/main" val="298844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a:t>
            </a:r>
            <a:r>
              <a:rPr lang="en-GB" dirty="0"/>
              <a:t>leaflet </a:t>
            </a:r>
            <a:r>
              <a:rPr lang="en-GB" dirty="0" smtClean="0"/>
              <a:t>is needed </a:t>
            </a:r>
            <a:endParaRPr lang="en-US" dirty="0"/>
          </a:p>
        </p:txBody>
      </p:sp>
      <p:sp>
        <p:nvSpPr>
          <p:cNvPr id="3" name="Content Placeholder 2"/>
          <p:cNvSpPr>
            <a:spLocks noGrp="1"/>
          </p:cNvSpPr>
          <p:nvPr>
            <p:ph idx="1"/>
          </p:nvPr>
        </p:nvSpPr>
        <p:spPr/>
        <p:txBody>
          <a:bodyPr>
            <a:normAutofit/>
          </a:bodyPr>
          <a:lstStyle/>
          <a:p>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Leaflets are the amazing and vivid technique to educate family and patient on their health status and also to promote different interventions. Through the proposed leaflets, family can examine their older parents and adults are their home. They can access their need from information leaflet. It was an effective way to educate families. The pool of information, insights and content are strongly supported with the wide range of sources and evidence, published from the past 5 years. also, statistics were gathered from the WHO website, which is credible and reliable source. Leaflets can be utilized the information </a:t>
            </a:r>
            <a:r>
              <a:rPr lang="en-US" dirty="0">
                <a:latin typeface="Times New Roman" panose="02020603050405020304" pitchFamily="18" charset="0"/>
                <a:cs typeface="Times New Roman" panose="02020603050405020304" pitchFamily="18" charset="0"/>
              </a:rPr>
              <a:t>source (</a:t>
            </a:r>
            <a:r>
              <a:rPr lang="en-US" dirty="0" smtClean="0">
                <a:latin typeface="Times New Roman" panose="02020603050405020304" pitchFamily="18" charset="0"/>
                <a:cs typeface="Times New Roman" panose="02020603050405020304" pitchFamily="18" charset="0"/>
              </a:rPr>
              <a:t>Arora et al., 2018). </a:t>
            </a:r>
          </a:p>
          <a:p>
            <a:endParaRPr lang="en-US" dirty="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9908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of leaflet </a:t>
            </a:r>
            <a:endParaRPr lang="en-US" dirty="0"/>
          </a:p>
        </p:txBody>
      </p:sp>
      <p:sp>
        <p:nvSpPr>
          <p:cNvPr id="3" name="Content Placeholder 2"/>
          <p:cNvSpPr>
            <a:spLocks noGrp="1"/>
          </p:cNvSpPr>
          <p:nvPr>
            <p:ph idx="1"/>
          </p:nvPr>
        </p:nvSpPr>
        <p:spPr/>
        <p:txBody>
          <a:bodyPr>
            <a:normAutofit/>
          </a:bodyPr>
          <a:lstStyle/>
          <a:p>
            <a:r>
              <a:rPr lang="en-US" dirty="0" smtClean="0">
                <a:latin typeface="Times New Roman" panose="02020603050405020304" pitchFamily="18" charset="0"/>
                <a:cs typeface="Times New Roman" panose="02020603050405020304" pitchFamily="18" charset="0"/>
              </a:rPr>
              <a:t>The proposed leaflet can be used by caregivers and children of elderly parents. They can get all the necessary information from leaflet such as from types of dementia to legislation applied in this domain. </a:t>
            </a:r>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Leaflet has quoted number of interventions. Family members of dementia patient can utilized any of the intervention which can certainly enhance the cognitive function and mental well being. </a:t>
            </a:r>
          </a:p>
          <a:p>
            <a:endParaRPr 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0981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Theory of aging </a:t>
            </a:r>
            <a:endParaRPr lang="en-US" dirty="0"/>
          </a:p>
        </p:txBody>
      </p:sp>
      <p:sp>
        <p:nvSpPr>
          <p:cNvPr id="3" name="Content Placeholder 2"/>
          <p:cNvSpPr>
            <a:spLocks noGrp="1"/>
          </p:cNvSpPr>
          <p:nvPr>
            <p:ph idx="1"/>
          </p:nvPr>
        </p:nvSpPr>
        <p:spPr/>
        <p:txBody>
          <a:bodyPr>
            <a:normAutofit/>
          </a:bodyPr>
          <a:lstStyle/>
          <a:p>
            <a:r>
              <a:rPr lang="en-US" dirty="0" smtClean="0">
                <a:latin typeface="Times New Roman" panose="02020603050405020304" pitchFamily="18" charset="0"/>
                <a:cs typeface="Times New Roman" panose="02020603050405020304" pitchFamily="18" charset="0"/>
              </a:rPr>
              <a:t>The disengagement theory of aging states that aging is unavoidable and capability of people such as the </a:t>
            </a:r>
            <a:r>
              <a:rPr lang="en-US" dirty="0">
                <a:latin typeface="Times New Roman" panose="02020603050405020304" pitchFamily="18" charset="0"/>
                <a:cs typeface="Times New Roman" panose="02020603050405020304" pitchFamily="18" charset="0"/>
              </a:rPr>
              <a:t>capability </a:t>
            </a:r>
            <a:r>
              <a:rPr lang="en-US" dirty="0" smtClean="0">
                <a:latin typeface="Times New Roman" panose="02020603050405020304" pitchFamily="18" charset="0"/>
                <a:cs typeface="Times New Roman" panose="02020603050405020304" pitchFamily="18" charset="0"/>
              </a:rPr>
              <a:t>to interact with relations and friends start reducing with the passage of time </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Asiamah</a:t>
            </a:r>
            <a:r>
              <a:rPr lang="en-US" dirty="0">
                <a:latin typeface="Times New Roman" panose="02020603050405020304" pitchFamily="18" charset="0"/>
                <a:cs typeface="Times New Roman" panose="02020603050405020304" pitchFamily="18" charset="0"/>
              </a:rPr>
              <a:t>, 2017). </a:t>
            </a:r>
            <a:r>
              <a:rPr lang="en-US" dirty="0" smtClean="0">
                <a:latin typeface="Times New Roman" panose="02020603050405020304" pitchFamily="18" charset="0"/>
                <a:cs typeface="Times New Roman" panose="02020603050405020304" pitchFamily="18" charset="0"/>
              </a:rPr>
              <a:t>This theory emphasis on the psychological and social </a:t>
            </a:r>
            <a:r>
              <a:rPr lang="en-US" dirty="0">
                <a:latin typeface="Times New Roman" panose="02020603050405020304" pitchFamily="18" charset="0"/>
                <a:cs typeface="Times New Roman" panose="02020603050405020304" pitchFamily="18" charset="0"/>
              </a:rPr>
              <a:t>adjustment </a:t>
            </a:r>
            <a:r>
              <a:rPr lang="en-US" dirty="0" smtClean="0">
                <a:latin typeface="Times New Roman" panose="02020603050405020304" pitchFamily="18" charset="0"/>
                <a:cs typeface="Times New Roman" panose="02020603050405020304" pitchFamily="18" charset="0"/>
              </a:rPr>
              <a:t>of the older adults to after married life and work. This theory include that all individual incline to detach and disengage themselves from the society such as social norms. </a:t>
            </a:r>
          </a:p>
          <a:p>
            <a:r>
              <a:rPr lang="en-US" dirty="0" smtClean="0">
                <a:latin typeface="Times New Roman" panose="02020603050405020304" pitchFamily="18" charset="0"/>
                <a:cs typeface="Times New Roman" panose="02020603050405020304" pitchFamily="18" charset="0"/>
              </a:rPr>
              <a:t>Another theory </a:t>
            </a:r>
            <a:r>
              <a:rPr lang="en-US" dirty="0">
                <a:latin typeface="Times New Roman" panose="02020603050405020304" pitchFamily="18" charset="0"/>
                <a:cs typeface="Times New Roman" panose="02020603050405020304" pitchFamily="18" charset="0"/>
              </a:rPr>
              <a:t>is </a:t>
            </a:r>
            <a:r>
              <a:rPr lang="en-US" dirty="0" smtClean="0">
                <a:latin typeface="Times New Roman" panose="02020603050405020304" pitchFamily="18" charset="0"/>
                <a:cs typeface="Times New Roman" panose="02020603050405020304" pitchFamily="18" charset="0"/>
              </a:rPr>
              <a:t>Symbolic interaction. It is known </a:t>
            </a:r>
            <a:r>
              <a:rPr lang="en-US" dirty="0">
                <a:latin typeface="Times New Roman" panose="02020603050405020304" pitchFamily="18" charset="0"/>
                <a:cs typeface="Times New Roman" panose="02020603050405020304" pitchFamily="18" charset="0"/>
              </a:rPr>
              <a:t>as a symbolic </a:t>
            </a:r>
            <a:r>
              <a:rPr lang="en-US" dirty="0" smtClean="0">
                <a:latin typeface="Times New Roman" panose="02020603050405020304" pitchFamily="18" charset="0"/>
                <a:cs typeface="Times New Roman" panose="02020603050405020304" pitchFamily="18" charset="0"/>
              </a:rPr>
              <a:t>interactionism. It is considered as a major framework of the theory </a:t>
            </a:r>
            <a:r>
              <a:rPr lang="en-US" dirty="0">
                <a:latin typeface="Times New Roman" panose="02020603050405020304" pitchFamily="18" charset="0"/>
                <a:cs typeface="Times New Roman" panose="02020603050405020304" pitchFamily="18" charset="0"/>
              </a:rPr>
              <a:t>of </a:t>
            </a:r>
            <a:r>
              <a:rPr lang="en-US" dirty="0" smtClean="0">
                <a:latin typeface="Times New Roman" panose="02020603050405020304" pitchFamily="18" charset="0"/>
                <a:cs typeface="Times New Roman" panose="02020603050405020304" pitchFamily="18" charset="0"/>
              </a:rPr>
              <a:t>sociological. This theory depends on the symbolic meaning, that individual establish and develop on social interaction. </a:t>
            </a:r>
          </a:p>
          <a:p>
            <a:endParaRPr lang="en-US" dirty="0" smtClean="0"/>
          </a:p>
        </p:txBody>
      </p:sp>
    </p:spTree>
    <p:extLst>
      <p:ext uri="{BB962C8B-B14F-4D97-AF65-F5344CB8AC3E}">
        <p14:creationId xmlns:p14="http://schemas.microsoft.com/office/powerpoint/2010/main" val="3987307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Mental </a:t>
            </a:r>
            <a:r>
              <a:rPr lang="en-US" dirty="0"/>
              <a:t>Capacity Act 2005</a:t>
            </a:r>
          </a:p>
        </p:txBody>
      </p:sp>
      <p:sp>
        <p:nvSpPr>
          <p:cNvPr id="3" name="Content Placeholder 2"/>
          <p:cNvSpPr>
            <a:spLocks noGrp="1"/>
          </p:cNvSpPr>
          <p:nvPr>
            <p:ph idx="1"/>
          </p:nvPr>
        </p:nvSpPr>
        <p:spPr/>
        <p:txBody>
          <a:bodyPr>
            <a:normAutofit/>
          </a:bodyPr>
          <a:lstStyle/>
          <a:p>
            <a:r>
              <a:rPr lang="en-US" dirty="0" smtClean="0">
                <a:latin typeface="Times New Roman" panose="02020603050405020304" pitchFamily="18" charset="0"/>
                <a:cs typeface="Times New Roman" panose="02020603050405020304" pitchFamily="18" charset="0"/>
              </a:rPr>
              <a:t>The mental capacity act 2005 includes all the choices and decisions on personal wellbeing involving matters of finance, associated with individual who are permanently and temporarily have absence of mental capacity. It is known as the best approach and it entails </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the values and wishes of patient are positive (</a:t>
            </a:r>
            <a:r>
              <a:rPr lang="en-US" dirty="0" err="1" smtClean="0">
                <a:latin typeface="Times New Roman" panose="02020603050405020304" pitchFamily="18" charset="0"/>
                <a:cs typeface="Times New Roman" panose="02020603050405020304" pitchFamily="18" charset="0"/>
              </a:rPr>
              <a:t>Szelepet</a:t>
            </a:r>
            <a:r>
              <a:rPr lang="en-US" dirty="0" smtClean="0">
                <a:latin typeface="Times New Roman" panose="02020603050405020304" pitchFamily="18" charset="0"/>
                <a:cs typeface="Times New Roman" panose="02020603050405020304" pitchFamily="18" charset="0"/>
              </a:rPr>
              <a:t>, 2018).</a:t>
            </a:r>
          </a:p>
          <a:p>
            <a:r>
              <a:rPr lang="en-US" dirty="0" smtClean="0">
                <a:latin typeface="Times New Roman" panose="02020603050405020304" pitchFamily="18" charset="0"/>
                <a:cs typeface="Times New Roman" panose="02020603050405020304" pitchFamily="18" charset="0"/>
              </a:rPr>
              <a:t>This act states that the individual has the right to make choices and decision for themselves. It should be suppose that people are able to make their own choice and decisions until It is prominently visible that they cannot make any decision. </a:t>
            </a:r>
          </a:p>
          <a:p>
            <a:r>
              <a:rPr lang="en-US" dirty="0" smtClean="0">
                <a:latin typeface="Times New Roman" panose="02020603050405020304" pitchFamily="18" charset="0"/>
                <a:cs typeface="Times New Roman" panose="02020603050405020304" pitchFamily="18" charset="0"/>
              </a:rPr>
              <a:t>Families having older adults at home who are suffering from the dementia, should not be suppose that they cannot make any choice of their desire until they older adults shows major signs of memory loss. </a:t>
            </a:r>
            <a:endParaRPr lang="en-US" dirty="0">
              <a:latin typeface="Times New Roman" panose="02020603050405020304" pitchFamily="18" charset="0"/>
              <a:cs typeface="Times New Roman" panose="02020603050405020304" pitchFamily="18" charset="0"/>
            </a:endParaRPr>
          </a:p>
          <a:p>
            <a:pPr marL="0" indent="0">
              <a:buNone/>
            </a:pPr>
            <a:endParaRPr lang="en-US" dirty="0" smtClean="0"/>
          </a:p>
        </p:txBody>
      </p:sp>
    </p:spTree>
    <p:extLst>
      <p:ext uri="{BB962C8B-B14F-4D97-AF65-F5344CB8AC3E}">
        <p14:creationId xmlns:p14="http://schemas.microsoft.com/office/powerpoint/2010/main" val="3075549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a:bodyPr>
          <a:lstStyle/>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Individual suffering from dementia can have lack of mental capacity and can become </a:t>
            </a:r>
            <a:r>
              <a:rPr lang="en-US" dirty="0">
                <a:latin typeface="Times New Roman" panose="02020603050405020304" pitchFamily="18" charset="0"/>
                <a:cs typeface="Times New Roman" panose="02020603050405020304" pitchFamily="18" charset="0"/>
              </a:rPr>
              <a:t>incapable </a:t>
            </a:r>
            <a:r>
              <a:rPr lang="en-US" dirty="0" smtClean="0">
                <a:latin typeface="Times New Roman" panose="02020603050405020304" pitchFamily="18" charset="0"/>
                <a:cs typeface="Times New Roman" panose="02020603050405020304" pitchFamily="18" charset="0"/>
              </a:rPr>
              <a:t>to take any decisions and make choices. This act is the legislation in wales and England which can significantly protect and safe people who have less mental ability in decision making.</a:t>
            </a:r>
          </a:p>
          <a:p>
            <a:r>
              <a:rPr lang="en-US" dirty="0" smtClean="0">
                <a:latin typeface="Times New Roman" panose="02020603050405020304" pitchFamily="18" charset="0"/>
                <a:cs typeface="Times New Roman" panose="02020603050405020304" pitchFamily="18" charset="0"/>
              </a:rPr>
              <a:t>Members of family and caregiver who are taking care of the dementia patient should make sure that if they are not enough capable to make decision for themselves, then </a:t>
            </a:r>
            <a:r>
              <a:rPr lang="en-US" dirty="0">
                <a:latin typeface="Times New Roman" panose="02020603050405020304" pitchFamily="18" charset="0"/>
                <a:cs typeface="Times New Roman" panose="02020603050405020304" pitchFamily="18" charset="0"/>
              </a:rPr>
              <a:t>Members of family and caregiver </a:t>
            </a:r>
            <a:r>
              <a:rPr lang="en-US" dirty="0" smtClean="0">
                <a:latin typeface="Times New Roman" panose="02020603050405020304" pitchFamily="18" charset="0"/>
                <a:cs typeface="Times New Roman" panose="02020603050405020304" pitchFamily="18" charset="0"/>
              </a:rPr>
              <a:t>should take decisions on the behalf of them. The decision must be well suited for </a:t>
            </a:r>
            <a:r>
              <a:rPr lang="en-US" dirty="0">
                <a:latin typeface="Times New Roman" panose="02020603050405020304" pitchFamily="18" charset="0"/>
                <a:cs typeface="Times New Roman" panose="02020603050405020304" pitchFamily="18" charset="0"/>
              </a:rPr>
              <a:t>them  (</a:t>
            </a:r>
            <a:r>
              <a:rPr lang="en-US" dirty="0" err="1">
                <a:latin typeface="Times New Roman" panose="02020603050405020304" pitchFamily="18" charset="0"/>
                <a:cs typeface="Times New Roman" panose="02020603050405020304" pitchFamily="18" charset="0"/>
              </a:rPr>
              <a:t>Alzheimers</a:t>
            </a:r>
            <a:r>
              <a:rPr lang="en-US" dirty="0">
                <a:latin typeface="Times New Roman" panose="02020603050405020304" pitchFamily="18" charset="0"/>
                <a:cs typeface="Times New Roman" panose="02020603050405020304" pitchFamily="18" charset="0"/>
              </a:rPr>
              <a:t>, 2022). </a:t>
            </a:r>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356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a:bodyPr>
          <a:lstStyle/>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Individual suffering from dementia can have lack of mental capacity and can become </a:t>
            </a:r>
            <a:r>
              <a:rPr lang="en-US" dirty="0">
                <a:latin typeface="Times New Roman" panose="02020603050405020304" pitchFamily="18" charset="0"/>
                <a:cs typeface="Times New Roman" panose="02020603050405020304" pitchFamily="18" charset="0"/>
              </a:rPr>
              <a:t>incapable </a:t>
            </a:r>
            <a:r>
              <a:rPr lang="en-US" dirty="0" smtClean="0">
                <a:latin typeface="Times New Roman" panose="02020603050405020304" pitchFamily="18" charset="0"/>
                <a:cs typeface="Times New Roman" panose="02020603050405020304" pitchFamily="18" charset="0"/>
              </a:rPr>
              <a:t>to take any decisions and make choices. This act is the legislation in wales and England which can significantly protect and safe people who have less mental ability in decision making.</a:t>
            </a:r>
          </a:p>
          <a:p>
            <a:r>
              <a:rPr lang="en-US" dirty="0" smtClean="0">
                <a:latin typeface="Times New Roman" panose="02020603050405020304" pitchFamily="18" charset="0"/>
                <a:cs typeface="Times New Roman" panose="02020603050405020304" pitchFamily="18" charset="0"/>
              </a:rPr>
              <a:t>Members of family and caregiver who are taking care of the dementia patient should make sure that if they are not enough capable to make decision for themselves, then </a:t>
            </a:r>
            <a:r>
              <a:rPr lang="en-US" dirty="0">
                <a:latin typeface="Times New Roman" panose="02020603050405020304" pitchFamily="18" charset="0"/>
                <a:cs typeface="Times New Roman" panose="02020603050405020304" pitchFamily="18" charset="0"/>
              </a:rPr>
              <a:t>Members of family and caregiver </a:t>
            </a:r>
            <a:r>
              <a:rPr lang="en-US" dirty="0" smtClean="0">
                <a:latin typeface="Times New Roman" panose="02020603050405020304" pitchFamily="18" charset="0"/>
                <a:cs typeface="Times New Roman" panose="02020603050405020304" pitchFamily="18" charset="0"/>
              </a:rPr>
              <a:t>should take decisions on the behalf of them. The decision must be well suited for </a:t>
            </a:r>
            <a:r>
              <a:rPr lang="en-US" dirty="0">
                <a:latin typeface="Times New Roman" panose="02020603050405020304" pitchFamily="18" charset="0"/>
                <a:cs typeface="Times New Roman" panose="02020603050405020304" pitchFamily="18" charset="0"/>
              </a:rPr>
              <a:t>them  (</a:t>
            </a:r>
            <a:r>
              <a:rPr lang="en-US" dirty="0" err="1">
                <a:latin typeface="Times New Roman" panose="02020603050405020304" pitchFamily="18" charset="0"/>
                <a:cs typeface="Times New Roman" panose="02020603050405020304" pitchFamily="18" charset="0"/>
              </a:rPr>
              <a:t>Alzheimers</a:t>
            </a:r>
            <a:r>
              <a:rPr lang="en-US" dirty="0">
                <a:latin typeface="Times New Roman" panose="02020603050405020304" pitchFamily="18" charset="0"/>
                <a:cs typeface="Times New Roman" panose="02020603050405020304" pitchFamily="18" charset="0"/>
              </a:rPr>
              <a:t>, 2022). </a:t>
            </a:r>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690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766882" y="1561212"/>
            <a:ext cx="8946541" cy="4195481"/>
          </a:xfrm>
        </p:spPr>
        <p:txBody>
          <a:bodyPr>
            <a:normAutofit fontScale="92500" lnSpcReduction="10000"/>
          </a:bodyPr>
          <a:lstStyle/>
          <a:p>
            <a:r>
              <a:rPr lang="en-US" dirty="0" err="1">
                <a:latin typeface="Times New Roman" panose="02020603050405020304" pitchFamily="18" charset="0"/>
                <a:cs typeface="Times New Roman" panose="02020603050405020304" pitchFamily="18" charset="0"/>
              </a:rPr>
              <a:t>Arvanitakis</a:t>
            </a:r>
            <a:r>
              <a:rPr lang="en-US" dirty="0">
                <a:latin typeface="Times New Roman" panose="02020603050405020304" pitchFamily="18" charset="0"/>
                <a:cs typeface="Times New Roman" panose="02020603050405020304" pitchFamily="18" charset="0"/>
              </a:rPr>
              <a:t>, Z., Shah, R. C. &amp; Bennett, D. A., 2019. Diagnosis and management of dementia.. </a:t>
            </a:r>
            <a:r>
              <a:rPr lang="en-US" i="1" dirty="0">
                <a:latin typeface="Times New Roman" panose="02020603050405020304" pitchFamily="18" charset="0"/>
                <a:cs typeface="Times New Roman" panose="02020603050405020304" pitchFamily="18" charset="0"/>
              </a:rPr>
              <a:t>Jama , </a:t>
            </a:r>
            <a:r>
              <a:rPr lang="en-US" dirty="0">
                <a:latin typeface="Times New Roman" panose="02020603050405020304" pitchFamily="18" charset="0"/>
                <a:cs typeface="Times New Roman" panose="02020603050405020304" pitchFamily="18" charset="0"/>
              </a:rPr>
              <a:t>322(16), pp. 1589-1599..</a:t>
            </a:r>
          </a:p>
          <a:p>
            <a:r>
              <a:rPr lang="en-US" dirty="0">
                <a:latin typeface="Times New Roman" panose="02020603050405020304" pitchFamily="18" charset="0"/>
                <a:cs typeface="Times New Roman" panose="02020603050405020304" pitchFamily="18" charset="0"/>
              </a:rPr>
              <a:t>Arora, A., Al-</a:t>
            </a:r>
            <a:r>
              <a:rPr lang="en-US" dirty="0" err="1">
                <a:latin typeface="Times New Roman" panose="02020603050405020304" pitchFamily="18" charset="0"/>
                <a:cs typeface="Times New Roman" panose="02020603050405020304" pitchFamily="18" charset="0"/>
              </a:rPr>
              <a:t>Salti</a:t>
            </a:r>
            <a:r>
              <a:rPr lang="en-US" dirty="0">
                <a:latin typeface="Times New Roman" panose="02020603050405020304" pitchFamily="18" charset="0"/>
                <a:cs typeface="Times New Roman" panose="02020603050405020304" pitchFamily="18" charset="0"/>
              </a:rPr>
              <a:t>, I., Murad, H., Tran, Q., </a:t>
            </a:r>
            <a:r>
              <a:rPr lang="en-US" dirty="0" err="1">
                <a:latin typeface="Times New Roman" panose="02020603050405020304" pitchFamily="18" charset="0"/>
                <a:cs typeface="Times New Roman" panose="02020603050405020304" pitchFamily="18" charset="0"/>
              </a:rPr>
              <a:t>Itaoui</a:t>
            </a:r>
            <a:r>
              <a:rPr lang="en-US" dirty="0">
                <a:latin typeface="Times New Roman" panose="02020603050405020304" pitchFamily="18" charset="0"/>
                <a:cs typeface="Times New Roman" panose="02020603050405020304" pitchFamily="18" charset="0"/>
              </a:rPr>
              <a:t>, R., </a:t>
            </a:r>
            <a:r>
              <a:rPr lang="en-US" dirty="0" err="1">
                <a:latin typeface="Times New Roman" panose="02020603050405020304" pitchFamily="18" charset="0"/>
                <a:cs typeface="Times New Roman" panose="02020603050405020304" pitchFamily="18" charset="0"/>
              </a:rPr>
              <a:t>Bhole</a:t>
            </a:r>
            <a:r>
              <a:rPr lang="en-US" dirty="0">
                <a:latin typeface="Times New Roman" panose="02020603050405020304" pitchFamily="18" charset="0"/>
                <a:cs typeface="Times New Roman" panose="02020603050405020304" pitchFamily="18" charset="0"/>
              </a:rPr>
              <a:t>, S., </a:t>
            </a:r>
            <a:r>
              <a:rPr lang="en-US" dirty="0" err="1">
                <a:latin typeface="Times New Roman" panose="02020603050405020304" pitchFamily="18" charset="0"/>
                <a:cs typeface="Times New Roman" panose="02020603050405020304" pitchFamily="18" charset="0"/>
              </a:rPr>
              <a:t>Ajwani</a:t>
            </a:r>
            <a:r>
              <a:rPr lang="en-US" dirty="0">
                <a:latin typeface="Times New Roman" panose="02020603050405020304" pitchFamily="18" charset="0"/>
                <a:cs typeface="Times New Roman" panose="02020603050405020304" pitchFamily="18" charset="0"/>
              </a:rPr>
              <a:t>, S., Jones, C. and Manohar, N., 2018. Adaptation of child oral health education leaflets for Arabic migrants in Australia: a qualitative study. </a:t>
            </a:r>
            <a:r>
              <a:rPr lang="en-US" i="1" dirty="0">
                <a:latin typeface="Times New Roman" panose="02020603050405020304" pitchFamily="18" charset="0"/>
                <a:cs typeface="Times New Roman" panose="02020603050405020304" pitchFamily="18" charset="0"/>
              </a:rPr>
              <a:t>BMC Oral health</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18</a:t>
            </a:r>
            <a:r>
              <a:rPr lang="en-US" dirty="0">
                <a:latin typeface="Times New Roman" panose="02020603050405020304" pitchFamily="18" charset="0"/>
                <a:cs typeface="Times New Roman" panose="02020603050405020304" pitchFamily="18" charset="0"/>
              </a:rPr>
              <a:t>(1), pp.1-10.</a:t>
            </a:r>
          </a:p>
          <a:p>
            <a:r>
              <a:rPr lang="en-US" dirty="0" err="1">
                <a:latin typeface="Times New Roman" panose="02020603050405020304" pitchFamily="18" charset="0"/>
                <a:cs typeface="Times New Roman" panose="02020603050405020304" pitchFamily="18" charset="0"/>
              </a:rPr>
              <a:t>Asiamah</a:t>
            </a:r>
            <a:r>
              <a:rPr lang="en-US" dirty="0">
                <a:latin typeface="Times New Roman" panose="02020603050405020304" pitchFamily="18" charset="0"/>
                <a:cs typeface="Times New Roman" panose="02020603050405020304" pitchFamily="18" charset="0"/>
              </a:rPr>
              <a:t>, N., 2017. Social engagement and physical activity: Commentary on why the activity and disengagement theories of ageing may both be valid. </a:t>
            </a:r>
            <a:r>
              <a:rPr lang="en-US" i="1" dirty="0">
                <a:latin typeface="Times New Roman" panose="02020603050405020304" pitchFamily="18" charset="0"/>
                <a:cs typeface="Times New Roman" panose="02020603050405020304" pitchFamily="18" charset="0"/>
              </a:rPr>
              <a:t>Cogent Medicine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(1), p.1289664.</a:t>
            </a:r>
          </a:p>
          <a:p>
            <a:r>
              <a:rPr lang="en-US" dirty="0" err="1">
                <a:latin typeface="Times New Roman" panose="02020603050405020304" pitchFamily="18" charset="0"/>
                <a:cs typeface="Times New Roman" panose="02020603050405020304" pitchFamily="18" charset="0"/>
              </a:rPr>
              <a:t>Alzheimers</a:t>
            </a:r>
            <a:r>
              <a:rPr lang="en-US" dirty="0">
                <a:latin typeface="Times New Roman" panose="02020603050405020304" pitchFamily="18" charset="0"/>
                <a:cs typeface="Times New Roman" panose="02020603050405020304" pitchFamily="18" charset="0"/>
              </a:rPr>
              <a:t>, 2022. </a:t>
            </a:r>
            <a:r>
              <a:rPr lang="en-US" i="1" dirty="0">
                <a:latin typeface="Times New Roman" panose="02020603050405020304" pitchFamily="18" charset="0"/>
                <a:cs typeface="Times New Roman" panose="02020603050405020304" pitchFamily="18" charset="0"/>
              </a:rPr>
              <a:t>Making decisions for a person with dementia who lacks mental capacity. </a:t>
            </a:r>
            <a:r>
              <a:rPr lang="en-US" dirty="0">
                <a:latin typeface="Times New Roman" panose="02020603050405020304" pitchFamily="18" charset="0"/>
                <a:cs typeface="Times New Roman" panose="02020603050405020304" pitchFamily="18" charset="0"/>
              </a:rPr>
              <a:t>[Online]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Available at: </a:t>
            </a:r>
            <a:r>
              <a:rPr lang="en-US" u="sng" dirty="0">
                <a:latin typeface="Times New Roman" panose="02020603050405020304" pitchFamily="18" charset="0"/>
                <a:cs typeface="Times New Roman" panose="02020603050405020304" pitchFamily="18" charset="0"/>
              </a:rPr>
              <a:t>https://www.alzheimers.org.uk/get-support/legal-financial/making-decisions-mental-capacity-dementia#content-start</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[Accessed 15 October 2022].</a:t>
            </a:r>
          </a:p>
          <a:p>
            <a:endParaRPr lang="en-US" dirty="0"/>
          </a:p>
        </p:txBody>
      </p:sp>
    </p:spTree>
    <p:extLst>
      <p:ext uri="{BB962C8B-B14F-4D97-AF65-F5344CB8AC3E}">
        <p14:creationId xmlns:p14="http://schemas.microsoft.com/office/powerpoint/2010/main" val="2638648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766882" y="1561212"/>
            <a:ext cx="8946541" cy="4195481"/>
          </a:xfrm>
        </p:spPr>
        <p:txBody>
          <a:bodyPr>
            <a:normAutofit lnSpcReduction="10000"/>
          </a:bodyPr>
          <a:lstStyle/>
          <a:p>
            <a:r>
              <a:rPr lang="en-US" dirty="0" err="1">
                <a:latin typeface="Times New Roman" panose="02020603050405020304" pitchFamily="18" charset="0"/>
                <a:cs typeface="Times New Roman" panose="02020603050405020304" pitchFamily="18" charset="0"/>
              </a:rPr>
              <a:t>Guseva</a:t>
            </a:r>
            <a:r>
              <a:rPr lang="en-US" dirty="0">
                <a:latin typeface="Times New Roman" panose="02020603050405020304" pitchFamily="18" charset="0"/>
                <a:cs typeface="Times New Roman" panose="02020603050405020304" pitchFamily="18" charset="0"/>
              </a:rPr>
              <a:t>, E., 2019. Art therapy in dementia care: Toward neurologically informed, evidence-based practice. </a:t>
            </a:r>
            <a:r>
              <a:rPr lang="en-US" i="1" dirty="0">
                <a:latin typeface="Times New Roman" panose="02020603050405020304" pitchFamily="18" charset="0"/>
                <a:cs typeface="Times New Roman" panose="02020603050405020304" pitchFamily="18" charset="0"/>
              </a:rPr>
              <a:t>Art Therapy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36</a:t>
            </a:r>
            <a:r>
              <a:rPr lang="en-US" dirty="0">
                <a:latin typeface="Times New Roman" panose="02020603050405020304" pitchFamily="18" charset="0"/>
                <a:cs typeface="Times New Roman" panose="02020603050405020304" pitchFamily="18" charset="0"/>
              </a:rPr>
              <a:t>(1), pp.46-49.</a:t>
            </a:r>
          </a:p>
          <a:p>
            <a:r>
              <a:rPr lang="en-US" dirty="0" err="1">
                <a:latin typeface="Times New Roman" panose="02020603050405020304" pitchFamily="18" charset="0"/>
                <a:cs typeface="Times New Roman" panose="02020603050405020304" pitchFamily="18" charset="0"/>
              </a:rPr>
              <a:t>Ienca</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Wangmo</a:t>
            </a:r>
            <a:r>
              <a:rPr lang="en-US" dirty="0">
                <a:latin typeface="Times New Roman" panose="02020603050405020304" pitchFamily="18" charset="0"/>
                <a:cs typeface="Times New Roman" panose="02020603050405020304" pitchFamily="18" charset="0"/>
              </a:rPr>
              <a:t>, T., </a:t>
            </a:r>
            <a:r>
              <a:rPr lang="en-US" dirty="0" err="1">
                <a:latin typeface="Times New Roman" panose="02020603050405020304" pitchFamily="18" charset="0"/>
                <a:cs typeface="Times New Roman" panose="02020603050405020304" pitchFamily="18" charset="0"/>
              </a:rPr>
              <a:t>Jotterand</a:t>
            </a:r>
            <a:r>
              <a:rPr lang="en-US" dirty="0">
                <a:latin typeface="Times New Roman" panose="02020603050405020304" pitchFamily="18" charset="0"/>
                <a:cs typeface="Times New Roman" panose="02020603050405020304" pitchFamily="18" charset="0"/>
              </a:rPr>
              <a:t>, F., </a:t>
            </a:r>
            <a:r>
              <a:rPr lang="en-US" dirty="0" err="1">
                <a:latin typeface="Times New Roman" panose="02020603050405020304" pitchFamily="18" charset="0"/>
                <a:cs typeface="Times New Roman" panose="02020603050405020304" pitchFamily="18" charset="0"/>
              </a:rPr>
              <a:t>Kressig</a:t>
            </a:r>
            <a:r>
              <a:rPr lang="en-US" dirty="0">
                <a:latin typeface="Times New Roman" panose="02020603050405020304" pitchFamily="18" charset="0"/>
                <a:cs typeface="Times New Roman" panose="02020603050405020304" pitchFamily="18" charset="0"/>
              </a:rPr>
              <a:t>, R.W. and </a:t>
            </a:r>
            <a:r>
              <a:rPr lang="en-US" dirty="0" err="1">
                <a:latin typeface="Times New Roman" panose="02020603050405020304" pitchFamily="18" charset="0"/>
                <a:cs typeface="Times New Roman" panose="02020603050405020304" pitchFamily="18" charset="0"/>
              </a:rPr>
              <a:t>Elger</a:t>
            </a:r>
            <a:r>
              <a:rPr lang="en-US" dirty="0">
                <a:latin typeface="Times New Roman" panose="02020603050405020304" pitchFamily="18" charset="0"/>
                <a:cs typeface="Times New Roman" panose="02020603050405020304" pitchFamily="18" charset="0"/>
              </a:rPr>
              <a:t>, B., 2018. Ethical design of intelligent assistive technologies for dementia: a descriptive review. </a:t>
            </a:r>
            <a:r>
              <a:rPr lang="en-US" i="1" dirty="0">
                <a:latin typeface="Times New Roman" panose="02020603050405020304" pitchFamily="18" charset="0"/>
                <a:cs typeface="Times New Roman" panose="02020603050405020304" pitchFamily="18" charset="0"/>
              </a:rPr>
              <a:t>Science and engineering ethics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24</a:t>
            </a:r>
            <a:r>
              <a:rPr lang="en-US" dirty="0">
                <a:latin typeface="Times New Roman" panose="02020603050405020304" pitchFamily="18" charset="0"/>
                <a:cs typeface="Times New Roman" panose="02020603050405020304" pitchFamily="18" charset="0"/>
              </a:rPr>
              <a:t>(4), pp.1035-1055</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Livingston, G. et al., 2017. Dementia prevention, intervention, and care. </a:t>
            </a:r>
            <a:r>
              <a:rPr lang="en-US" i="1" dirty="0">
                <a:latin typeface="Times New Roman" panose="02020603050405020304" pitchFamily="18" charset="0"/>
                <a:cs typeface="Times New Roman" panose="02020603050405020304" pitchFamily="18" charset="0"/>
              </a:rPr>
              <a:t>The Lancet , </a:t>
            </a:r>
            <a:r>
              <a:rPr lang="en-US" dirty="0">
                <a:latin typeface="Times New Roman" panose="02020603050405020304" pitchFamily="18" charset="0"/>
                <a:cs typeface="Times New Roman" panose="02020603050405020304" pitchFamily="18" charset="0"/>
              </a:rPr>
              <a:t>390(10113 ), pp. 2673-2734..</a:t>
            </a:r>
          </a:p>
          <a:p>
            <a:r>
              <a:rPr lang="en-US" dirty="0" err="1">
                <a:latin typeface="Times New Roman" panose="02020603050405020304" pitchFamily="18" charset="0"/>
                <a:cs typeface="Times New Roman" panose="02020603050405020304" pitchFamily="18" charset="0"/>
              </a:rPr>
              <a:t>Scheltens</a:t>
            </a:r>
            <a:r>
              <a:rPr lang="en-US" dirty="0">
                <a:latin typeface="Times New Roman" panose="02020603050405020304" pitchFamily="18" charset="0"/>
                <a:cs typeface="Times New Roman" panose="02020603050405020304" pitchFamily="18" charset="0"/>
              </a:rPr>
              <a:t>, P., De </a:t>
            </a:r>
            <a:r>
              <a:rPr lang="en-US" dirty="0" err="1">
                <a:latin typeface="Times New Roman" panose="02020603050405020304" pitchFamily="18" charset="0"/>
                <a:cs typeface="Times New Roman" panose="02020603050405020304" pitchFamily="18" charset="0"/>
              </a:rPr>
              <a:t>Strooper</a:t>
            </a:r>
            <a:r>
              <a:rPr lang="en-US" dirty="0">
                <a:latin typeface="Times New Roman" panose="02020603050405020304" pitchFamily="18" charset="0"/>
                <a:cs typeface="Times New Roman" panose="02020603050405020304" pitchFamily="18" charset="0"/>
              </a:rPr>
              <a:t>, B., </a:t>
            </a:r>
            <a:r>
              <a:rPr lang="en-US" dirty="0" err="1">
                <a:latin typeface="Times New Roman" panose="02020603050405020304" pitchFamily="18" charset="0"/>
                <a:cs typeface="Times New Roman" panose="02020603050405020304" pitchFamily="18" charset="0"/>
              </a:rPr>
              <a:t>Kivipelto</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Holstege</a:t>
            </a:r>
            <a:r>
              <a:rPr lang="en-US" dirty="0">
                <a:latin typeface="Times New Roman" panose="02020603050405020304" pitchFamily="18" charset="0"/>
                <a:cs typeface="Times New Roman" panose="02020603050405020304" pitchFamily="18" charset="0"/>
              </a:rPr>
              <a:t>, H., </a:t>
            </a:r>
            <a:r>
              <a:rPr lang="en-US" dirty="0" err="1">
                <a:latin typeface="Times New Roman" panose="02020603050405020304" pitchFamily="18" charset="0"/>
                <a:cs typeface="Times New Roman" panose="02020603050405020304" pitchFamily="18" charset="0"/>
              </a:rPr>
              <a:t>Chételat</a:t>
            </a:r>
            <a:r>
              <a:rPr lang="en-US" dirty="0">
                <a:latin typeface="Times New Roman" panose="02020603050405020304" pitchFamily="18" charset="0"/>
                <a:cs typeface="Times New Roman" panose="02020603050405020304" pitchFamily="18" charset="0"/>
              </a:rPr>
              <a:t>, G., </a:t>
            </a:r>
            <a:r>
              <a:rPr lang="en-US" dirty="0" err="1">
                <a:latin typeface="Times New Roman" panose="02020603050405020304" pitchFamily="18" charset="0"/>
                <a:cs typeface="Times New Roman" panose="02020603050405020304" pitchFamily="18" charset="0"/>
              </a:rPr>
              <a:t>Teunissen</a:t>
            </a:r>
            <a:r>
              <a:rPr lang="en-US" dirty="0">
                <a:latin typeface="Times New Roman" panose="02020603050405020304" pitchFamily="18" charset="0"/>
                <a:cs typeface="Times New Roman" panose="02020603050405020304" pitchFamily="18" charset="0"/>
              </a:rPr>
              <a:t>, C.E., Cummings, J. and van der Flier, W.M., 2021. Alzheimer’s disease. </a:t>
            </a:r>
            <a:r>
              <a:rPr lang="en-US" i="1" dirty="0">
                <a:latin typeface="Times New Roman" panose="02020603050405020304" pitchFamily="18" charset="0"/>
                <a:cs typeface="Times New Roman" panose="02020603050405020304" pitchFamily="18" charset="0"/>
              </a:rPr>
              <a:t>Lancet (London, England)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397</a:t>
            </a:r>
            <a:r>
              <a:rPr lang="en-US" dirty="0">
                <a:latin typeface="Times New Roman" panose="02020603050405020304" pitchFamily="18" charset="0"/>
                <a:cs typeface="Times New Roman" panose="02020603050405020304" pitchFamily="18" charset="0"/>
              </a:rPr>
              <a:t>(10284), p.1577.</a:t>
            </a:r>
          </a:p>
          <a:p>
            <a:r>
              <a:rPr lang="en-US" dirty="0" err="1">
                <a:latin typeface="Times New Roman" panose="02020603050405020304" pitchFamily="18" charset="0"/>
                <a:cs typeface="Times New Roman" panose="02020603050405020304" pitchFamily="18" charset="0"/>
              </a:rPr>
              <a:t>Szelepet</a:t>
            </a:r>
            <a:r>
              <a:rPr lang="en-US" dirty="0">
                <a:latin typeface="Times New Roman" panose="02020603050405020304" pitchFamily="18" charset="0"/>
                <a:cs typeface="Times New Roman" panose="02020603050405020304" pitchFamily="18" charset="0"/>
              </a:rPr>
              <a:t>, E.M., 2018. The Mental Capacity Act 2005 best interests test as applied to the elderly–is it fit for purpose?. </a:t>
            </a:r>
            <a:r>
              <a:rPr lang="en-US" i="1" dirty="0">
                <a:latin typeface="Times New Roman" panose="02020603050405020304" pitchFamily="18" charset="0"/>
                <a:cs typeface="Times New Roman" panose="02020603050405020304" pitchFamily="18" charset="0"/>
              </a:rPr>
              <a:t>Medico-Legal Journal</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86</a:t>
            </a:r>
            <a:r>
              <a:rPr lang="en-US" dirty="0">
                <a:latin typeface="Times New Roman" panose="02020603050405020304" pitchFamily="18" charset="0"/>
                <a:cs typeface="Times New Roman" panose="02020603050405020304" pitchFamily="18" charset="0"/>
              </a:rPr>
              <a:t>(3), pp.142-146.</a:t>
            </a:r>
          </a:p>
        </p:txBody>
      </p:sp>
    </p:spTree>
    <p:extLst>
      <p:ext uri="{BB962C8B-B14F-4D97-AF65-F5344CB8AC3E}">
        <p14:creationId xmlns:p14="http://schemas.microsoft.com/office/powerpoint/2010/main" val="827317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766882" y="1561212"/>
            <a:ext cx="8946541" cy="4195481"/>
          </a:xfrm>
        </p:spPr>
        <p:txBody>
          <a:bodyPr>
            <a:normAutofit/>
          </a:bodyPr>
          <a:lstStyle/>
          <a:p>
            <a:r>
              <a:rPr lang="en-US" dirty="0">
                <a:latin typeface="Times New Roman" panose="02020603050405020304" pitchFamily="18" charset="0"/>
                <a:cs typeface="Times New Roman" panose="02020603050405020304" pitchFamily="18" charset="0"/>
              </a:rPr>
              <a:t>Taylor, J.P., </a:t>
            </a:r>
            <a:r>
              <a:rPr lang="en-US" dirty="0" err="1">
                <a:latin typeface="Times New Roman" panose="02020603050405020304" pitchFamily="18" charset="0"/>
                <a:cs typeface="Times New Roman" panose="02020603050405020304" pitchFamily="18" charset="0"/>
              </a:rPr>
              <a:t>McKeith</a:t>
            </a:r>
            <a:r>
              <a:rPr lang="en-US" dirty="0">
                <a:latin typeface="Times New Roman" panose="02020603050405020304" pitchFamily="18" charset="0"/>
                <a:cs typeface="Times New Roman" panose="02020603050405020304" pitchFamily="18" charset="0"/>
              </a:rPr>
              <a:t>, I.G., Burn, D.J., </a:t>
            </a:r>
            <a:r>
              <a:rPr lang="en-US" dirty="0" err="1">
                <a:latin typeface="Times New Roman" panose="02020603050405020304" pitchFamily="18" charset="0"/>
                <a:cs typeface="Times New Roman" panose="02020603050405020304" pitchFamily="18" charset="0"/>
              </a:rPr>
              <a:t>Boeve</a:t>
            </a:r>
            <a:r>
              <a:rPr lang="en-US" dirty="0">
                <a:latin typeface="Times New Roman" panose="02020603050405020304" pitchFamily="18" charset="0"/>
                <a:cs typeface="Times New Roman" panose="02020603050405020304" pitchFamily="18" charset="0"/>
              </a:rPr>
              <a:t>, B.F., Weintraub, D., Bamford, C., Allan, L.M., Thomas, A.J. and T O'Brien, J., 2020. New evidence on the management of Lewy body dementia. </a:t>
            </a:r>
            <a:r>
              <a:rPr lang="en-US" i="1" dirty="0">
                <a:latin typeface="Times New Roman" panose="02020603050405020304" pitchFamily="18" charset="0"/>
                <a:cs typeface="Times New Roman" panose="02020603050405020304" pitchFamily="18" charset="0"/>
              </a:rPr>
              <a:t>The Lancet Neurology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19</a:t>
            </a:r>
            <a:r>
              <a:rPr lang="en-US" dirty="0">
                <a:latin typeface="Times New Roman" panose="02020603050405020304" pitchFamily="18" charset="0"/>
                <a:cs typeface="Times New Roman" panose="02020603050405020304" pitchFamily="18" charset="0"/>
              </a:rPr>
              <a:t>(2), pp.157-169.</a:t>
            </a:r>
          </a:p>
          <a:p>
            <a:r>
              <a:rPr lang="en-US" dirty="0" err="1">
                <a:latin typeface="Times New Roman" panose="02020603050405020304" pitchFamily="18" charset="0"/>
                <a:cs typeface="Times New Roman" panose="02020603050405020304" pitchFamily="18" charset="0"/>
              </a:rPr>
              <a:t>Tsoi</a:t>
            </a:r>
            <a:r>
              <a:rPr lang="en-US" dirty="0">
                <a:latin typeface="Times New Roman" panose="02020603050405020304" pitchFamily="18" charset="0"/>
                <a:cs typeface="Times New Roman" panose="02020603050405020304" pitchFamily="18" charset="0"/>
              </a:rPr>
              <a:t>, K.K., Chan, J.Y., Ng, Y.M., Lee, M.M., Kwok, T.C. and Wong, S.Y., 2018. Receptive music therapy is more effective than interactive music therapy to relieve behavioral and psychological symptoms of dementia: a systematic review and meta-analysis. </a:t>
            </a:r>
            <a:r>
              <a:rPr lang="en-US" i="1" dirty="0">
                <a:latin typeface="Times New Roman" panose="02020603050405020304" pitchFamily="18" charset="0"/>
                <a:cs typeface="Times New Roman" panose="02020603050405020304" pitchFamily="18" charset="0"/>
              </a:rPr>
              <a:t>Journal of the American Medical Directors Association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19</a:t>
            </a:r>
            <a:r>
              <a:rPr lang="en-US" dirty="0">
                <a:latin typeface="Times New Roman" panose="02020603050405020304" pitchFamily="18" charset="0"/>
                <a:cs typeface="Times New Roman" panose="02020603050405020304" pitchFamily="18" charset="0"/>
              </a:rPr>
              <a:t>(7), pp.568-576.</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01399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18921</TotalTime>
  <Words>1483</Words>
  <Application>Microsoft Office PowerPoint</Application>
  <PresentationFormat>Custom</PresentationFormat>
  <Paragraphs>64</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Ion</vt:lpstr>
      <vt:lpstr>BMHP6009_BIRM Living with Care: The Older Person</vt:lpstr>
      <vt:lpstr>Summary</vt:lpstr>
      <vt:lpstr>Cont..</vt:lpstr>
      <vt:lpstr>Cont..</vt:lpstr>
      <vt:lpstr>Cont..</vt:lpstr>
      <vt:lpstr>Cont..</vt:lpstr>
      <vt:lpstr>Cont..</vt:lpstr>
      <vt:lpstr>Cont..</vt:lpstr>
      <vt:lpstr>Why leaflet is needed </vt:lpstr>
      <vt:lpstr>Use of leaflet </vt:lpstr>
      <vt:lpstr>Theory of aging </vt:lpstr>
      <vt:lpstr>The Mental Capacity Act 2005</vt:lpstr>
      <vt:lpstr>Cont..</vt:lpstr>
      <vt:lpstr>Cont..</vt:lpstr>
      <vt:lpstr>References </vt:lpstr>
      <vt:lpstr>References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Jainu</dc:creator>
  <cp:lastModifiedBy>Jainu</cp:lastModifiedBy>
  <cp:revision>26</cp:revision>
  <cp:lastPrinted>2022-10-18T20:34:19Z</cp:lastPrinted>
  <dcterms:created xsi:type="dcterms:W3CDTF">2022-10-15T08:31:49Z</dcterms:created>
  <dcterms:modified xsi:type="dcterms:W3CDTF">2022-10-31T20:54:10Z</dcterms:modified>
</cp:coreProperties>
</file>