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3"/>
  </p:notesMasterIdLst>
  <p:sldIdLst>
    <p:sldId id="256" r:id="rId2"/>
    <p:sldId id="277" r:id="rId3"/>
    <p:sldId id="257" r:id="rId4"/>
    <p:sldId id="263" r:id="rId5"/>
    <p:sldId id="264" r:id="rId6"/>
    <p:sldId id="265" r:id="rId7"/>
    <p:sldId id="270" r:id="rId8"/>
    <p:sldId id="266" r:id="rId9"/>
    <p:sldId id="268" r:id="rId10"/>
    <p:sldId id="267" r:id="rId11"/>
    <p:sldId id="271" r:id="rId12"/>
    <p:sldId id="272" r:id="rId13"/>
    <p:sldId id="278" r:id="rId14"/>
    <p:sldId id="259" r:id="rId15"/>
    <p:sldId id="276" r:id="rId16"/>
    <p:sldId id="260" r:id="rId17"/>
    <p:sldId id="261" r:id="rId18"/>
    <p:sldId id="279" r:id="rId19"/>
    <p:sldId id="274" r:id="rId20"/>
    <p:sldId id="275" r:id="rId21"/>
    <p:sldId id="26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08" autoAdjust="0"/>
    <p:restoredTop sz="78883" autoAdjust="0"/>
  </p:normalViewPr>
  <p:slideViewPr>
    <p:cSldViewPr snapToGrid="0">
      <p:cViewPr varScale="1">
        <p:scale>
          <a:sx n="76" d="100"/>
          <a:sy n="76" d="100"/>
        </p:scale>
        <p:origin x="12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https://d.docs.live.net/d429b3e83594362f/Documents/Leadership/Project/Ed%20contract/eca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SUMMIA/Desktop/EDUCATION%20CONTRACT/RE__Some_stats_plz__)/Attendance%20Monitoring%20Report%20-%20Jan%20'18.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dLbls>
          <c:dLblPos val="ctr"/>
          <c:showLegendKey val="0"/>
          <c:showVal val="1"/>
          <c:showCatName val="0"/>
          <c:showSerName val="0"/>
          <c:showPercent val="0"/>
          <c:showBubbleSize val="0"/>
        </c:dLbls>
        <c:marker val="1"/>
        <c:smooth val="0"/>
        <c:axId val="673672832"/>
        <c:axId val="697606048"/>
        <c:extLst>
          <c:ext xmlns:c15="http://schemas.microsoft.com/office/drawing/2012/chart" uri="{02D57815-91ED-43cb-92C2-25804820EDAC}">
            <c15:filteredLineSeries>
              <c15:ser>
                <c:idx val="0"/>
                <c:order val="0"/>
                <c:tx>
                  <c:strRef>
                    <c:extLst>
                      <c:ext uri="{02D57815-91ED-43cb-92C2-25804820EDAC}">
                        <c15:formulaRef>
                          <c15:sqref>[ecas.xlsx]Paeds!$P$14</c15:sqref>
                        </c15:formulaRef>
                      </c:ext>
                    </c:extLst>
                    <c:strCache>
                      <c:ptCount val="1"/>
                      <c:pt idx="0">
                        <c:v>60-120% attendances</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numRef>
                    <c:extLst>
                      <c:ext uri="{02D57815-91ED-43cb-92C2-25804820EDAC}">
                        <c15:formulaRef>
                          <c15:sqref>[ecas.xlsx]Paeds!$Q$13:$W$13</c15:sqref>
                        </c15:formulaRef>
                      </c:ext>
                    </c:extLst>
                    <c:numCache>
                      <c:formatCode>m/d/yyyy</c:formatCode>
                      <c:ptCount val="7"/>
                      <c:pt idx="0">
                        <c:v>42797</c:v>
                      </c:pt>
                      <c:pt idx="1">
                        <c:v>42807</c:v>
                      </c:pt>
                      <c:pt idx="2">
                        <c:v>42812</c:v>
                      </c:pt>
                      <c:pt idx="3">
                        <c:v>42823</c:v>
                      </c:pt>
                      <c:pt idx="4">
                        <c:v>42842</c:v>
                      </c:pt>
                      <c:pt idx="5">
                        <c:v>42853</c:v>
                      </c:pt>
                      <c:pt idx="6">
                        <c:v>42872</c:v>
                      </c:pt>
                    </c:numCache>
                  </c:numRef>
                </c:cat>
                <c:val>
                  <c:numRef>
                    <c:extLst>
                      <c:ext uri="{02D57815-91ED-43cb-92C2-25804820EDAC}">
                        <c15:formulaRef>
                          <c15:sqref>[ecas.xlsx]Paeds!$Q$14:$W$14</c15:sqref>
                        </c15:formulaRef>
                      </c:ext>
                    </c:extLst>
                    <c:numCache>
                      <c:formatCode>0%</c:formatCode>
                      <c:ptCount val="7"/>
                      <c:pt idx="0">
                        <c:v>0.27891156462584998</c:v>
                      </c:pt>
                      <c:pt idx="1">
                        <c:v>0.25517241379310301</c:v>
                      </c:pt>
                      <c:pt idx="2">
                        <c:v>0.26</c:v>
                      </c:pt>
                      <c:pt idx="3">
                        <c:v>0.3</c:v>
                      </c:pt>
                      <c:pt idx="4">
                        <c:v>0.34</c:v>
                      </c:pt>
                      <c:pt idx="5">
                        <c:v>0.35</c:v>
                      </c:pt>
                      <c:pt idx="6">
                        <c:v>0.36</c:v>
                      </c:pt>
                    </c:numCache>
                  </c:numRef>
                </c:val>
                <c:smooth val="0"/>
                <c:extLst>
                  <c:ext xmlns:c16="http://schemas.microsoft.com/office/drawing/2014/chart" uri="{C3380CC4-5D6E-409C-BE32-E72D297353CC}">
                    <c16:uniqueId val="{00000001-DCB1-4876-96BB-09E58DD681F4}"/>
                  </c:ext>
                </c:extLst>
              </c15:ser>
            </c15:filteredLineSeries>
          </c:ext>
        </c:extLst>
      </c:lineChart>
      <c:catAx>
        <c:axId val="673672832"/>
        <c:scaling>
          <c:orientation val="minMax"/>
        </c:scaling>
        <c:delete val="0"/>
        <c:axPos val="b"/>
        <c:numFmt formatCode="m/d/yy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97606048"/>
        <c:crosses val="autoZero"/>
        <c:auto val="1"/>
        <c:lblAlgn val="ctr"/>
        <c:lblOffset val="100"/>
        <c:noMultiLvlLbl val="1"/>
      </c:catAx>
      <c:valAx>
        <c:axId val="69760604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36728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[Attendance Monitoring Report - Jan '18.xlsx]August Only Data!PivotTable2</c:name>
    <c:fmtId val="15"/>
  </c:pivotSource>
  <c:chart>
    <c:title>
      <c:tx>
        <c:rich>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r>
              <a:rPr lang="en-US" dirty="0"/>
              <a:t>Total number</a:t>
            </a:r>
            <a:r>
              <a:rPr lang="en-US" baseline="0" dirty="0"/>
              <a:t> of logged attendances: Aug-</a:t>
            </a:r>
            <a:r>
              <a:rPr lang="en-US" baseline="0" dirty="0" err="1"/>
              <a:t>DEc</a:t>
            </a:r>
            <a:endParaRPr lang="en-US" dirty="0"/>
          </a:p>
        </c:rich>
      </c:tx>
      <c:layout>
        <c:manualLayout>
          <c:xMode val="edge"/>
          <c:yMode val="edge"/>
          <c:x val="3.4668474423887263E-2"/>
          <c:y val="6.1892504300217865E-2"/>
        </c:manualLayout>
      </c:layout>
      <c:overlay val="0"/>
      <c:spPr>
        <a:noFill/>
        <a:ln>
          <a:noFill/>
        </a:ln>
        <a:effectLst/>
      </c:spPr>
      <c:txPr>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endParaRPr lang="en-US"/>
        </a:p>
      </c:txPr>
    </c:title>
    <c:autoTitleDeleted val="0"/>
    <c:pivotFmts>
      <c:pivotFmt>
        <c:idx val="0"/>
      </c:pivotFmt>
      <c:pivotFmt>
        <c:idx val="1"/>
      </c:pivotFmt>
      <c:pivotFmt>
        <c:idx val="2"/>
      </c:pivotFmt>
      <c:pivotFmt>
        <c:idx val="3"/>
      </c:pivotFmt>
      <c:pivotFmt>
        <c:idx val="4"/>
      </c:pivotFmt>
      <c:pivotFmt>
        <c:idx val="5"/>
      </c:pivotFmt>
      <c:pivotFmt>
        <c:idx val="6"/>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7"/>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8"/>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9"/>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0"/>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1"/>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2"/>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3"/>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4"/>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5"/>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6"/>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7"/>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8"/>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9"/>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0"/>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1"/>
        <c:spPr>
          <a:pattFill prst="narHorz">
            <a:fgClr>
              <a:schemeClr val="accent6"/>
            </a:fgClr>
            <a:bgClr>
              <a:schemeClr val="accent6">
                <a:lumMod val="20000"/>
                <a:lumOff val="80000"/>
              </a:schemeClr>
            </a:bgClr>
          </a:pattFill>
          <a:ln>
            <a:noFill/>
          </a:ln>
          <a:effectLst>
            <a:innerShdw blurRad="114300">
              <a:schemeClr val="accent6"/>
            </a:innerShdw>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col"/>
        <c:grouping val="clustered"/>
        <c:varyColors val="0"/>
        <c:ser>
          <c:idx val="0"/>
          <c:order val="0"/>
          <c:tx>
            <c:strRef>
              <c:f>'August Only Data'!$A$4</c:f>
              <c:strCache>
                <c:ptCount val="1"/>
                <c:pt idx="0">
                  <c:v>Sum of August</c:v>
                </c:pt>
              </c:strCache>
            </c:strRef>
          </c:tx>
          <c:spPr>
            <a:pattFill prst="narHorz">
              <a:fgClr>
                <a:schemeClr val="accent6"/>
              </a:fgClr>
              <a:bgClr>
                <a:schemeClr val="accent6">
                  <a:lumMod val="20000"/>
                  <a:lumOff val="80000"/>
                </a:schemeClr>
              </a:bgClr>
            </a:pattFill>
            <a:ln>
              <a:noFill/>
            </a:ln>
            <a:effectLst>
              <a:innerShdw blurRad="114300">
                <a:schemeClr val="accent6"/>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'August Only Data'!$A$5</c:f>
              <c:strCache>
                <c:ptCount val="1"/>
                <c:pt idx="0">
                  <c:v>Total</c:v>
                </c:pt>
              </c:strCache>
            </c:strRef>
          </c:cat>
          <c:val>
            <c:numRef>
              <c:f>'August Only Data'!$A$5</c:f>
              <c:numCache>
                <c:formatCode>General</c:formatCode>
                <c:ptCount val="1"/>
                <c:pt idx="0">
                  <c:v>2470</c:v>
                </c:pt>
              </c:numCache>
            </c:numRef>
          </c:val>
          <c:extLst>
            <c:ext xmlns:c16="http://schemas.microsoft.com/office/drawing/2014/chart" uri="{C3380CC4-5D6E-409C-BE32-E72D297353CC}">
              <c16:uniqueId val="{00000000-1473-B14B-AC93-0BC0E774E8E0}"/>
            </c:ext>
          </c:extLst>
        </c:ser>
        <c:ser>
          <c:idx val="1"/>
          <c:order val="1"/>
          <c:tx>
            <c:strRef>
              <c:f>'August Only Data'!$B$4</c:f>
              <c:strCache>
                <c:ptCount val="1"/>
                <c:pt idx="0">
                  <c:v>Sum of September</c:v>
                </c:pt>
              </c:strCache>
            </c:strRef>
          </c:tx>
          <c:spPr>
            <a:pattFill prst="narHorz">
              <a:fgClr>
                <a:schemeClr val="accent5"/>
              </a:fgClr>
              <a:bgClr>
                <a:schemeClr val="accent5">
                  <a:lumMod val="20000"/>
                  <a:lumOff val="80000"/>
                </a:schemeClr>
              </a:bgClr>
            </a:pattFill>
            <a:ln>
              <a:noFill/>
            </a:ln>
            <a:effectLst>
              <a:innerShdw blurRad="114300">
                <a:schemeClr val="accent5"/>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'August Only Data'!$A$5</c:f>
              <c:strCache>
                <c:ptCount val="1"/>
                <c:pt idx="0">
                  <c:v>Total</c:v>
                </c:pt>
              </c:strCache>
            </c:strRef>
          </c:cat>
          <c:val>
            <c:numRef>
              <c:f>'August Only Data'!$B$5</c:f>
              <c:numCache>
                <c:formatCode>General</c:formatCode>
                <c:ptCount val="1"/>
                <c:pt idx="0">
                  <c:v>2728</c:v>
                </c:pt>
              </c:numCache>
            </c:numRef>
          </c:val>
          <c:extLst>
            <c:ext xmlns:c16="http://schemas.microsoft.com/office/drawing/2014/chart" uri="{C3380CC4-5D6E-409C-BE32-E72D297353CC}">
              <c16:uniqueId val="{00000001-1473-B14B-AC93-0BC0E774E8E0}"/>
            </c:ext>
          </c:extLst>
        </c:ser>
        <c:ser>
          <c:idx val="2"/>
          <c:order val="2"/>
          <c:tx>
            <c:strRef>
              <c:f>'August Only Data'!$C$4</c:f>
              <c:strCache>
                <c:ptCount val="1"/>
                <c:pt idx="0">
                  <c:v>Sum of October</c:v>
                </c:pt>
              </c:strCache>
            </c:strRef>
          </c:tx>
          <c:spPr>
            <a:pattFill prst="narHorz">
              <a:fgClr>
                <a:schemeClr val="accent4"/>
              </a:fgClr>
              <a:bgClr>
                <a:schemeClr val="accent4">
                  <a:lumMod val="20000"/>
                  <a:lumOff val="80000"/>
                </a:schemeClr>
              </a:bgClr>
            </a:pattFill>
            <a:ln>
              <a:noFill/>
            </a:ln>
            <a:effectLst>
              <a:innerShdw blurRad="114300">
                <a:schemeClr val="accent4"/>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'August Only Data'!$A$5</c:f>
              <c:strCache>
                <c:ptCount val="1"/>
                <c:pt idx="0">
                  <c:v>Total</c:v>
                </c:pt>
              </c:strCache>
            </c:strRef>
          </c:cat>
          <c:val>
            <c:numRef>
              <c:f>'August Only Data'!$C$5</c:f>
              <c:numCache>
                <c:formatCode>General</c:formatCode>
                <c:ptCount val="1"/>
                <c:pt idx="0">
                  <c:v>2742</c:v>
                </c:pt>
              </c:numCache>
            </c:numRef>
          </c:val>
          <c:extLst>
            <c:ext xmlns:c16="http://schemas.microsoft.com/office/drawing/2014/chart" uri="{C3380CC4-5D6E-409C-BE32-E72D297353CC}">
              <c16:uniqueId val="{00000002-1473-B14B-AC93-0BC0E774E8E0}"/>
            </c:ext>
          </c:extLst>
        </c:ser>
        <c:ser>
          <c:idx val="3"/>
          <c:order val="3"/>
          <c:tx>
            <c:strRef>
              <c:f>'August Only Data'!$D$4</c:f>
              <c:strCache>
                <c:ptCount val="1"/>
                <c:pt idx="0">
                  <c:v>Sum of November</c:v>
                </c:pt>
              </c:strCache>
            </c:strRef>
          </c:tx>
          <c:spPr>
            <a:pattFill prst="narHorz">
              <a:fgClr>
                <a:schemeClr val="accent6">
                  <a:lumMod val="60000"/>
                </a:schemeClr>
              </a:fgClr>
              <a:bgClr>
                <a:schemeClr val="accent6">
                  <a:lumMod val="60000"/>
                  <a:lumMod val="20000"/>
                  <a:lumOff val="80000"/>
                </a:schemeClr>
              </a:bgClr>
            </a:pattFill>
            <a:ln>
              <a:noFill/>
            </a:ln>
            <a:effectLst>
              <a:innerShdw blurRad="114300">
                <a:schemeClr val="accent6">
                  <a:lumMod val="60000"/>
                </a:schemeClr>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'August Only Data'!$A$5</c:f>
              <c:strCache>
                <c:ptCount val="1"/>
                <c:pt idx="0">
                  <c:v>Total</c:v>
                </c:pt>
              </c:strCache>
            </c:strRef>
          </c:cat>
          <c:val>
            <c:numRef>
              <c:f>'August Only Data'!$D$5</c:f>
              <c:numCache>
                <c:formatCode>General</c:formatCode>
                <c:ptCount val="1"/>
                <c:pt idx="0">
                  <c:v>2179</c:v>
                </c:pt>
              </c:numCache>
            </c:numRef>
          </c:val>
          <c:extLst>
            <c:ext xmlns:c16="http://schemas.microsoft.com/office/drawing/2014/chart" uri="{C3380CC4-5D6E-409C-BE32-E72D297353CC}">
              <c16:uniqueId val="{00000003-1473-B14B-AC93-0BC0E774E8E0}"/>
            </c:ext>
          </c:extLst>
        </c:ser>
        <c:ser>
          <c:idx val="4"/>
          <c:order val="4"/>
          <c:tx>
            <c:strRef>
              <c:f>'August Only Data'!$E$4</c:f>
              <c:strCache>
                <c:ptCount val="1"/>
                <c:pt idx="0">
                  <c:v>Sum of December</c:v>
                </c:pt>
              </c:strCache>
            </c:strRef>
          </c:tx>
          <c:spPr>
            <a:pattFill prst="narHorz">
              <a:fgClr>
                <a:schemeClr val="accent5">
                  <a:lumMod val="60000"/>
                </a:schemeClr>
              </a:fgClr>
              <a:bgClr>
                <a:schemeClr val="accent5">
                  <a:lumMod val="60000"/>
                  <a:lumMod val="20000"/>
                  <a:lumOff val="80000"/>
                </a:schemeClr>
              </a:bgClr>
            </a:pattFill>
            <a:ln>
              <a:noFill/>
            </a:ln>
            <a:effectLst>
              <a:innerShdw blurRad="114300">
                <a:schemeClr val="accent5">
                  <a:lumMod val="60000"/>
                </a:schemeClr>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'August Only Data'!$A$5</c:f>
              <c:strCache>
                <c:ptCount val="1"/>
                <c:pt idx="0">
                  <c:v>Total</c:v>
                </c:pt>
              </c:strCache>
            </c:strRef>
          </c:cat>
          <c:val>
            <c:numRef>
              <c:f>'August Only Data'!$E$5</c:f>
              <c:numCache>
                <c:formatCode>General</c:formatCode>
                <c:ptCount val="1"/>
                <c:pt idx="0">
                  <c:v>1672</c:v>
                </c:pt>
              </c:numCache>
            </c:numRef>
          </c:val>
          <c:extLst>
            <c:ext xmlns:c16="http://schemas.microsoft.com/office/drawing/2014/chart" uri="{C3380CC4-5D6E-409C-BE32-E72D297353CC}">
              <c16:uniqueId val="{00000004-1473-B14B-AC93-0BC0E774E8E0}"/>
            </c:ext>
          </c:extLst>
        </c:ser>
        <c:dLbls>
          <c:dLblPos val="outEnd"/>
          <c:showLegendKey val="0"/>
          <c:showVal val="1"/>
          <c:showCatName val="0"/>
          <c:showSerName val="0"/>
          <c:showPercent val="0"/>
          <c:showBubbleSize val="0"/>
        </c:dLbls>
        <c:gapWidth val="164"/>
        <c:overlap val="-22"/>
        <c:axId val="413486544"/>
        <c:axId val="413488592"/>
      </c:barChart>
      <c:catAx>
        <c:axId val="413486544"/>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3488592"/>
        <c:crosses val="autoZero"/>
        <c:auto val="1"/>
        <c:lblAlgn val="ctr"/>
        <c:lblOffset val="100"/>
        <c:noMultiLvlLbl val="0"/>
      </c:catAx>
      <c:valAx>
        <c:axId val="413488592"/>
        <c:scaling>
          <c:orientation val="minMax"/>
        </c:scaling>
        <c:delete val="1"/>
        <c:axPos val="l"/>
        <c:numFmt formatCode="General" sourceLinked="1"/>
        <c:majorTickMark val="none"/>
        <c:minorTickMark val="none"/>
        <c:tickLblPos val="nextTo"/>
        <c:crossAx val="4134865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sVisible val="1"/>
      </c14:pivotOptions>
    </c:ext>
  </c:extLst>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4C2443-F49F-4C78-9CD7-866BB9E0D035}" type="datetimeFigureOut">
              <a:rPr lang="en-GB" smtClean="0"/>
              <a:t>10/09/2018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A5EAB0-5315-4010-A7E6-96275BFE96F9}" type="slidenum">
              <a:rPr lang="en-GB" smtClean="0"/>
              <a:t>‹#›</a:t>
            </a:fld>
            <a:endParaRPr lang="en-GB"/>
          </a:p>
        </p:txBody>
      </p:sp>
    </p:spTree>
    <p:extLst>
      <p:ext uri="{BB962C8B-B14F-4D97-AF65-F5344CB8AC3E}">
        <p14:creationId xmlns:p14="http://schemas.microsoft.com/office/powerpoint/2010/main" val="2214316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B206845-1947-4400-8D37-1BDD24A5563C}" type="slidenum">
              <a:rPr lang="en-GB" smtClean="0"/>
              <a:t>3</a:t>
            </a:fld>
            <a:endParaRPr lang="en-GB"/>
          </a:p>
        </p:txBody>
      </p:sp>
    </p:spTree>
    <p:extLst>
      <p:ext uri="{BB962C8B-B14F-4D97-AF65-F5344CB8AC3E}">
        <p14:creationId xmlns:p14="http://schemas.microsoft.com/office/powerpoint/2010/main" val="314816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75CB87-965A-4D4E-B963-4E0ED1E16E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2E43F7-A2F7-47AC-8102-2D5D89D23689}"/>
              </a:ext>
            </a:extLst>
          </p:cNvPr>
          <p:cNvSpPr txBox="1">
            <a:spLocks noGrp="1"/>
          </p:cNvSpPr>
          <p:nvPr>
            <p:ph type="body" sz="quarter" idx="1"/>
          </p:nvPr>
        </p:nvSpPr>
        <p:spPr/>
        <p:txBody>
          <a:bodyPr/>
          <a:lstStyle/>
          <a:p>
            <a:pPr lvl="0"/>
            <a:r>
              <a:rPr lang="en-GB" dirty="0"/>
              <a:t>Education contract is an agreement between 3 parties: the trainee, welsh government, the health board and wales deanery</a:t>
            </a:r>
          </a:p>
          <a:p>
            <a:pPr lvl="0"/>
            <a:r>
              <a:rPr lang="en-GB" dirty="0"/>
              <a:t>Details a commitment from the health board to ensure trainees have access to attend the necessary opportunities</a:t>
            </a:r>
          </a:p>
          <a:p>
            <a:pPr lvl="0"/>
            <a:r>
              <a:rPr lang="en-GB" dirty="0"/>
              <a:t>Focus on the health board, not the trainees</a:t>
            </a:r>
          </a:p>
          <a:p>
            <a:pPr lvl="0"/>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Introduced in August 2016, specialities currently using the educational contract are paediatrics, obstetrics and gynaecology, core surgical training, general surgery and trauma &amp; orthopaedics.</a:t>
            </a:r>
          </a:p>
          <a:p>
            <a:pPr lvl="0"/>
            <a:endParaRPr lang="en-GB" dirty="0"/>
          </a:p>
        </p:txBody>
      </p:sp>
      <p:sp>
        <p:nvSpPr>
          <p:cNvPr id="4" name="Slide Number Placeholder 3">
            <a:extLst>
              <a:ext uri="{FF2B5EF4-FFF2-40B4-BE49-F238E27FC236}">
                <a16:creationId xmlns:a16="http://schemas.microsoft.com/office/drawing/2014/main" id="{248E0ACF-BDF5-4846-8762-5AFF466C8AE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A032783-468E-4A70-95DB-CA550D5D7487}" type="slidenum">
              <a:t>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352174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865C66-0140-496D-BB0A-BC6B6E3F1F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90120-CDE4-40FE-ADAF-F15314DE3563}"/>
              </a:ext>
            </a:extLst>
          </p:cNvPr>
          <p:cNvSpPr txBox="1">
            <a:spLocks noGrp="1"/>
          </p:cNvSpPr>
          <p:nvPr>
            <p:ph type="body" sz="quarter" idx="1"/>
          </p:nvPr>
        </p:nvSpPr>
        <p:spPr/>
        <p:txBody>
          <a:bodyPr/>
          <a:lstStyle/>
          <a:p>
            <a:pPr lvl="0"/>
            <a:r>
              <a:rPr lang="en-GB" dirty="0"/>
              <a:t>The criteria for each contract was derived from GMC and college curricula, and workshops including trainee representatives</a:t>
            </a:r>
          </a:p>
          <a:p>
            <a:pPr lvl="0"/>
            <a:endParaRPr lang="en-GB" dirty="0"/>
          </a:p>
        </p:txBody>
      </p:sp>
      <p:sp>
        <p:nvSpPr>
          <p:cNvPr id="4" name="Slide Number Placeholder 3">
            <a:extLst>
              <a:ext uri="{FF2B5EF4-FFF2-40B4-BE49-F238E27FC236}">
                <a16:creationId xmlns:a16="http://schemas.microsoft.com/office/drawing/2014/main" id="{4AF62338-E517-4A28-A6DB-E5A631E52F2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4911350-05B8-4377-97D7-7DB67EA85484}" type="slidenum">
              <a:t>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17813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4138C7-15EB-41A6-A730-5799AA563A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A5E35E-A45D-4084-AAD4-886264E5517B}"/>
              </a:ext>
            </a:extLst>
          </p:cNvPr>
          <p:cNvSpPr txBox="1">
            <a:spLocks noGrp="1"/>
          </p:cNvSpPr>
          <p:nvPr>
            <p:ph type="body" sz="quarter" idx="1"/>
          </p:nvPr>
        </p:nvSpPr>
        <p:spPr/>
        <p:txBody>
          <a:bodyPr/>
          <a:lstStyle/>
          <a:p>
            <a:pPr lvl="0"/>
            <a:r>
              <a:rPr lang="en-GB" dirty="0"/>
              <a:t>ECAS is a system used to collect data against the contract</a:t>
            </a:r>
          </a:p>
          <a:p>
            <a:pPr lvl="0"/>
            <a:r>
              <a:rPr lang="en-GB" dirty="0"/>
              <a:t>Benefit is that it records live data, not retrospective</a:t>
            </a:r>
          </a:p>
        </p:txBody>
      </p:sp>
      <p:sp>
        <p:nvSpPr>
          <p:cNvPr id="4" name="Slide Number Placeholder 3">
            <a:extLst>
              <a:ext uri="{FF2B5EF4-FFF2-40B4-BE49-F238E27FC236}">
                <a16:creationId xmlns:a16="http://schemas.microsoft.com/office/drawing/2014/main" id="{2FF5C670-C8CF-402F-B0C0-C5554A10AF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856AC08-B069-4C21-B899-9A0F5DC6151A}" type="slidenum">
              <a:t>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53157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7B9C01-FF7A-4A2A-93F1-B190672FFC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E11BE9-C407-4364-B9EA-F0F2704143E3}"/>
              </a:ext>
            </a:extLst>
          </p:cNvPr>
          <p:cNvSpPr txBox="1">
            <a:spLocks noGrp="1"/>
          </p:cNvSpPr>
          <p:nvPr>
            <p:ph type="body" sz="quarter" idx="1"/>
          </p:nvPr>
        </p:nvSpPr>
        <p:spPr/>
        <p:txBody>
          <a:bodyPr/>
          <a:lstStyle/>
          <a:p>
            <a:pPr lvl="0"/>
            <a:r>
              <a:rPr lang="en-GB" dirty="0"/>
              <a:t>This data then feeds in alongside other collections from GMC, ARCPs, end of placements and deanery commissioning visits to establish quality of training provided</a:t>
            </a:r>
          </a:p>
          <a:p>
            <a:pPr lvl="0"/>
            <a:r>
              <a:rPr lang="en-GB" dirty="0"/>
              <a:t>Again importance is that it is live</a:t>
            </a:r>
          </a:p>
        </p:txBody>
      </p:sp>
      <p:sp>
        <p:nvSpPr>
          <p:cNvPr id="4" name="Slide Number Placeholder 3">
            <a:extLst>
              <a:ext uri="{FF2B5EF4-FFF2-40B4-BE49-F238E27FC236}">
                <a16:creationId xmlns:a16="http://schemas.microsoft.com/office/drawing/2014/main" id="{82232A62-1F34-4E3D-9208-414203010CF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29A43B7-B8EF-4E93-96FC-8C04EFF4552D}" type="slidenum">
              <a:t>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662464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to trainee:</a:t>
            </a:r>
          </a:p>
          <a:p>
            <a:pPr marL="171450" indent="-171450">
              <a:buFont typeface="Arial" panose="020B0604020202020204" pitchFamily="34" charset="0"/>
              <a:buChar char="•"/>
            </a:pPr>
            <a:r>
              <a:rPr lang="en-GB" dirty="0"/>
              <a:t>Improvement to allocation of protected teaching time</a:t>
            </a:r>
          </a:p>
          <a:p>
            <a:pPr marL="171450" indent="-171450">
              <a:buFont typeface="Arial" panose="020B0604020202020204" pitchFamily="34" charset="0"/>
              <a:buChar char="•"/>
            </a:pPr>
            <a:r>
              <a:rPr lang="en-GB" dirty="0"/>
              <a:t>Opportunity to feedback live instead of retrospectively</a:t>
            </a:r>
          </a:p>
          <a:p>
            <a:pPr marL="171450" indent="-171450">
              <a:buFont typeface="Arial" panose="020B0604020202020204" pitchFamily="34" charset="0"/>
              <a:buChar char="•"/>
            </a:pPr>
            <a:r>
              <a:rPr lang="en-GB" dirty="0"/>
              <a:t>Empower trainee voice</a:t>
            </a:r>
          </a:p>
          <a:p>
            <a:pPr marL="171450" indent="-171450">
              <a:buFont typeface="Arial" panose="020B0604020202020204" pitchFamily="34" charset="0"/>
              <a:buChar char="•"/>
            </a:pPr>
            <a:r>
              <a:rPr lang="en-GB" dirty="0"/>
              <a:t>Success stories</a:t>
            </a:r>
          </a:p>
          <a:p>
            <a:pPr marL="0" indent="0">
              <a:buFont typeface="Arial" panose="020B0604020202020204" pitchFamily="34" charset="0"/>
              <a:buNone/>
            </a:pPr>
            <a:r>
              <a:rPr lang="en-GB" dirty="0"/>
              <a:t>Negative aspects:</a:t>
            </a:r>
          </a:p>
          <a:p>
            <a:pPr marL="171450" indent="-171450">
              <a:buFont typeface="Arial" panose="020B0604020202020204" pitchFamily="34" charset="0"/>
              <a:buChar char="•"/>
            </a:pPr>
            <a:r>
              <a:rPr lang="en-GB" dirty="0"/>
              <a:t>“Another tick-box”, time consuming, duplication of work</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Health board:</a:t>
            </a:r>
          </a:p>
          <a:p>
            <a:pPr marL="171450" indent="-171450">
              <a:buFont typeface="Arial" panose="020B0604020202020204" pitchFamily="34" charset="0"/>
              <a:buChar char="•"/>
            </a:pPr>
            <a:r>
              <a:rPr lang="en-GB" dirty="0"/>
              <a:t>Evidence provided to help improve doctors training and therefore patient safety</a:t>
            </a:r>
          </a:p>
          <a:p>
            <a:pPr marL="171450" indent="-171450">
              <a:buFont typeface="Arial" panose="020B0604020202020204" pitchFamily="34" charset="0"/>
              <a:buChar char="•"/>
            </a:pPr>
            <a:r>
              <a:rPr lang="en-GB" dirty="0"/>
              <a:t>May feel that they are being criticised / attacked</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Wales Deanery</a:t>
            </a:r>
          </a:p>
          <a:p>
            <a:pPr marL="171450" indent="-171450">
              <a:buFont typeface="Arial" panose="020B0604020202020204" pitchFamily="34" charset="0"/>
              <a:buChar char="•"/>
            </a:pPr>
            <a:r>
              <a:rPr lang="en-GB" dirty="0"/>
              <a:t>Provides evidence which they can present to health board to demonstrate training issues and ensure action is taken </a:t>
            </a:r>
          </a:p>
          <a:p>
            <a:pPr marL="171450" indent="-171450">
              <a:buFont typeface="Arial" panose="020B0604020202020204" pitchFamily="34" charset="0"/>
              <a:buChar char="•"/>
            </a:pPr>
            <a:r>
              <a:rPr lang="en-GB" dirty="0"/>
              <a:t>More work to analyse the data</a:t>
            </a:r>
          </a:p>
          <a:p>
            <a:endParaRPr lang="en-GB" dirty="0"/>
          </a:p>
        </p:txBody>
      </p:sp>
      <p:sp>
        <p:nvSpPr>
          <p:cNvPr id="4" name="Slide Number Placeholder 3"/>
          <p:cNvSpPr>
            <a:spLocks noGrp="1"/>
          </p:cNvSpPr>
          <p:nvPr>
            <p:ph type="sldNum" sz="quarter" idx="10"/>
          </p:nvPr>
        </p:nvSpPr>
        <p:spPr/>
        <p:txBody>
          <a:bodyPr/>
          <a:lstStyle/>
          <a:p>
            <a:fld id="{EDA5EAB0-5315-4010-A7E6-96275BFE96F9}" type="slidenum">
              <a:rPr lang="en-GB" smtClean="0"/>
              <a:t>9</a:t>
            </a:fld>
            <a:endParaRPr lang="en-GB"/>
          </a:p>
        </p:txBody>
      </p:sp>
    </p:spTree>
    <p:extLst>
      <p:ext uri="{BB962C8B-B14F-4D97-AF65-F5344CB8AC3E}">
        <p14:creationId xmlns:p14="http://schemas.microsoft.com/office/powerpoint/2010/main" val="3089545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A5EAB0-5315-4010-A7E6-96275BFE96F9}" type="slidenum">
              <a:rPr lang="en-GB" smtClean="0"/>
              <a:t>10</a:t>
            </a:fld>
            <a:endParaRPr lang="en-GB"/>
          </a:p>
        </p:txBody>
      </p:sp>
    </p:spTree>
    <p:extLst>
      <p:ext uri="{BB962C8B-B14F-4D97-AF65-F5344CB8AC3E}">
        <p14:creationId xmlns:p14="http://schemas.microsoft.com/office/powerpoint/2010/main" val="2055812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Graph from Kings fund paper 2012, – 2009 from Annual Health Check, with performance levels from CQC showing levels of staff engagement with outcomes for NHS trusts, with improved outcomes with improved engagement</a:t>
            </a:r>
          </a:p>
          <a:p>
            <a:endParaRPr lang="en-GB" dirty="0"/>
          </a:p>
        </p:txBody>
      </p:sp>
      <p:sp>
        <p:nvSpPr>
          <p:cNvPr id="4" name="Slide Number Placeholder 3"/>
          <p:cNvSpPr>
            <a:spLocks noGrp="1"/>
          </p:cNvSpPr>
          <p:nvPr>
            <p:ph type="sldNum" sz="quarter" idx="10"/>
          </p:nvPr>
        </p:nvSpPr>
        <p:spPr/>
        <p:txBody>
          <a:bodyPr/>
          <a:lstStyle/>
          <a:p>
            <a:fld id="{EDA5EAB0-5315-4010-A7E6-96275BFE96F9}" type="slidenum">
              <a:rPr lang="en-GB" smtClean="0"/>
              <a:t>11</a:t>
            </a:fld>
            <a:endParaRPr lang="en-GB"/>
          </a:p>
        </p:txBody>
      </p:sp>
    </p:spTree>
    <p:extLst>
      <p:ext uri="{BB962C8B-B14F-4D97-AF65-F5344CB8AC3E}">
        <p14:creationId xmlns:p14="http://schemas.microsoft.com/office/powerpoint/2010/main" val="3464872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Using the PDA cycle for change:</a:t>
            </a:r>
          </a:p>
          <a:p>
            <a:pPr eaLnBrk="1" hangingPunct="1">
              <a:defRPr/>
            </a:pPr>
            <a:endParaRPr lang="en-GB" sz="1200" dirty="0"/>
          </a:p>
          <a:p>
            <a:pPr marL="171450" indent="-171450" eaLnBrk="1" hangingPunct="1">
              <a:buFont typeface="Arial" panose="020B0604020202020204" pitchFamily="34" charset="0"/>
              <a:buChar char="•"/>
              <a:defRPr/>
            </a:pPr>
            <a:r>
              <a:rPr lang="en-GB" sz="1200" dirty="0"/>
              <a:t>Attendance at workshops with stakeholders including trainee reps, STC chairs, training programme directors and college tutors </a:t>
            </a:r>
          </a:p>
          <a:p>
            <a:endParaRPr lang="en-GB" dirty="0"/>
          </a:p>
        </p:txBody>
      </p:sp>
      <p:sp>
        <p:nvSpPr>
          <p:cNvPr id="4" name="Slide Number Placeholder 3"/>
          <p:cNvSpPr>
            <a:spLocks noGrp="1"/>
          </p:cNvSpPr>
          <p:nvPr>
            <p:ph type="sldNum" sz="quarter" idx="10"/>
          </p:nvPr>
        </p:nvSpPr>
        <p:spPr/>
        <p:txBody>
          <a:bodyPr/>
          <a:lstStyle/>
          <a:p>
            <a:fld id="{CDA29D0F-10F2-4E77-8A89-8A1D34C0C11F}" type="slidenum">
              <a:rPr lang="en-GB" smtClean="0"/>
              <a:t>14</a:t>
            </a:fld>
            <a:endParaRPr lang="en-GB"/>
          </a:p>
        </p:txBody>
      </p:sp>
    </p:spTree>
    <p:extLst>
      <p:ext uri="{BB962C8B-B14F-4D97-AF65-F5344CB8AC3E}">
        <p14:creationId xmlns:p14="http://schemas.microsoft.com/office/powerpoint/2010/main" val="2730659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Some learning I obtained from </a:t>
            </a:r>
            <a:r>
              <a:rPr lang="en-GB" sz="1200" kern="1200" dirty="0" err="1">
                <a:solidFill>
                  <a:schemeClr val="tx1"/>
                </a:solidFill>
                <a:effectLst/>
                <a:latin typeface="+mn-lt"/>
                <a:ea typeface="+mn-ea"/>
                <a:cs typeface="+mn-cs"/>
              </a:rPr>
              <a:t>Academi</a:t>
            </a:r>
            <a:r>
              <a:rPr lang="en-GB" sz="1200" kern="1200" dirty="0">
                <a:solidFill>
                  <a:schemeClr val="tx1"/>
                </a:solidFill>
                <a:effectLst/>
                <a:latin typeface="+mn-lt"/>
                <a:ea typeface="+mn-ea"/>
                <a:cs typeface="+mn-cs"/>
              </a:rPr>
              <a:t> Wales day on organisational culture: </a:t>
            </a:r>
          </a:p>
          <a:p>
            <a:r>
              <a:rPr lang="en-GB" sz="1200" kern="1200" dirty="0">
                <a:solidFill>
                  <a:schemeClr val="tx1"/>
                </a:solidFill>
                <a:effectLst/>
                <a:latin typeface="+mn-lt"/>
                <a:ea typeface="+mn-ea"/>
                <a:cs typeface="+mn-cs"/>
              </a:rPr>
              <a:t>Dionysus culture: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individual culture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No rules, No structure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 can’t tell you what to do, You can’t tell me what to do</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Loose coalition of respected professionals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Fierce protection of professional freedom</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Admin/management is a low priority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Members critical and curious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Culture comes together against an external threat</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order to influence, what I learned:</a:t>
            </a:r>
          </a:p>
          <a:p>
            <a:r>
              <a:rPr lang="en-GB" sz="1200" kern="1200" dirty="0">
                <a:solidFill>
                  <a:schemeClr val="tx1"/>
                </a:solidFill>
                <a:effectLst/>
                <a:latin typeface="+mn-lt"/>
                <a:ea typeface="+mn-ea"/>
                <a:cs typeface="+mn-cs"/>
              </a:rPr>
              <a:t>Realise that not all people think the way I do!</a:t>
            </a:r>
          </a:p>
          <a:p>
            <a:pPr lvl="0"/>
            <a:r>
              <a:rPr lang="en-GB" sz="1200" kern="1200" dirty="0">
                <a:solidFill>
                  <a:schemeClr val="tx1"/>
                </a:solidFill>
                <a:effectLst/>
                <a:latin typeface="+mn-lt"/>
                <a:ea typeface="+mn-ea"/>
                <a:cs typeface="+mn-cs"/>
              </a:rPr>
              <a:t>Open mind, Open for suggestions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Find allies, Start with working with individuals</a:t>
            </a:r>
          </a:p>
          <a:p>
            <a:pPr lvl="0"/>
            <a:r>
              <a:rPr lang="en-GB" sz="1200" kern="1200" dirty="0">
                <a:solidFill>
                  <a:schemeClr val="tx1"/>
                </a:solidFill>
                <a:effectLst/>
                <a:latin typeface="+mn-lt"/>
                <a:ea typeface="+mn-ea"/>
                <a:cs typeface="+mn-cs"/>
              </a:rPr>
              <a:t>Not directive</a:t>
            </a:r>
          </a:p>
          <a:p>
            <a:pPr lvl="0"/>
            <a:r>
              <a:rPr lang="en-GB" sz="1200" kern="1200" dirty="0">
                <a:solidFill>
                  <a:schemeClr val="tx1"/>
                </a:solidFill>
                <a:effectLst/>
                <a:latin typeface="+mn-lt"/>
                <a:ea typeface="+mn-ea"/>
                <a:cs typeface="+mn-cs"/>
              </a:rPr>
              <a:t>Carrots</a:t>
            </a:r>
          </a:p>
          <a:p>
            <a:pPr lvl="0"/>
            <a:r>
              <a:rPr lang="en-GB" sz="1200" kern="1200" dirty="0">
                <a:solidFill>
                  <a:schemeClr val="tx1"/>
                </a:solidFill>
                <a:effectLst/>
                <a:latin typeface="+mn-lt"/>
                <a:ea typeface="+mn-ea"/>
                <a:cs typeface="+mn-cs"/>
              </a:rPr>
              <a:t>Work with them let the results speak for themselves – for example labour ward sessions and mandatory study days </a:t>
            </a:r>
          </a:p>
          <a:p>
            <a:pPr lvl="0"/>
            <a:r>
              <a:rPr lang="en-GB" sz="1200" kern="1200" dirty="0">
                <a:solidFill>
                  <a:schemeClr val="tx1"/>
                </a:solidFill>
                <a:effectLst/>
                <a:latin typeface="+mn-lt"/>
                <a:ea typeface="+mn-ea"/>
                <a:cs typeface="+mn-cs"/>
              </a:rPr>
              <a:t>Acknowledge professional freedom to opt out/in</a:t>
            </a:r>
          </a:p>
          <a:p>
            <a:pPr lvl="0"/>
            <a:r>
              <a:rPr lang="en-GB" sz="1200" kern="1200" dirty="0">
                <a:solidFill>
                  <a:schemeClr val="tx1"/>
                </a:solidFill>
                <a:effectLst/>
                <a:latin typeface="+mn-lt"/>
                <a:ea typeface="+mn-ea"/>
                <a:cs typeface="+mn-cs"/>
              </a:rPr>
              <a:t>Build up expertise and offer help</a:t>
            </a:r>
          </a:p>
          <a:p>
            <a:pPr lvl="0"/>
            <a:r>
              <a:rPr lang="en-GB" sz="1200" kern="1200" dirty="0">
                <a:solidFill>
                  <a:schemeClr val="tx1"/>
                </a:solidFill>
                <a:effectLst/>
                <a:latin typeface="+mn-lt"/>
                <a:ea typeface="+mn-ea"/>
                <a:cs typeface="+mn-cs"/>
              </a:rPr>
              <a:t>Accept initial suspicion as the norm</a:t>
            </a:r>
          </a:p>
          <a:p>
            <a:pPr lvl="0"/>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Definition of a ward round – agreement from heads of schools, some class face to face, some as board review</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Not for ARCP – suspicious of this being used against them</a:t>
            </a:r>
          </a:p>
          <a:p>
            <a:pPr lvl="0"/>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DA29D0F-10F2-4E77-8A89-8A1D34C0C11F}" type="slidenum">
              <a:rPr lang="en-GB" smtClean="0"/>
              <a:t>16</a:t>
            </a:fld>
            <a:endParaRPr lang="en-GB"/>
          </a:p>
        </p:txBody>
      </p:sp>
    </p:spTree>
    <p:extLst>
      <p:ext uri="{BB962C8B-B14F-4D97-AF65-F5344CB8AC3E}">
        <p14:creationId xmlns:p14="http://schemas.microsoft.com/office/powerpoint/2010/main" val="1452477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p:txBody>
      </p:sp>
      <p:sp>
        <p:nvSpPr>
          <p:cNvPr id="4" name="Slide Number Placeholder 3"/>
          <p:cNvSpPr>
            <a:spLocks noGrp="1"/>
          </p:cNvSpPr>
          <p:nvPr>
            <p:ph type="sldNum" sz="quarter" idx="10"/>
          </p:nvPr>
        </p:nvSpPr>
        <p:spPr/>
        <p:txBody>
          <a:bodyPr/>
          <a:lstStyle/>
          <a:p>
            <a:fld id="{CDA29D0F-10F2-4E77-8A89-8A1D34C0C11F}" type="slidenum">
              <a:rPr lang="en-GB" smtClean="0"/>
              <a:t>17</a:t>
            </a:fld>
            <a:endParaRPr lang="en-GB"/>
          </a:p>
        </p:txBody>
      </p:sp>
    </p:spTree>
    <p:extLst>
      <p:ext uri="{BB962C8B-B14F-4D97-AF65-F5344CB8AC3E}">
        <p14:creationId xmlns:p14="http://schemas.microsoft.com/office/powerpoint/2010/main" val="2122108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A29D0F-10F2-4E77-8A89-8A1D34C0C11F}" type="slidenum">
              <a:rPr lang="en-GB" smtClean="0"/>
              <a:t>21</a:t>
            </a:fld>
            <a:endParaRPr lang="en-GB"/>
          </a:p>
        </p:txBody>
      </p:sp>
    </p:spTree>
    <p:extLst>
      <p:ext uri="{BB962C8B-B14F-4D97-AF65-F5344CB8AC3E}">
        <p14:creationId xmlns:p14="http://schemas.microsoft.com/office/powerpoint/2010/main" val="22463952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1D673-7EBE-524D-98CB-233B574ACA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3B2E290-390B-0A41-B6D3-07B0439703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378FFDF-548B-D44F-89E4-CFB36D1B898D}"/>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5" name="Footer Placeholder 4">
            <a:extLst>
              <a:ext uri="{FF2B5EF4-FFF2-40B4-BE49-F238E27FC236}">
                <a16:creationId xmlns:a16="http://schemas.microsoft.com/office/drawing/2014/main" id="{F519B98E-1884-0849-9F03-4BE5BE670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B8CF1-E334-9943-91F2-29004DC4FA00}"/>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7" name="Picture 6" descr="Image result for wales deanery">
            <a:extLst>
              <a:ext uri="{FF2B5EF4-FFF2-40B4-BE49-F238E27FC236}">
                <a16:creationId xmlns:a16="http://schemas.microsoft.com/office/drawing/2014/main" id="{009EDEE2-66BF-3E4C-A469-92AE5655359F}"/>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82200"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4830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9F501-4E3A-214F-94FE-F6F137DD5B2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C9E20C-6C58-3C4F-B51A-22AB442D9D2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044F87-A74E-AD49-96A5-5A320CF901E8}"/>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5" name="Footer Placeholder 4">
            <a:extLst>
              <a:ext uri="{FF2B5EF4-FFF2-40B4-BE49-F238E27FC236}">
                <a16:creationId xmlns:a16="http://schemas.microsoft.com/office/drawing/2014/main" id="{3FB29AF6-EE5A-5146-B151-24E9446E8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58227-B3B1-B247-AB37-8C9213717C7C}"/>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7" name="Picture 6" descr="Image result for wales deanery">
            <a:extLst>
              <a:ext uri="{FF2B5EF4-FFF2-40B4-BE49-F238E27FC236}">
                <a16:creationId xmlns:a16="http://schemas.microsoft.com/office/drawing/2014/main" id="{A9AF7DD3-539F-414E-B8BC-0644910F343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6178"/>
            <a:ext cx="2183378" cy="85879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Image result for wales deanery">
            <a:extLst>
              <a:ext uri="{FF2B5EF4-FFF2-40B4-BE49-F238E27FC236}">
                <a16:creationId xmlns:a16="http://schemas.microsoft.com/office/drawing/2014/main" id="{F6FBB10D-C3E1-D449-996A-19E72875FF1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987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3CBD-D723-4548-84F0-7C95871BEB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80A74DC-B71E-A34F-BA1D-31E0F14AF6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2CF31B-273B-B447-A037-C1BBD3A75DE6}"/>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5" name="Footer Placeholder 4">
            <a:extLst>
              <a:ext uri="{FF2B5EF4-FFF2-40B4-BE49-F238E27FC236}">
                <a16:creationId xmlns:a16="http://schemas.microsoft.com/office/drawing/2014/main" id="{94EDCDC2-6C2A-1247-82EF-E5602BCAFD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8C37D-DF0A-C24A-AE2E-6CA55A65A70B}"/>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7" name="Picture 6" descr="Image result for wales deanery">
            <a:extLst>
              <a:ext uri="{FF2B5EF4-FFF2-40B4-BE49-F238E27FC236}">
                <a16:creationId xmlns:a16="http://schemas.microsoft.com/office/drawing/2014/main" id="{2D386446-DAC5-3B48-AE2E-A1BEB2DE0C4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789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242C-C851-964A-B7BC-DDBBBE5B3C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E088A08-643B-F548-8710-ABB4AFE3A6B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81733E5-0BB3-4342-93F2-204584D9F9D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509B25B-1380-3249-915A-46FB9DD6C4D8}"/>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6" name="Footer Placeholder 5">
            <a:extLst>
              <a:ext uri="{FF2B5EF4-FFF2-40B4-BE49-F238E27FC236}">
                <a16:creationId xmlns:a16="http://schemas.microsoft.com/office/drawing/2014/main" id="{9A24F303-64B7-4D41-81B0-4E83F27DF9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EF81B2-2E86-4842-BA43-77D2C1BB21F9}"/>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8" name="Picture 7" descr="Image result for wales deanery">
            <a:extLst>
              <a:ext uri="{FF2B5EF4-FFF2-40B4-BE49-F238E27FC236}">
                <a16:creationId xmlns:a16="http://schemas.microsoft.com/office/drawing/2014/main" id="{6C5CC0C9-7D25-B642-9B06-3D7D5BF060B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0051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22F6E-A9EA-F24E-B934-8D2A81117C3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80BE035-6850-6640-B245-A6BAF4CA45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254CB21-6281-9043-8DF6-8A1D8028FFC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555C39-9477-494F-8B75-C08E4487C8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08D96E1-6521-A84B-B4DC-7F23D3300F0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0AC6A41-AAB8-D147-926F-4F8465742573}"/>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8" name="Footer Placeholder 7">
            <a:extLst>
              <a:ext uri="{FF2B5EF4-FFF2-40B4-BE49-F238E27FC236}">
                <a16:creationId xmlns:a16="http://schemas.microsoft.com/office/drawing/2014/main" id="{FF3F3884-587E-8E40-823B-0C2C98BD72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730C23-5C74-F74A-B593-5D59FA100D4C}"/>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10" name="Picture 9" descr="Image result for wales deanery">
            <a:extLst>
              <a:ext uri="{FF2B5EF4-FFF2-40B4-BE49-F238E27FC236}">
                <a16:creationId xmlns:a16="http://schemas.microsoft.com/office/drawing/2014/main" id="{B05B9A19-21E2-2E4B-8D17-DD053A9B2F4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5818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D2710-BACC-9848-BF1E-BDC3239BD1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E62296C-D37F-3641-97DB-193A2433F6A7}"/>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4" name="Footer Placeholder 3">
            <a:extLst>
              <a:ext uri="{FF2B5EF4-FFF2-40B4-BE49-F238E27FC236}">
                <a16:creationId xmlns:a16="http://schemas.microsoft.com/office/drawing/2014/main" id="{79C70952-D2D4-0E4B-B071-5401FAD8A0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BC8D4D-2C76-F84F-8825-ABC24B1FFFFD}"/>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6" name="Picture 5" descr="Image result for wales deanery">
            <a:extLst>
              <a:ext uri="{FF2B5EF4-FFF2-40B4-BE49-F238E27FC236}">
                <a16:creationId xmlns:a16="http://schemas.microsoft.com/office/drawing/2014/main" id="{D8E48907-928F-D248-A57A-64A25C8EFFC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438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D668B4-3657-9E40-87F0-04B4D3DCE60A}"/>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3" name="Footer Placeholder 2">
            <a:extLst>
              <a:ext uri="{FF2B5EF4-FFF2-40B4-BE49-F238E27FC236}">
                <a16:creationId xmlns:a16="http://schemas.microsoft.com/office/drawing/2014/main" id="{F5965E96-5C68-244A-B483-F065FBBC6A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1A3C54-185F-B44F-9B76-77DBFFA66660}"/>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5" name="Picture 4" descr="Image result for wales deanery">
            <a:extLst>
              <a:ext uri="{FF2B5EF4-FFF2-40B4-BE49-F238E27FC236}">
                <a16:creationId xmlns:a16="http://schemas.microsoft.com/office/drawing/2014/main" id="{C3E89496-6ED8-AA4A-B68A-4476D4DEFCA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59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CC827-510C-2C45-B7CE-5865F36657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728FF60-C445-3E44-A043-ACDE5DD8DF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1EB6EE5-F58E-374F-903B-D7983C89CC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4535D8E-7109-2E41-89F0-871D2E1A809A}"/>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6" name="Footer Placeholder 5">
            <a:extLst>
              <a:ext uri="{FF2B5EF4-FFF2-40B4-BE49-F238E27FC236}">
                <a16:creationId xmlns:a16="http://schemas.microsoft.com/office/drawing/2014/main" id="{A82319B2-4164-0744-9225-2B9EE914C6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15FD3F-9D51-8C44-A33E-025EA05C6ED5}"/>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8" name="Picture 7" descr="Image result for wales deanery">
            <a:extLst>
              <a:ext uri="{FF2B5EF4-FFF2-40B4-BE49-F238E27FC236}">
                <a16:creationId xmlns:a16="http://schemas.microsoft.com/office/drawing/2014/main" id="{E1EAC792-9A59-E942-8512-2003E5A191A6}"/>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827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7F1A-2326-0F42-8054-708C1F2CB4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E1BBE9F-652B-2C48-8463-BFD7D71C32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57F57F-8C6C-6841-AD4B-E179206FC5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D353048-A291-9647-BB76-09E66E6E62E3}"/>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6" name="Footer Placeholder 5">
            <a:extLst>
              <a:ext uri="{FF2B5EF4-FFF2-40B4-BE49-F238E27FC236}">
                <a16:creationId xmlns:a16="http://schemas.microsoft.com/office/drawing/2014/main" id="{24467C70-910F-5F43-871C-70096C417E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09824A-4386-B14D-A069-E6AB4F72B89A}"/>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8" name="Picture 7" descr="Image result for wales deanery">
            <a:extLst>
              <a:ext uri="{FF2B5EF4-FFF2-40B4-BE49-F238E27FC236}">
                <a16:creationId xmlns:a16="http://schemas.microsoft.com/office/drawing/2014/main" id="{D06883B2-70A0-8240-9323-62FC84305E7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0213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C25BD-B94C-C849-9197-2223B5B731D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DA03C7C-9DCE-C142-BCFB-5DF543FF6F7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FC76E6-AA98-7746-AA7D-0138BE31DF15}"/>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5" name="Footer Placeholder 4">
            <a:extLst>
              <a:ext uri="{FF2B5EF4-FFF2-40B4-BE49-F238E27FC236}">
                <a16:creationId xmlns:a16="http://schemas.microsoft.com/office/drawing/2014/main" id="{418BC511-6E3D-B04E-8869-77E04FAF65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2561CF-F49B-D241-9F77-D49E7B1824E3}"/>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7" name="Picture 6" descr="Image result for wales deanery">
            <a:extLst>
              <a:ext uri="{FF2B5EF4-FFF2-40B4-BE49-F238E27FC236}">
                <a16:creationId xmlns:a16="http://schemas.microsoft.com/office/drawing/2014/main" id="{E165876D-4FCC-3E4F-9225-393E6DC51C5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172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01C31F-9BA0-AB4B-8785-D224878D356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ADD735C-3E88-8944-9B86-822E17F2B78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9857B-DF1A-E14D-A217-75DBEF9F5FF7}"/>
              </a:ext>
            </a:extLst>
          </p:cNvPr>
          <p:cNvSpPr>
            <a:spLocks noGrp="1"/>
          </p:cNvSpPr>
          <p:nvPr>
            <p:ph type="dt" sz="half" idx="10"/>
          </p:nvPr>
        </p:nvSpPr>
        <p:spPr/>
        <p:txBody>
          <a:bodyPr/>
          <a:lstStyle/>
          <a:p>
            <a:fld id="{54F051C1-2AAF-4768-A01B-9B2B2CA0F8BC}" type="datetimeFigureOut">
              <a:rPr lang="en-GB" smtClean="0"/>
              <a:t>10/09/2018</a:t>
            </a:fld>
            <a:endParaRPr lang="en-GB"/>
          </a:p>
        </p:txBody>
      </p:sp>
      <p:sp>
        <p:nvSpPr>
          <p:cNvPr id="5" name="Footer Placeholder 4">
            <a:extLst>
              <a:ext uri="{FF2B5EF4-FFF2-40B4-BE49-F238E27FC236}">
                <a16:creationId xmlns:a16="http://schemas.microsoft.com/office/drawing/2014/main" id="{6A2F79B0-25E3-4843-9767-365643EEF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95940A-FB54-B744-9A76-0D96380CD549}"/>
              </a:ext>
            </a:extLst>
          </p:cNvPr>
          <p:cNvSpPr>
            <a:spLocks noGrp="1"/>
          </p:cNvSpPr>
          <p:nvPr>
            <p:ph type="sldNum" sz="quarter" idx="12"/>
          </p:nvPr>
        </p:nvSpPr>
        <p:spPr/>
        <p:txBody>
          <a:bodyPr/>
          <a:lstStyle/>
          <a:p>
            <a:fld id="{8B94E4EA-DF9E-478B-83EB-FF89808278CA}" type="slidenum">
              <a:rPr lang="en-GB" smtClean="0"/>
              <a:t>‹#›</a:t>
            </a:fld>
            <a:endParaRPr lang="en-GB"/>
          </a:p>
        </p:txBody>
      </p:sp>
      <p:pic>
        <p:nvPicPr>
          <p:cNvPr id="7" name="Picture 6" descr="Image result for wales deanery">
            <a:extLst>
              <a:ext uri="{FF2B5EF4-FFF2-40B4-BE49-F238E27FC236}">
                <a16:creationId xmlns:a16="http://schemas.microsoft.com/office/drawing/2014/main" id="{4A219B19-FF3C-F04E-A91D-6A5887D551A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935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C61FB7-D103-B343-8ADA-C16560AB54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A179EA3-0041-FE4A-A263-EDD6EDB0B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BEBC4E-2D59-E549-8077-923EFC1C08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F051C1-2AAF-4768-A01B-9B2B2CA0F8BC}" type="datetimeFigureOut">
              <a:rPr lang="en-GB" smtClean="0"/>
              <a:t>10/09/2018</a:t>
            </a:fld>
            <a:endParaRPr lang="en-GB"/>
          </a:p>
        </p:txBody>
      </p:sp>
      <p:sp>
        <p:nvSpPr>
          <p:cNvPr id="5" name="Footer Placeholder 4">
            <a:extLst>
              <a:ext uri="{FF2B5EF4-FFF2-40B4-BE49-F238E27FC236}">
                <a16:creationId xmlns:a16="http://schemas.microsoft.com/office/drawing/2014/main" id="{875EBA5F-9F2B-3F4E-AB24-FF9B3D76B0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565E3EE-42C8-484F-8DF2-7BAD1050FF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94E4EA-DF9E-478B-83EB-FF89808278CA}" type="slidenum">
              <a:rPr lang="en-GB" smtClean="0"/>
              <a:t>‹#›</a:t>
            </a:fld>
            <a:endParaRPr lang="en-GB"/>
          </a:p>
        </p:txBody>
      </p:sp>
      <p:pic>
        <p:nvPicPr>
          <p:cNvPr id="7" name="Picture 6">
            <a:extLst>
              <a:ext uri="{FF2B5EF4-FFF2-40B4-BE49-F238E27FC236}">
                <a16:creationId xmlns:a16="http://schemas.microsoft.com/office/drawing/2014/main" id="{237D5D35-B9DE-7344-AF66-53347D41267A}"/>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0" y="0"/>
            <a:ext cx="2347784" cy="741735"/>
          </a:xfrm>
          <a:prstGeom prst="rect">
            <a:avLst/>
          </a:prstGeom>
          <a:ln w="28575">
            <a:solidFill>
              <a:schemeClr val="tx1"/>
            </a:solidFill>
          </a:ln>
        </p:spPr>
      </p:pic>
      <p:pic>
        <p:nvPicPr>
          <p:cNvPr id="8" name="Picture 7" descr="Image result for wales deanery">
            <a:extLst>
              <a:ext uri="{FF2B5EF4-FFF2-40B4-BE49-F238E27FC236}">
                <a16:creationId xmlns:a16="http://schemas.microsoft.com/office/drawing/2014/main" id="{95C77E46-B5AB-BE49-B591-E75692B3D0EB}"/>
              </a:ext>
            </a:extLst>
          </p:cNvPr>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9982200"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20698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ihi.org/Topics/Joy-In-Work/Pages/default.asp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kingsfund.org.uk/sites/files/kf/employee-engagement-nhs-performance-west-dawson-leadership-review2012-paper.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www.ihi.org/resources/Pages/Publications/ImprovementGuidePracticalApproachEnhancingOrganizationalPerformance.aspx"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image" Target="../media/image18.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19.tif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F076C-E128-46EC-BD60-3CBEAD513B4D}"/>
              </a:ext>
            </a:extLst>
          </p:cNvPr>
          <p:cNvSpPr>
            <a:spLocks noGrp="1"/>
          </p:cNvSpPr>
          <p:nvPr>
            <p:ph type="ctr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r>
              <a:rPr lang="en-GB" dirty="0"/>
              <a:t>Welsh Clinical Leadership Training Fellowship 2017-18</a:t>
            </a:r>
          </a:p>
        </p:txBody>
      </p:sp>
      <p:sp>
        <p:nvSpPr>
          <p:cNvPr id="3" name="Subtitle 2">
            <a:extLst>
              <a:ext uri="{FF2B5EF4-FFF2-40B4-BE49-F238E27FC236}">
                <a16:creationId xmlns:a16="http://schemas.microsoft.com/office/drawing/2014/main" id="{50605319-BF61-449E-9A0C-9B4C07B5D061}"/>
              </a:ext>
            </a:extLst>
          </p:cNvPr>
          <p:cNvSpPr>
            <a:spLocks noGrp="1"/>
          </p:cNvSpPr>
          <p:nvPr>
            <p:ph type="subTitle" idx="1"/>
          </p:nvPr>
        </p:nvSpPr>
        <p:spPr/>
        <p:txBody>
          <a:bodyPr>
            <a:normAutofit fontScale="92500" lnSpcReduction="10000"/>
          </a:bodyPr>
          <a:lstStyle/>
          <a:p>
            <a:endParaRPr lang="en-GB" dirty="0"/>
          </a:p>
          <a:p>
            <a:endParaRPr lang="en-GB" dirty="0"/>
          </a:p>
          <a:p>
            <a:r>
              <a:rPr lang="en-GB" dirty="0" err="1"/>
              <a:t>Summia</a:t>
            </a:r>
            <a:r>
              <a:rPr lang="en-GB" dirty="0"/>
              <a:t> </a:t>
            </a:r>
            <a:r>
              <a:rPr lang="en-GB" dirty="0" err="1"/>
              <a:t>Zaher</a:t>
            </a:r>
            <a:endParaRPr lang="en-GB" dirty="0"/>
          </a:p>
          <a:p>
            <a:r>
              <a:rPr lang="en-GB" dirty="0"/>
              <a:t>Wales Deanery Clinical Leadership Fellow</a:t>
            </a:r>
          </a:p>
        </p:txBody>
      </p:sp>
      <p:pic>
        <p:nvPicPr>
          <p:cNvPr id="4" name="Picture 3" descr="Image result for wales deanery">
            <a:extLst>
              <a:ext uri="{FF2B5EF4-FFF2-40B4-BE49-F238E27FC236}">
                <a16:creationId xmlns:a16="http://schemas.microsoft.com/office/drawing/2014/main" id="{E4596534-AEEA-470E-9B06-452F259163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41697" y="0"/>
            <a:ext cx="2183378" cy="858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0772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endParaRPr lang="en-US"/>
          </a:p>
        </p:txBody>
      </p:sp>
      <p:pic>
        <p:nvPicPr>
          <p:cNvPr id="9" name="Content Placeholder 8"/>
          <p:cNvPicPr>
            <a:picLocks noGrp="1" noChangeAspect="1"/>
          </p:cNvPicPr>
          <p:nvPr>
            <p:ph sz="half" idx="1"/>
          </p:nvPr>
        </p:nvPicPr>
        <p:blipFill>
          <a:blip r:embed="rId2"/>
          <a:stretch>
            <a:fillRect/>
          </a:stretch>
        </p:blipFill>
        <p:spPr>
          <a:xfrm>
            <a:off x="958889" y="2438178"/>
            <a:ext cx="4519043" cy="2726489"/>
          </a:xfrm>
          <a:prstGeom prst="rect">
            <a:avLst/>
          </a:prstGeom>
        </p:spPr>
      </p:pic>
      <p:pic>
        <p:nvPicPr>
          <p:cNvPr id="12" name="Content Placeholder 11"/>
          <p:cNvPicPr>
            <a:picLocks noGrp="1" noChangeAspect="1"/>
          </p:cNvPicPr>
          <p:nvPr>
            <p:ph sz="half" idx="2"/>
          </p:nvPr>
        </p:nvPicPr>
        <p:blipFill>
          <a:blip r:embed="rId3"/>
          <a:stretch>
            <a:fillRect/>
          </a:stretch>
        </p:blipFill>
        <p:spPr>
          <a:xfrm>
            <a:off x="6172200" y="2643146"/>
            <a:ext cx="5181600" cy="2716296"/>
          </a:xfrm>
          <a:prstGeom prst="rect">
            <a:avLst/>
          </a:prstGeom>
        </p:spPr>
      </p:pic>
    </p:spTree>
    <p:extLst>
      <p:ext uri="{BB962C8B-B14F-4D97-AF65-F5344CB8AC3E}">
        <p14:creationId xmlns:p14="http://schemas.microsoft.com/office/powerpoint/2010/main" val="2130149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8C644-3766-40C5-85B1-B582800D7207}"/>
              </a:ext>
            </a:extLst>
          </p:cNvPr>
          <p:cNvSpPr>
            <a:spLocks noGrp="1"/>
          </p:cNvSpPr>
          <p:nvPr>
            <p:ph type="title"/>
          </p:nvPr>
        </p:nvSpPr>
        <p:spPr/>
        <p:txBody>
          <a:bodyPr/>
          <a:lstStyle/>
          <a:p>
            <a:pPr algn="ctr"/>
            <a:r>
              <a:rPr lang="en-GB" dirty="0"/>
              <a:t>Project Title</a:t>
            </a:r>
          </a:p>
        </p:txBody>
      </p:sp>
      <p:sp>
        <p:nvSpPr>
          <p:cNvPr id="3" name="Content Placeholder 2">
            <a:extLst>
              <a:ext uri="{FF2B5EF4-FFF2-40B4-BE49-F238E27FC236}">
                <a16:creationId xmlns:a16="http://schemas.microsoft.com/office/drawing/2014/main" id="{A8AD59A6-D7D5-4CF6-B6F3-BB6749648C08}"/>
              </a:ext>
            </a:extLst>
          </p:cNvPr>
          <p:cNvSpPr>
            <a:spLocks noGrp="1"/>
          </p:cNvSpPr>
          <p:nvPr>
            <p:ph type="body" idx="1"/>
          </p:nvPr>
        </p:nvSpPr>
        <p:spPr/>
        <p:txBody>
          <a:bodyPr>
            <a:normAutofit/>
          </a:bodyPr>
          <a:lstStyle/>
          <a:p>
            <a:pPr algn="ctr"/>
            <a:r>
              <a:rPr lang="en-GB" sz="3200" dirty="0"/>
              <a:t>“Trainee engagement with the Wales Deanery Education Contract” </a:t>
            </a:r>
          </a:p>
          <a:p>
            <a:endParaRPr lang="en-GB" dirty="0"/>
          </a:p>
        </p:txBody>
      </p:sp>
    </p:spTree>
    <p:extLst>
      <p:ext uri="{BB962C8B-B14F-4D97-AF65-F5344CB8AC3E}">
        <p14:creationId xmlns:p14="http://schemas.microsoft.com/office/powerpoint/2010/main" val="1389999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73C9-C4EC-4D46-B38F-87D481072BFA}"/>
              </a:ext>
            </a:extLst>
          </p:cNvPr>
          <p:cNvSpPr txBox="1">
            <a:spLocks noGrp="1"/>
          </p:cNvSpPr>
          <p:nvPr>
            <p:ph type="title"/>
          </p:nvPr>
        </p:nvSpPr>
        <p:spPr/>
        <p:txBody>
          <a:bodyPr/>
          <a:lstStyle/>
          <a:p>
            <a:pPr lvl="0" algn="ctr"/>
            <a:r>
              <a:rPr lang="en-GB" dirty="0"/>
              <a:t> What is the education contract?</a:t>
            </a:r>
          </a:p>
        </p:txBody>
      </p:sp>
      <p:sp>
        <p:nvSpPr>
          <p:cNvPr id="8" name="Content Placeholder 5">
            <a:extLst>
              <a:ext uri="{FF2B5EF4-FFF2-40B4-BE49-F238E27FC236}">
                <a16:creationId xmlns:a16="http://schemas.microsoft.com/office/drawing/2014/main" id="{1AF98A8F-38E2-4589-B06D-E4AAF8885939}"/>
              </a:ext>
            </a:extLst>
          </p:cNvPr>
          <p:cNvSpPr txBox="1">
            <a:spLocks noGrp="1"/>
          </p:cNvSpPr>
          <p:nvPr>
            <p:ph sz="half" idx="1"/>
          </p:nvPr>
        </p:nvSpPr>
        <p:spPr>
          <a:xfrm>
            <a:off x="6172200" y="2249488"/>
            <a:ext cx="4875215" cy="3541718"/>
          </a:xfrm>
        </p:spPr>
        <p:txBody>
          <a:bodyPr/>
          <a:lstStyle/>
          <a:p>
            <a:pPr lvl="0"/>
            <a:r>
              <a:rPr lang="en-GB" dirty="0"/>
              <a:t>The contract details a </a:t>
            </a:r>
            <a:r>
              <a:rPr lang="en-GB" dirty="0">
                <a:solidFill>
                  <a:srgbClr val="FF0000"/>
                </a:solidFill>
              </a:rPr>
              <a:t>commitment from the health board</a:t>
            </a:r>
          </a:p>
          <a:p>
            <a:pPr lvl="0"/>
            <a:r>
              <a:rPr lang="en-GB" dirty="0"/>
              <a:t>It is to </a:t>
            </a:r>
            <a:r>
              <a:rPr lang="en-GB" dirty="0">
                <a:solidFill>
                  <a:srgbClr val="FF0000"/>
                </a:solidFill>
              </a:rPr>
              <a:t>ensure trainees have access </a:t>
            </a:r>
            <a:r>
              <a:rPr lang="en-GB" dirty="0"/>
              <a:t>to attend the necessary training opportunities such as clinics, theatre, and teaching sessions. </a:t>
            </a:r>
          </a:p>
          <a:p>
            <a:pPr lvl="0"/>
            <a:endParaRPr lang="en-GB" dirty="0"/>
          </a:p>
        </p:txBody>
      </p:sp>
      <p:grpSp>
        <p:nvGrpSpPr>
          <p:cNvPr id="3" name="Content Placeholder 4">
            <a:extLst>
              <a:ext uri="{FF2B5EF4-FFF2-40B4-BE49-F238E27FC236}">
                <a16:creationId xmlns:a16="http://schemas.microsoft.com/office/drawing/2014/main" id="{D67438BC-BF38-4EBC-A60F-5190641665F5}"/>
              </a:ext>
            </a:extLst>
          </p:cNvPr>
          <p:cNvGrpSpPr/>
          <p:nvPr/>
        </p:nvGrpSpPr>
        <p:grpSpPr>
          <a:xfrm>
            <a:off x="1758784" y="2249488"/>
            <a:ext cx="3541708" cy="3541708"/>
            <a:chOff x="1758784" y="2249488"/>
            <a:chExt cx="3541708" cy="3541708"/>
          </a:xfrm>
        </p:grpSpPr>
        <p:sp>
          <p:nvSpPr>
            <p:cNvPr id="4" name="Freeform: Shape 3">
              <a:extLst>
                <a:ext uri="{FF2B5EF4-FFF2-40B4-BE49-F238E27FC236}">
                  <a16:creationId xmlns:a16="http://schemas.microsoft.com/office/drawing/2014/main" id="{78B899DA-83F3-46D5-828D-5CBFBDF69950}"/>
                </a:ext>
              </a:extLst>
            </p:cNvPr>
            <p:cNvSpPr/>
            <p:nvPr/>
          </p:nvSpPr>
          <p:spPr>
            <a:xfrm>
              <a:off x="1758784" y="2249488"/>
              <a:ext cx="3541708" cy="3541708"/>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DEEDD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342D889C-B92C-41AE-BE1E-18AE86D0737E}"/>
                </a:ext>
              </a:extLst>
            </p:cNvPr>
            <p:cNvSpPr/>
            <p:nvPr/>
          </p:nvSpPr>
          <p:spPr>
            <a:xfrm>
              <a:off x="2836843" y="2539800"/>
              <a:ext cx="1381265" cy="1381265"/>
            </a:xfrm>
            <a:custGeom>
              <a:avLst/>
              <a:gdLst>
                <a:gd name="f0" fmla="val 10800000"/>
                <a:gd name="f1" fmla="val 5400000"/>
                <a:gd name="f2" fmla="val 180"/>
                <a:gd name="f3" fmla="val w"/>
                <a:gd name="f4" fmla="val h"/>
                <a:gd name="f5" fmla="val 0"/>
                <a:gd name="f6" fmla="val 1381267"/>
                <a:gd name="f7" fmla="val 230216"/>
                <a:gd name="f8" fmla="val 103071"/>
                <a:gd name="f9" fmla="val 1151051"/>
                <a:gd name="f10" fmla="val 1278196"/>
                <a:gd name="f11" fmla="+- 0 0 -90"/>
                <a:gd name="f12" fmla="*/ f3 1 1381267"/>
                <a:gd name="f13" fmla="*/ f4 1 1381267"/>
                <a:gd name="f14" fmla="+- f6 0 f5"/>
                <a:gd name="f15" fmla="*/ f11 f0 1"/>
                <a:gd name="f16" fmla="*/ f14 1 1381267"/>
                <a:gd name="f17" fmla="*/ 0 f14 1"/>
                <a:gd name="f18" fmla="*/ 230216 f14 1"/>
                <a:gd name="f19" fmla="*/ 1151051 f14 1"/>
                <a:gd name="f20" fmla="*/ 1381267 f14 1"/>
                <a:gd name="f21" fmla="*/ f15 1 f2"/>
                <a:gd name="f22" fmla="*/ f17 1 1381267"/>
                <a:gd name="f23" fmla="*/ f18 1 1381267"/>
                <a:gd name="f24" fmla="*/ f19 1 1381267"/>
                <a:gd name="f25" fmla="*/ f20 1 138126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0 f12 1"/>
                <a:gd name="f40" fmla="*/ f29 f13 1"/>
                <a:gd name="f41" fmla="*/ f31 f12 1"/>
                <a:gd name="f42" fmla="*/ f32 f12 1"/>
                <a:gd name="f43" fmla="*/ f31 f13 1"/>
                <a:gd name="f44" fmla="*/ f32 f13 1"/>
              </a:gdLst>
              <a:ahLst/>
              <a:cxnLst>
                <a:cxn ang="3cd4">
                  <a:pos x="hc" y="t"/>
                </a:cxn>
                <a:cxn ang="0">
                  <a:pos x="r" y="vc"/>
                </a:cxn>
                <a:cxn ang="cd4">
                  <a:pos x="hc" y="b"/>
                </a:cxn>
                <a:cxn ang="cd2">
                  <a:pos x="l" y="vc"/>
                </a:cxn>
                <a:cxn ang="f28">
                  <a:pos x="f37" y="f38"/>
                </a:cxn>
                <a:cxn ang="f28">
                  <a:pos x="f39" y="f40"/>
                </a:cxn>
                <a:cxn ang="f28">
                  <a:pos x="f41" y="f40"/>
                </a:cxn>
                <a:cxn ang="f28">
                  <a:pos x="f42" y="f38"/>
                </a:cxn>
                <a:cxn ang="f28">
                  <a:pos x="f42" y="f43"/>
                </a:cxn>
                <a:cxn ang="f28">
                  <a:pos x="f41" y="f44"/>
                </a:cxn>
                <a:cxn ang="f28">
                  <a:pos x="f39" y="f44"/>
                </a:cxn>
                <a:cxn ang="f28">
                  <a:pos x="f37" y="f43"/>
                </a:cxn>
                <a:cxn ang="f28">
                  <a:pos x="f37" y="f38"/>
                </a:cxn>
              </a:cxnLst>
              <a:rect l="f33" t="f36" r="f34" b="f35"/>
              <a:pathLst>
                <a:path w="1381267" h="1381267">
                  <a:moveTo>
                    <a:pt x="f5" y="f7"/>
                  </a:moveTo>
                  <a:cubicBezTo>
                    <a:pt x="f5" y="f8"/>
                    <a:pt x="f8" y="f5"/>
                    <a:pt x="f7" y="f5"/>
                  </a:cubicBezTo>
                  <a:lnTo>
                    <a:pt x="f9" y="f5"/>
                  </a:lnTo>
                  <a:cubicBezTo>
                    <a:pt x="f10" y="f5"/>
                    <a:pt x="f6" y="f8"/>
                    <a:pt x="f6" y="f7"/>
                  </a:cubicBezTo>
                  <a:lnTo>
                    <a:pt x="f6" y="f9"/>
                  </a:lnTo>
                  <a:cubicBezTo>
                    <a:pt x="f6" y="f10"/>
                    <a:pt x="f10" y="f6"/>
                    <a:pt x="f9" y="f6"/>
                  </a:cubicBezTo>
                  <a:lnTo>
                    <a:pt x="f7" y="f6"/>
                  </a:lnTo>
                  <a:cubicBezTo>
                    <a:pt x="f8" y="f6"/>
                    <a:pt x="f5" y="f10"/>
                    <a:pt x="f5" y="f9"/>
                  </a:cubicBezTo>
                  <a:lnTo>
                    <a:pt x="f5" y="f7"/>
                  </a:lnTo>
                  <a:close/>
                </a:path>
              </a:pathLst>
            </a:custGeom>
            <a:solidFill>
              <a:srgbClr val="9ACD4C"/>
            </a:solidFill>
            <a:ln w="15873" cap="flat">
              <a:solidFill>
                <a:srgbClr val="FFFFFF"/>
              </a:solidFill>
              <a:prstDash val="solid"/>
              <a:miter/>
            </a:ln>
          </p:spPr>
          <p:txBody>
            <a:bodyPr vert="horz" wrap="square" lIns="132194" tIns="132194" rIns="132194" bIns="13219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Trainee</a:t>
              </a:r>
            </a:p>
          </p:txBody>
        </p:sp>
        <p:sp>
          <p:nvSpPr>
            <p:cNvPr id="6" name="Freeform: Shape 6">
              <a:extLst>
                <a:ext uri="{FF2B5EF4-FFF2-40B4-BE49-F238E27FC236}">
                  <a16:creationId xmlns:a16="http://schemas.microsoft.com/office/drawing/2014/main" id="{EFC143D9-A9C6-45FE-BD16-7565E493F775}"/>
                </a:ext>
              </a:extLst>
            </p:cNvPr>
            <p:cNvSpPr/>
            <p:nvPr/>
          </p:nvSpPr>
          <p:spPr>
            <a:xfrm>
              <a:off x="2146215" y="4073469"/>
              <a:ext cx="1381265" cy="1381265"/>
            </a:xfrm>
            <a:custGeom>
              <a:avLst/>
              <a:gdLst>
                <a:gd name="f0" fmla="val 10800000"/>
                <a:gd name="f1" fmla="val 5400000"/>
                <a:gd name="f2" fmla="val 180"/>
                <a:gd name="f3" fmla="val w"/>
                <a:gd name="f4" fmla="val h"/>
                <a:gd name="f5" fmla="val 0"/>
                <a:gd name="f6" fmla="val 1381267"/>
                <a:gd name="f7" fmla="val 230216"/>
                <a:gd name="f8" fmla="val 103071"/>
                <a:gd name="f9" fmla="val 1151051"/>
                <a:gd name="f10" fmla="val 1278196"/>
                <a:gd name="f11" fmla="+- 0 0 -90"/>
                <a:gd name="f12" fmla="*/ f3 1 1381267"/>
                <a:gd name="f13" fmla="*/ f4 1 1381267"/>
                <a:gd name="f14" fmla="+- f6 0 f5"/>
                <a:gd name="f15" fmla="*/ f11 f0 1"/>
                <a:gd name="f16" fmla="*/ f14 1 1381267"/>
                <a:gd name="f17" fmla="*/ 0 f14 1"/>
                <a:gd name="f18" fmla="*/ 230216 f14 1"/>
                <a:gd name="f19" fmla="*/ 1151051 f14 1"/>
                <a:gd name="f20" fmla="*/ 1381267 f14 1"/>
                <a:gd name="f21" fmla="*/ f15 1 f2"/>
                <a:gd name="f22" fmla="*/ f17 1 1381267"/>
                <a:gd name="f23" fmla="*/ f18 1 1381267"/>
                <a:gd name="f24" fmla="*/ f19 1 1381267"/>
                <a:gd name="f25" fmla="*/ f20 1 138126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0 f12 1"/>
                <a:gd name="f40" fmla="*/ f29 f13 1"/>
                <a:gd name="f41" fmla="*/ f31 f12 1"/>
                <a:gd name="f42" fmla="*/ f32 f12 1"/>
                <a:gd name="f43" fmla="*/ f31 f13 1"/>
                <a:gd name="f44" fmla="*/ f32 f13 1"/>
              </a:gdLst>
              <a:ahLst/>
              <a:cxnLst>
                <a:cxn ang="3cd4">
                  <a:pos x="hc" y="t"/>
                </a:cxn>
                <a:cxn ang="0">
                  <a:pos x="r" y="vc"/>
                </a:cxn>
                <a:cxn ang="cd4">
                  <a:pos x="hc" y="b"/>
                </a:cxn>
                <a:cxn ang="cd2">
                  <a:pos x="l" y="vc"/>
                </a:cxn>
                <a:cxn ang="f28">
                  <a:pos x="f37" y="f38"/>
                </a:cxn>
                <a:cxn ang="f28">
                  <a:pos x="f39" y="f40"/>
                </a:cxn>
                <a:cxn ang="f28">
                  <a:pos x="f41" y="f40"/>
                </a:cxn>
                <a:cxn ang="f28">
                  <a:pos x="f42" y="f38"/>
                </a:cxn>
                <a:cxn ang="f28">
                  <a:pos x="f42" y="f43"/>
                </a:cxn>
                <a:cxn ang="f28">
                  <a:pos x="f41" y="f44"/>
                </a:cxn>
                <a:cxn ang="f28">
                  <a:pos x="f39" y="f44"/>
                </a:cxn>
                <a:cxn ang="f28">
                  <a:pos x="f37" y="f43"/>
                </a:cxn>
                <a:cxn ang="f28">
                  <a:pos x="f37" y="f38"/>
                </a:cxn>
              </a:cxnLst>
              <a:rect l="f33" t="f36" r="f34" b="f35"/>
              <a:pathLst>
                <a:path w="1381267" h="1381267">
                  <a:moveTo>
                    <a:pt x="f5" y="f7"/>
                  </a:moveTo>
                  <a:cubicBezTo>
                    <a:pt x="f5" y="f8"/>
                    <a:pt x="f8" y="f5"/>
                    <a:pt x="f7" y="f5"/>
                  </a:cubicBezTo>
                  <a:lnTo>
                    <a:pt x="f9" y="f5"/>
                  </a:lnTo>
                  <a:cubicBezTo>
                    <a:pt x="f10" y="f5"/>
                    <a:pt x="f6" y="f8"/>
                    <a:pt x="f6" y="f7"/>
                  </a:cubicBezTo>
                  <a:lnTo>
                    <a:pt x="f6" y="f9"/>
                  </a:lnTo>
                  <a:cubicBezTo>
                    <a:pt x="f6" y="f10"/>
                    <a:pt x="f10" y="f6"/>
                    <a:pt x="f9" y="f6"/>
                  </a:cubicBezTo>
                  <a:lnTo>
                    <a:pt x="f7" y="f6"/>
                  </a:lnTo>
                  <a:cubicBezTo>
                    <a:pt x="f8" y="f6"/>
                    <a:pt x="f5" y="f10"/>
                    <a:pt x="f5" y="f9"/>
                  </a:cubicBezTo>
                  <a:lnTo>
                    <a:pt x="f5" y="f7"/>
                  </a:lnTo>
                  <a:close/>
                </a:path>
              </a:pathLst>
            </a:custGeom>
            <a:solidFill>
              <a:srgbClr val="9ACD4C"/>
            </a:solidFill>
            <a:ln w="15873" cap="flat">
              <a:solidFill>
                <a:srgbClr val="FFFFFF"/>
              </a:solidFill>
              <a:prstDash val="solid"/>
              <a:miter/>
            </a:ln>
          </p:spPr>
          <p:txBody>
            <a:bodyPr vert="horz" wrap="square" lIns="132194" tIns="132194" rIns="132194" bIns="13219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Health Board</a:t>
              </a:r>
            </a:p>
          </p:txBody>
        </p:sp>
        <p:sp>
          <p:nvSpPr>
            <p:cNvPr id="7" name="Freeform: Shape 7">
              <a:extLst>
                <a:ext uri="{FF2B5EF4-FFF2-40B4-BE49-F238E27FC236}">
                  <a16:creationId xmlns:a16="http://schemas.microsoft.com/office/drawing/2014/main" id="{F05A1732-BE7A-4F64-BBE5-D9F916B8440E}"/>
                </a:ext>
              </a:extLst>
            </p:cNvPr>
            <p:cNvSpPr/>
            <p:nvPr/>
          </p:nvSpPr>
          <p:spPr>
            <a:xfrm>
              <a:off x="3633734" y="4073469"/>
              <a:ext cx="1381265" cy="1381265"/>
            </a:xfrm>
            <a:custGeom>
              <a:avLst/>
              <a:gdLst>
                <a:gd name="f0" fmla="val 10800000"/>
                <a:gd name="f1" fmla="val 5400000"/>
                <a:gd name="f2" fmla="val 180"/>
                <a:gd name="f3" fmla="val w"/>
                <a:gd name="f4" fmla="val h"/>
                <a:gd name="f5" fmla="val 0"/>
                <a:gd name="f6" fmla="val 1381267"/>
                <a:gd name="f7" fmla="val 230216"/>
                <a:gd name="f8" fmla="val 103071"/>
                <a:gd name="f9" fmla="val 1151051"/>
                <a:gd name="f10" fmla="val 1278196"/>
                <a:gd name="f11" fmla="+- 0 0 -90"/>
                <a:gd name="f12" fmla="*/ f3 1 1381267"/>
                <a:gd name="f13" fmla="*/ f4 1 1381267"/>
                <a:gd name="f14" fmla="+- f6 0 f5"/>
                <a:gd name="f15" fmla="*/ f11 f0 1"/>
                <a:gd name="f16" fmla="*/ f14 1 1381267"/>
                <a:gd name="f17" fmla="*/ 0 f14 1"/>
                <a:gd name="f18" fmla="*/ 230216 f14 1"/>
                <a:gd name="f19" fmla="*/ 1151051 f14 1"/>
                <a:gd name="f20" fmla="*/ 1381267 f14 1"/>
                <a:gd name="f21" fmla="*/ f15 1 f2"/>
                <a:gd name="f22" fmla="*/ f17 1 1381267"/>
                <a:gd name="f23" fmla="*/ f18 1 1381267"/>
                <a:gd name="f24" fmla="*/ f19 1 1381267"/>
                <a:gd name="f25" fmla="*/ f20 1 138126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0 f12 1"/>
                <a:gd name="f40" fmla="*/ f29 f13 1"/>
                <a:gd name="f41" fmla="*/ f31 f12 1"/>
                <a:gd name="f42" fmla="*/ f32 f12 1"/>
                <a:gd name="f43" fmla="*/ f31 f13 1"/>
                <a:gd name="f44" fmla="*/ f32 f13 1"/>
              </a:gdLst>
              <a:ahLst/>
              <a:cxnLst>
                <a:cxn ang="3cd4">
                  <a:pos x="hc" y="t"/>
                </a:cxn>
                <a:cxn ang="0">
                  <a:pos x="r" y="vc"/>
                </a:cxn>
                <a:cxn ang="cd4">
                  <a:pos x="hc" y="b"/>
                </a:cxn>
                <a:cxn ang="cd2">
                  <a:pos x="l" y="vc"/>
                </a:cxn>
                <a:cxn ang="f28">
                  <a:pos x="f37" y="f38"/>
                </a:cxn>
                <a:cxn ang="f28">
                  <a:pos x="f39" y="f40"/>
                </a:cxn>
                <a:cxn ang="f28">
                  <a:pos x="f41" y="f40"/>
                </a:cxn>
                <a:cxn ang="f28">
                  <a:pos x="f42" y="f38"/>
                </a:cxn>
                <a:cxn ang="f28">
                  <a:pos x="f42" y="f43"/>
                </a:cxn>
                <a:cxn ang="f28">
                  <a:pos x="f41" y="f44"/>
                </a:cxn>
                <a:cxn ang="f28">
                  <a:pos x="f39" y="f44"/>
                </a:cxn>
                <a:cxn ang="f28">
                  <a:pos x="f37" y="f43"/>
                </a:cxn>
                <a:cxn ang="f28">
                  <a:pos x="f37" y="f38"/>
                </a:cxn>
              </a:cxnLst>
              <a:rect l="f33" t="f36" r="f34" b="f35"/>
              <a:pathLst>
                <a:path w="1381267" h="1381267">
                  <a:moveTo>
                    <a:pt x="f5" y="f7"/>
                  </a:moveTo>
                  <a:cubicBezTo>
                    <a:pt x="f5" y="f8"/>
                    <a:pt x="f8" y="f5"/>
                    <a:pt x="f7" y="f5"/>
                  </a:cubicBezTo>
                  <a:lnTo>
                    <a:pt x="f9" y="f5"/>
                  </a:lnTo>
                  <a:cubicBezTo>
                    <a:pt x="f10" y="f5"/>
                    <a:pt x="f6" y="f8"/>
                    <a:pt x="f6" y="f7"/>
                  </a:cubicBezTo>
                  <a:lnTo>
                    <a:pt x="f6" y="f9"/>
                  </a:lnTo>
                  <a:cubicBezTo>
                    <a:pt x="f6" y="f10"/>
                    <a:pt x="f10" y="f6"/>
                    <a:pt x="f9" y="f6"/>
                  </a:cubicBezTo>
                  <a:lnTo>
                    <a:pt x="f7" y="f6"/>
                  </a:lnTo>
                  <a:cubicBezTo>
                    <a:pt x="f8" y="f6"/>
                    <a:pt x="f5" y="f10"/>
                    <a:pt x="f5" y="f9"/>
                  </a:cubicBezTo>
                  <a:lnTo>
                    <a:pt x="f5" y="f7"/>
                  </a:lnTo>
                  <a:close/>
                </a:path>
              </a:pathLst>
            </a:custGeom>
            <a:solidFill>
              <a:srgbClr val="9ACD4C"/>
            </a:solidFill>
            <a:ln w="15873" cap="flat">
              <a:solidFill>
                <a:srgbClr val="FFFFFF"/>
              </a:solidFill>
              <a:prstDash val="solid"/>
              <a:miter/>
            </a:ln>
          </p:spPr>
          <p:txBody>
            <a:bodyPr vert="horz" wrap="square" lIns="132194" tIns="132194" rIns="132194" bIns="13219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Wales Deanery</a:t>
              </a:r>
            </a:p>
          </p:txBody>
        </p:sp>
      </p:grpSp>
    </p:spTree>
    <p:extLst>
      <p:ext uri="{BB962C8B-B14F-4D97-AF65-F5344CB8AC3E}">
        <p14:creationId xmlns:p14="http://schemas.microsoft.com/office/powerpoint/2010/main" val="3598525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C441E-2A03-41FE-9B8F-1F41DC9CFCB9}"/>
              </a:ext>
            </a:extLst>
          </p:cNvPr>
          <p:cNvSpPr txBox="1">
            <a:spLocks noGrp="1"/>
          </p:cNvSpPr>
          <p:nvPr>
            <p:ph type="title"/>
          </p:nvPr>
        </p:nvSpPr>
        <p:spPr>
          <a:xfrm>
            <a:off x="838200" y="346590"/>
            <a:ext cx="10515600" cy="1325563"/>
          </a:xfrm>
        </p:spPr>
        <p:txBody>
          <a:bodyPr/>
          <a:lstStyle/>
          <a:p>
            <a:pPr lvl="0"/>
            <a:r>
              <a:rPr lang="en-GB" dirty="0"/>
              <a:t> What is the educational contract?</a:t>
            </a:r>
          </a:p>
        </p:txBody>
      </p:sp>
      <p:sp>
        <p:nvSpPr>
          <p:cNvPr id="3" name="Content Placeholder 2">
            <a:extLst>
              <a:ext uri="{FF2B5EF4-FFF2-40B4-BE49-F238E27FC236}">
                <a16:creationId xmlns:a16="http://schemas.microsoft.com/office/drawing/2014/main" id="{5EBB597F-2311-4D0A-8A55-7B426E5F6C97}"/>
              </a:ext>
            </a:extLst>
          </p:cNvPr>
          <p:cNvSpPr txBox="1">
            <a:spLocks noGrp="1"/>
          </p:cNvSpPr>
          <p:nvPr>
            <p:ph idx="1"/>
          </p:nvPr>
        </p:nvSpPr>
        <p:spPr/>
        <p:txBody>
          <a:bodyPr/>
          <a:lstStyle/>
          <a:p>
            <a:pPr lvl="0"/>
            <a:r>
              <a:rPr lang="en-GB" dirty="0"/>
              <a:t>GMC approved specialty curricula </a:t>
            </a:r>
          </a:p>
          <a:p>
            <a:pPr lvl="0"/>
            <a:r>
              <a:rPr lang="en-GB" dirty="0"/>
              <a:t>Standards for Medical Education and training</a:t>
            </a:r>
          </a:p>
          <a:p>
            <a:pPr lvl="0"/>
            <a:r>
              <a:rPr lang="en-GB" dirty="0"/>
              <a:t>Workshops including trainee representatives </a:t>
            </a:r>
          </a:p>
          <a:p>
            <a:pPr lvl="0"/>
            <a:r>
              <a:rPr lang="en-GB" dirty="0"/>
              <a:t>Generic and Speciality components</a:t>
            </a:r>
          </a:p>
          <a:p>
            <a:pPr marL="0" lvl="0" indent="0">
              <a:buNone/>
            </a:pPr>
            <a:endParaRPr lang="en-GB" dirty="0"/>
          </a:p>
        </p:txBody>
      </p:sp>
      <p:pic>
        <p:nvPicPr>
          <p:cNvPr id="4" name="Picture 4">
            <a:extLst>
              <a:ext uri="{FF2B5EF4-FFF2-40B4-BE49-F238E27FC236}">
                <a16:creationId xmlns:a16="http://schemas.microsoft.com/office/drawing/2014/main" id="{A5965B43-DA69-4F80-9905-F6C86DE74DA9}"/>
              </a:ext>
            </a:extLst>
          </p:cNvPr>
          <p:cNvPicPr>
            <a:picLocks noChangeAspect="1"/>
          </p:cNvPicPr>
          <p:nvPr/>
        </p:nvPicPr>
        <p:blipFill>
          <a:blip r:embed="rId3"/>
          <a:stretch>
            <a:fillRect/>
          </a:stretch>
        </p:blipFill>
        <p:spPr>
          <a:xfrm rot="20701080">
            <a:off x="7735716" y="3284606"/>
            <a:ext cx="2018419" cy="2907161"/>
          </a:xfrm>
          <a:prstGeom prst="rect">
            <a:avLst/>
          </a:prstGeom>
          <a:noFill/>
          <a:ln cap="flat">
            <a:noFill/>
          </a:ln>
        </p:spPr>
      </p:pic>
      <p:pic>
        <p:nvPicPr>
          <p:cNvPr id="5" name="Picture 5">
            <a:extLst>
              <a:ext uri="{FF2B5EF4-FFF2-40B4-BE49-F238E27FC236}">
                <a16:creationId xmlns:a16="http://schemas.microsoft.com/office/drawing/2014/main" id="{EE9EF90F-3CD2-4302-9D87-8FE93D78DD35}"/>
              </a:ext>
            </a:extLst>
          </p:cNvPr>
          <p:cNvPicPr>
            <a:picLocks noChangeAspect="1"/>
          </p:cNvPicPr>
          <p:nvPr/>
        </p:nvPicPr>
        <p:blipFill>
          <a:blip r:embed="rId4"/>
          <a:stretch>
            <a:fillRect/>
          </a:stretch>
        </p:blipFill>
        <p:spPr>
          <a:xfrm rot="427037">
            <a:off x="9526384" y="3190598"/>
            <a:ext cx="2090217" cy="3115379"/>
          </a:xfrm>
          <a:prstGeom prst="rect">
            <a:avLst/>
          </a:prstGeom>
          <a:noFill/>
          <a:ln cap="flat">
            <a:noFill/>
          </a:ln>
        </p:spPr>
      </p:pic>
    </p:spTree>
    <p:extLst>
      <p:ext uri="{BB962C8B-B14F-4D97-AF65-F5344CB8AC3E}">
        <p14:creationId xmlns:p14="http://schemas.microsoft.com/office/powerpoint/2010/main" val="3973916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0BEA-BD63-4D06-B506-1B5E11D2A3EC}"/>
              </a:ext>
            </a:extLst>
          </p:cNvPr>
          <p:cNvSpPr txBox="1">
            <a:spLocks noGrp="1"/>
          </p:cNvSpPr>
          <p:nvPr>
            <p:ph type="title"/>
          </p:nvPr>
        </p:nvSpPr>
        <p:spPr/>
        <p:txBody>
          <a:bodyPr/>
          <a:lstStyle/>
          <a:p>
            <a:pPr lvl="0"/>
            <a:r>
              <a:rPr lang="en-GB"/>
              <a:t>What is ECAS</a:t>
            </a:r>
          </a:p>
        </p:txBody>
      </p:sp>
      <p:sp>
        <p:nvSpPr>
          <p:cNvPr id="3" name="Content Placeholder 2">
            <a:extLst>
              <a:ext uri="{FF2B5EF4-FFF2-40B4-BE49-F238E27FC236}">
                <a16:creationId xmlns:a16="http://schemas.microsoft.com/office/drawing/2014/main" id="{7A1623B9-2E87-44C2-9177-DF5658EC9B94}"/>
              </a:ext>
            </a:extLst>
          </p:cNvPr>
          <p:cNvSpPr txBox="1">
            <a:spLocks noGrp="1"/>
          </p:cNvSpPr>
          <p:nvPr>
            <p:ph idx="1"/>
          </p:nvPr>
        </p:nvSpPr>
        <p:spPr/>
        <p:txBody>
          <a:bodyPr/>
          <a:lstStyle/>
          <a:p>
            <a:pPr lvl="0"/>
            <a:r>
              <a:rPr lang="en-GB" dirty="0"/>
              <a:t>Website for collecting data regarding the contract, entered by trainees </a:t>
            </a:r>
          </a:p>
          <a:p>
            <a:pPr lvl="0"/>
            <a:endParaRPr lang="en-GB" dirty="0"/>
          </a:p>
        </p:txBody>
      </p:sp>
      <p:pic>
        <p:nvPicPr>
          <p:cNvPr id="4" name="Picture 4">
            <a:extLst>
              <a:ext uri="{FF2B5EF4-FFF2-40B4-BE49-F238E27FC236}">
                <a16:creationId xmlns:a16="http://schemas.microsoft.com/office/drawing/2014/main" id="{EE0824A2-AEB1-405D-81CB-2ABF230C4E74}"/>
              </a:ext>
            </a:extLst>
          </p:cNvPr>
          <p:cNvPicPr>
            <a:picLocks noChangeAspect="1"/>
          </p:cNvPicPr>
          <p:nvPr/>
        </p:nvPicPr>
        <p:blipFill>
          <a:blip r:embed="rId3"/>
          <a:stretch>
            <a:fillRect/>
          </a:stretch>
        </p:blipFill>
        <p:spPr>
          <a:xfrm>
            <a:off x="6408296" y="509702"/>
            <a:ext cx="2804400" cy="1036408"/>
          </a:xfrm>
          <a:prstGeom prst="rect">
            <a:avLst/>
          </a:prstGeom>
          <a:noFill/>
          <a:ln cap="flat">
            <a:noFill/>
          </a:ln>
        </p:spPr>
      </p:pic>
      <p:pic>
        <p:nvPicPr>
          <p:cNvPr id="5" name="Content Placeholder 4">
            <a:extLst>
              <a:ext uri="{FF2B5EF4-FFF2-40B4-BE49-F238E27FC236}">
                <a16:creationId xmlns:a16="http://schemas.microsoft.com/office/drawing/2014/main" id="{AAF29F5F-8F76-4291-8639-2DFD5AAC7335}"/>
              </a:ext>
            </a:extLst>
          </p:cNvPr>
          <p:cNvPicPr>
            <a:picLocks noChangeAspect="1"/>
          </p:cNvPicPr>
          <p:nvPr/>
        </p:nvPicPr>
        <p:blipFill>
          <a:blip r:embed="rId4"/>
          <a:stretch>
            <a:fillRect/>
          </a:stretch>
        </p:blipFill>
        <p:spPr>
          <a:xfrm>
            <a:off x="606469" y="2681635"/>
            <a:ext cx="2141104" cy="3645072"/>
          </a:xfrm>
          <a:prstGeom prst="rect">
            <a:avLst/>
          </a:prstGeom>
          <a:noFill/>
          <a:ln cap="flat">
            <a:noFill/>
          </a:ln>
        </p:spPr>
      </p:pic>
      <p:pic>
        <p:nvPicPr>
          <p:cNvPr id="7" name="Content Placeholder 4">
            <a:extLst>
              <a:ext uri="{FF2B5EF4-FFF2-40B4-BE49-F238E27FC236}">
                <a16:creationId xmlns:a16="http://schemas.microsoft.com/office/drawing/2014/main" id="{BB2D6A60-1EE0-418E-91F3-1F992E28B5D9}"/>
              </a:ext>
            </a:extLst>
          </p:cNvPr>
          <p:cNvPicPr>
            <a:picLocks noChangeAspect="1"/>
          </p:cNvPicPr>
          <p:nvPr/>
        </p:nvPicPr>
        <p:blipFill rotWithShape="1">
          <a:blip r:embed="rId5"/>
          <a:srcRect l="-594" t="8119" r="2164" b="7725"/>
          <a:stretch/>
        </p:blipFill>
        <p:spPr>
          <a:xfrm>
            <a:off x="2979304" y="2564086"/>
            <a:ext cx="8837112" cy="3880170"/>
          </a:xfrm>
          <a:prstGeom prst="rect">
            <a:avLst/>
          </a:prstGeom>
        </p:spPr>
      </p:pic>
    </p:spTree>
    <p:extLst>
      <p:ext uri="{BB962C8B-B14F-4D97-AF65-F5344CB8AC3E}">
        <p14:creationId xmlns:p14="http://schemas.microsoft.com/office/powerpoint/2010/main" val="1844721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BC00A-6BB8-4C9C-A10F-83865D197D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BA4C03-287D-4BC6-B1F6-875AFA36CE26}"/>
              </a:ext>
            </a:extLst>
          </p:cNvPr>
          <p:cNvSpPr>
            <a:spLocks noGrp="1"/>
          </p:cNvSpPr>
          <p:nvPr>
            <p:ph idx="1"/>
          </p:nvPr>
        </p:nvSpPr>
        <p:spPr/>
        <p:txBody>
          <a:bodyPr/>
          <a:lstStyle/>
          <a:p>
            <a:endParaRPr lang="en-GB"/>
          </a:p>
        </p:txBody>
      </p:sp>
      <p:pic>
        <p:nvPicPr>
          <p:cNvPr id="4" name="Content Placeholder 4">
            <a:extLst>
              <a:ext uri="{FF2B5EF4-FFF2-40B4-BE49-F238E27FC236}">
                <a16:creationId xmlns:a16="http://schemas.microsoft.com/office/drawing/2014/main" id="{C77C39FD-A135-49AC-A0B5-B51AD752B64E}"/>
              </a:ext>
            </a:extLst>
          </p:cNvPr>
          <p:cNvPicPr>
            <a:picLocks noChangeAspect="1"/>
          </p:cNvPicPr>
          <p:nvPr/>
        </p:nvPicPr>
        <p:blipFill>
          <a:blip r:embed="rId2"/>
          <a:stretch>
            <a:fillRect/>
          </a:stretch>
        </p:blipFill>
        <p:spPr>
          <a:xfrm>
            <a:off x="134322" y="1166795"/>
            <a:ext cx="11923355" cy="5493294"/>
          </a:xfrm>
          <a:prstGeom prst="rect">
            <a:avLst/>
          </a:prstGeom>
        </p:spPr>
      </p:pic>
    </p:spTree>
    <p:extLst>
      <p:ext uri="{BB962C8B-B14F-4D97-AF65-F5344CB8AC3E}">
        <p14:creationId xmlns:p14="http://schemas.microsoft.com/office/powerpoint/2010/main" val="1473305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E7FD7-6870-446B-8297-CE63E61E3DCA}"/>
              </a:ext>
            </a:extLst>
          </p:cNvPr>
          <p:cNvSpPr txBox="1">
            <a:spLocks noGrp="1"/>
          </p:cNvSpPr>
          <p:nvPr>
            <p:ph type="title"/>
          </p:nvPr>
        </p:nvSpPr>
        <p:spPr/>
        <p:txBody>
          <a:bodyPr/>
          <a:lstStyle/>
          <a:p>
            <a:pPr lvl="0"/>
            <a:r>
              <a:rPr lang="en-GB"/>
              <a:t>How is the contract evaluated?</a:t>
            </a:r>
          </a:p>
        </p:txBody>
      </p:sp>
      <p:grpSp>
        <p:nvGrpSpPr>
          <p:cNvPr id="3" name="Content Placeholder 4">
            <a:extLst>
              <a:ext uri="{FF2B5EF4-FFF2-40B4-BE49-F238E27FC236}">
                <a16:creationId xmlns:a16="http://schemas.microsoft.com/office/drawing/2014/main" id="{D3F2EE0E-2E75-40FD-B928-8370C7C7CA00}"/>
              </a:ext>
            </a:extLst>
          </p:cNvPr>
          <p:cNvGrpSpPr/>
          <p:nvPr/>
        </p:nvGrpSpPr>
        <p:grpSpPr>
          <a:xfrm>
            <a:off x="3163750" y="2249826"/>
            <a:ext cx="5861322" cy="3541031"/>
            <a:chOff x="3163750" y="2249826"/>
            <a:chExt cx="5861322" cy="3541031"/>
          </a:xfrm>
        </p:grpSpPr>
        <p:sp>
          <p:nvSpPr>
            <p:cNvPr id="4" name="Freeform: Shape 3">
              <a:extLst>
                <a:ext uri="{FF2B5EF4-FFF2-40B4-BE49-F238E27FC236}">
                  <a16:creationId xmlns:a16="http://schemas.microsoft.com/office/drawing/2014/main" id="{FCE6EF55-98A5-4075-B1C5-D464F362F1F3}"/>
                </a:ext>
              </a:extLst>
            </p:cNvPr>
            <p:cNvSpPr/>
            <p:nvPr/>
          </p:nvSpPr>
          <p:spPr>
            <a:xfrm>
              <a:off x="5340873" y="4283771"/>
              <a:ext cx="1507086" cy="1507086"/>
            </a:xfrm>
            <a:custGeom>
              <a:avLst/>
              <a:gdLst>
                <a:gd name="f0" fmla="val 10800000"/>
                <a:gd name="f1" fmla="val 5400000"/>
                <a:gd name="f2" fmla="val 180"/>
                <a:gd name="f3" fmla="val w"/>
                <a:gd name="f4" fmla="val h"/>
                <a:gd name="f5" fmla="val 0"/>
                <a:gd name="f6" fmla="val 1507085"/>
                <a:gd name="f7" fmla="val 753543"/>
                <a:gd name="f8" fmla="val 337373"/>
                <a:gd name="f9" fmla="val 1169713"/>
                <a:gd name="f10" fmla="val 1507086"/>
                <a:gd name="f11" fmla="+- 0 0 -90"/>
                <a:gd name="f12" fmla="*/ f3 1 1507085"/>
                <a:gd name="f13" fmla="*/ f4 1 1507085"/>
                <a:gd name="f14" fmla="+- f6 0 f5"/>
                <a:gd name="f15" fmla="*/ f11 f0 1"/>
                <a:gd name="f16" fmla="*/ f14 1 1507085"/>
                <a:gd name="f17" fmla="*/ 0 f14 1"/>
                <a:gd name="f18" fmla="*/ 753543 f14 1"/>
                <a:gd name="f19" fmla="*/ 1507086 f14 1"/>
                <a:gd name="f20" fmla="*/ f15 1 f2"/>
                <a:gd name="f21" fmla="*/ f17 1 1507085"/>
                <a:gd name="f22" fmla="*/ f18 1 1507085"/>
                <a:gd name="f23" fmla="*/ f19 1 150708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507085" h="150708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9ACD4C"/>
            </a:solidFill>
            <a:ln w="15873" cap="flat">
              <a:solidFill>
                <a:srgbClr val="FFFFFF"/>
              </a:solidFill>
              <a:prstDash val="solid"/>
              <a:miter/>
            </a:ln>
          </p:spPr>
          <p:txBody>
            <a:bodyPr vert="horz" wrap="square" lIns="237853" tIns="237853" rIns="237853" bIns="237853" anchor="ctr" anchorCtr="1" compatLnSpc="1">
              <a:noAutofit/>
            </a:bodyPr>
            <a:lstStyle/>
            <a:p>
              <a:pPr marL="0" marR="0" lvl="0" indent="0" algn="ctr" defTabSz="1200150"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US" sz="2700" b="0" i="0" u="none" strike="noStrike" kern="1200" cap="none" spc="0" baseline="0">
                  <a:solidFill>
                    <a:srgbClr val="FFFFFF"/>
                  </a:solidFill>
                  <a:uFillTx/>
                  <a:latin typeface="Tw Cen MT"/>
                </a:rPr>
                <a:t>Quality Unit</a:t>
              </a:r>
            </a:p>
          </p:txBody>
        </p:sp>
        <p:sp>
          <p:nvSpPr>
            <p:cNvPr id="5" name="Freeform: Shape 4">
              <a:extLst>
                <a:ext uri="{FF2B5EF4-FFF2-40B4-BE49-F238E27FC236}">
                  <a16:creationId xmlns:a16="http://schemas.microsoft.com/office/drawing/2014/main" id="{CDBEF3F2-908A-4BC4-B15F-C7F591DB38D0}"/>
                </a:ext>
              </a:extLst>
            </p:cNvPr>
            <p:cNvSpPr/>
            <p:nvPr/>
          </p:nvSpPr>
          <p:spPr>
            <a:xfrm rot="10799991">
              <a:off x="3879570" y="4822499"/>
              <a:ext cx="1380881" cy="429521"/>
            </a:xfrm>
            <a:custGeom>
              <a:avLst>
                <a:gd name="f0" fmla="val 3359"/>
                <a:gd name="f1" fmla="val 432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f19 f20 1"/>
                <a:gd name="f28" fmla="*/ 21600 f21 1"/>
                <a:gd name="f29" fmla="*/ 0 f21 1"/>
                <a:gd name="f30" fmla="*/ f20 f13 1"/>
                <a:gd name="f31" fmla="*/ f19 f12 1"/>
                <a:gd name="f32" fmla="+- f24 0 f3"/>
                <a:gd name="f33" fmla="+- f25 0 f3"/>
                <a:gd name="f34" fmla="*/ f27 1 10800"/>
                <a:gd name="f35" fmla="*/ f29 1 f21"/>
                <a:gd name="f36" fmla="*/ f28 1 f21"/>
                <a:gd name="f37" fmla="*/ f26 f13 1"/>
                <a:gd name="f38" fmla="+- f19 0 f34"/>
                <a:gd name="f39" fmla="*/ f36 f12 1"/>
                <a:gd name="f40" fmla="*/ f35 f13 1"/>
                <a:gd name="f41" fmla="*/ f36 f13 1"/>
                <a:gd name="f42" fmla="*/ f38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42" t="f30" r="f39" b="f37"/>
              <a:pathLst>
                <a:path w="21600" h="21600">
                  <a:moveTo>
                    <a:pt x="f8" y="f20"/>
                  </a:moveTo>
                  <a:lnTo>
                    <a:pt x="f19" y="f20"/>
                  </a:lnTo>
                  <a:lnTo>
                    <a:pt x="f19" y="f7"/>
                  </a:lnTo>
                  <a:lnTo>
                    <a:pt x="f7" y="f9"/>
                  </a:lnTo>
                  <a:lnTo>
                    <a:pt x="f19" y="f8"/>
                  </a:lnTo>
                  <a:lnTo>
                    <a:pt x="f19" y="f26"/>
                  </a:lnTo>
                  <a:lnTo>
                    <a:pt x="f8" y="f26"/>
                  </a:lnTo>
                  <a:close/>
                </a:path>
              </a:pathLst>
            </a:custGeom>
            <a:solidFill>
              <a:srgbClr val="CAE3B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C57D609B-B693-4CBE-B54B-FD4A3A7F13E2}"/>
                </a:ext>
              </a:extLst>
            </p:cNvPr>
            <p:cNvSpPr/>
            <p:nvPr/>
          </p:nvSpPr>
          <p:spPr>
            <a:xfrm>
              <a:off x="3163750" y="4464622"/>
              <a:ext cx="1431730" cy="1145386"/>
            </a:xfrm>
            <a:custGeom>
              <a:avLst/>
              <a:gdLst>
                <a:gd name="f0" fmla="val 10800000"/>
                <a:gd name="f1" fmla="val 5400000"/>
                <a:gd name="f2" fmla="val 180"/>
                <a:gd name="f3" fmla="val w"/>
                <a:gd name="f4" fmla="val h"/>
                <a:gd name="f5" fmla="val 0"/>
                <a:gd name="f6" fmla="val 1431731"/>
                <a:gd name="f7" fmla="val 1145385"/>
                <a:gd name="f8" fmla="val 114539"/>
                <a:gd name="f9" fmla="val 51281"/>
                <a:gd name="f10" fmla="val 1317193"/>
                <a:gd name="f11" fmla="val 1380451"/>
                <a:gd name="f12" fmla="val 1431732"/>
                <a:gd name="f13" fmla="val 419975"/>
                <a:gd name="f14" fmla="val 725411"/>
                <a:gd name="f15" fmla="val 1030847"/>
                <a:gd name="f16" fmla="val 1094105"/>
                <a:gd name="f17" fmla="val 1380450"/>
                <a:gd name="f18" fmla="val 1145386"/>
                <a:gd name="f19" fmla="val 1317192"/>
                <a:gd name="f20" fmla="val 1094104"/>
                <a:gd name="f21" fmla="val 1030846"/>
                <a:gd name="f22" fmla="+- 0 0 -90"/>
                <a:gd name="f23" fmla="*/ f3 1 1431731"/>
                <a:gd name="f24" fmla="*/ f4 1 1145385"/>
                <a:gd name="f25" fmla="+- f7 0 f5"/>
                <a:gd name="f26" fmla="+- f6 0 f5"/>
                <a:gd name="f27" fmla="*/ f22 f0 1"/>
                <a:gd name="f28" fmla="*/ f26 1 1431731"/>
                <a:gd name="f29" fmla="*/ f25 1 1145385"/>
                <a:gd name="f30" fmla="*/ 0 f26 1"/>
                <a:gd name="f31" fmla="*/ 114539 f25 1"/>
                <a:gd name="f32" fmla="*/ 114539 f26 1"/>
                <a:gd name="f33" fmla="*/ 0 f25 1"/>
                <a:gd name="f34" fmla="*/ 1317193 f26 1"/>
                <a:gd name="f35" fmla="*/ 1431732 f26 1"/>
                <a:gd name="f36" fmla="*/ 1431731 f26 1"/>
                <a:gd name="f37" fmla="*/ 1030847 f25 1"/>
                <a:gd name="f38" fmla="*/ 1317192 f26 1"/>
                <a:gd name="f39" fmla="*/ 1145386 f25 1"/>
                <a:gd name="f40" fmla="*/ 1145385 f25 1"/>
                <a:gd name="f41" fmla="*/ 1030846 f25 1"/>
                <a:gd name="f42" fmla="*/ f27 1 f2"/>
                <a:gd name="f43" fmla="*/ f30 1 1431731"/>
                <a:gd name="f44" fmla="*/ f31 1 1145385"/>
                <a:gd name="f45" fmla="*/ f32 1 1431731"/>
                <a:gd name="f46" fmla="*/ f33 1 1145385"/>
                <a:gd name="f47" fmla="*/ f34 1 1431731"/>
                <a:gd name="f48" fmla="*/ f35 1 1431731"/>
                <a:gd name="f49" fmla="*/ f36 1 1431731"/>
                <a:gd name="f50" fmla="*/ f37 1 1145385"/>
                <a:gd name="f51" fmla="*/ f38 1 1431731"/>
                <a:gd name="f52" fmla="*/ f39 1 1145385"/>
                <a:gd name="f53" fmla="*/ f40 1 1145385"/>
                <a:gd name="f54" fmla="*/ f41 1 114538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1431731" h="114538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9ACD4C"/>
            </a:solidFill>
            <a:ln w="15873" cap="flat">
              <a:solidFill>
                <a:srgbClr val="FFFFFF"/>
              </a:solidFill>
              <a:prstDash val="solid"/>
              <a:miter/>
            </a:ln>
          </p:spPr>
          <p:txBody>
            <a:bodyPr vert="horz" wrap="square" lIns="65928" tIns="65928" rIns="65928" bIns="6592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ECAS data</a:t>
              </a:r>
            </a:p>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0" cap="none" spc="0" baseline="0">
                  <a:solidFill>
                    <a:srgbClr val="FF0000"/>
                  </a:solidFill>
                  <a:uFillTx/>
                  <a:latin typeface="Tw Cen MT"/>
                </a:rPr>
                <a:t>LIVE</a:t>
              </a:r>
              <a:endParaRPr lang="en-US" sz="1700" b="0" i="0" u="none" strike="noStrike" kern="1200" cap="none" spc="0" baseline="0">
                <a:solidFill>
                  <a:srgbClr val="FF0000"/>
                </a:solidFill>
                <a:uFillTx/>
                <a:latin typeface="Tw Cen MT"/>
              </a:endParaRPr>
            </a:p>
          </p:txBody>
        </p:sp>
        <p:sp>
          <p:nvSpPr>
            <p:cNvPr id="7" name="Freeform: Shape 6">
              <a:extLst>
                <a:ext uri="{FF2B5EF4-FFF2-40B4-BE49-F238E27FC236}">
                  <a16:creationId xmlns:a16="http://schemas.microsoft.com/office/drawing/2014/main" id="{267B457A-2D18-4756-A123-DF5CB097FDB4}"/>
                </a:ext>
              </a:extLst>
            </p:cNvPr>
            <p:cNvSpPr/>
            <p:nvPr/>
          </p:nvSpPr>
          <p:spPr>
            <a:xfrm rot="13499997">
              <a:off x="4326095" y="3744620"/>
              <a:ext cx="1380881" cy="429521"/>
            </a:xfrm>
            <a:custGeom>
              <a:avLst>
                <a:gd name="f0" fmla="val 3359"/>
                <a:gd name="f1" fmla="val 432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f19 f20 1"/>
                <a:gd name="f28" fmla="*/ 21600 f21 1"/>
                <a:gd name="f29" fmla="*/ 0 f21 1"/>
                <a:gd name="f30" fmla="*/ f20 f13 1"/>
                <a:gd name="f31" fmla="*/ f19 f12 1"/>
                <a:gd name="f32" fmla="+- f24 0 f3"/>
                <a:gd name="f33" fmla="+- f25 0 f3"/>
                <a:gd name="f34" fmla="*/ f27 1 10800"/>
                <a:gd name="f35" fmla="*/ f29 1 f21"/>
                <a:gd name="f36" fmla="*/ f28 1 f21"/>
                <a:gd name="f37" fmla="*/ f26 f13 1"/>
                <a:gd name="f38" fmla="+- f19 0 f34"/>
                <a:gd name="f39" fmla="*/ f36 f12 1"/>
                <a:gd name="f40" fmla="*/ f35 f13 1"/>
                <a:gd name="f41" fmla="*/ f36 f13 1"/>
                <a:gd name="f42" fmla="*/ f38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42" t="f30" r="f39" b="f37"/>
              <a:pathLst>
                <a:path w="21600" h="21600">
                  <a:moveTo>
                    <a:pt x="f8" y="f20"/>
                  </a:moveTo>
                  <a:lnTo>
                    <a:pt x="f19" y="f20"/>
                  </a:lnTo>
                  <a:lnTo>
                    <a:pt x="f19" y="f7"/>
                  </a:lnTo>
                  <a:lnTo>
                    <a:pt x="f7" y="f9"/>
                  </a:lnTo>
                  <a:lnTo>
                    <a:pt x="f19" y="f8"/>
                  </a:lnTo>
                  <a:lnTo>
                    <a:pt x="f19" y="f26"/>
                  </a:lnTo>
                  <a:lnTo>
                    <a:pt x="f8" y="f26"/>
                  </a:lnTo>
                  <a:close/>
                </a:path>
              </a:pathLst>
            </a:custGeom>
            <a:solidFill>
              <a:srgbClr val="CAE3B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0787CC6B-B419-44A1-94CB-7FE41E32D093}"/>
                </a:ext>
              </a:extLst>
            </p:cNvPr>
            <p:cNvSpPr/>
            <p:nvPr/>
          </p:nvSpPr>
          <p:spPr>
            <a:xfrm>
              <a:off x="3812453" y="2898529"/>
              <a:ext cx="1431730" cy="1145386"/>
            </a:xfrm>
            <a:custGeom>
              <a:avLst/>
              <a:gdLst>
                <a:gd name="f0" fmla="val 10800000"/>
                <a:gd name="f1" fmla="val 5400000"/>
                <a:gd name="f2" fmla="val 180"/>
                <a:gd name="f3" fmla="val w"/>
                <a:gd name="f4" fmla="val h"/>
                <a:gd name="f5" fmla="val 0"/>
                <a:gd name="f6" fmla="val 1431731"/>
                <a:gd name="f7" fmla="val 1145385"/>
                <a:gd name="f8" fmla="val 114539"/>
                <a:gd name="f9" fmla="val 51281"/>
                <a:gd name="f10" fmla="val 1317193"/>
                <a:gd name="f11" fmla="val 1380451"/>
                <a:gd name="f12" fmla="val 1431732"/>
                <a:gd name="f13" fmla="val 419975"/>
                <a:gd name="f14" fmla="val 725411"/>
                <a:gd name="f15" fmla="val 1030847"/>
                <a:gd name="f16" fmla="val 1094105"/>
                <a:gd name="f17" fmla="val 1380450"/>
                <a:gd name="f18" fmla="val 1145386"/>
                <a:gd name="f19" fmla="val 1317192"/>
                <a:gd name="f20" fmla="val 1094104"/>
                <a:gd name="f21" fmla="val 1030846"/>
                <a:gd name="f22" fmla="+- 0 0 -90"/>
                <a:gd name="f23" fmla="*/ f3 1 1431731"/>
                <a:gd name="f24" fmla="*/ f4 1 1145385"/>
                <a:gd name="f25" fmla="+- f7 0 f5"/>
                <a:gd name="f26" fmla="+- f6 0 f5"/>
                <a:gd name="f27" fmla="*/ f22 f0 1"/>
                <a:gd name="f28" fmla="*/ f26 1 1431731"/>
                <a:gd name="f29" fmla="*/ f25 1 1145385"/>
                <a:gd name="f30" fmla="*/ 0 f26 1"/>
                <a:gd name="f31" fmla="*/ 114539 f25 1"/>
                <a:gd name="f32" fmla="*/ 114539 f26 1"/>
                <a:gd name="f33" fmla="*/ 0 f25 1"/>
                <a:gd name="f34" fmla="*/ 1317193 f26 1"/>
                <a:gd name="f35" fmla="*/ 1431732 f26 1"/>
                <a:gd name="f36" fmla="*/ 1431731 f26 1"/>
                <a:gd name="f37" fmla="*/ 1030847 f25 1"/>
                <a:gd name="f38" fmla="*/ 1317192 f26 1"/>
                <a:gd name="f39" fmla="*/ 1145386 f25 1"/>
                <a:gd name="f40" fmla="*/ 1145385 f25 1"/>
                <a:gd name="f41" fmla="*/ 1030846 f25 1"/>
                <a:gd name="f42" fmla="*/ f27 1 f2"/>
                <a:gd name="f43" fmla="*/ f30 1 1431731"/>
                <a:gd name="f44" fmla="*/ f31 1 1145385"/>
                <a:gd name="f45" fmla="*/ f32 1 1431731"/>
                <a:gd name="f46" fmla="*/ f33 1 1145385"/>
                <a:gd name="f47" fmla="*/ f34 1 1431731"/>
                <a:gd name="f48" fmla="*/ f35 1 1431731"/>
                <a:gd name="f49" fmla="*/ f36 1 1431731"/>
                <a:gd name="f50" fmla="*/ f37 1 1145385"/>
                <a:gd name="f51" fmla="*/ f38 1 1431731"/>
                <a:gd name="f52" fmla="*/ f39 1 1145385"/>
                <a:gd name="f53" fmla="*/ f40 1 1145385"/>
                <a:gd name="f54" fmla="*/ f41 1 114538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1431731" h="114538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9ACD4C"/>
            </a:solidFill>
            <a:ln w="15873" cap="flat">
              <a:solidFill>
                <a:srgbClr val="FFFFFF"/>
              </a:solidFill>
              <a:prstDash val="solid"/>
              <a:miter/>
            </a:ln>
          </p:spPr>
          <p:txBody>
            <a:bodyPr vert="horz" wrap="square" lIns="65928" tIns="65928" rIns="65928" bIns="6592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GMC survey</a:t>
              </a:r>
            </a:p>
          </p:txBody>
        </p:sp>
        <p:sp>
          <p:nvSpPr>
            <p:cNvPr id="9" name="Freeform: Shape 8">
              <a:extLst>
                <a:ext uri="{FF2B5EF4-FFF2-40B4-BE49-F238E27FC236}">
                  <a16:creationId xmlns:a16="http://schemas.microsoft.com/office/drawing/2014/main" id="{36A00333-14F7-460D-A50C-419B6E04A187}"/>
                </a:ext>
              </a:extLst>
            </p:cNvPr>
            <p:cNvSpPr/>
            <p:nvPr/>
          </p:nvSpPr>
          <p:spPr>
            <a:xfrm rot="16200004">
              <a:off x="5403976" y="3298149"/>
              <a:ext cx="1380881" cy="429521"/>
            </a:xfrm>
            <a:custGeom>
              <a:avLst>
                <a:gd name="f0" fmla="val 3359"/>
                <a:gd name="f1" fmla="val 432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f19 f20 1"/>
                <a:gd name="f28" fmla="*/ 21600 f21 1"/>
                <a:gd name="f29" fmla="*/ 0 f21 1"/>
                <a:gd name="f30" fmla="*/ f20 f13 1"/>
                <a:gd name="f31" fmla="*/ f19 f12 1"/>
                <a:gd name="f32" fmla="+- f24 0 f3"/>
                <a:gd name="f33" fmla="+- f25 0 f3"/>
                <a:gd name="f34" fmla="*/ f27 1 10800"/>
                <a:gd name="f35" fmla="*/ f29 1 f21"/>
                <a:gd name="f36" fmla="*/ f28 1 f21"/>
                <a:gd name="f37" fmla="*/ f26 f13 1"/>
                <a:gd name="f38" fmla="+- f19 0 f34"/>
                <a:gd name="f39" fmla="*/ f36 f12 1"/>
                <a:gd name="f40" fmla="*/ f35 f13 1"/>
                <a:gd name="f41" fmla="*/ f36 f13 1"/>
                <a:gd name="f42" fmla="*/ f38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42" t="f30" r="f39" b="f37"/>
              <a:pathLst>
                <a:path w="21600" h="21600">
                  <a:moveTo>
                    <a:pt x="f8" y="f20"/>
                  </a:moveTo>
                  <a:lnTo>
                    <a:pt x="f19" y="f20"/>
                  </a:lnTo>
                  <a:lnTo>
                    <a:pt x="f19" y="f7"/>
                  </a:lnTo>
                  <a:lnTo>
                    <a:pt x="f7" y="f9"/>
                  </a:lnTo>
                  <a:lnTo>
                    <a:pt x="f19" y="f8"/>
                  </a:lnTo>
                  <a:lnTo>
                    <a:pt x="f19" y="f26"/>
                  </a:lnTo>
                  <a:lnTo>
                    <a:pt x="f8" y="f26"/>
                  </a:lnTo>
                  <a:close/>
                </a:path>
              </a:pathLst>
            </a:custGeom>
            <a:solidFill>
              <a:srgbClr val="CAE3B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B1D67E98-46A7-49FE-97CA-A5FCDC9FBB7A}"/>
                </a:ext>
              </a:extLst>
            </p:cNvPr>
            <p:cNvSpPr/>
            <p:nvPr/>
          </p:nvSpPr>
          <p:spPr>
            <a:xfrm>
              <a:off x="5378546" y="2249826"/>
              <a:ext cx="1431730" cy="1145386"/>
            </a:xfrm>
            <a:custGeom>
              <a:avLst/>
              <a:gdLst>
                <a:gd name="f0" fmla="val 10800000"/>
                <a:gd name="f1" fmla="val 5400000"/>
                <a:gd name="f2" fmla="val 180"/>
                <a:gd name="f3" fmla="val w"/>
                <a:gd name="f4" fmla="val h"/>
                <a:gd name="f5" fmla="val 0"/>
                <a:gd name="f6" fmla="val 1431731"/>
                <a:gd name="f7" fmla="val 1145385"/>
                <a:gd name="f8" fmla="val 114539"/>
                <a:gd name="f9" fmla="val 51281"/>
                <a:gd name="f10" fmla="val 1317193"/>
                <a:gd name="f11" fmla="val 1380451"/>
                <a:gd name="f12" fmla="val 1431732"/>
                <a:gd name="f13" fmla="val 419975"/>
                <a:gd name="f14" fmla="val 725411"/>
                <a:gd name="f15" fmla="val 1030847"/>
                <a:gd name="f16" fmla="val 1094105"/>
                <a:gd name="f17" fmla="val 1380450"/>
                <a:gd name="f18" fmla="val 1145386"/>
                <a:gd name="f19" fmla="val 1317192"/>
                <a:gd name="f20" fmla="val 1094104"/>
                <a:gd name="f21" fmla="val 1030846"/>
                <a:gd name="f22" fmla="+- 0 0 -90"/>
                <a:gd name="f23" fmla="*/ f3 1 1431731"/>
                <a:gd name="f24" fmla="*/ f4 1 1145385"/>
                <a:gd name="f25" fmla="+- f7 0 f5"/>
                <a:gd name="f26" fmla="+- f6 0 f5"/>
                <a:gd name="f27" fmla="*/ f22 f0 1"/>
                <a:gd name="f28" fmla="*/ f26 1 1431731"/>
                <a:gd name="f29" fmla="*/ f25 1 1145385"/>
                <a:gd name="f30" fmla="*/ 0 f26 1"/>
                <a:gd name="f31" fmla="*/ 114539 f25 1"/>
                <a:gd name="f32" fmla="*/ 114539 f26 1"/>
                <a:gd name="f33" fmla="*/ 0 f25 1"/>
                <a:gd name="f34" fmla="*/ 1317193 f26 1"/>
                <a:gd name="f35" fmla="*/ 1431732 f26 1"/>
                <a:gd name="f36" fmla="*/ 1431731 f26 1"/>
                <a:gd name="f37" fmla="*/ 1030847 f25 1"/>
                <a:gd name="f38" fmla="*/ 1317192 f26 1"/>
                <a:gd name="f39" fmla="*/ 1145386 f25 1"/>
                <a:gd name="f40" fmla="*/ 1145385 f25 1"/>
                <a:gd name="f41" fmla="*/ 1030846 f25 1"/>
                <a:gd name="f42" fmla="*/ f27 1 f2"/>
                <a:gd name="f43" fmla="*/ f30 1 1431731"/>
                <a:gd name="f44" fmla="*/ f31 1 1145385"/>
                <a:gd name="f45" fmla="*/ f32 1 1431731"/>
                <a:gd name="f46" fmla="*/ f33 1 1145385"/>
                <a:gd name="f47" fmla="*/ f34 1 1431731"/>
                <a:gd name="f48" fmla="*/ f35 1 1431731"/>
                <a:gd name="f49" fmla="*/ f36 1 1431731"/>
                <a:gd name="f50" fmla="*/ f37 1 1145385"/>
                <a:gd name="f51" fmla="*/ f38 1 1431731"/>
                <a:gd name="f52" fmla="*/ f39 1 1145385"/>
                <a:gd name="f53" fmla="*/ f40 1 1145385"/>
                <a:gd name="f54" fmla="*/ f41 1 114538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1431731" h="114538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9ACD4C"/>
            </a:solidFill>
            <a:ln w="15873" cap="flat">
              <a:solidFill>
                <a:srgbClr val="FFFFFF"/>
              </a:solidFill>
              <a:prstDash val="solid"/>
              <a:miter/>
            </a:ln>
          </p:spPr>
          <p:txBody>
            <a:bodyPr vert="horz" wrap="square" lIns="65928" tIns="65928" rIns="65928" bIns="6592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End of Placement Survey</a:t>
              </a:r>
            </a:p>
          </p:txBody>
        </p:sp>
        <p:sp>
          <p:nvSpPr>
            <p:cNvPr id="11" name="Freeform: Shape 10">
              <a:extLst>
                <a:ext uri="{FF2B5EF4-FFF2-40B4-BE49-F238E27FC236}">
                  <a16:creationId xmlns:a16="http://schemas.microsoft.com/office/drawing/2014/main" id="{3E1A70F9-2426-48D7-A3E1-52FA80A3ED5B}"/>
                </a:ext>
              </a:extLst>
            </p:cNvPr>
            <p:cNvSpPr/>
            <p:nvPr/>
          </p:nvSpPr>
          <p:spPr>
            <a:xfrm rot="18900010">
              <a:off x="6481900" y="3744674"/>
              <a:ext cx="1380881" cy="429521"/>
            </a:xfrm>
            <a:custGeom>
              <a:avLst>
                <a:gd name="f0" fmla="val 3359"/>
                <a:gd name="f1" fmla="val 432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f19 f20 1"/>
                <a:gd name="f28" fmla="*/ 21600 f21 1"/>
                <a:gd name="f29" fmla="*/ 0 f21 1"/>
                <a:gd name="f30" fmla="*/ f20 f13 1"/>
                <a:gd name="f31" fmla="*/ f19 f12 1"/>
                <a:gd name="f32" fmla="+- f24 0 f3"/>
                <a:gd name="f33" fmla="+- f25 0 f3"/>
                <a:gd name="f34" fmla="*/ f27 1 10800"/>
                <a:gd name="f35" fmla="*/ f29 1 f21"/>
                <a:gd name="f36" fmla="*/ f28 1 f21"/>
                <a:gd name="f37" fmla="*/ f26 f13 1"/>
                <a:gd name="f38" fmla="+- f19 0 f34"/>
                <a:gd name="f39" fmla="*/ f36 f12 1"/>
                <a:gd name="f40" fmla="*/ f35 f13 1"/>
                <a:gd name="f41" fmla="*/ f36 f13 1"/>
                <a:gd name="f42" fmla="*/ f38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42" t="f30" r="f39" b="f37"/>
              <a:pathLst>
                <a:path w="21600" h="21600">
                  <a:moveTo>
                    <a:pt x="f8" y="f20"/>
                  </a:moveTo>
                  <a:lnTo>
                    <a:pt x="f19" y="f20"/>
                  </a:lnTo>
                  <a:lnTo>
                    <a:pt x="f19" y="f7"/>
                  </a:lnTo>
                  <a:lnTo>
                    <a:pt x="f7" y="f9"/>
                  </a:lnTo>
                  <a:lnTo>
                    <a:pt x="f19" y="f8"/>
                  </a:lnTo>
                  <a:lnTo>
                    <a:pt x="f19" y="f26"/>
                  </a:lnTo>
                  <a:lnTo>
                    <a:pt x="f8" y="f26"/>
                  </a:lnTo>
                  <a:close/>
                </a:path>
              </a:pathLst>
            </a:custGeom>
            <a:solidFill>
              <a:srgbClr val="CAE3B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17EAA6D1-A590-49DE-9CD4-57B315BD1D69}"/>
                </a:ext>
              </a:extLst>
            </p:cNvPr>
            <p:cNvSpPr/>
            <p:nvPr/>
          </p:nvSpPr>
          <p:spPr>
            <a:xfrm>
              <a:off x="6944639" y="2898529"/>
              <a:ext cx="1431730" cy="1145386"/>
            </a:xfrm>
            <a:custGeom>
              <a:avLst/>
              <a:gdLst>
                <a:gd name="f0" fmla="val 10800000"/>
                <a:gd name="f1" fmla="val 5400000"/>
                <a:gd name="f2" fmla="val 180"/>
                <a:gd name="f3" fmla="val w"/>
                <a:gd name="f4" fmla="val h"/>
                <a:gd name="f5" fmla="val 0"/>
                <a:gd name="f6" fmla="val 1431731"/>
                <a:gd name="f7" fmla="val 1145385"/>
                <a:gd name="f8" fmla="val 114539"/>
                <a:gd name="f9" fmla="val 51281"/>
                <a:gd name="f10" fmla="val 1317193"/>
                <a:gd name="f11" fmla="val 1380451"/>
                <a:gd name="f12" fmla="val 1431732"/>
                <a:gd name="f13" fmla="val 419975"/>
                <a:gd name="f14" fmla="val 725411"/>
                <a:gd name="f15" fmla="val 1030847"/>
                <a:gd name="f16" fmla="val 1094105"/>
                <a:gd name="f17" fmla="val 1380450"/>
                <a:gd name="f18" fmla="val 1145386"/>
                <a:gd name="f19" fmla="val 1317192"/>
                <a:gd name="f20" fmla="val 1094104"/>
                <a:gd name="f21" fmla="val 1030846"/>
                <a:gd name="f22" fmla="+- 0 0 -90"/>
                <a:gd name="f23" fmla="*/ f3 1 1431731"/>
                <a:gd name="f24" fmla="*/ f4 1 1145385"/>
                <a:gd name="f25" fmla="+- f7 0 f5"/>
                <a:gd name="f26" fmla="+- f6 0 f5"/>
                <a:gd name="f27" fmla="*/ f22 f0 1"/>
                <a:gd name="f28" fmla="*/ f26 1 1431731"/>
                <a:gd name="f29" fmla="*/ f25 1 1145385"/>
                <a:gd name="f30" fmla="*/ 0 f26 1"/>
                <a:gd name="f31" fmla="*/ 114539 f25 1"/>
                <a:gd name="f32" fmla="*/ 114539 f26 1"/>
                <a:gd name="f33" fmla="*/ 0 f25 1"/>
                <a:gd name="f34" fmla="*/ 1317193 f26 1"/>
                <a:gd name="f35" fmla="*/ 1431732 f26 1"/>
                <a:gd name="f36" fmla="*/ 1431731 f26 1"/>
                <a:gd name="f37" fmla="*/ 1030847 f25 1"/>
                <a:gd name="f38" fmla="*/ 1317192 f26 1"/>
                <a:gd name="f39" fmla="*/ 1145386 f25 1"/>
                <a:gd name="f40" fmla="*/ 1145385 f25 1"/>
                <a:gd name="f41" fmla="*/ 1030846 f25 1"/>
                <a:gd name="f42" fmla="*/ f27 1 f2"/>
                <a:gd name="f43" fmla="*/ f30 1 1431731"/>
                <a:gd name="f44" fmla="*/ f31 1 1145385"/>
                <a:gd name="f45" fmla="*/ f32 1 1431731"/>
                <a:gd name="f46" fmla="*/ f33 1 1145385"/>
                <a:gd name="f47" fmla="*/ f34 1 1431731"/>
                <a:gd name="f48" fmla="*/ f35 1 1431731"/>
                <a:gd name="f49" fmla="*/ f36 1 1431731"/>
                <a:gd name="f50" fmla="*/ f37 1 1145385"/>
                <a:gd name="f51" fmla="*/ f38 1 1431731"/>
                <a:gd name="f52" fmla="*/ f39 1 1145385"/>
                <a:gd name="f53" fmla="*/ f40 1 1145385"/>
                <a:gd name="f54" fmla="*/ f41 1 114538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1431731" h="114538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9ACD4C"/>
            </a:solidFill>
            <a:ln w="15873" cap="flat">
              <a:solidFill>
                <a:srgbClr val="FFFFFF"/>
              </a:solidFill>
              <a:prstDash val="solid"/>
              <a:miter/>
            </a:ln>
          </p:spPr>
          <p:txBody>
            <a:bodyPr vert="horz" wrap="square" lIns="65928" tIns="65928" rIns="65928" bIns="6592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ARCP</a:t>
              </a:r>
            </a:p>
          </p:txBody>
        </p:sp>
        <p:sp>
          <p:nvSpPr>
            <p:cNvPr id="13" name="Freeform: Shape 12">
              <a:extLst>
                <a:ext uri="{FF2B5EF4-FFF2-40B4-BE49-F238E27FC236}">
                  <a16:creationId xmlns:a16="http://schemas.microsoft.com/office/drawing/2014/main" id="{C0F978EB-0B21-4A4F-AD50-52FFFE9798F7}"/>
                </a:ext>
              </a:extLst>
            </p:cNvPr>
            <p:cNvSpPr/>
            <p:nvPr/>
          </p:nvSpPr>
          <p:spPr>
            <a:xfrm>
              <a:off x="6928326" y="4822554"/>
              <a:ext cx="1380881" cy="429521"/>
            </a:xfrm>
            <a:custGeom>
              <a:avLst>
                <a:gd name="f0" fmla="val 3359"/>
                <a:gd name="f1" fmla="val 432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f19 f20 1"/>
                <a:gd name="f28" fmla="*/ 21600 f21 1"/>
                <a:gd name="f29" fmla="*/ 0 f21 1"/>
                <a:gd name="f30" fmla="*/ f20 f13 1"/>
                <a:gd name="f31" fmla="*/ f19 f12 1"/>
                <a:gd name="f32" fmla="+- f24 0 f3"/>
                <a:gd name="f33" fmla="+- f25 0 f3"/>
                <a:gd name="f34" fmla="*/ f27 1 10800"/>
                <a:gd name="f35" fmla="*/ f29 1 f21"/>
                <a:gd name="f36" fmla="*/ f28 1 f21"/>
                <a:gd name="f37" fmla="*/ f26 f13 1"/>
                <a:gd name="f38" fmla="+- f19 0 f34"/>
                <a:gd name="f39" fmla="*/ f36 f12 1"/>
                <a:gd name="f40" fmla="*/ f35 f13 1"/>
                <a:gd name="f41" fmla="*/ f36 f13 1"/>
                <a:gd name="f42" fmla="*/ f38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42" t="f30" r="f39" b="f37"/>
              <a:pathLst>
                <a:path w="21600" h="21600">
                  <a:moveTo>
                    <a:pt x="f8" y="f20"/>
                  </a:moveTo>
                  <a:lnTo>
                    <a:pt x="f19" y="f20"/>
                  </a:lnTo>
                  <a:lnTo>
                    <a:pt x="f19" y="f7"/>
                  </a:lnTo>
                  <a:lnTo>
                    <a:pt x="f7" y="f9"/>
                  </a:lnTo>
                  <a:lnTo>
                    <a:pt x="f19" y="f8"/>
                  </a:lnTo>
                  <a:lnTo>
                    <a:pt x="f19" y="f26"/>
                  </a:lnTo>
                  <a:lnTo>
                    <a:pt x="f8" y="f26"/>
                  </a:lnTo>
                  <a:close/>
                </a:path>
              </a:pathLst>
            </a:custGeom>
            <a:solidFill>
              <a:srgbClr val="CAE3B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F2E8F840-7590-4E79-AD97-990D601BAA52}"/>
                </a:ext>
              </a:extLst>
            </p:cNvPr>
            <p:cNvSpPr/>
            <p:nvPr/>
          </p:nvSpPr>
          <p:spPr>
            <a:xfrm>
              <a:off x="7593342" y="4464622"/>
              <a:ext cx="1431730" cy="1145386"/>
            </a:xfrm>
            <a:custGeom>
              <a:avLst/>
              <a:gdLst>
                <a:gd name="f0" fmla="val 10800000"/>
                <a:gd name="f1" fmla="val 5400000"/>
                <a:gd name="f2" fmla="val 180"/>
                <a:gd name="f3" fmla="val w"/>
                <a:gd name="f4" fmla="val h"/>
                <a:gd name="f5" fmla="val 0"/>
                <a:gd name="f6" fmla="val 1431731"/>
                <a:gd name="f7" fmla="val 1145385"/>
                <a:gd name="f8" fmla="val 114539"/>
                <a:gd name="f9" fmla="val 51281"/>
                <a:gd name="f10" fmla="val 1317193"/>
                <a:gd name="f11" fmla="val 1380451"/>
                <a:gd name="f12" fmla="val 1431732"/>
                <a:gd name="f13" fmla="val 419975"/>
                <a:gd name="f14" fmla="val 725411"/>
                <a:gd name="f15" fmla="val 1030847"/>
                <a:gd name="f16" fmla="val 1094105"/>
                <a:gd name="f17" fmla="val 1380450"/>
                <a:gd name="f18" fmla="val 1145386"/>
                <a:gd name="f19" fmla="val 1317192"/>
                <a:gd name="f20" fmla="val 1094104"/>
                <a:gd name="f21" fmla="val 1030846"/>
                <a:gd name="f22" fmla="+- 0 0 -90"/>
                <a:gd name="f23" fmla="*/ f3 1 1431731"/>
                <a:gd name="f24" fmla="*/ f4 1 1145385"/>
                <a:gd name="f25" fmla="+- f7 0 f5"/>
                <a:gd name="f26" fmla="+- f6 0 f5"/>
                <a:gd name="f27" fmla="*/ f22 f0 1"/>
                <a:gd name="f28" fmla="*/ f26 1 1431731"/>
                <a:gd name="f29" fmla="*/ f25 1 1145385"/>
                <a:gd name="f30" fmla="*/ 0 f26 1"/>
                <a:gd name="f31" fmla="*/ 114539 f25 1"/>
                <a:gd name="f32" fmla="*/ 114539 f26 1"/>
                <a:gd name="f33" fmla="*/ 0 f25 1"/>
                <a:gd name="f34" fmla="*/ 1317193 f26 1"/>
                <a:gd name="f35" fmla="*/ 1431732 f26 1"/>
                <a:gd name="f36" fmla="*/ 1431731 f26 1"/>
                <a:gd name="f37" fmla="*/ 1030847 f25 1"/>
                <a:gd name="f38" fmla="*/ 1317192 f26 1"/>
                <a:gd name="f39" fmla="*/ 1145386 f25 1"/>
                <a:gd name="f40" fmla="*/ 1145385 f25 1"/>
                <a:gd name="f41" fmla="*/ 1030846 f25 1"/>
                <a:gd name="f42" fmla="*/ f27 1 f2"/>
                <a:gd name="f43" fmla="*/ f30 1 1431731"/>
                <a:gd name="f44" fmla="*/ f31 1 1145385"/>
                <a:gd name="f45" fmla="*/ f32 1 1431731"/>
                <a:gd name="f46" fmla="*/ f33 1 1145385"/>
                <a:gd name="f47" fmla="*/ f34 1 1431731"/>
                <a:gd name="f48" fmla="*/ f35 1 1431731"/>
                <a:gd name="f49" fmla="*/ f36 1 1431731"/>
                <a:gd name="f50" fmla="*/ f37 1 1145385"/>
                <a:gd name="f51" fmla="*/ f38 1 1431731"/>
                <a:gd name="f52" fmla="*/ f39 1 1145385"/>
                <a:gd name="f53" fmla="*/ f40 1 1145385"/>
                <a:gd name="f54" fmla="*/ f41 1 114538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1431731" h="114538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9ACD4C"/>
            </a:solidFill>
            <a:ln w="15873" cap="flat">
              <a:solidFill>
                <a:srgbClr val="FFFFFF"/>
              </a:solidFill>
              <a:prstDash val="solid"/>
              <a:miter/>
            </a:ln>
          </p:spPr>
          <p:txBody>
            <a:bodyPr vert="horz" wrap="square" lIns="65928" tIns="65928" rIns="65928" bIns="65928"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700" b="0" i="0" u="none" strike="noStrike" kern="1200" cap="none" spc="0" baseline="0">
                  <a:solidFill>
                    <a:srgbClr val="FFFFFF"/>
                  </a:solidFill>
                  <a:uFillTx/>
                  <a:latin typeface="Tw Cen MT"/>
                </a:rPr>
                <a:t>Commissioning Process</a:t>
              </a:r>
            </a:p>
          </p:txBody>
        </p:sp>
      </p:grpSp>
    </p:spTree>
    <p:extLst>
      <p:ext uri="{BB962C8B-B14F-4D97-AF65-F5344CB8AC3E}">
        <p14:creationId xmlns:p14="http://schemas.microsoft.com/office/powerpoint/2010/main" val="2044681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3D893-DF18-43BF-8F53-A3BE6D211B5C}"/>
              </a:ext>
            </a:extLst>
          </p:cNvPr>
          <p:cNvSpPr>
            <a:spLocks noGrp="1"/>
          </p:cNvSpPr>
          <p:nvPr>
            <p:ph type="title"/>
          </p:nvPr>
        </p:nvSpPr>
        <p:spPr/>
        <p:txBody>
          <a:bodyPr/>
          <a:lstStyle/>
          <a:p>
            <a:r>
              <a:rPr lang="en-GB" dirty="0"/>
              <a:t>Stakeholders</a:t>
            </a:r>
          </a:p>
        </p:txBody>
      </p:sp>
      <p:sp>
        <p:nvSpPr>
          <p:cNvPr id="3" name="Content Placeholder 2">
            <a:extLst>
              <a:ext uri="{FF2B5EF4-FFF2-40B4-BE49-F238E27FC236}">
                <a16:creationId xmlns:a16="http://schemas.microsoft.com/office/drawing/2014/main" id="{9ACD80D1-0845-4BAC-9048-3E76C6F1B713}"/>
              </a:ext>
            </a:extLst>
          </p:cNvPr>
          <p:cNvSpPr>
            <a:spLocks noGrp="1"/>
          </p:cNvSpPr>
          <p:nvPr>
            <p:ph idx="1"/>
          </p:nvPr>
        </p:nvSpPr>
        <p:spPr/>
        <p:txBody>
          <a:bodyPr/>
          <a:lstStyle/>
          <a:p>
            <a:endParaRPr lang="en-GB" dirty="0"/>
          </a:p>
        </p:txBody>
      </p:sp>
      <p:grpSp>
        <p:nvGrpSpPr>
          <p:cNvPr id="4" name="Content Placeholder 4">
            <a:extLst>
              <a:ext uri="{FF2B5EF4-FFF2-40B4-BE49-F238E27FC236}">
                <a16:creationId xmlns:a16="http://schemas.microsoft.com/office/drawing/2014/main" id="{D26D4BB0-09BD-4CCB-ABB1-1E26BA8C50C8}"/>
              </a:ext>
            </a:extLst>
          </p:cNvPr>
          <p:cNvGrpSpPr/>
          <p:nvPr/>
        </p:nvGrpSpPr>
        <p:grpSpPr>
          <a:xfrm>
            <a:off x="4325146" y="2168372"/>
            <a:ext cx="3541708" cy="3541708"/>
            <a:chOff x="1758784" y="2249488"/>
            <a:chExt cx="3541708" cy="3541708"/>
          </a:xfrm>
        </p:grpSpPr>
        <p:sp>
          <p:nvSpPr>
            <p:cNvPr id="5" name="Freeform: Shape 4">
              <a:extLst>
                <a:ext uri="{FF2B5EF4-FFF2-40B4-BE49-F238E27FC236}">
                  <a16:creationId xmlns:a16="http://schemas.microsoft.com/office/drawing/2014/main" id="{3B1B868C-7359-4979-8FF5-634EF2394857}"/>
                </a:ext>
              </a:extLst>
            </p:cNvPr>
            <p:cNvSpPr/>
            <p:nvPr/>
          </p:nvSpPr>
          <p:spPr>
            <a:xfrm>
              <a:off x="1758784" y="2249488"/>
              <a:ext cx="3541708" cy="3541708"/>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DEEDD0"/>
            </a:solidFill>
            <a:ln cap="flat">
              <a:noFill/>
              <a:prstDash val="solid"/>
            </a:ln>
          </p:spPr>
          <p:txBody>
            <a:bodyPr vert="horz" wrap="square" lIns="0" tIns="0" rIns="0" bIns="0" anchor="t"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70508531-7CC2-44B7-94C5-38FF175C10A3}"/>
                </a:ext>
              </a:extLst>
            </p:cNvPr>
            <p:cNvSpPr/>
            <p:nvPr/>
          </p:nvSpPr>
          <p:spPr>
            <a:xfrm>
              <a:off x="2836843" y="2539800"/>
              <a:ext cx="1381265" cy="1381265"/>
            </a:xfrm>
            <a:custGeom>
              <a:avLst/>
              <a:gdLst>
                <a:gd name="f0" fmla="val 10800000"/>
                <a:gd name="f1" fmla="val 5400000"/>
                <a:gd name="f2" fmla="val 180"/>
                <a:gd name="f3" fmla="val w"/>
                <a:gd name="f4" fmla="val h"/>
                <a:gd name="f5" fmla="val 0"/>
                <a:gd name="f6" fmla="val 1381267"/>
                <a:gd name="f7" fmla="val 230216"/>
                <a:gd name="f8" fmla="val 103071"/>
                <a:gd name="f9" fmla="val 1151051"/>
                <a:gd name="f10" fmla="val 1278196"/>
                <a:gd name="f11" fmla="+- 0 0 -90"/>
                <a:gd name="f12" fmla="*/ f3 1 1381267"/>
                <a:gd name="f13" fmla="*/ f4 1 1381267"/>
                <a:gd name="f14" fmla="+- f6 0 f5"/>
                <a:gd name="f15" fmla="*/ f11 f0 1"/>
                <a:gd name="f16" fmla="*/ f14 1 1381267"/>
                <a:gd name="f17" fmla="*/ 0 f14 1"/>
                <a:gd name="f18" fmla="*/ 230216 f14 1"/>
                <a:gd name="f19" fmla="*/ 1151051 f14 1"/>
                <a:gd name="f20" fmla="*/ 1381267 f14 1"/>
                <a:gd name="f21" fmla="*/ f15 1 f2"/>
                <a:gd name="f22" fmla="*/ f17 1 1381267"/>
                <a:gd name="f23" fmla="*/ f18 1 1381267"/>
                <a:gd name="f24" fmla="*/ f19 1 1381267"/>
                <a:gd name="f25" fmla="*/ f20 1 138126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0 f12 1"/>
                <a:gd name="f40" fmla="*/ f29 f13 1"/>
                <a:gd name="f41" fmla="*/ f31 f12 1"/>
                <a:gd name="f42" fmla="*/ f32 f12 1"/>
                <a:gd name="f43" fmla="*/ f31 f13 1"/>
                <a:gd name="f44" fmla="*/ f32 f13 1"/>
              </a:gdLst>
              <a:ahLst/>
              <a:cxnLst>
                <a:cxn ang="3cd4">
                  <a:pos x="hc" y="t"/>
                </a:cxn>
                <a:cxn ang="0">
                  <a:pos x="r" y="vc"/>
                </a:cxn>
                <a:cxn ang="cd4">
                  <a:pos x="hc" y="b"/>
                </a:cxn>
                <a:cxn ang="cd2">
                  <a:pos x="l" y="vc"/>
                </a:cxn>
                <a:cxn ang="f28">
                  <a:pos x="f37" y="f38"/>
                </a:cxn>
                <a:cxn ang="f28">
                  <a:pos x="f39" y="f40"/>
                </a:cxn>
                <a:cxn ang="f28">
                  <a:pos x="f41" y="f40"/>
                </a:cxn>
                <a:cxn ang="f28">
                  <a:pos x="f42" y="f38"/>
                </a:cxn>
                <a:cxn ang="f28">
                  <a:pos x="f42" y="f43"/>
                </a:cxn>
                <a:cxn ang="f28">
                  <a:pos x="f41" y="f44"/>
                </a:cxn>
                <a:cxn ang="f28">
                  <a:pos x="f39" y="f44"/>
                </a:cxn>
                <a:cxn ang="f28">
                  <a:pos x="f37" y="f43"/>
                </a:cxn>
                <a:cxn ang="f28">
                  <a:pos x="f37" y="f38"/>
                </a:cxn>
              </a:cxnLst>
              <a:rect l="f33" t="f36" r="f34" b="f35"/>
              <a:pathLst>
                <a:path w="1381267" h="1381267">
                  <a:moveTo>
                    <a:pt x="f5" y="f7"/>
                  </a:moveTo>
                  <a:cubicBezTo>
                    <a:pt x="f5" y="f8"/>
                    <a:pt x="f8" y="f5"/>
                    <a:pt x="f7" y="f5"/>
                  </a:cubicBezTo>
                  <a:lnTo>
                    <a:pt x="f9" y="f5"/>
                  </a:lnTo>
                  <a:cubicBezTo>
                    <a:pt x="f10" y="f5"/>
                    <a:pt x="f6" y="f8"/>
                    <a:pt x="f6" y="f7"/>
                  </a:cubicBezTo>
                  <a:lnTo>
                    <a:pt x="f6" y="f9"/>
                  </a:lnTo>
                  <a:cubicBezTo>
                    <a:pt x="f6" y="f10"/>
                    <a:pt x="f10" y="f6"/>
                    <a:pt x="f9" y="f6"/>
                  </a:cubicBezTo>
                  <a:lnTo>
                    <a:pt x="f7" y="f6"/>
                  </a:lnTo>
                  <a:cubicBezTo>
                    <a:pt x="f8" y="f6"/>
                    <a:pt x="f5" y="f10"/>
                    <a:pt x="f5" y="f9"/>
                  </a:cubicBezTo>
                  <a:lnTo>
                    <a:pt x="f5" y="f7"/>
                  </a:lnTo>
                  <a:close/>
                </a:path>
              </a:pathLst>
            </a:custGeom>
            <a:solidFill>
              <a:srgbClr val="9ACD4C"/>
            </a:solidFill>
            <a:ln w="15873" cap="flat">
              <a:solidFill>
                <a:srgbClr val="FFFFFF"/>
              </a:solidFill>
              <a:prstDash val="solid"/>
              <a:miter/>
            </a:ln>
          </p:spPr>
          <p:txBody>
            <a:bodyPr vert="horz" wrap="square" lIns="132194" tIns="132194" rIns="132194" bIns="13219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2400" b="0" i="0" u="none" strike="noStrike" kern="1200" cap="none" spc="0" baseline="0" dirty="0">
                  <a:solidFill>
                    <a:srgbClr val="FFFFFF"/>
                  </a:solidFill>
                  <a:uFillTx/>
                  <a:latin typeface="Tw Cen MT"/>
                </a:rPr>
                <a:t>Trainee</a:t>
              </a:r>
            </a:p>
          </p:txBody>
        </p:sp>
        <p:sp>
          <p:nvSpPr>
            <p:cNvPr id="7" name="Freeform: Shape 6">
              <a:extLst>
                <a:ext uri="{FF2B5EF4-FFF2-40B4-BE49-F238E27FC236}">
                  <a16:creationId xmlns:a16="http://schemas.microsoft.com/office/drawing/2014/main" id="{2699CAA8-A9A4-465F-A514-2C15F1BA63E3}"/>
                </a:ext>
              </a:extLst>
            </p:cNvPr>
            <p:cNvSpPr/>
            <p:nvPr/>
          </p:nvSpPr>
          <p:spPr>
            <a:xfrm>
              <a:off x="2146215" y="4073469"/>
              <a:ext cx="1381265" cy="1381265"/>
            </a:xfrm>
            <a:custGeom>
              <a:avLst/>
              <a:gdLst>
                <a:gd name="f0" fmla="val 10800000"/>
                <a:gd name="f1" fmla="val 5400000"/>
                <a:gd name="f2" fmla="val 180"/>
                <a:gd name="f3" fmla="val w"/>
                <a:gd name="f4" fmla="val h"/>
                <a:gd name="f5" fmla="val 0"/>
                <a:gd name="f6" fmla="val 1381267"/>
                <a:gd name="f7" fmla="val 230216"/>
                <a:gd name="f8" fmla="val 103071"/>
                <a:gd name="f9" fmla="val 1151051"/>
                <a:gd name="f10" fmla="val 1278196"/>
                <a:gd name="f11" fmla="+- 0 0 -90"/>
                <a:gd name="f12" fmla="*/ f3 1 1381267"/>
                <a:gd name="f13" fmla="*/ f4 1 1381267"/>
                <a:gd name="f14" fmla="+- f6 0 f5"/>
                <a:gd name="f15" fmla="*/ f11 f0 1"/>
                <a:gd name="f16" fmla="*/ f14 1 1381267"/>
                <a:gd name="f17" fmla="*/ 0 f14 1"/>
                <a:gd name="f18" fmla="*/ 230216 f14 1"/>
                <a:gd name="f19" fmla="*/ 1151051 f14 1"/>
                <a:gd name="f20" fmla="*/ 1381267 f14 1"/>
                <a:gd name="f21" fmla="*/ f15 1 f2"/>
                <a:gd name="f22" fmla="*/ f17 1 1381267"/>
                <a:gd name="f23" fmla="*/ f18 1 1381267"/>
                <a:gd name="f24" fmla="*/ f19 1 1381267"/>
                <a:gd name="f25" fmla="*/ f20 1 138126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0 f12 1"/>
                <a:gd name="f40" fmla="*/ f29 f13 1"/>
                <a:gd name="f41" fmla="*/ f31 f12 1"/>
                <a:gd name="f42" fmla="*/ f32 f12 1"/>
                <a:gd name="f43" fmla="*/ f31 f13 1"/>
                <a:gd name="f44" fmla="*/ f32 f13 1"/>
              </a:gdLst>
              <a:ahLst/>
              <a:cxnLst>
                <a:cxn ang="3cd4">
                  <a:pos x="hc" y="t"/>
                </a:cxn>
                <a:cxn ang="0">
                  <a:pos x="r" y="vc"/>
                </a:cxn>
                <a:cxn ang="cd4">
                  <a:pos x="hc" y="b"/>
                </a:cxn>
                <a:cxn ang="cd2">
                  <a:pos x="l" y="vc"/>
                </a:cxn>
                <a:cxn ang="f28">
                  <a:pos x="f37" y="f38"/>
                </a:cxn>
                <a:cxn ang="f28">
                  <a:pos x="f39" y="f40"/>
                </a:cxn>
                <a:cxn ang="f28">
                  <a:pos x="f41" y="f40"/>
                </a:cxn>
                <a:cxn ang="f28">
                  <a:pos x="f42" y="f38"/>
                </a:cxn>
                <a:cxn ang="f28">
                  <a:pos x="f42" y="f43"/>
                </a:cxn>
                <a:cxn ang="f28">
                  <a:pos x="f41" y="f44"/>
                </a:cxn>
                <a:cxn ang="f28">
                  <a:pos x="f39" y="f44"/>
                </a:cxn>
                <a:cxn ang="f28">
                  <a:pos x="f37" y="f43"/>
                </a:cxn>
                <a:cxn ang="f28">
                  <a:pos x="f37" y="f38"/>
                </a:cxn>
              </a:cxnLst>
              <a:rect l="f33" t="f36" r="f34" b="f35"/>
              <a:pathLst>
                <a:path w="1381267" h="1381267">
                  <a:moveTo>
                    <a:pt x="f5" y="f7"/>
                  </a:moveTo>
                  <a:cubicBezTo>
                    <a:pt x="f5" y="f8"/>
                    <a:pt x="f8" y="f5"/>
                    <a:pt x="f7" y="f5"/>
                  </a:cubicBezTo>
                  <a:lnTo>
                    <a:pt x="f9" y="f5"/>
                  </a:lnTo>
                  <a:cubicBezTo>
                    <a:pt x="f10" y="f5"/>
                    <a:pt x="f6" y="f8"/>
                    <a:pt x="f6" y="f7"/>
                  </a:cubicBezTo>
                  <a:lnTo>
                    <a:pt x="f6" y="f9"/>
                  </a:lnTo>
                  <a:cubicBezTo>
                    <a:pt x="f6" y="f10"/>
                    <a:pt x="f10" y="f6"/>
                    <a:pt x="f9" y="f6"/>
                  </a:cubicBezTo>
                  <a:lnTo>
                    <a:pt x="f7" y="f6"/>
                  </a:lnTo>
                  <a:cubicBezTo>
                    <a:pt x="f8" y="f6"/>
                    <a:pt x="f5" y="f10"/>
                    <a:pt x="f5" y="f9"/>
                  </a:cubicBezTo>
                  <a:lnTo>
                    <a:pt x="f5" y="f7"/>
                  </a:lnTo>
                  <a:close/>
                </a:path>
              </a:pathLst>
            </a:custGeom>
            <a:solidFill>
              <a:srgbClr val="9ACD4C"/>
            </a:solidFill>
            <a:ln w="15873" cap="flat">
              <a:solidFill>
                <a:srgbClr val="FFFFFF"/>
              </a:solidFill>
              <a:prstDash val="solid"/>
              <a:miter/>
            </a:ln>
          </p:spPr>
          <p:txBody>
            <a:bodyPr vert="horz" wrap="square" lIns="132194" tIns="132194" rIns="132194" bIns="13219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2400" b="0" i="0" u="none" strike="noStrike" kern="1200" cap="none" spc="0" baseline="0" dirty="0">
                  <a:solidFill>
                    <a:srgbClr val="FFFFFF"/>
                  </a:solidFill>
                  <a:uFillTx/>
                  <a:latin typeface="Tw Cen MT"/>
                </a:rPr>
                <a:t>Health Board</a:t>
              </a:r>
            </a:p>
          </p:txBody>
        </p:sp>
        <p:sp>
          <p:nvSpPr>
            <p:cNvPr id="8" name="Freeform: Shape 7">
              <a:extLst>
                <a:ext uri="{FF2B5EF4-FFF2-40B4-BE49-F238E27FC236}">
                  <a16:creationId xmlns:a16="http://schemas.microsoft.com/office/drawing/2014/main" id="{6E225FDB-7390-4CE1-A84E-46A1B6E6F991}"/>
                </a:ext>
              </a:extLst>
            </p:cNvPr>
            <p:cNvSpPr/>
            <p:nvPr/>
          </p:nvSpPr>
          <p:spPr>
            <a:xfrm>
              <a:off x="3633734" y="4073469"/>
              <a:ext cx="1381265" cy="1381265"/>
            </a:xfrm>
            <a:custGeom>
              <a:avLst/>
              <a:gdLst>
                <a:gd name="f0" fmla="val 10800000"/>
                <a:gd name="f1" fmla="val 5400000"/>
                <a:gd name="f2" fmla="val 180"/>
                <a:gd name="f3" fmla="val w"/>
                <a:gd name="f4" fmla="val h"/>
                <a:gd name="f5" fmla="val 0"/>
                <a:gd name="f6" fmla="val 1381267"/>
                <a:gd name="f7" fmla="val 230216"/>
                <a:gd name="f8" fmla="val 103071"/>
                <a:gd name="f9" fmla="val 1151051"/>
                <a:gd name="f10" fmla="val 1278196"/>
                <a:gd name="f11" fmla="+- 0 0 -90"/>
                <a:gd name="f12" fmla="*/ f3 1 1381267"/>
                <a:gd name="f13" fmla="*/ f4 1 1381267"/>
                <a:gd name="f14" fmla="+- f6 0 f5"/>
                <a:gd name="f15" fmla="*/ f11 f0 1"/>
                <a:gd name="f16" fmla="*/ f14 1 1381267"/>
                <a:gd name="f17" fmla="*/ 0 f14 1"/>
                <a:gd name="f18" fmla="*/ 230216 f14 1"/>
                <a:gd name="f19" fmla="*/ 1151051 f14 1"/>
                <a:gd name="f20" fmla="*/ 1381267 f14 1"/>
                <a:gd name="f21" fmla="*/ f15 1 f2"/>
                <a:gd name="f22" fmla="*/ f17 1 1381267"/>
                <a:gd name="f23" fmla="*/ f18 1 1381267"/>
                <a:gd name="f24" fmla="*/ f19 1 1381267"/>
                <a:gd name="f25" fmla="*/ f20 1 138126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0 f12 1"/>
                <a:gd name="f40" fmla="*/ f29 f13 1"/>
                <a:gd name="f41" fmla="*/ f31 f12 1"/>
                <a:gd name="f42" fmla="*/ f32 f12 1"/>
                <a:gd name="f43" fmla="*/ f31 f13 1"/>
                <a:gd name="f44" fmla="*/ f32 f13 1"/>
              </a:gdLst>
              <a:ahLst/>
              <a:cxnLst>
                <a:cxn ang="3cd4">
                  <a:pos x="hc" y="t"/>
                </a:cxn>
                <a:cxn ang="0">
                  <a:pos x="r" y="vc"/>
                </a:cxn>
                <a:cxn ang="cd4">
                  <a:pos x="hc" y="b"/>
                </a:cxn>
                <a:cxn ang="cd2">
                  <a:pos x="l" y="vc"/>
                </a:cxn>
                <a:cxn ang="f28">
                  <a:pos x="f37" y="f38"/>
                </a:cxn>
                <a:cxn ang="f28">
                  <a:pos x="f39" y="f40"/>
                </a:cxn>
                <a:cxn ang="f28">
                  <a:pos x="f41" y="f40"/>
                </a:cxn>
                <a:cxn ang="f28">
                  <a:pos x="f42" y="f38"/>
                </a:cxn>
                <a:cxn ang="f28">
                  <a:pos x="f42" y="f43"/>
                </a:cxn>
                <a:cxn ang="f28">
                  <a:pos x="f41" y="f44"/>
                </a:cxn>
                <a:cxn ang="f28">
                  <a:pos x="f39" y="f44"/>
                </a:cxn>
                <a:cxn ang="f28">
                  <a:pos x="f37" y="f43"/>
                </a:cxn>
                <a:cxn ang="f28">
                  <a:pos x="f37" y="f38"/>
                </a:cxn>
              </a:cxnLst>
              <a:rect l="f33" t="f36" r="f34" b="f35"/>
              <a:pathLst>
                <a:path w="1381267" h="1381267">
                  <a:moveTo>
                    <a:pt x="f5" y="f7"/>
                  </a:moveTo>
                  <a:cubicBezTo>
                    <a:pt x="f5" y="f8"/>
                    <a:pt x="f8" y="f5"/>
                    <a:pt x="f7" y="f5"/>
                  </a:cubicBezTo>
                  <a:lnTo>
                    <a:pt x="f9" y="f5"/>
                  </a:lnTo>
                  <a:cubicBezTo>
                    <a:pt x="f10" y="f5"/>
                    <a:pt x="f6" y="f8"/>
                    <a:pt x="f6" y="f7"/>
                  </a:cubicBezTo>
                  <a:lnTo>
                    <a:pt x="f6" y="f9"/>
                  </a:lnTo>
                  <a:cubicBezTo>
                    <a:pt x="f6" y="f10"/>
                    <a:pt x="f10" y="f6"/>
                    <a:pt x="f9" y="f6"/>
                  </a:cubicBezTo>
                  <a:lnTo>
                    <a:pt x="f7" y="f6"/>
                  </a:lnTo>
                  <a:cubicBezTo>
                    <a:pt x="f8" y="f6"/>
                    <a:pt x="f5" y="f10"/>
                    <a:pt x="f5" y="f9"/>
                  </a:cubicBezTo>
                  <a:lnTo>
                    <a:pt x="f5" y="f7"/>
                  </a:lnTo>
                  <a:close/>
                </a:path>
              </a:pathLst>
            </a:custGeom>
            <a:solidFill>
              <a:srgbClr val="9ACD4C"/>
            </a:solidFill>
            <a:ln w="15873" cap="flat">
              <a:solidFill>
                <a:srgbClr val="FFFFFF"/>
              </a:solidFill>
              <a:prstDash val="solid"/>
              <a:miter/>
            </a:ln>
          </p:spPr>
          <p:txBody>
            <a:bodyPr vert="horz" wrap="square" lIns="132194" tIns="132194" rIns="132194" bIns="132194"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2400" b="0" i="0" u="none" strike="noStrike" kern="1200" cap="none" spc="0" baseline="0" dirty="0">
                  <a:solidFill>
                    <a:srgbClr val="FFFFFF"/>
                  </a:solidFill>
                  <a:uFillTx/>
                  <a:latin typeface="Tw Cen MT"/>
                </a:rPr>
                <a:t>Wales Deanery</a:t>
              </a:r>
            </a:p>
          </p:txBody>
        </p:sp>
      </p:grpSp>
    </p:spTree>
    <p:extLst>
      <p:ext uri="{BB962C8B-B14F-4D97-AF65-F5344CB8AC3E}">
        <p14:creationId xmlns:p14="http://schemas.microsoft.com/office/powerpoint/2010/main" val="1243514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551DB-FE0D-4CD9-8473-E457A83B4FA3}"/>
              </a:ext>
            </a:extLst>
          </p:cNvPr>
          <p:cNvSpPr>
            <a:spLocks noGrp="1"/>
          </p:cNvSpPr>
          <p:nvPr>
            <p:ph type="title"/>
          </p:nvPr>
        </p:nvSpPr>
        <p:spPr/>
        <p:txBody>
          <a:bodyPr/>
          <a:lstStyle/>
          <a:p>
            <a:r>
              <a:rPr lang="en-GB" dirty="0"/>
              <a:t>Why is this important?</a:t>
            </a:r>
          </a:p>
        </p:txBody>
      </p:sp>
      <p:sp>
        <p:nvSpPr>
          <p:cNvPr id="3" name="Content Placeholder 2">
            <a:extLst>
              <a:ext uri="{FF2B5EF4-FFF2-40B4-BE49-F238E27FC236}">
                <a16:creationId xmlns:a16="http://schemas.microsoft.com/office/drawing/2014/main" id="{3977C9B7-CD5B-4103-AA7A-D83A12E79363}"/>
              </a:ext>
            </a:extLst>
          </p:cNvPr>
          <p:cNvSpPr>
            <a:spLocks noGrp="1"/>
          </p:cNvSpPr>
          <p:nvPr>
            <p:ph idx="1"/>
          </p:nvPr>
        </p:nvSpPr>
        <p:spPr/>
        <p:txBody>
          <a:bodyPr>
            <a:normAutofit/>
          </a:bodyPr>
          <a:lstStyle/>
          <a:p>
            <a:pPr marL="0" indent="0" algn="ctr">
              <a:buNone/>
            </a:pPr>
            <a:r>
              <a:rPr lang="en-GB" sz="3200" dirty="0"/>
              <a:t>“The most joyful, productive, engaged staff feel both </a:t>
            </a:r>
            <a:r>
              <a:rPr lang="en-GB" sz="3200" dirty="0">
                <a:solidFill>
                  <a:srgbClr val="FF0000"/>
                </a:solidFill>
              </a:rPr>
              <a:t>physically and psychologically safe</a:t>
            </a:r>
            <a:r>
              <a:rPr lang="en-GB" sz="3200" dirty="0"/>
              <a:t>, appreciate the </a:t>
            </a:r>
            <a:r>
              <a:rPr lang="en-GB" sz="3200" dirty="0">
                <a:solidFill>
                  <a:srgbClr val="FF0000"/>
                </a:solidFill>
              </a:rPr>
              <a:t>meaning and purpose </a:t>
            </a:r>
            <a:r>
              <a:rPr lang="en-GB" sz="3200" dirty="0"/>
              <a:t>of their work, have some </a:t>
            </a:r>
            <a:r>
              <a:rPr lang="en-GB" sz="3200" dirty="0">
                <a:solidFill>
                  <a:srgbClr val="FF0000"/>
                </a:solidFill>
              </a:rPr>
              <a:t>choice and control over their time</a:t>
            </a:r>
            <a:r>
              <a:rPr lang="en-GB" sz="3200" dirty="0"/>
              <a:t>, experience camaraderie with others at work, and perceive their work life to be </a:t>
            </a:r>
            <a:r>
              <a:rPr lang="en-GB" sz="3200" dirty="0">
                <a:solidFill>
                  <a:srgbClr val="FF0000"/>
                </a:solidFill>
              </a:rPr>
              <a:t>fair and equitable.”</a:t>
            </a:r>
          </a:p>
          <a:p>
            <a:pPr marL="0" indent="0" algn="ctr">
              <a:buNone/>
            </a:pPr>
            <a:endParaRPr lang="en-GB" dirty="0">
              <a:solidFill>
                <a:srgbClr val="FF0000"/>
              </a:solidFill>
            </a:endParaRPr>
          </a:p>
          <a:p>
            <a:pPr marL="0" indent="0" algn="ctr">
              <a:buNone/>
            </a:pPr>
            <a:r>
              <a:rPr lang="en-GB" sz="2400" dirty="0"/>
              <a:t>Institute for Healthcare Improvement, 2017</a:t>
            </a:r>
          </a:p>
          <a:p>
            <a:endParaRPr lang="en-GB" dirty="0">
              <a:hlinkClick r:id="rId3"/>
            </a:endParaRPr>
          </a:p>
          <a:p>
            <a:endParaRPr lang="en-GB" dirty="0"/>
          </a:p>
        </p:txBody>
      </p:sp>
      <p:sp>
        <p:nvSpPr>
          <p:cNvPr id="4" name="Rectangle 3">
            <a:extLst>
              <a:ext uri="{FF2B5EF4-FFF2-40B4-BE49-F238E27FC236}">
                <a16:creationId xmlns:a16="http://schemas.microsoft.com/office/drawing/2014/main" id="{9BD90BF4-2281-47BD-9FEE-A24FF4512EFC}"/>
              </a:ext>
            </a:extLst>
          </p:cNvPr>
          <p:cNvSpPr/>
          <p:nvPr/>
        </p:nvSpPr>
        <p:spPr>
          <a:xfrm>
            <a:off x="3252689" y="6385741"/>
            <a:ext cx="5686621" cy="369332"/>
          </a:xfrm>
          <a:prstGeom prst="rect">
            <a:avLst/>
          </a:prstGeom>
        </p:spPr>
        <p:txBody>
          <a:bodyPr wrap="none">
            <a:spAutoFit/>
          </a:bodyPr>
          <a:lstStyle/>
          <a:p>
            <a:pPr algn="ctr"/>
            <a:r>
              <a:rPr lang="en-GB" dirty="0">
                <a:hlinkClick r:id="rId3"/>
              </a:rPr>
              <a:t>http://www.ihi.org/Topics/Joy-In-Work/Pages/default.aspx</a:t>
            </a:r>
            <a:endParaRPr lang="en-GB" dirty="0"/>
          </a:p>
        </p:txBody>
      </p:sp>
    </p:spTree>
    <p:extLst>
      <p:ext uri="{BB962C8B-B14F-4D97-AF65-F5344CB8AC3E}">
        <p14:creationId xmlns:p14="http://schemas.microsoft.com/office/powerpoint/2010/main" val="434815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03B74-D97D-4E74-9731-D4F49A263686}"/>
              </a:ext>
            </a:extLst>
          </p:cNvPr>
          <p:cNvSpPr>
            <a:spLocks noGrp="1"/>
          </p:cNvSpPr>
          <p:nvPr>
            <p:ph type="title"/>
          </p:nvPr>
        </p:nvSpPr>
        <p:spPr/>
        <p:txBody>
          <a:bodyPr/>
          <a:lstStyle/>
          <a:p>
            <a:r>
              <a:rPr lang="en-GB" dirty="0"/>
              <a:t>Patient Impact</a:t>
            </a:r>
          </a:p>
        </p:txBody>
      </p:sp>
      <p:sp>
        <p:nvSpPr>
          <p:cNvPr id="3" name="Content Placeholder 2">
            <a:extLst>
              <a:ext uri="{FF2B5EF4-FFF2-40B4-BE49-F238E27FC236}">
                <a16:creationId xmlns:a16="http://schemas.microsoft.com/office/drawing/2014/main" id="{511FF83F-F481-4C48-A076-95FFC746FEB1}"/>
              </a:ext>
            </a:extLst>
          </p:cNvPr>
          <p:cNvSpPr>
            <a:spLocks noGrp="1"/>
          </p:cNvSpPr>
          <p:nvPr>
            <p:ph sz="half" idx="1"/>
          </p:nvPr>
        </p:nvSpPr>
        <p:spPr>
          <a:xfrm>
            <a:off x="-105697" y="1690688"/>
            <a:ext cx="5181600" cy="4351338"/>
          </a:xfrm>
        </p:spPr>
        <p:txBody>
          <a:bodyPr/>
          <a:lstStyle/>
          <a:p>
            <a:pPr lvl="1" algn="ctr"/>
            <a:r>
              <a:rPr lang="en-GB" dirty="0"/>
              <a:t>Improvement in quality of training of doctors and therefore quality of doctors at CCT</a:t>
            </a:r>
          </a:p>
          <a:p>
            <a:pPr lvl="1" algn="ctr"/>
            <a:endParaRPr lang="en-GB" dirty="0"/>
          </a:p>
          <a:p>
            <a:pPr lvl="1" algn="ctr"/>
            <a:r>
              <a:rPr lang="en-GB" dirty="0"/>
              <a:t>Improvement of patient care and safety</a:t>
            </a:r>
          </a:p>
          <a:p>
            <a:pPr lvl="1" algn="ctr"/>
            <a:endParaRPr lang="en-GB" dirty="0"/>
          </a:p>
          <a:p>
            <a:pPr lvl="1" algn="ctr"/>
            <a:r>
              <a:rPr lang="en-GB" dirty="0"/>
              <a:t>More engaged and satisfied trainees, less likely to burnout / leave</a:t>
            </a:r>
          </a:p>
          <a:p>
            <a:pPr lvl="1"/>
            <a:endParaRPr lang="en-GB" dirty="0"/>
          </a:p>
          <a:p>
            <a:endParaRPr lang="en-GB" dirty="0"/>
          </a:p>
        </p:txBody>
      </p:sp>
      <p:sp>
        <p:nvSpPr>
          <p:cNvPr id="5" name="Content Placeholder 4">
            <a:extLst>
              <a:ext uri="{FF2B5EF4-FFF2-40B4-BE49-F238E27FC236}">
                <a16:creationId xmlns:a16="http://schemas.microsoft.com/office/drawing/2014/main" id="{5B96A86A-D560-4166-A045-78FAA64ED2B8}"/>
              </a:ext>
            </a:extLst>
          </p:cNvPr>
          <p:cNvSpPr>
            <a:spLocks noGrp="1"/>
          </p:cNvSpPr>
          <p:nvPr>
            <p:ph sz="half" idx="2"/>
          </p:nvPr>
        </p:nvSpPr>
        <p:spPr/>
        <p:txBody>
          <a:bodyPr/>
          <a:lstStyle/>
          <a:p>
            <a:endParaRPr lang="en-GB"/>
          </a:p>
        </p:txBody>
      </p:sp>
      <p:pic>
        <p:nvPicPr>
          <p:cNvPr id="4" name="Content Placeholder 4" descr="A screenshot of a cell phone&#10;&#10;Description generated with very high confidence">
            <a:extLst>
              <a:ext uri="{FF2B5EF4-FFF2-40B4-BE49-F238E27FC236}">
                <a16:creationId xmlns:a16="http://schemas.microsoft.com/office/drawing/2014/main" id="{85B21AD4-C622-4D0D-B4F0-BB040DECD1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6074" y="1690687"/>
            <a:ext cx="6695926" cy="4297157"/>
          </a:xfrm>
          <a:prstGeom prst="rect">
            <a:avLst/>
          </a:prstGeom>
        </p:spPr>
      </p:pic>
      <p:sp>
        <p:nvSpPr>
          <p:cNvPr id="6" name="Rectangle 5">
            <a:extLst>
              <a:ext uri="{FF2B5EF4-FFF2-40B4-BE49-F238E27FC236}">
                <a16:creationId xmlns:a16="http://schemas.microsoft.com/office/drawing/2014/main" id="{E70083BD-878B-4BA0-961D-9FFD1B24F102}"/>
              </a:ext>
            </a:extLst>
          </p:cNvPr>
          <p:cNvSpPr/>
          <p:nvPr/>
        </p:nvSpPr>
        <p:spPr>
          <a:xfrm>
            <a:off x="553064" y="6432485"/>
            <a:ext cx="11085871" cy="646331"/>
          </a:xfrm>
          <a:prstGeom prst="rect">
            <a:avLst/>
          </a:prstGeom>
        </p:spPr>
        <p:txBody>
          <a:bodyPr wrap="square">
            <a:spAutoFit/>
          </a:bodyPr>
          <a:lstStyle/>
          <a:p>
            <a:pPr algn="ctr"/>
            <a:r>
              <a:rPr lang="en-GB" dirty="0">
                <a:hlinkClick r:id="rId4"/>
              </a:rPr>
              <a:t>https://www.kingsfund.org.uk/sites/files/kf/employee-engagement-nhs-performance-west-dawson-leadership-review2012-paper.pdf</a:t>
            </a:r>
            <a:endParaRPr lang="en-GB" dirty="0"/>
          </a:p>
        </p:txBody>
      </p:sp>
    </p:spTree>
    <p:extLst>
      <p:ext uri="{BB962C8B-B14F-4D97-AF65-F5344CB8AC3E}">
        <p14:creationId xmlns:p14="http://schemas.microsoft.com/office/powerpoint/2010/main" val="164802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E4C9-B21C-4CF6-A78B-0C07F5C771AF}"/>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1626F5DA-D8FE-4C5D-937C-3D47BD3900BF}"/>
              </a:ext>
            </a:extLst>
          </p:cNvPr>
          <p:cNvSpPr>
            <a:spLocks noGrp="1"/>
          </p:cNvSpPr>
          <p:nvPr>
            <p:ph idx="1"/>
          </p:nvPr>
        </p:nvSpPr>
        <p:spPr/>
        <p:txBody>
          <a:bodyPr>
            <a:normAutofit/>
          </a:bodyPr>
          <a:lstStyle/>
          <a:p>
            <a:pPr algn="ctr"/>
            <a:r>
              <a:rPr lang="en-GB" sz="3600" dirty="0"/>
              <a:t>To improve trainee engagement with the “ECAS” system </a:t>
            </a:r>
          </a:p>
        </p:txBody>
      </p:sp>
    </p:spTree>
    <p:extLst>
      <p:ext uri="{BB962C8B-B14F-4D97-AF65-F5344CB8AC3E}">
        <p14:creationId xmlns:p14="http://schemas.microsoft.com/office/powerpoint/2010/main" val="3012746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BE8B8-4BE3-AD47-B560-9EB607D736BC}"/>
              </a:ext>
            </a:extLst>
          </p:cNvPr>
          <p:cNvSpPr>
            <a:spLocks noGrp="1"/>
          </p:cNvSpPr>
          <p:nvPr>
            <p:ph type="title"/>
          </p:nvPr>
        </p:nvSpPr>
        <p:spPr/>
        <p:txBody>
          <a:bodyPr/>
          <a:lstStyle/>
          <a:p>
            <a:pPr algn="ctr"/>
            <a:r>
              <a:rPr lang="en-US" dirty="0"/>
              <a:t>Kotter’s 8 step process</a:t>
            </a:r>
          </a:p>
        </p:txBody>
      </p:sp>
      <p:pic>
        <p:nvPicPr>
          <p:cNvPr id="4" name="Content Placeholder 3">
            <a:extLst>
              <a:ext uri="{FF2B5EF4-FFF2-40B4-BE49-F238E27FC236}">
                <a16:creationId xmlns:a16="http://schemas.microsoft.com/office/drawing/2014/main" id="{C9867504-8437-D546-9A89-3D6FFDFCCACD}"/>
              </a:ext>
            </a:extLst>
          </p:cNvPr>
          <p:cNvPicPr>
            <a:picLocks noGrp="1" noChangeAspect="1"/>
          </p:cNvPicPr>
          <p:nvPr>
            <p:ph idx="1"/>
          </p:nvPr>
        </p:nvPicPr>
        <p:blipFill>
          <a:blip r:embed="rId2"/>
          <a:stretch>
            <a:fillRect/>
          </a:stretch>
        </p:blipFill>
        <p:spPr>
          <a:xfrm>
            <a:off x="3660848" y="1825625"/>
            <a:ext cx="4870304" cy="4351338"/>
          </a:xfrm>
          <a:prstGeom prst="rect">
            <a:avLst/>
          </a:prstGeom>
        </p:spPr>
      </p:pic>
    </p:spTree>
    <p:extLst>
      <p:ext uri="{BB962C8B-B14F-4D97-AF65-F5344CB8AC3E}">
        <p14:creationId xmlns:p14="http://schemas.microsoft.com/office/powerpoint/2010/main" val="829139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Methods</a:t>
            </a:r>
            <a:endParaRPr lang="en-GB" dirty="0">
              <a:solidFill>
                <a:schemeClr val="bg1"/>
              </a:solidFill>
            </a:endParaRPr>
          </a:p>
        </p:txBody>
      </p:sp>
      <p:sp>
        <p:nvSpPr>
          <p:cNvPr id="3" name="Content Placeholder 2">
            <a:extLst>
              <a:ext uri="{FF2B5EF4-FFF2-40B4-BE49-F238E27FC236}">
                <a16:creationId xmlns:a16="http://schemas.microsoft.com/office/drawing/2014/main" id="{6C9CB742-F34C-4A2A-8033-39B9670DE7AA}"/>
              </a:ext>
            </a:extLst>
          </p:cNvPr>
          <p:cNvSpPr>
            <a:spLocks noGrp="1"/>
          </p:cNvSpPr>
          <p:nvPr>
            <p:ph idx="1"/>
          </p:nvPr>
        </p:nvSpPr>
        <p:spPr/>
        <p:txBody>
          <a:bodyPr>
            <a:normAutofit/>
          </a:bodyPr>
          <a:lstStyle/>
          <a:p>
            <a:r>
              <a:rPr lang="en-GB" dirty="0"/>
              <a:t>Target induction</a:t>
            </a:r>
          </a:p>
          <a:p>
            <a:r>
              <a:rPr lang="en-GB" dirty="0"/>
              <a:t>Talks given at regional study days</a:t>
            </a:r>
          </a:p>
          <a:p>
            <a:r>
              <a:rPr lang="en-GB" dirty="0"/>
              <a:t>Educational video on deanery website</a:t>
            </a:r>
          </a:p>
          <a:p>
            <a:r>
              <a:rPr lang="en-GB" dirty="0"/>
              <a:t>Attendance at workshops with stakeholders</a:t>
            </a:r>
          </a:p>
          <a:p>
            <a:r>
              <a:rPr lang="en-GB" dirty="0"/>
              <a:t>Focus groups</a:t>
            </a:r>
          </a:p>
          <a:p>
            <a:r>
              <a:rPr lang="en-GB" dirty="0"/>
              <a:t>‘Open Surgery’</a:t>
            </a:r>
          </a:p>
          <a:p>
            <a:r>
              <a:rPr lang="en-GB" dirty="0"/>
              <a:t>Feedback used to influence development of system</a:t>
            </a:r>
          </a:p>
          <a:p>
            <a:r>
              <a:rPr lang="en-GB" dirty="0"/>
              <a:t>Attendances logged recorded</a:t>
            </a:r>
          </a:p>
          <a:p>
            <a:endParaRPr lang="en-GB" dirty="0"/>
          </a:p>
        </p:txBody>
      </p:sp>
      <p:pic>
        <p:nvPicPr>
          <p:cNvPr id="4" name="Picture 3"/>
          <p:cNvPicPr>
            <a:picLocks noChangeAspect="1"/>
          </p:cNvPicPr>
          <p:nvPr/>
        </p:nvPicPr>
        <p:blipFill>
          <a:blip r:embed="rId3"/>
          <a:stretch>
            <a:fillRect/>
          </a:stretch>
        </p:blipFill>
        <p:spPr>
          <a:xfrm>
            <a:off x="8588938" y="3345002"/>
            <a:ext cx="2905323" cy="2635060"/>
          </a:xfrm>
          <a:prstGeom prst="rect">
            <a:avLst/>
          </a:prstGeom>
        </p:spPr>
      </p:pic>
      <p:sp>
        <p:nvSpPr>
          <p:cNvPr id="5" name="Rectangle 4">
            <a:extLst>
              <a:ext uri="{FF2B5EF4-FFF2-40B4-BE49-F238E27FC236}">
                <a16:creationId xmlns:a16="http://schemas.microsoft.com/office/drawing/2014/main" id="{0243B85D-2387-4958-9B46-6D911695EDB8}"/>
              </a:ext>
            </a:extLst>
          </p:cNvPr>
          <p:cNvSpPr/>
          <p:nvPr/>
        </p:nvSpPr>
        <p:spPr>
          <a:xfrm>
            <a:off x="261607" y="6176963"/>
            <a:ext cx="11668785" cy="738664"/>
          </a:xfrm>
          <a:prstGeom prst="rect">
            <a:avLst/>
          </a:prstGeom>
        </p:spPr>
        <p:txBody>
          <a:bodyPr wrap="square">
            <a:spAutoFit/>
          </a:bodyPr>
          <a:lstStyle/>
          <a:p>
            <a:pPr algn="ctr"/>
            <a:r>
              <a:rPr lang="en-GB" dirty="0">
                <a:solidFill>
                  <a:srgbClr val="676767"/>
                </a:solidFill>
              </a:rPr>
              <a:t>Langley GL, Moen R, Nolan KM, Nolan TW, Norman CL, Provost LP. </a:t>
            </a:r>
            <a:r>
              <a:rPr lang="en-GB" i="1" dirty="0">
                <a:solidFill>
                  <a:srgbClr val="009FC3"/>
                </a:solidFill>
                <a:hlinkClick r:id="rId4" tooltip="The Improvement Guide"/>
              </a:rPr>
              <a:t>The Improvement Guide: A Practical Approach to Enhancing Organizational Performance</a:t>
            </a:r>
            <a:r>
              <a:rPr lang="en-GB" dirty="0">
                <a:solidFill>
                  <a:srgbClr val="676767"/>
                </a:solidFill>
              </a:rPr>
              <a:t> (2nd edition). San Francisco: Jossey-Bass Publishers; 2009</a:t>
            </a:r>
            <a:r>
              <a:rPr lang="en-GB" sz="2400" dirty="0">
                <a:solidFill>
                  <a:srgbClr val="676767"/>
                </a:solidFill>
              </a:rPr>
              <a:t>.</a:t>
            </a:r>
            <a:endParaRPr lang="en-GB" sz="2400" dirty="0"/>
          </a:p>
        </p:txBody>
      </p:sp>
    </p:spTree>
    <p:extLst>
      <p:ext uri="{BB962C8B-B14F-4D97-AF65-F5344CB8AC3E}">
        <p14:creationId xmlns:p14="http://schemas.microsoft.com/office/powerpoint/2010/main" val="14283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stretch>
            <a:fillRect/>
          </a:stretch>
        </p:blipFill>
        <p:spPr>
          <a:xfrm>
            <a:off x="6098487" y="965200"/>
            <a:ext cx="4824761" cy="4470400"/>
          </a:xfrm>
          <a:prstGeom prst="rect">
            <a:avLst/>
          </a:prstGeom>
        </p:spPr>
      </p:pic>
      <p:sp>
        <p:nvSpPr>
          <p:cNvPr id="6" name="Text Placeholder 5"/>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634529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Challenges</a:t>
            </a:r>
            <a:endParaRPr lang="en-GB" dirty="0">
              <a:solidFill>
                <a:schemeClr val="bg1"/>
              </a:solidFill>
            </a:endParaRPr>
          </a:p>
        </p:txBody>
      </p:sp>
      <p:sp>
        <p:nvSpPr>
          <p:cNvPr id="3" name="Content Placeholder 2">
            <a:extLst>
              <a:ext uri="{FF2B5EF4-FFF2-40B4-BE49-F238E27FC236}">
                <a16:creationId xmlns:a16="http://schemas.microsoft.com/office/drawing/2014/main" id="{0B99A5F5-8104-4DA5-B424-358B1F12FDE5}"/>
              </a:ext>
            </a:extLst>
          </p:cNvPr>
          <p:cNvSpPr>
            <a:spLocks noGrp="1"/>
          </p:cNvSpPr>
          <p:nvPr>
            <p:ph idx="1"/>
          </p:nvPr>
        </p:nvSpPr>
        <p:spPr/>
        <p:txBody>
          <a:bodyPr/>
          <a:lstStyle/>
          <a:p>
            <a:endParaRPr lang="en-GB" dirty="0"/>
          </a:p>
        </p:txBody>
      </p:sp>
      <p:pic>
        <p:nvPicPr>
          <p:cNvPr id="8" name="Picture 7" descr="A picture containing text&#10;&#10;Description generated with high confidenc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510" y="900853"/>
            <a:ext cx="3525844" cy="3168352"/>
          </a:xfrm>
          <a:prstGeom prst="rect">
            <a:avLst/>
          </a:prstGeom>
        </p:spPr>
      </p:pic>
      <p:pic>
        <p:nvPicPr>
          <p:cNvPr id="9" name="Picture 8"/>
          <p:cNvPicPr>
            <a:picLocks noChangeAspect="1"/>
          </p:cNvPicPr>
          <p:nvPr/>
        </p:nvPicPr>
        <p:blipFill>
          <a:blip r:embed="rId4"/>
          <a:stretch>
            <a:fillRect/>
          </a:stretch>
        </p:blipFill>
        <p:spPr>
          <a:xfrm>
            <a:off x="8004770" y="3791620"/>
            <a:ext cx="3739861" cy="2520280"/>
          </a:xfrm>
          <a:prstGeom prst="rect">
            <a:avLst/>
          </a:prstGeom>
        </p:spPr>
      </p:pic>
      <p:pic>
        <p:nvPicPr>
          <p:cNvPr id="7" name="Picture 4"/>
          <p:cNvPicPr>
            <a:picLocks noChangeAspect="1"/>
          </p:cNvPicPr>
          <p:nvPr/>
        </p:nvPicPr>
        <p:blipFill>
          <a:blip r:embed="rId5"/>
          <a:stretch>
            <a:fillRect/>
          </a:stretch>
        </p:blipFill>
        <p:spPr>
          <a:xfrm>
            <a:off x="3841661" y="2278772"/>
            <a:ext cx="3744416" cy="2720942"/>
          </a:xfrm>
          <a:prstGeom prst="rect">
            <a:avLst/>
          </a:prstGeom>
          <a:noFill/>
          <a:ln cap="flat">
            <a:noFill/>
          </a:ln>
        </p:spPr>
      </p:pic>
      <p:sp>
        <p:nvSpPr>
          <p:cNvPr id="4" name="Rectangle 3">
            <a:extLst>
              <a:ext uri="{FF2B5EF4-FFF2-40B4-BE49-F238E27FC236}">
                <a16:creationId xmlns:a16="http://schemas.microsoft.com/office/drawing/2014/main" id="{8FAD962C-88F2-4062-8F04-6953908ABA5C}"/>
              </a:ext>
            </a:extLst>
          </p:cNvPr>
          <p:cNvSpPr/>
          <p:nvPr/>
        </p:nvSpPr>
        <p:spPr>
          <a:xfrm>
            <a:off x="1730830" y="6435762"/>
            <a:ext cx="8730339" cy="388696"/>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Influencing in different cultures, and 4 common organisational cultures, Andrew </a:t>
            </a:r>
            <a:r>
              <a:rPr lang="en-GB" dirty="0" err="1">
                <a:latin typeface="Calibri" panose="020F0502020204030204" pitchFamily="34" charset="0"/>
                <a:ea typeface="Calibri" panose="020F0502020204030204" pitchFamily="34" charset="0"/>
                <a:cs typeface="Times New Roman" panose="02020603050405020304" pitchFamily="18" charset="0"/>
              </a:rPr>
              <a:t>Scarecroft</a:t>
            </a:r>
            <a:r>
              <a:rPr lang="en-GB" dirty="0">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62352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Achievements</a:t>
            </a:r>
            <a:r>
              <a:rPr lang="en-GB" dirty="0">
                <a:solidFill>
                  <a:schemeClr val="bg1"/>
                </a:solidFill>
              </a:rPr>
              <a:t> </a:t>
            </a:r>
          </a:p>
        </p:txBody>
      </p:sp>
      <p:graphicFrame>
        <p:nvGraphicFramePr>
          <p:cNvPr id="10" name="Chart 9">
            <a:extLst>
              <a:ext uri="{FF2B5EF4-FFF2-40B4-BE49-F238E27FC236}">
                <a16:creationId xmlns:a16="http://schemas.microsoft.com/office/drawing/2014/main" id="{5B44C61B-6544-4294-BAE8-168D36A2D835}"/>
              </a:ext>
            </a:extLst>
          </p:cNvPr>
          <p:cNvGraphicFramePr>
            <a:graphicFrameLocks/>
          </p:cNvGraphicFramePr>
          <p:nvPr>
            <p:extLst/>
          </p:nvPr>
        </p:nvGraphicFramePr>
        <p:xfrm>
          <a:off x="4098331" y="1301290"/>
          <a:ext cx="2613660" cy="2078355"/>
        </p:xfrm>
        <a:graphic>
          <a:graphicData uri="http://schemas.openxmlformats.org/drawingml/2006/chart">
            <c:chart xmlns:c="http://schemas.openxmlformats.org/drawingml/2006/chart" xmlns:r="http://schemas.openxmlformats.org/officeDocument/2006/relationships" r:id="rId3"/>
          </a:graphicData>
        </a:graphic>
      </p:graphicFrame>
      <p:pic>
        <p:nvPicPr>
          <p:cNvPr id="3" name="Picture 2">
            <a:extLst>
              <a:ext uri="{FF2B5EF4-FFF2-40B4-BE49-F238E27FC236}">
                <a16:creationId xmlns:a16="http://schemas.microsoft.com/office/drawing/2014/main" id="{156DCBB0-C2B6-204D-8EEB-F6A54A09FD0B}"/>
              </a:ext>
            </a:extLst>
          </p:cNvPr>
          <p:cNvPicPr>
            <a:picLocks noChangeAspect="1"/>
          </p:cNvPicPr>
          <p:nvPr/>
        </p:nvPicPr>
        <p:blipFill>
          <a:blip r:embed="rId4"/>
          <a:stretch>
            <a:fillRect/>
          </a:stretch>
        </p:blipFill>
        <p:spPr>
          <a:xfrm>
            <a:off x="6096482" y="1823751"/>
            <a:ext cx="6312518" cy="4274514"/>
          </a:xfrm>
          <a:prstGeom prst="rect">
            <a:avLst/>
          </a:prstGeom>
        </p:spPr>
      </p:pic>
      <p:graphicFrame>
        <p:nvGraphicFramePr>
          <p:cNvPr id="8" name="Chart 7">
            <a:extLst>
              <a:ext uri="{FF2B5EF4-FFF2-40B4-BE49-F238E27FC236}">
                <a16:creationId xmlns:a16="http://schemas.microsoft.com/office/drawing/2014/main" id="{00000000-0008-0000-0500-000002000000}"/>
              </a:ext>
            </a:extLst>
          </p:cNvPr>
          <p:cNvGraphicFramePr>
            <a:graphicFrameLocks noGrp="1"/>
          </p:cNvGraphicFramePr>
          <p:nvPr>
            <p:extLst>
              <p:ext uri="{D42A27DB-BD31-4B8C-83A1-F6EECF244321}">
                <p14:modId xmlns:p14="http://schemas.microsoft.com/office/powerpoint/2010/main" val="676942262"/>
              </p:ext>
            </p:extLst>
          </p:nvPr>
        </p:nvGraphicFramePr>
        <p:xfrm>
          <a:off x="184109" y="1434353"/>
          <a:ext cx="6371062" cy="430908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743824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66533-9188-AD48-80D3-DD74B08BB226}"/>
              </a:ext>
            </a:extLst>
          </p:cNvPr>
          <p:cNvSpPr>
            <a:spLocks noGrp="1"/>
          </p:cNvSpPr>
          <p:nvPr>
            <p:ph type="title"/>
          </p:nvPr>
        </p:nvSpPr>
        <p:spPr/>
        <p:txBody>
          <a:bodyPr/>
          <a:lstStyle/>
          <a:p>
            <a:r>
              <a:rPr lang="en-US" dirty="0"/>
              <a:t>Achievements</a:t>
            </a:r>
          </a:p>
        </p:txBody>
      </p:sp>
      <p:sp>
        <p:nvSpPr>
          <p:cNvPr id="4" name="Text Placeholder 3">
            <a:extLst>
              <a:ext uri="{FF2B5EF4-FFF2-40B4-BE49-F238E27FC236}">
                <a16:creationId xmlns:a16="http://schemas.microsoft.com/office/drawing/2014/main" id="{6D87D1E2-E341-1F4A-B55C-54C6911F084B}"/>
              </a:ext>
            </a:extLst>
          </p:cNvPr>
          <p:cNvSpPr>
            <a:spLocks noGrp="1"/>
          </p:cNvSpPr>
          <p:nvPr>
            <p:ph type="body" idx="1"/>
          </p:nvPr>
        </p:nvSpPr>
        <p:spPr/>
        <p:txBody>
          <a:bodyPr/>
          <a:lstStyle/>
          <a:p>
            <a:r>
              <a:rPr lang="en-US" dirty="0"/>
              <a:t>Changes Jan 2018</a:t>
            </a:r>
          </a:p>
        </p:txBody>
      </p:sp>
      <p:sp>
        <p:nvSpPr>
          <p:cNvPr id="5" name="Content Placeholder 4">
            <a:extLst>
              <a:ext uri="{FF2B5EF4-FFF2-40B4-BE49-F238E27FC236}">
                <a16:creationId xmlns:a16="http://schemas.microsoft.com/office/drawing/2014/main" id="{7DFE256D-9109-F846-BD1C-17BD2F538454}"/>
              </a:ext>
            </a:extLst>
          </p:cNvPr>
          <p:cNvSpPr>
            <a:spLocks noGrp="1"/>
          </p:cNvSpPr>
          <p:nvPr>
            <p:ph sz="half" idx="2"/>
          </p:nvPr>
        </p:nvSpPr>
        <p:spPr/>
        <p:txBody>
          <a:bodyPr>
            <a:normAutofit fontScale="55000" lnSpcReduction="20000"/>
          </a:bodyPr>
          <a:lstStyle/>
          <a:p>
            <a:pPr marL="0" indent="0" algn="just">
              <a:buNone/>
            </a:pPr>
            <a:r>
              <a:rPr lang="en-GB" b="1" dirty="0"/>
              <a:t>“ </a:t>
            </a:r>
            <a:r>
              <a:rPr lang="en-GB" dirty="0">
                <a:solidFill>
                  <a:srgbClr val="FF0000"/>
                </a:solidFill>
              </a:rPr>
              <a:t>The ECAS system will continue to be used as the act as the main source for monitoring the Education Contract. The current version of the system enables the Deanery to monitor:</a:t>
            </a:r>
          </a:p>
          <a:p>
            <a:pPr lvl="0" algn="just"/>
            <a:r>
              <a:rPr lang="en-GB" dirty="0">
                <a:solidFill>
                  <a:srgbClr val="FF0000"/>
                </a:solidFill>
              </a:rPr>
              <a:t>How often you use the system </a:t>
            </a:r>
          </a:p>
          <a:p>
            <a:pPr lvl="0" algn="just"/>
            <a:r>
              <a:rPr lang="en-GB" dirty="0">
                <a:solidFill>
                  <a:srgbClr val="FF0000"/>
                </a:solidFill>
              </a:rPr>
              <a:t>The progress you are making against contract requirements</a:t>
            </a:r>
          </a:p>
          <a:p>
            <a:pPr lvl="0" algn="just"/>
            <a:r>
              <a:rPr lang="en-GB" dirty="0">
                <a:solidFill>
                  <a:srgbClr val="FF0000"/>
                </a:solidFill>
              </a:rPr>
              <a:t>Trends and frequency for absence at educational activities.  </a:t>
            </a:r>
          </a:p>
          <a:p>
            <a:pPr marL="0" indent="0" algn="just">
              <a:buNone/>
            </a:pPr>
            <a:r>
              <a:rPr lang="en-GB" dirty="0">
                <a:solidFill>
                  <a:srgbClr val="FF0000"/>
                </a:solidFill>
              </a:rPr>
              <a:t> </a:t>
            </a:r>
          </a:p>
          <a:p>
            <a:pPr algn="just"/>
            <a:r>
              <a:rPr lang="en-GB" dirty="0">
                <a:solidFill>
                  <a:srgbClr val="FF0000"/>
                </a:solidFill>
              </a:rPr>
              <a:t>In line with your feedback, we plan to use this as a more targeted and focussed tool going forward, in particular where training issues or problems have been highlighted previously.  This will enable us to provide clarity to you regarding the direct benefits in engaging with the system."</a:t>
            </a:r>
          </a:p>
          <a:p>
            <a:pPr marL="0" indent="0" algn="just">
              <a:buNone/>
            </a:pPr>
            <a:endParaRPr lang="en-GB" dirty="0"/>
          </a:p>
          <a:p>
            <a:endParaRPr lang="en-US" dirty="0"/>
          </a:p>
        </p:txBody>
      </p:sp>
      <p:sp>
        <p:nvSpPr>
          <p:cNvPr id="6" name="Text Placeholder 5">
            <a:extLst>
              <a:ext uri="{FF2B5EF4-FFF2-40B4-BE49-F238E27FC236}">
                <a16:creationId xmlns:a16="http://schemas.microsoft.com/office/drawing/2014/main" id="{E57DF553-33F7-B748-BFDE-C04965CE4748}"/>
              </a:ext>
            </a:extLst>
          </p:cNvPr>
          <p:cNvSpPr>
            <a:spLocks noGrp="1"/>
          </p:cNvSpPr>
          <p:nvPr>
            <p:ph type="body" sz="quarter" idx="3"/>
          </p:nvPr>
        </p:nvSpPr>
        <p:spPr/>
        <p:txBody>
          <a:bodyPr/>
          <a:lstStyle/>
          <a:p>
            <a:r>
              <a:rPr lang="en-US" dirty="0"/>
              <a:t>Changes June 2018</a:t>
            </a:r>
          </a:p>
        </p:txBody>
      </p:sp>
      <p:sp>
        <p:nvSpPr>
          <p:cNvPr id="7" name="Content Placeholder 6">
            <a:extLst>
              <a:ext uri="{FF2B5EF4-FFF2-40B4-BE49-F238E27FC236}">
                <a16:creationId xmlns:a16="http://schemas.microsoft.com/office/drawing/2014/main" id="{BC3138D5-ADD1-F543-BE36-9017B5268CF9}"/>
              </a:ext>
            </a:extLst>
          </p:cNvPr>
          <p:cNvSpPr>
            <a:spLocks noGrp="1"/>
          </p:cNvSpPr>
          <p:nvPr>
            <p:ph sz="quarter" idx="4"/>
          </p:nvPr>
        </p:nvSpPr>
        <p:spPr/>
        <p:txBody>
          <a:bodyPr>
            <a:normAutofit fontScale="55000" lnSpcReduction="20000"/>
          </a:bodyPr>
          <a:lstStyle/>
          <a:p>
            <a:pPr algn="just"/>
            <a:r>
              <a:rPr lang="en-GB" dirty="0"/>
              <a:t>“</a:t>
            </a:r>
            <a:r>
              <a:rPr lang="en-GB" dirty="0">
                <a:solidFill>
                  <a:srgbClr val="FF0000"/>
                </a:solidFill>
              </a:rPr>
              <a:t>ECAS has had a major overhaul following extensive trainee feedback over the last 12 months.  The ECAS system has been replaced by an Exception Reporting Tool (ECERT).   </a:t>
            </a:r>
          </a:p>
          <a:p>
            <a:pPr algn="just"/>
            <a:endParaRPr lang="en-GB" dirty="0">
              <a:solidFill>
                <a:srgbClr val="FF0000"/>
              </a:solidFill>
            </a:endParaRPr>
          </a:p>
          <a:p>
            <a:pPr algn="just"/>
            <a:r>
              <a:rPr lang="en-GB" dirty="0">
                <a:solidFill>
                  <a:srgbClr val="FF0000"/>
                </a:solidFill>
              </a:rPr>
              <a:t>We will no longer require trainees to engage with ECAS on a regular basis to log their attendances at the educational and training opportunities as detailed in the Contract.  ECAS/ECERT will be used solely for you to sign up to the Contract and for you to highlight any concerns you may have where your training is not being delivered to the standards as detailed in the Contract."</a:t>
            </a:r>
          </a:p>
          <a:p>
            <a:pPr marL="0" indent="0">
              <a:buNone/>
            </a:pPr>
            <a:endParaRPr lang="en-US" dirty="0"/>
          </a:p>
        </p:txBody>
      </p:sp>
    </p:spTree>
    <p:extLst>
      <p:ext uri="{BB962C8B-B14F-4D97-AF65-F5344CB8AC3E}">
        <p14:creationId xmlns:p14="http://schemas.microsoft.com/office/powerpoint/2010/main" val="927080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opportunities</a:t>
            </a:r>
          </a:p>
        </p:txBody>
      </p:sp>
      <p:sp>
        <p:nvSpPr>
          <p:cNvPr id="3" name="Content Placeholder 2"/>
          <p:cNvSpPr>
            <a:spLocks noGrp="1"/>
          </p:cNvSpPr>
          <p:nvPr>
            <p:ph idx="1"/>
          </p:nvPr>
        </p:nvSpPr>
        <p:spPr/>
        <p:txBody>
          <a:bodyPr>
            <a:normAutofit fontScale="77500" lnSpcReduction="20000"/>
          </a:bodyPr>
          <a:lstStyle/>
          <a:p>
            <a:r>
              <a:rPr lang="en-US" dirty="0"/>
              <a:t>All wales strategic workforce group </a:t>
            </a:r>
          </a:p>
          <a:p>
            <a:r>
              <a:rPr lang="en-US" dirty="0"/>
              <a:t>Leading risk meetings</a:t>
            </a:r>
          </a:p>
          <a:p>
            <a:r>
              <a:rPr lang="en-US" dirty="0"/>
              <a:t>Attending management executive board level meetings</a:t>
            </a:r>
          </a:p>
          <a:p>
            <a:r>
              <a:rPr lang="en-GB" dirty="0"/>
              <a:t>Heads of school meetings</a:t>
            </a:r>
            <a:endParaRPr lang="en-US" dirty="0"/>
          </a:p>
          <a:p>
            <a:r>
              <a:rPr lang="en-US" dirty="0"/>
              <a:t>Leading local </a:t>
            </a:r>
            <a:r>
              <a:rPr lang="en-US" dirty="0" err="1"/>
              <a:t>healthboard</a:t>
            </a:r>
            <a:r>
              <a:rPr lang="en-US" dirty="0"/>
              <a:t>, policy and guideline workforce task groups</a:t>
            </a:r>
          </a:p>
          <a:p>
            <a:r>
              <a:rPr lang="en-US" dirty="0"/>
              <a:t>Shadowing </a:t>
            </a:r>
            <a:r>
              <a:rPr lang="en-US" dirty="0" err="1"/>
              <a:t>opportunties</a:t>
            </a:r>
            <a:r>
              <a:rPr lang="en-US" dirty="0"/>
              <a:t> PG dean, medical director, clinical director, head of nursing and midwifery.</a:t>
            </a:r>
          </a:p>
          <a:p>
            <a:r>
              <a:rPr lang="en-US" dirty="0"/>
              <a:t>Leading a RCA</a:t>
            </a:r>
          </a:p>
          <a:p>
            <a:r>
              <a:rPr lang="en-US" dirty="0"/>
              <a:t>Introduction to finance</a:t>
            </a:r>
          </a:p>
          <a:p>
            <a:r>
              <a:rPr lang="en-US" dirty="0"/>
              <a:t>Hosting visit from Chief exec of RCM</a:t>
            </a:r>
          </a:p>
          <a:p>
            <a:r>
              <a:rPr lang="en-US" dirty="0" err="1"/>
              <a:t>Organising</a:t>
            </a:r>
            <a:r>
              <a:rPr lang="en-US" dirty="0"/>
              <a:t> and facilitating multi professional leadership training with cube consultancy</a:t>
            </a:r>
          </a:p>
          <a:p>
            <a:r>
              <a:rPr lang="en-GB" dirty="0"/>
              <a:t>Leading in Patient Safety (LIPS) project: ‘Through her eyes’</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15385182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pic>
        <p:nvPicPr>
          <p:cNvPr id="7" name="Content Placeholder 6"/>
          <p:cNvPicPr>
            <a:picLocks noGrp="1" noChangeAspect="1"/>
          </p:cNvPicPr>
          <p:nvPr>
            <p:ph sz="half" idx="1"/>
          </p:nvPr>
        </p:nvPicPr>
        <p:blipFill>
          <a:blip r:embed="rId2"/>
          <a:stretch>
            <a:fillRect/>
          </a:stretch>
        </p:blipFill>
        <p:spPr>
          <a:xfrm>
            <a:off x="505867" y="2269067"/>
            <a:ext cx="5572125" cy="3302000"/>
          </a:xfrm>
          <a:prstGeom prst="rect">
            <a:avLst/>
          </a:prstGeom>
        </p:spPr>
      </p:pic>
      <p:pic>
        <p:nvPicPr>
          <p:cNvPr id="8" name="Content Placeholder 7"/>
          <p:cNvPicPr>
            <a:picLocks noGrp="1" noChangeAspect="1"/>
          </p:cNvPicPr>
          <p:nvPr>
            <p:ph sz="half" idx="2"/>
          </p:nvPr>
        </p:nvPicPr>
        <p:blipFill>
          <a:blip r:embed="rId3"/>
          <a:stretch>
            <a:fillRect/>
          </a:stretch>
        </p:blipFill>
        <p:spPr>
          <a:xfrm>
            <a:off x="6731000" y="1969294"/>
            <a:ext cx="4064000" cy="4064000"/>
          </a:xfrm>
          <a:prstGeom prst="rect">
            <a:avLst/>
          </a:prstGeom>
        </p:spPr>
      </p:pic>
    </p:spTree>
    <p:extLst>
      <p:ext uri="{BB962C8B-B14F-4D97-AF65-F5344CB8AC3E}">
        <p14:creationId xmlns:p14="http://schemas.microsoft.com/office/powerpoint/2010/main" val="1026167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 have learned….</a:t>
            </a:r>
            <a:endParaRPr lang="en-GB" dirty="0">
              <a:solidFill>
                <a:schemeClr val="bg1"/>
              </a:solidFill>
            </a:endParaRPr>
          </a:p>
        </p:txBody>
      </p:sp>
      <p:sp>
        <p:nvSpPr>
          <p:cNvPr id="3" name="Content Placeholder 2"/>
          <p:cNvSpPr>
            <a:spLocks noGrp="1"/>
          </p:cNvSpPr>
          <p:nvPr>
            <p:ph sz="half" idx="1"/>
          </p:nvPr>
        </p:nvSpPr>
        <p:spPr/>
        <p:txBody>
          <a:bodyPr>
            <a:normAutofit/>
          </a:bodyPr>
          <a:lstStyle/>
          <a:p>
            <a:r>
              <a:rPr lang="en-GB" dirty="0"/>
              <a:t>Identification of task you are setting out to achieve and how to do it – clear vision</a:t>
            </a:r>
          </a:p>
          <a:p>
            <a:r>
              <a:rPr lang="en-GB" dirty="0"/>
              <a:t>Different styles of leadership needed – be adaptable</a:t>
            </a:r>
          </a:p>
          <a:p>
            <a:r>
              <a:rPr lang="en-GB" dirty="0"/>
              <a:t>Honesty is inspirational</a:t>
            </a:r>
          </a:p>
          <a:p>
            <a:r>
              <a:rPr lang="en-GB" dirty="0"/>
              <a:t>Celebrate successes</a:t>
            </a:r>
          </a:p>
        </p:txBody>
      </p:sp>
      <p:sp>
        <p:nvSpPr>
          <p:cNvPr id="8" name="Content Placeholder 7"/>
          <p:cNvSpPr>
            <a:spLocks noGrp="1"/>
          </p:cNvSpPr>
          <p:nvPr>
            <p:ph sz="half" idx="2"/>
          </p:nvPr>
        </p:nvSpPr>
        <p:spPr/>
        <p:txBody>
          <a:bodyPr>
            <a:normAutofit/>
          </a:bodyPr>
          <a:lstStyle/>
          <a:p>
            <a:r>
              <a:rPr lang="en-GB" dirty="0"/>
              <a:t>Not everyone thinks as I do! </a:t>
            </a:r>
          </a:p>
          <a:p>
            <a:r>
              <a:rPr lang="en-GB" dirty="0"/>
              <a:t>Open mind / flexibility</a:t>
            </a:r>
          </a:p>
          <a:p>
            <a:r>
              <a:rPr lang="en-GB" dirty="0"/>
              <a:t>Collaborative</a:t>
            </a:r>
          </a:p>
          <a:p>
            <a:r>
              <a:rPr lang="en-GB" dirty="0"/>
              <a:t>Use allies</a:t>
            </a:r>
          </a:p>
          <a:p>
            <a:r>
              <a:rPr lang="en-GB" dirty="0"/>
              <a:t>Proactive and assertive </a:t>
            </a:r>
          </a:p>
          <a:p>
            <a:r>
              <a:rPr lang="en-GB" dirty="0"/>
              <a:t>Be knowledgeable</a:t>
            </a:r>
          </a:p>
          <a:p>
            <a:r>
              <a:rPr lang="en-GB" dirty="0"/>
              <a:t>Critical thinking</a:t>
            </a:r>
          </a:p>
          <a:p>
            <a:r>
              <a:rPr lang="en-GB" dirty="0"/>
              <a:t>Confidence to contribute</a:t>
            </a:r>
          </a:p>
          <a:p>
            <a:endParaRPr lang="en-GB" dirty="0"/>
          </a:p>
        </p:txBody>
      </p:sp>
      <p:sp>
        <p:nvSpPr>
          <p:cNvPr id="4" name="Rectangle 3">
            <a:extLst>
              <a:ext uri="{FF2B5EF4-FFF2-40B4-BE49-F238E27FC236}">
                <a16:creationId xmlns:a16="http://schemas.microsoft.com/office/drawing/2014/main" id="{54730C5D-6B3C-4B47-A8BA-9DDC50E70C89}"/>
              </a:ext>
            </a:extLst>
          </p:cNvPr>
          <p:cNvSpPr/>
          <p:nvPr/>
        </p:nvSpPr>
        <p:spPr>
          <a:xfrm>
            <a:off x="2007009" y="6386792"/>
            <a:ext cx="8177981" cy="388696"/>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Dent FE. The Influencing Style Preference Inventory. Ashridge Psychometric Services.</a:t>
            </a:r>
          </a:p>
        </p:txBody>
      </p:sp>
    </p:spTree>
    <p:extLst>
      <p:ext uri="{BB962C8B-B14F-4D97-AF65-F5344CB8AC3E}">
        <p14:creationId xmlns:p14="http://schemas.microsoft.com/office/powerpoint/2010/main" val="143301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fade">
                                      <p:cBhvr>
                                        <p:cTn id="21" dur="500"/>
                                        <p:tgtEl>
                                          <p:spTgt spid="8">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8">
                                            <p:txEl>
                                              <p:pRg st="1" end="1"/>
                                            </p:txEl>
                                          </p:spTgt>
                                        </p:tgtEl>
                                        <p:attrNameLst>
                                          <p:attrName>style.visibility</p:attrName>
                                        </p:attrNameLst>
                                      </p:cBhvr>
                                      <p:to>
                                        <p:strVal val="visible"/>
                                      </p:to>
                                    </p:set>
                                    <p:animEffect transition="in" filter="fade">
                                      <p:cBhvr>
                                        <p:cTn id="24" dur="500"/>
                                        <p:tgtEl>
                                          <p:spTgt spid="8">
                                            <p:txEl>
                                              <p:pRg st="1" end="1"/>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8">
                                            <p:txEl>
                                              <p:pRg st="2" end="2"/>
                                            </p:txEl>
                                          </p:spTgt>
                                        </p:tgtEl>
                                        <p:attrNameLst>
                                          <p:attrName>style.visibility</p:attrName>
                                        </p:attrNameLst>
                                      </p:cBhvr>
                                      <p:to>
                                        <p:strVal val="visible"/>
                                      </p:to>
                                    </p:set>
                                    <p:animEffect transition="in" filter="fade">
                                      <p:cBhvr>
                                        <p:cTn id="27" dur="500"/>
                                        <p:tgtEl>
                                          <p:spTgt spid="8">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8">
                                            <p:txEl>
                                              <p:pRg st="3" end="3"/>
                                            </p:txEl>
                                          </p:spTgt>
                                        </p:tgtEl>
                                        <p:attrNameLst>
                                          <p:attrName>style.visibility</p:attrName>
                                        </p:attrNameLst>
                                      </p:cBhvr>
                                      <p:to>
                                        <p:strVal val="visible"/>
                                      </p:to>
                                    </p:set>
                                    <p:animEffect transition="in" filter="fade">
                                      <p:cBhvr>
                                        <p:cTn id="30" dur="500"/>
                                        <p:tgtEl>
                                          <p:spTgt spid="8">
                                            <p:txEl>
                                              <p:pRg st="3" end="3"/>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8">
                                            <p:txEl>
                                              <p:pRg st="4" end="4"/>
                                            </p:txEl>
                                          </p:spTgt>
                                        </p:tgtEl>
                                        <p:attrNameLst>
                                          <p:attrName>style.visibility</p:attrName>
                                        </p:attrNameLst>
                                      </p:cBhvr>
                                      <p:to>
                                        <p:strVal val="visible"/>
                                      </p:to>
                                    </p:set>
                                    <p:animEffect transition="in" filter="fade">
                                      <p:cBhvr>
                                        <p:cTn id="33" dur="500"/>
                                        <p:tgtEl>
                                          <p:spTgt spid="8">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8">
                                            <p:txEl>
                                              <p:pRg st="5" end="5"/>
                                            </p:txEl>
                                          </p:spTgt>
                                        </p:tgtEl>
                                        <p:attrNameLst>
                                          <p:attrName>style.visibility</p:attrName>
                                        </p:attrNameLst>
                                      </p:cBhvr>
                                      <p:to>
                                        <p:strVal val="visible"/>
                                      </p:to>
                                    </p:set>
                                    <p:animEffect transition="in" filter="fade">
                                      <p:cBhvr>
                                        <p:cTn id="36" dur="500"/>
                                        <p:tgtEl>
                                          <p:spTgt spid="8">
                                            <p:txEl>
                                              <p:pRg st="5" end="5"/>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8">
                                            <p:txEl>
                                              <p:pRg st="6" end="6"/>
                                            </p:txEl>
                                          </p:spTgt>
                                        </p:tgtEl>
                                        <p:attrNameLst>
                                          <p:attrName>style.visibility</p:attrName>
                                        </p:attrNameLst>
                                      </p:cBhvr>
                                      <p:to>
                                        <p:strVal val="visible"/>
                                      </p:to>
                                    </p:set>
                                    <p:animEffect transition="in" filter="fade">
                                      <p:cBhvr>
                                        <p:cTn id="39" dur="500"/>
                                        <p:tgtEl>
                                          <p:spTgt spid="8">
                                            <p:txEl>
                                              <p:pRg st="6" end="6"/>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fade">
                                      <p:cBhvr>
                                        <p:cTn id="42"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1737</TotalTime>
  <Words>1084</Words>
  <Application>Microsoft Macintosh PowerPoint</Application>
  <PresentationFormat>Widescreen</PresentationFormat>
  <Paragraphs>166</Paragraphs>
  <Slides>21</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Times New Roman</vt:lpstr>
      <vt:lpstr>Tw Cen MT</vt:lpstr>
      <vt:lpstr>Office Theme</vt:lpstr>
      <vt:lpstr>       Welsh Clinical Leadership Training Fellowship 2017-18</vt:lpstr>
      <vt:lpstr>PowerPoint Presentation</vt:lpstr>
      <vt:lpstr>Project Title</vt:lpstr>
      <vt:lpstr> What is the education contract?</vt:lpstr>
      <vt:lpstr> What is the educational contract?</vt:lpstr>
      <vt:lpstr>What is ECAS</vt:lpstr>
      <vt:lpstr>PowerPoint Presentation</vt:lpstr>
      <vt:lpstr>How is the contract evaluated?</vt:lpstr>
      <vt:lpstr>Stakeholders</vt:lpstr>
      <vt:lpstr>Why is this important?</vt:lpstr>
      <vt:lpstr>Patient Impact</vt:lpstr>
      <vt:lpstr>Aim</vt:lpstr>
      <vt:lpstr>Kotter’s 8 step process</vt:lpstr>
      <vt:lpstr>Methods</vt:lpstr>
      <vt:lpstr>PowerPoint Presentation</vt:lpstr>
      <vt:lpstr>Challenges</vt:lpstr>
      <vt:lpstr>Achievements </vt:lpstr>
      <vt:lpstr>Achievements</vt:lpstr>
      <vt:lpstr>Other opportunities</vt:lpstr>
      <vt:lpstr>PowerPoint Presentation</vt:lpstr>
      <vt:lpstr>What I have learned….</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Presentation</dc:title>
  <dc:creator>Francesca Norris</dc:creator>
  <cp:lastModifiedBy>SUU MESH</cp:lastModifiedBy>
  <cp:revision>45</cp:revision>
  <dcterms:created xsi:type="dcterms:W3CDTF">2017-06-09T14:20:26Z</dcterms:created>
  <dcterms:modified xsi:type="dcterms:W3CDTF">2018-09-10T10:34:26Z</dcterms:modified>
</cp:coreProperties>
</file>