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59" r:id="rId4"/>
    <p:sldId id="287" r:id="rId5"/>
    <p:sldId id="278" r:id="rId6"/>
    <p:sldId id="279" r:id="rId7"/>
    <p:sldId id="282" r:id="rId8"/>
    <p:sldId id="288" r:id="rId9"/>
    <p:sldId id="289" r:id="rId10"/>
    <p:sldId id="283" r:id="rId11"/>
    <p:sldId id="290" r:id="rId12"/>
    <p:sldId id="285" r:id="rId13"/>
    <p:sldId id="291" r:id="rId14"/>
    <p:sldId id="293" r:id="rId15"/>
    <p:sldId id="294" r:id="rId16"/>
    <p:sldId id="27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52E5D-1955-4F07-B81A-3B2B885A736E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65A11-9879-4B78-884F-F63FA590D8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48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45D6F1B-3298-4AD1-B926-3969144C7FE4}" type="datetimeFigureOut">
              <a:rPr lang="en-GB" smtClean="0"/>
              <a:t>12/07/2019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33DB8ED-5F2D-40F3-89A9-36477A3000B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ent.ac.uk/careers/sk/skillsactionplanning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7/ Session 7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08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20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ymwybyddiaeth feirniadol o amrywiol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fethodolegau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 sy’n berthnasol i addysg, yn cynnwys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a’u cryfderau, eu gwendidau a’u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awareness of various research methodologies that are relevant to education, including ICT, and their strengths, weaknesses and 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76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Cynlluniau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Ffurflenni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Plans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Forms</a:t>
            </a:r>
            <a:endParaRPr lang="en-GB" sz="3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43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err="1" smtClean="0">
                <a:solidFill>
                  <a:schemeClr val="tx1"/>
                </a:solidFill>
              </a:rPr>
              <a:t>Cynllunio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i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Weithredu</a:t>
            </a:r>
            <a:r>
              <a:rPr lang="en-US" altLang="en-US" dirty="0" smtClean="0">
                <a:solidFill>
                  <a:schemeClr val="tx1"/>
                </a:solidFill>
              </a:rPr>
              <a:t/>
            </a:r>
            <a:br>
              <a:rPr lang="en-US" altLang="en-US" dirty="0" smtClean="0">
                <a:solidFill>
                  <a:schemeClr val="tx1"/>
                </a:solidFill>
              </a:rPr>
            </a:br>
            <a:r>
              <a:rPr lang="en-US" altLang="en-US" dirty="0" smtClean="0">
                <a:solidFill>
                  <a:schemeClr val="tx1"/>
                </a:solidFill>
              </a:rPr>
              <a:t>Action Planning 1</a:t>
            </a:r>
            <a:br>
              <a:rPr lang="en-US" altLang="en-US" dirty="0" smtClean="0">
                <a:solidFill>
                  <a:schemeClr val="tx1"/>
                </a:solidFill>
              </a:rPr>
            </a:br>
            <a:r>
              <a:rPr lang="en-US" altLang="en-US" dirty="0" smtClean="0"/>
              <a:t/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81200"/>
            <a:ext cx="4038600" cy="44196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20000"/>
              </a:lnSpc>
            </a:pPr>
            <a:r>
              <a:rPr lang="en-US" altLang="en-US" sz="2800" dirty="0" smtClean="0">
                <a:solidFill>
                  <a:schemeClr val="tx1"/>
                </a:solidFill>
              </a:rPr>
              <a:t>Beth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ydw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eisiau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ei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ddarganfod</a:t>
            </a:r>
            <a:r>
              <a:rPr lang="en-US" altLang="en-US" sz="2800" dirty="0" smtClean="0">
                <a:solidFill>
                  <a:schemeClr val="tx1"/>
                </a:solidFill>
              </a:rPr>
              <a:t>?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en-US" sz="2800" dirty="0" err="1" smtClean="0">
                <a:solidFill>
                  <a:schemeClr val="tx1"/>
                </a:solidFill>
              </a:rPr>
              <a:t>Sut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ydw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i’n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bwriadu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ei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ddarganfod</a:t>
            </a:r>
            <a:r>
              <a:rPr lang="en-US" altLang="en-US" sz="2800" dirty="0" smtClean="0">
                <a:solidFill>
                  <a:schemeClr val="tx1"/>
                </a:solidFill>
              </a:rPr>
              <a:t>? (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methodoleg</a:t>
            </a:r>
            <a:r>
              <a:rPr lang="en-US" altLang="en-US" sz="2800" dirty="0" smtClean="0">
                <a:solidFill>
                  <a:schemeClr val="tx1"/>
                </a:solidFill>
              </a:rPr>
              <a:t>)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en-US" sz="2800" dirty="0" err="1" smtClean="0">
                <a:solidFill>
                  <a:schemeClr val="tx1"/>
                </a:solidFill>
              </a:rPr>
              <a:t>Pwy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ydw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i’n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mynd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i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siarad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gyda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nhw</a:t>
            </a:r>
            <a:r>
              <a:rPr lang="en-US" altLang="en-US" sz="2800" dirty="0" smtClean="0">
                <a:solidFill>
                  <a:schemeClr val="tx1"/>
                </a:solidFill>
              </a:rPr>
              <a:t>/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arsylwi</a:t>
            </a:r>
            <a:r>
              <a:rPr lang="en-US" altLang="en-US" sz="2800" dirty="0" smtClean="0">
                <a:solidFill>
                  <a:schemeClr val="tx1"/>
                </a:solidFill>
              </a:rPr>
              <a:t>?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en-US" sz="2800" dirty="0" err="1" smtClean="0">
                <a:solidFill>
                  <a:schemeClr val="tx1"/>
                </a:solidFill>
              </a:rPr>
              <a:t>Sut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byddaf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cael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mynediad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i’r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bobl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hyn</a:t>
            </a:r>
            <a:r>
              <a:rPr lang="en-US" altLang="en-US" sz="2800" dirty="0" smtClean="0">
                <a:solidFill>
                  <a:schemeClr val="tx1"/>
                </a:solidFill>
              </a:rPr>
              <a:t>?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en-US" sz="2800" dirty="0" err="1" smtClean="0">
                <a:solidFill>
                  <a:schemeClr val="tx1"/>
                </a:solidFill>
              </a:rPr>
              <a:t>Trafodwch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mewn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  <a:r>
              <a:rPr lang="en-US" altLang="en-US" sz="2800" dirty="0" err="1" smtClean="0">
                <a:solidFill>
                  <a:schemeClr val="tx1"/>
                </a:solidFill>
              </a:rPr>
              <a:t>grwpiau</a:t>
            </a:r>
            <a:r>
              <a:rPr lang="en-US" altLang="en-US" sz="2800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100" name="Content Placeholder 1"/>
          <p:cNvSpPr>
            <a:spLocks noGrp="1"/>
          </p:cNvSpPr>
          <p:nvPr>
            <p:ph sz="half" idx="4294967295"/>
          </p:nvPr>
        </p:nvSpPr>
        <p:spPr>
          <a:xfrm>
            <a:off x="4648200" y="1981200"/>
            <a:ext cx="4038600" cy="4144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altLang="en-US" sz="2800" i="1" dirty="0" smtClean="0">
                <a:solidFill>
                  <a:schemeClr val="tx1"/>
                </a:solidFill>
              </a:rPr>
              <a:t>What do I want to find out?</a:t>
            </a:r>
          </a:p>
          <a:p>
            <a:r>
              <a:rPr lang="en-GB" altLang="en-US" sz="2800" i="1" dirty="0" smtClean="0">
                <a:solidFill>
                  <a:schemeClr val="tx1"/>
                </a:solidFill>
              </a:rPr>
              <a:t>How am I going to find it out ( methodology)</a:t>
            </a:r>
          </a:p>
          <a:p>
            <a:r>
              <a:rPr lang="en-GB" altLang="en-US" sz="2800" i="1" dirty="0" smtClean="0">
                <a:solidFill>
                  <a:schemeClr val="tx1"/>
                </a:solidFill>
              </a:rPr>
              <a:t>Who will I talk to/ observe?</a:t>
            </a:r>
          </a:p>
          <a:p>
            <a:r>
              <a:rPr lang="en-GB" altLang="en-US" sz="2800" i="1" dirty="0" smtClean="0">
                <a:solidFill>
                  <a:schemeClr val="tx1"/>
                </a:solidFill>
              </a:rPr>
              <a:t>How will I access these people?</a:t>
            </a:r>
          </a:p>
          <a:p>
            <a:r>
              <a:rPr lang="en-GB" altLang="en-US" sz="2800" i="1" dirty="0" smtClean="0">
                <a:solidFill>
                  <a:schemeClr val="tx1"/>
                </a:solidFill>
              </a:rPr>
              <a:t>Discuss in groups</a:t>
            </a:r>
          </a:p>
          <a:p>
            <a:endParaRPr lang="en-GB" altLang="en-US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229208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Cynllunio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Weithredu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Action Planning 2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>
            <a:normAutofit lnSpcReduction="10000"/>
          </a:bodyPr>
          <a:lstStyle/>
          <a:p>
            <a:r>
              <a:rPr lang="en-US" altLang="en-US" dirty="0">
                <a:solidFill>
                  <a:schemeClr val="tx1"/>
                </a:solidFill>
              </a:rPr>
              <a:t>Beth </a:t>
            </a:r>
            <a:r>
              <a:rPr lang="en-US" altLang="en-US" dirty="0" err="1">
                <a:solidFill>
                  <a:schemeClr val="tx1"/>
                </a:solidFill>
              </a:rPr>
              <a:t>yw’r</a:t>
            </a:r>
            <a:r>
              <a:rPr lang="en-US" altLang="en-US" dirty="0">
                <a:solidFill>
                  <a:schemeClr val="tx1"/>
                </a:solidFill>
              </a:rPr>
              <a:t> bias </a:t>
            </a:r>
            <a:r>
              <a:rPr lang="en-US" altLang="en-US" dirty="0" err="1">
                <a:solidFill>
                  <a:schemeClr val="tx1"/>
                </a:solidFill>
              </a:rPr>
              <a:t>sydd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gennyf</a:t>
            </a:r>
            <a:r>
              <a:rPr lang="en-US" altLang="en-US" dirty="0">
                <a:solidFill>
                  <a:schemeClr val="tx1"/>
                </a:solidFill>
              </a:rPr>
              <a:t> am y </a:t>
            </a:r>
            <a:r>
              <a:rPr lang="en-US" altLang="en-US" dirty="0" err="1">
                <a:solidFill>
                  <a:schemeClr val="tx1"/>
                </a:solidFill>
              </a:rPr>
              <a:t>pwnc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r>
              <a:rPr lang="en-US" altLang="en-US" dirty="0" err="1">
                <a:solidFill>
                  <a:schemeClr val="tx1"/>
                </a:solidFill>
              </a:rPr>
              <a:t>Sut</a:t>
            </a:r>
            <a:r>
              <a:rPr lang="en-US" altLang="en-US" dirty="0">
                <a:solidFill>
                  <a:schemeClr val="tx1"/>
                </a:solidFill>
              </a:rPr>
              <a:t> y </a:t>
            </a:r>
            <a:r>
              <a:rPr lang="en-US" altLang="en-US" dirty="0" err="1">
                <a:solidFill>
                  <a:schemeClr val="tx1"/>
                </a:solidFill>
              </a:rPr>
              <a:t>medraf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sicrhau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na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fydd</a:t>
            </a:r>
            <a:r>
              <a:rPr lang="en-US" altLang="en-US" dirty="0">
                <a:solidFill>
                  <a:schemeClr val="tx1"/>
                </a:solidFill>
              </a:rPr>
              <a:t> y bias </a:t>
            </a:r>
            <a:r>
              <a:rPr lang="en-US" altLang="en-US" dirty="0" err="1">
                <a:solidFill>
                  <a:schemeClr val="tx1"/>
                </a:solidFill>
              </a:rPr>
              <a:t>yn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cael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ei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adlewyrchu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yn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fy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nulliau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ymchwil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r>
              <a:rPr lang="en-US" altLang="en-US" dirty="0">
                <a:solidFill>
                  <a:schemeClr val="tx1"/>
                </a:solidFill>
              </a:rPr>
              <a:t>Beth </a:t>
            </a:r>
            <a:r>
              <a:rPr lang="en-US" altLang="en-US" dirty="0" err="1">
                <a:solidFill>
                  <a:schemeClr val="tx1"/>
                </a:solidFill>
              </a:rPr>
              <a:t>ydw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i’n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disgwyl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  <a:r>
              <a:rPr lang="en-US" altLang="en-US" dirty="0" err="1">
                <a:solidFill>
                  <a:schemeClr val="tx1"/>
                </a:solidFill>
              </a:rPr>
              <a:t>darganfod</a:t>
            </a:r>
            <a:r>
              <a:rPr lang="en-US" altLang="en-US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US" altLang="en-US" dirty="0" err="1" smtClean="0">
                <a:solidFill>
                  <a:schemeClr val="tx1"/>
                </a:solidFill>
              </a:rPr>
              <a:t>Trafodwch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mewn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grwpiau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endParaRPr lang="en-US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438400"/>
            <a:ext cx="3822192" cy="3688080"/>
          </a:xfrm>
        </p:spPr>
        <p:txBody>
          <a:bodyPr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</a:rPr>
              <a:t>What bias have I got about the subject?</a:t>
            </a:r>
          </a:p>
          <a:p>
            <a:r>
              <a:rPr lang="en-GB" altLang="en-US" i="1" dirty="0">
                <a:solidFill>
                  <a:schemeClr val="tx1"/>
                </a:solidFill>
              </a:rPr>
              <a:t>How can I ensure that my bias will not be reflected in my research methods?</a:t>
            </a:r>
          </a:p>
          <a:p>
            <a:r>
              <a:rPr lang="en-GB" altLang="en-US" i="1" dirty="0">
                <a:solidFill>
                  <a:schemeClr val="tx1"/>
                </a:solidFill>
              </a:rPr>
              <a:t>What do I expect to discover</a:t>
            </a:r>
            <a:r>
              <a:rPr lang="en-GB" altLang="en-US" i="1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in groups of 3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41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err="1" smtClean="0">
                <a:solidFill>
                  <a:schemeClr val="tx1"/>
                </a:solidFill>
              </a:rPr>
              <a:t>Cynllun</a:t>
            </a:r>
            <a:r>
              <a:rPr lang="en-GB" altLang="en-US" dirty="0" smtClean="0">
                <a:solidFill>
                  <a:schemeClr val="tx1"/>
                </a:solidFill>
              </a:rPr>
              <a:t> </a:t>
            </a:r>
            <a:r>
              <a:rPr lang="en-GB" altLang="en-US" dirty="0" err="1" smtClean="0">
                <a:solidFill>
                  <a:schemeClr val="tx1"/>
                </a:solidFill>
              </a:rPr>
              <a:t>Gweithredu</a:t>
            </a:r>
            <a:r>
              <a:rPr lang="en-GB" altLang="en-US" dirty="0" smtClean="0">
                <a:solidFill>
                  <a:schemeClr val="tx1"/>
                </a:solidFill>
              </a:rPr>
              <a:t/>
            </a:r>
            <a:br>
              <a:rPr lang="en-GB" altLang="en-US" dirty="0" smtClean="0">
                <a:solidFill>
                  <a:schemeClr val="tx1"/>
                </a:solidFill>
              </a:rPr>
            </a:br>
            <a:r>
              <a:rPr lang="en-GB" altLang="en-US" dirty="0" smtClean="0">
                <a:solidFill>
                  <a:schemeClr val="tx1"/>
                </a:solidFill>
              </a:rPr>
              <a:t>Action Plan</a:t>
            </a:r>
            <a:br>
              <a:rPr lang="en-GB" altLang="en-US" dirty="0" smtClean="0">
                <a:solidFill>
                  <a:schemeClr val="tx1"/>
                </a:solidFill>
              </a:rPr>
            </a:br>
            <a:endParaRPr lang="en-GB" altLang="en-US" dirty="0" smtClean="0">
              <a:solidFill>
                <a:schemeClr val="tx1"/>
              </a:solidFill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sz="half" idx="4294967295"/>
          </p:nvPr>
        </p:nvSpPr>
        <p:spPr>
          <a:xfrm>
            <a:off x="457200" y="2895600"/>
            <a:ext cx="4038600" cy="3230562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b="1" dirty="0" err="1" smtClean="0">
                <a:solidFill>
                  <a:schemeClr val="tx1"/>
                </a:solidFill>
              </a:rPr>
              <a:t>Adnabod</a:t>
            </a:r>
            <a:r>
              <a:rPr lang="en-GB" sz="2800" b="1" dirty="0" smtClean="0">
                <a:solidFill>
                  <a:schemeClr val="tx1"/>
                </a:solidFill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</a:rPr>
              <a:t>eich</a:t>
            </a:r>
            <a:r>
              <a:rPr lang="en-GB" sz="2800" b="1" dirty="0" smtClean="0">
                <a:solidFill>
                  <a:schemeClr val="tx1"/>
                </a:solidFill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</a:rPr>
              <a:t>targedau</a:t>
            </a:r>
            <a:r>
              <a:rPr lang="en-GB" sz="2800" b="1" dirty="0">
                <a:solidFill>
                  <a:schemeClr val="tx1"/>
                </a:solidFill>
              </a:rPr>
              <a:t> /</a:t>
            </a:r>
            <a:r>
              <a:rPr lang="en-GB" sz="2800" b="1" dirty="0" err="1" smtClean="0">
                <a:solidFill>
                  <a:schemeClr val="tx1"/>
                </a:solidFill>
              </a:rPr>
              <a:t>goliau</a:t>
            </a:r>
            <a:r>
              <a:rPr lang="en-GB" sz="2800" b="1" dirty="0" smtClean="0">
                <a:solidFill>
                  <a:schemeClr val="tx1"/>
                </a:solidFill>
              </a:rPr>
              <a:t>/ </a:t>
            </a:r>
            <a:r>
              <a:rPr lang="en-GB" sz="2800" b="1" dirty="0" err="1" smtClean="0">
                <a:solidFill>
                  <a:schemeClr val="tx1"/>
                </a:solidFill>
              </a:rPr>
              <a:t>bwriadau</a:t>
            </a:r>
            <a:endParaRPr lang="en-GB" sz="2800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sz="2800" dirty="0" err="1" smtClean="0">
                <a:solidFill>
                  <a:schemeClr val="tx1"/>
                </a:solidFill>
              </a:rPr>
              <a:t>Ysgrifennu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</a:rPr>
              <a:t>targedau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</a:rPr>
              <a:t>sydd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</a:rPr>
              <a:t>yn</a:t>
            </a:r>
            <a:r>
              <a:rPr lang="en-GB" sz="2800" b="1" dirty="0" smtClean="0">
                <a:solidFill>
                  <a:schemeClr val="tx1"/>
                </a:solidFill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</a:rPr>
              <a:t>bosib</a:t>
            </a:r>
            <a:r>
              <a:rPr lang="en-GB" sz="2800" b="1" dirty="0" smtClean="0">
                <a:solidFill>
                  <a:schemeClr val="tx1"/>
                </a:solidFill>
              </a:rPr>
              <a:t> ac </a:t>
            </a:r>
            <a:r>
              <a:rPr lang="en-GB" sz="2800" b="1" dirty="0" err="1" smtClean="0">
                <a:solidFill>
                  <a:schemeClr val="tx1"/>
                </a:solidFill>
              </a:rPr>
              <a:t>yn</a:t>
            </a:r>
            <a:r>
              <a:rPr lang="en-GB" sz="2800" b="1" dirty="0" smtClean="0">
                <a:solidFill>
                  <a:schemeClr val="tx1"/>
                </a:solidFill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</a:rPr>
              <a:t>fesuradwy</a:t>
            </a:r>
            <a:endParaRPr lang="en-GB" sz="2800" b="1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endParaRPr lang="en-GB" sz="28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4648200" y="2819399"/>
            <a:ext cx="4038600" cy="33067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b="1" i="1" dirty="0" smtClean="0">
                <a:solidFill>
                  <a:schemeClr val="tx1"/>
                </a:solidFill>
              </a:rPr>
              <a:t>Recognising your targets / goals/ aims</a:t>
            </a:r>
          </a:p>
          <a:p>
            <a:pPr>
              <a:defRPr/>
            </a:pPr>
            <a:r>
              <a:rPr lang="en-GB" sz="2800" i="1" dirty="0" smtClean="0">
                <a:solidFill>
                  <a:schemeClr val="tx1"/>
                </a:solidFill>
              </a:rPr>
              <a:t>Write targets that are </a:t>
            </a:r>
            <a:r>
              <a:rPr lang="en-GB" sz="2800" b="1" i="1" dirty="0" smtClean="0">
                <a:solidFill>
                  <a:schemeClr val="tx1"/>
                </a:solidFill>
              </a:rPr>
              <a:t>possible</a:t>
            </a:r>
            <a:r>
              <a:rPr lang="en-GB" sz="2800" i="1" dirty="0" smtClean="0">
                <a:solidFill>
                  <a:schemeClr val="tx1"/>
                </a:solidFill>
              </a:rPr>
              <a:t> and </a:t>
            </a:r>
            <a:r>
              <a:rPr lang="en-GB" sz="2800" b="1" i="1" dirty="0" smtClean="0">
                <a:solidFill>
                  <a:schemeClr val="tx1"/>
                </a:solidFill>
              </a:rPr>
              <a:t>measurable</a:t>
            </a:r>
          </a:p>
        </p:txBody>
      </p:sp>
    </p:spTree>
    <p:extLst>
      <p:ext uri="{BB962C8B-B14F-4D97-AF65-F5344CB8AC3E}">
        <p14:creationId xmlns:p14="http://schemas.microsoft.com/office/powerpoint/2010/main" val="24919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Cynllun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Gweithredu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Action Plan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b="1" dirty="0" err="1">
                <a:solidFill>
                  <a:schemeClr val="tx1"/>
                </a:solidFill>
              </a:rPr>
              <a:t>Blaenoriaethu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tasgiau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</a:t>
            </a:r>
            <a:endParaRPr lang="en-GB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chemeClr val="tx1"/>
                </a:solidFill>
              </a:rPr>
              <a:t>Adnabod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y </a:t>
            </a:r>
            <a:r>
              <a:rPr lang="en-GB" b="1" dirty="0" err="1">
                <a:solidFill>
                  <a:schemeClr val="tx1"/>
                </a:solidFill>
              </a:rPr>
              <a:t>camau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hangen</a:t>
            </a:r>
            <a:r>
              <a:rPr lang="en-GB" dirty="0">
                <a:solidFill>
                  <a:schemeClr val="tx1"/>
                </a:solidFill>
              </a:rPr>
              <a:t>  </a:t>
            </a:r>
            <a:r>
              <a:rPr lang="en-GB" dirty="0" err="1">
                <a:solidFill>
                  <a:schemeClr val="tx1"/>
                </a:solidFill>
              </a:rPr>
              <a:t>gyrraedd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goliau</a:t>
            </a:r>
            <a:endParaRPr lang="en-GB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Cael </a:t>
            </a:r>
            <a:r>
              <a:rPr lang="en-GB" b="1" dirty="0" err="1">
                <a:solidFill>
                  <a:schemeClr val="tx1"/>
                </a:solidFill>
              </a:rPr>
              <a:t>cynllun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wrth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gefn</a:t>
            </a:r>
            <a:endParaRPr lang="en-GB" b="1" dirty="0">
              <a:solidFill>
                <a:schemeClr val="tx1"/>
              </a:solidFill>
            </a:endParaRPr>
          </a:p>
          <a:p>
            <a:pPr>
              <a:buNone/>
              <a:defRPr/>
            </a:pPr>
            <a:r>
              <a:rPr lang="en-GB" sz="1600" dirty="0"/>
              <a:t>( University of Kent, </a:t>
            </a:r>
            <a:r>
              <a:rPr lang="en-GB" sz="1600" dirty="0" err="1"/>
              <a:t>nd</a:t>
            </a:r>
            <a:r>
              <a:rPr lang="en-GB" sz="1600" dirty="0"/>
              <a:t>)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>
              <a:defRPr/>
            </a:pPr>
            <a:r>
              <a:rPr lang="en-GB" b="1" i="1" dirty="0">
                <a:solidFill>
                  <a:schemeClr val="tx1"/>
                </a:solidFill>
              </a:rPr>
              <a:t>Prioritise</a:t>
            </a:r>
            <a:r>
              <a:rPr lang="en-GB" i="1" dirty="0">
                <a:solidFill>
                  <a:schemeClr val="tx1"/>
                </a:solidFill>
              </a:rPr>
              <a:t> your tasks effectively</a:t>
            </a:r>
          </a:p>
          <a:p>
            <a:pPr>
              <a:defRPr/>
            </a:pPr>
            <a:r>
              <a:rPr lang="en-GB" i="1" dirty="0">
                <a:solidFill>
                  <a:schemeClr val="tx1"/>
                </a:solidFill>
              </a:rPr>
              <a:t>Recognise the </a:t>
            </a:r>
            <a:r>
              <a:rPr lang="en-GB" b="1" i="1" dirty="0">
                <a:solidFill>
                  <a:schemeClr val="tx1"/>
                </a:solidFill>
              </a:rPr>
              <a:t>steps</a:t>
            </a:r>
            <a:r>
              <a:rPr lang="en-GB" i="1" dirty="0">
                <a:solidFill>
                  <a:schemeClr val="tx1"/>
                </a:solidFill>
              </a:rPr>
              <a:t> that you need to take to reach your goals</a:t>
            </a:r>
          </a:p>
          <a:p>
            <a:pPr>
              <a:defRPr/>
            </a:pPr>
            <a:r>
              <a:rPr lang="en-GB" i="1" dirty="0">
                <a:solidFill>
                  <a:schemeClr val="tx1"/>
                </a:solidFill>
              </a:rPr>
              <a:t>Have a </a:t>
            </a:r>
            <a:r>
              <a:rPr lang="en-GB" b="1" i="1" dirty="0">
                <a:solidFill>
                  <a:schemeClr val="tx1"/>
                </a:solidFill>
              </a:rPr>
              <a:t>Plan B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8810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Tasg</a:t>
            </a:r>
            <a:r>
              <a:rPr lang="en-GB" dirty="0" smtClean="0">
                <a:solidFill>
                  <a:schemeClr val="tx1"/>
                </a:solidFill>
              </a:rPr>
              <a:t>/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grwpiau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cynllunio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pwnc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lleoliad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arfaethedig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cynllunio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Adborth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In groups , discuss your planning for your research.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your topic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your intended placement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your planning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Feedback</a:t>
            </a:r>
            <a:endParaRPr lang="cy-GB" i="1" dirty="0">
              <a:solidFill>
                <a:schemeClr val="tx1"/>
              </a:solidFill>
            </a:endParaRPr>
          </a:p>
        </p:txBody>
      </p:sp>
      <p:pic>
        <p:nvPicPr>
          <p:cNvPr id="1033" name="Picture 9" descr="C:\Users\l.roberts\AppData\Local\Microsoft\Windows\Temporary Internet Files\Content.IE5\EEQLKL9O\mlm-group-cartoon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25146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52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Targedau</a:t>
            </a:r>
            <a:r>
              <a:rPr lang="en-GB" b="1" dirty="0" smtClean="0">
                <a:solidFill>
                  <a:schemeClr val="tx1"/>
                </a:solidFill>
              </a:rPr>
              <a:t> CAMPUS</a:t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 smtClean="0">
                <a:solidFill>
                  <a:schemeClr val="tx1"/>
                </a:solidFill>
              </a:rPr>
              <a:t>SMART targets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4294967295"/>
          </p:nvPr>
        </p:nvSpPr>
        <p:spPr>
          <a:xfrm>
            <a:off x="457200" y="2286000"/>
            <a:ext cx="4038600" cy="3840163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C</a:t>
            </a:r>
            <a:r>
              <a:rPr lang="en-GB" dirty="0" err="1" smtClean="0">
                <a:solidFill>
                  <a:schemeClr val="tx1"/>
                </a:solidFill>
              </a:rPr>
              <a:t>yraeddadwy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A</a:t>
            </a:r>
            <a:r>
              <a:rPr lang="en-GB" dirty="0" err="1" smtClean="0">
                <a:solidFill>
                  <a:schemeClr val="tx1"/>
                </a:solidFill>
              </a:rPr>
              <a:t>mserol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M</a:t>
            </a:r>
            <a:r>
              <a:rPr lang="en-GB" dirty="0" err="1" smtClean="0">
                <a:solidFill>
                  <a:schemeClr val="tx1"/>
                </a:solidFill>
              </a:rPr>
              <a:t>esuradwy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P</a:t>
            </a:r>
            <a:r>
              <a:rPr lang="en-GB" dirty="0" err="1" smtClean="0">
                <a:solidFill>
                  <a:schemeClr val="tx1"/>
                </a:solidFill>
              </a:rPr>
              <a:t>enodol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U</a:t>
            </a:r>
            <a:r>
              <a:rPr lang="en-GB" dirty="0" err="1" smtClean="0">
                <a:solidFill>
                  <a:schemeClr val="tx1"/>
                </a:solidFill>
              </a:rPr>
              <a:t>chelgeisiol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1"/>
                </a:solidFill>
              </a:rPr>
              <a:t>S</a:t>
            </a:r>
            <a:r>
              <a:rPr lang="en-GB" dirty="0" err="1" smtClean="0">
                <a:solidFill>
                  <a:schemeClr val="tx1"/>
                </a:solidFill>
              </a:rPr>
              <a:t>ynhwyrol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4648200" y="2209800"/>
            <a:ext cx="4038600" cy="391636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b="1" i="1" dirty="0" smtClean="0">
                <a:solidFill>
                  <a:schemeClr val="tx1"/>
                </a:solidFill>
              </a:rPr>
              <a:t>S</a:t>
            </a:r>
            <a:r>
              <a:rPr lang="en-GB" i="1" dirty="0" smtClean="0">
                <a:solidFill>
                  <a:schemeClr val="tx1"/>
                </a:solidFill>
              </a:rPr>
              <a:t>pecific</a:t>
            </a:r>
          </a:p>
          <a:p>
            <a:pPr>
              <a:defRPr/>
            </a:pPr>
            <a:r>
              <a:rPr lang="en-GB" b="1" i="1" dirty="0" smtClean="0">
                <a:solidFill>
                  <a:schemeClr val="tx1"/>
                </a:solidFill>
              </a:rPr>
              <a:t>M</a:t>
            </a:r>
            <a:r>
              <a:rPr lang="en-GB" i="1" dirty="0" smtClean="0">
                <a:solidFill>
                  <a:schemeClr val="tx1"/>
                </a:solidFill>
              </a:rPr>
              <a:t>easurable</a:t>
            </a:r>
          </a:p>
          <a:p>
            <a:pPr>
              <a:defRPr/>
            </a:pPr>
            <a:r>
              <a:rPr lang="en-GB" b="1" i="1" dirty="0" smtClean="0">
                <a:solidFill>
                  <a:schemeClr val="tx1"/>
                </a:solidFill>
              </a:rPr>
              <a:t>A</a:t>
            </a:r>
            <a:r>
              <a:rPr lang="en-GB" i="1" dirty="0" smtClean="0">
                <a:solidFill>
                  <a:schemeClr val="tx1"/>
                </a:solidFill>
              </a:rPr>
              <a:t>chievable</a:t>
            </a:r>
          </a:p>
          <a:p>
            <a:pPr>
              <a:defRPr/>
            </a:pPr>
            <a:r>
              <a:rPr lang="en-GB" b="1" i="1" dirty="0" smtClean="0">
                <a:solidFill>
                  <a:schemeClr val="tx1"/>
                </a:solidFill>
              </a:rPr>
              <a:t>R</a:t>
            </a:r>
            <a:r>
              <a:rPr lang="en-GB" i="1" dirty="0" smtClean="0">
                <a:solidFill>
                  <a:schemeClr val="tx1"/>
                </a:solidFill>
              </a:rPr>
              <a:t>ealistic </a:t>
            </a:r>
          </a:p>
          <a:p>
            <a:pPr>
              <a:defRPr/>
            </a:pPr>
            <a:r>
              <a:rPr lang="en-GB" b="1" i="1" dirty="0" smtClean="0">
                <a:solidFill>
                  <a:schemeClr val="tx1"/>
                </a:solidFill>
              </a:rPr>
              <a:t>T</a:t>
            </a:r>
            <a:r>
              <a:rPr lang="en-GB" i="1" dirty="0" smtClean="0">
                <a:solidFill>
                  <a:schemeClr val="tx1"/>
                </a:solidFill>
              </a:rPr>
              <a:t>ime-related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l.roberts\AppData\Local\Microsoft\Windows\Temporary Internet Files\Content.IE5\VT7L4AUG\MC900441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648200"/>
            <a:ext cx="1911350" cy="17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13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Rheol</a:t>
            </a:r>
            <a:r>
              <a:rPr lang="en-GB" dirty="0" smtClean="0">
                <a:solidFill>
                  <a:schemeClr val="tx1"/>
                </a:solidFill>
              </a:rPr>
              <a:t> ‘</a:t>
            </a:r>
            <a:r>
              <a:rPr lang="en-GB" dirty="0" err="1" smtClean="0">
                <a:solidFill>
                  <a:schemeClr val="tx1"/>
                </a:solidFill>
              </a:rPr>
              <a:t>Hei</a:t>
            </a:r>
            <a:r>
              <a:rPr lang="en-GB" dirty="0" smtClean="0">
                <a:solidFill>
                  <a:schemeClr val="tx1"/>
                </a:solidFill>
              </a:rPr>
              <a:t> Dad’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‘Hey Dad’ rule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Hei</a:t>
            </a:r>
            <a:r>
              <a:rPr lang="en-GB" dirty="0" smtClean="0">
                <a:solidFill>
                  <a:schemeClr val="tx1"/>
                </a:solidFill>
              </a:rPr>
              <a:t> dad </a:t>
            </a:r>
            <a:r>
              <a:rPr lang="en-GB" dirty="0" err="1" smtClean="0">
                <a:solidFill>
                  <a:schemeClr val="tx1"/>
                </a:solidFill>
              </a:rPr>
              <a:t>dere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gwylio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helpu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?????????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Hei</a:t>
            </a:r>
            <a:r>
              <a:rPr lang="en-GB" dirty="0" smtClean="0">
                <a:solidFill>
                  <a:schemeClr val="tx1"/>
                </a:solidFill>
              </a:rPr>
              <a:t> dad </a:t>
            </a:r>
            <a:r>
              <a:rPr lang="en-GB" dirty="0" err="1" smtClean="0">
                <a:solidFill>
                  <a:schemeClr val="tx1"/>
                </a:solidFill>
              </a:rPr>
              <a:t>dere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gwylio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gosod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bwrdd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gyfer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swper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?????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Pa </a:t>
            </a:r>
            <a:r>
              <a:rPr lang="en-GB" dirty="0" err="1" smtClean="0">
                <a:solidFill>
                  <a:schemeClr val="tx1"/>
                </a:solidFill>
              </a:rPr>
              <a:t>osodiad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sydd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un CAMPUS?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>
                <a:solidFill>
                  <a:schemeClr val="tx1"/>
                </a:solidFill>
              </a:rPr>
              <a:t>Hey dad come and watch me being helpful 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????????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Hey dad come and watch me laying the table for supper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???????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Which statement is SMART?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15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3589" name="Group 10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989900"/>
              </p:ext>
            </p:extLst>
          </p:nvPr>
        </p:nvGraphicFramePr>
        <p:xfrm>
          <a:off x="381000" y="1447800"/>
          <a:ext cx="8305800" cy="5324918"/>
        </p:xfrm>
        <a:graphic>
          <a:graphicData uri="http://schemas.openxmlformats.org/drawingml/2006/table">
            <a:tbl>
              <a:tblPr/>
              <a:tblGrid>
                <a:gridCol w="2514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AMCAN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OBJECTIVE</a:t>
                      </a: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GWEITHRED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ACTIVITY</a:t>
                      </a: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DYDDIAD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DATE</a:t>
                      </a: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STATWS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STATUS</a:t>
                      </a: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03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6" marR="91446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6668" name="Rectangle 8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96975"/>
          </a:xfrm>
        </p:spPr>
        <p:txBody>
          <a:bodyPr>
            <a:normAutofit fontScale="90000"/>
          </a:bodyPr>
          <a:lstStyle/>
          <a:p>
            <a:pPr algn="r" eaLnBrk="1" hangingPunct="1"/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r>
              <a:rPr lang="en-GB" altLang="en-US" sz="3600" dirty="0" err="1" smtClean="0">
                <a:solidFill>
                  <a:schemeClr val="tx1"/>
                </a:solidFill>
              </a:rPr>
              <a:t>Templad</a:t>
            </a:r>
            <a:r>
              <a:rPr lang="en-GB" altLang="en-US" sz="3600" dirty="0" smtClean="0">
                <a:solidFill>
                  <a:schemeClr val="tx1"/>
                </a:solidFill>
              </a:rPr>
              <a:t> </a:t>
            </a:r>
            <a:r>
              <a:rPr lang="en-GB" altLang="en-US" sz="3600" dirty="0" err="1" smtClean="0">
                <a:solidFill>
                  <a:schemeClr val="tx1"/>
                </a:solidFill>
              </a:rPr>
              <a:t>posib</a:t>
            </a:r>
            <a:r>
              <a:rPr lang="en-GB" altLang="en-US" sz="3600" dirty="0" smtClean="0">
                <a:solidFill>
                  <a:schemeClr val="tx1"/>
                </a:solidFill>
              </a:rPr>
              <a:t/>
            </a:r>
            <a:br>
              <a:rPr lang="en-GB" altLang="en-US" sz="3600" dirty="0" smtClean="0">
                <a:solidFill>
                  <a:schemeClr val="tx1"/>
                </a:solidFill>
              </a:rPr>
            </a:br>
            <a:r>
              <a:rPr lang="en-GB" altLang="en-US" sz="3600" dirty="0" smtClean="0">
                <a:solidFill>
                  <a:schemeClr val="tx1"/>
                </a:solidFill>
              </a:rPr>
              <a:t>Possible template</a:t>
            </a:r>
          </a:p>
        </p:txBody>
      </p:sp>
    </p:spTree>
    <p:extLst>
      <p:ext uri="{BB962C8B-B14F-4D97-AF65-F5344CB8AC3E}">
        <p14:creationId xmlns:p14="http://schemas.microsoft.com/office/powerpoint/2010/main" val="281759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Cynllun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Gweithredu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Action Plan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Gweithiwch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unigol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Cynllun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Gweithredu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sicrhau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targedau</a:t>
            </a:r>
            <a:r>
              <a:rPr lang="en-GB" dirty="0" smtClean="0">
                <a:solidFill>
                  <a:schemeClr val="tx1"/>
                </a:solidFill>
              </a:rPr>
              <a:t>/ </a:t>
            </a:r>
            <a:r>
              <a:rPr lang="en-GB" dirty="0" err="1" smtClean="0">
                <a:solidFill>
                  <a:schemeClr val="tx1"/>
                </a:solidFill>
              </a:rPr>
              <a:t>gweithrediadau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rhai</a:t>
            </a:r>
            <a:r>
              <a:rPr lang="en-GB" dirty="0" smtClean="0">
                <a:solidFill>
                  <a:schemeClr val="tx1"/>
                </a:solidFill>
              </a:rPr>
              <a:t> CAMPUS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grwpiau</a:t>
            </a:r>
            <a:r>
              <a:rPr lang="en-GB" dirty="0" smtClean="0">
                <a:solidFill>
                  <a:schemeClr val="tx1"/>
                </a:solidFill>
              </a:rPr>
              <a:t> o 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Individually work on your Action Plan ensuring that all targets/ actions are SMART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in groups of 3</a:t>
            </a:r>
          </a:p>
        </p:txBody>
      </p:sp>
    </p:spTree>
    <p:extLst>
      <p:ext uri="{BB962C8B-B14F-4D97-AF65-F5344CB8AC3E}">
        <p14:creationId xmlns:p14="http://schemas.microsoft.com/office/powerpoint/2010/main" val="35602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Adborth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Feedback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Trafodaeth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grwp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pwnc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Adborth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Man- </a:t>
            </a:r>
            <a:r>
              <a:rPr lang="en-GB" dirty="0" err="1" smtClean="0">
                <a:solidFill>
                  <a:schemeClr val="tx1"/>
                </a:solidFill>
              </a:rPr>
              <a:t>newidiadau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Cwestiynau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Subject group discussion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Feedback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Tweaking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Queries</a:t>
            </a:r>
          </a:p>
          <a:p>
            <a:endParaRPr lang="en-GB" dirty="0" smtClean="0">
              <a:solidFill>
                <a:schemeClr val="tx1"/>
              </a:solidFill>
            </a:endParaRPr>
          </a:p>
        </p:txBody>
      </p:sp>
      <p:pic>
        <p:nvPicPr>
          <p:cNvPr id="3077" name="Picture 5" descr="C:\Users\l.roberts\AppData\Local\Microsoft\Windows\Temporary Internet Files\Content.IE5\FDGQFACQ\Group-Of-Peopl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3581400" cy="242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35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19072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Ffurflenni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Moeseg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Ethics Forms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Trafod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Adlewyrchu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Cwblhau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Trafod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Discussion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Reflection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Completion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Discussion 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26607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600" dirty="0" err="1"/>
              <a:t>Cohen,L</a:t>
            </a:r>
            <a:r>
              <a:rPr lang="en-GB" altLang="en-US" sz="1600" dirty="0"/>
              <a:t>., </a:t>
            </a:r>
            <a:r>
              <a:rPr lang="en-GB" altLang="en-US" sz="1600" dirty="0" err="1"/>
              <a:t>Manion</a:t>
            </a:r>
            <a:r>
              <a:rPr lang="en-GB" altLang="en-US" sz="1600" dirty="0"/>
              <a:t>. L &amp; Morrison, K. ( 2011) </a:t>
            </a:r>
            <a:r>
              <a:rPr lang="en-GB" altLang="en-US" sz="1600" i="1" dirty="0"/>
              <a:t>Research Methods in Education </a:t>
            </a:r>
            <a:r>
              <a:rPr lang="en-GB" altLang="en-US" sz="1600" dirty="0"/>
              <a:t>, 7</a:t>
            </a:r>
            <a:r>
              <a:rPr lang="en-GB" altLang="en-US" sz="1600" baseline="30000" dirty="0"/>
              <a:t>th</a:t>
            </a:r>
            <a:r>
              <a:rPr lang="en-GB" altLang="en-US" sz="1600" dirty="0"/>
              <a:t> Edition. Oxon: Routledge</a:t>
            </a:r>
          </a:p>
          <a:p>
            <a:r>
              <a:rPr lang="en-GB" altLang="en-US" sz="1600" dirty="0" smtClean="0"/>
              <a:t>University </a:t>
            </a:r>
            <a:r>
              <a:rPr lang="en-GB" altLang="en-US" sz="1600" dirty="0"/>
              <a:t>of Kent ( </a:t>
            </a:r>
            <a:r>
              <a:rPr lang="en-GB" altLang="en-US" sz="1600" dirty="0" err="1"/>
              <a:t>n.d.</a:t>
            </a:r>
            <a:r>
              <a:rPr lang="en-GB" altLang="en-US" sz="1600" dirty="0"/>
              <a:t>) </a:t>
            </a:r>
            <a:r>
              <a:rPr lang="en-GB" altLang="en-US" sz="1600" i="1" dirty="0"/>
              <a:t>Action Planning </a:t>
            </a:r>
            <a:r>
              <a:rPr lang="en-GB" altLang="en-US" sz="1600" dirty="0"/>
              <a:t>Available at </a:t>
            </a:r>
            <a:r>
              <a:rPr lang="en-GB" altLang="en-US" sz="1600" dirty="0">
                <a:hlinkClick r:id="rId2"/>
              </a:rPr>
              <a:t>http://www.kent.ac.uk/careers/sk/skillsactionplanning.htm</a:t>
            </a:r>
            <a:r>
              <a:rPr lang="en-GB" altLang="en-US" sz="1600" dirty="0"/>
              <a:t>  Accessed on 28/01/13</a:t>
            </a:r>
          </a:p>
          <a:p>
            <a:pPr marL="0" indent="0">
              <a:buNone/>
            </a:pPr>
            <a:r>
              <a:rPr lang="en-US" sz="1600" dirty="0"/>
              <a:t/>
            </a:r>
            <a:br>
              <a:rPr lang="en-US" sz="1600" dirty="0"/>
            </a:br>
            <a:endParaRPr lang="en-GB" sz="1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>
                <a:solidFill>
                  <a:schemeClr val="tx1"/>
                </a:solidFill>
              </a:rPr>
              <a:t>References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70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181</TotalTime>
  <Words>544</Words>
  <Application>Microsoft Office PowerPoint</Application>
  <PresentationFormat>On-screen Show (4:3)</PresentationFormat>
  <Paragraphs>118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Symbol</vt:lpstr>
      <vt:lpstr>Waveform</vt:lpstr>
      <vt:lpstr>ECES5007/C Lines of Enquiry Llwybrau Ymholi</vt:lpstr>
      <vt:lpstr>Nod y Modiwl /   Module Aim</vt:lpstr>
      <vt:lpstr>Deilliant Dysgu perthnasol Relevant Learning Outcome</vt:lpstr>
      <vt:lpstr>Gorolwg /  Overview</vt:lpstr>
      <vt:lpstr>  Cynllunio i Weithredu Action Planning 1  </vt:lpstr>
      <vt:lpstr>Cynllunio i Weithredu Action Planning 2</vt:lpstr>
      <vt:lpstr> Cynllun Gweithredu Action Plan </vt:lpstr>
      <vt:lpstr>Cynllun Gweithredu Action Plan</vt:lpstr>
      <vt:lpstr>Tasg/ Task</vt:lpstr>
      <vt:lpstr>Targedau CAMPUS SMART targets</vt:lpstr>
      <vt:lpstr>Rheol ‘Hei Dad’ ‘Hey Dad’ rule</vt:lpstr>
      <vt:lpstr> Templad posib Possible template</vt:lpstr>
      <vt:lpstr>Cynllun Gweithredu Action Plan</vt:lpstr>
      <vt:lpstr>Adborth Feedback</vt:lpstr>
      <vt:lpstr>Ffurflenni Moeseg Ethics Forms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Lynwen Roberts</cp:lastModifiedBy>
  <cp:revision>27</cp:revision>
  <dcterms:created xsi:type="dcterms:W3CDTF">2014-08-12T08:16:46Z</dcterms:created>
  <dcterms:modified xsi:type="dcterms:W3CDTF">2019-07-12T07:21:47Z</dcterms:modified>
</cp:coreProperties>
</file>