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4199" r:id="rId4"/>
    <p:sldMasterId id="2147484211" r:id="rId5"/>
  </p:sldMasterIdLst>
  <p:notesMasterIdLst>
    <p:notesMasterId r:id="rId36"/>
  </p:notesMasterIdLst>
  <p:handoutMasterIdLst>
    <p:handoutMasterId r:id="rId37"/>
  </p:handoutMasterIdLst>
  <p:sldIdLst>
    <p:sldId id="313" r:id="rId6"/>
    <p:sldId id="388" r:id="rId7"/>
    <p:sldId id="305" r:id="rId8"/>
    <p:sldId id="381" r:id="rId9"/>
    <p:sldId id="382" r:id="rId10"/>
    <p:sldId id="391" r:id="rId11"/>
    <p:sldId id="397" r:id="rId12"/>
    <p:sldId id="398" r:id="rId13"/>
    <p:sldId id="399" r:id="rId14"/>
    <p:sldId id="392" r:id="rId15"/>
    <p:sldId id="393" r:id="rId16"/>
    <p:sldId id="400" r:id="rId17"/>
    <p:sldId id="394" r:id="rId18"/>
    <p:sldId id="395" r:id="rId19"/>
    <p:sldId id="396" r:id="rId20"/>
    <p:sldId id="383" r:id="rId21"/>
    <p:sldId id="333" r:id="rId22"/>
    <p:sldId id="366" r:id="rId23"/>
    <p:sldId id="390" r:id="rId24"/>
    <p:sldId id="377" r:id="rId25"/>
    <p:sldId id="378" r:id="rId26"/>
    <p:sldId id="380" r:id="rId27"/>
    <p:sldId id="364" r:id="rId28"/>
    <p:sldId id="385" r:id="rId29"/>
    <p:sldId id="343" r:id="rId30"/>
    <p:sldId id="387" r:id="rId31"/>
    <p:sldId id="347" r:id="rId32"/>
    <p:sldId id="367" r:id="rId33"/>
    <p:sldId id="389" r:id="rId34"/>
    <p:sldId id="368" r:id="rId35"/>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0066"/>
    <a:srgbClr val="FF0066"/>
    <a:srgbClr val="B30068"/>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0408" autoAdjust="0"/>
  </p:normalViewPr>
  <p:slideViewPr>
    <p:cSldViewPr>
      <p:cViewPr varScale="1">
        <p:scale>
          <a:sx n="93" d="100"/>
          <a:sy n="93" d="100"/>
        </p:scale>
        <p:origin x="1088" y="6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200" d="100"/>
        <a:sy n="200" d="100"/>
      </p:scale>
      <p:origin x="0" y="0"/>
    </p:cViewPr>
  </p:sorterViewPr>
  <p:notesViewPr>
    <p:cSldViewPr>
      <p:cViewPr varScale="1">
        <p:scale>
          <a:sx n="56" d="100"/>
          <a:sy n="56" d="100"/>
        </p:scale>
        <p:origin x="-1854" y="-90"/>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viewProps" Target="viewProps.xml"/><Relationship Id="rId21" Type="http://schemas.openxmlformats.org/officeDocument/2006/relationships/slide" Target="slides/slide16.xml"/><Relationship Id="rId34" Type="http://schemas.openxmlformats.org/officeDocument/2006/relationships/slide" Target="slides/slide29.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notesMaster" Target="notesMasters/notesMaster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D22DD2A-A115-437A-8EAB-F718E41D0E09}" type="doc">
      <dgm:prSet loTypeId="urn:microsoft.com/office/officeart/2005/8/layout/cycle2" loCatId="cycle" qsTypeId="urn:microsoft.com/office/officeart/2005/8/quickstyle/simple1" qsCatId="simple" csTypeId="urn:microsoft.com/office/officeart/2005/8/colors/accent6_2" csCatId="accent6" phldr="1"/>
      <dgm:spPr/>
      <dgm:t>
        <a:bodyPr/>
        <a:lstStyle/>
        <a:p>
          <a:endParaRPr lang="en-GB"/>
        </a:p>
      </dgm:t>
    </dgm:pt>
    <dgm:pt modelId="{3623AB01-D12B-4A3E-B238-266406D91A27}">
      <dgm:prSet phldrT="[Text]"/>
      <dgm:spPr/>
      <dgm:t>
        <a:bodyPr/>
        <a:lstStyle/>
        <a:p>
          <a:r>
            <a:rPr lang="en-GB" dirty="0" err="1"/>
            <a:t>Metaludes</a:t>
          </a:r>
          <a:endParaRPr lang="en-GB" dirty="0"/>
        </a:p>
      </dgm:t>
    </dgm:pt>
    <dgm:pt modelId="{AA3DA4BC-0C3B-48B6-9E6C-CACC9C70C37E}" type="parTrans" cxnId="{5A565972-A0AB-45AF-BAAA-63B108E47373}">
      <dgm:prSet/>
      <dgm:spPr/>
      <dgm:t>
        <a:bodyPr/>
        <a:lstStyle/>
        <a:p>
          <a:endParaRPr lang="en-GB"/>
        </a:p>
      </dgm:t>
    </dgm:pt>
    <dgm:pt modelId="{B4E70582-6313-4E7F-B27D-CFDA7153ECD9}" type="sibTrans" cxnId="{5A565972-A0AB-45AF-BAAA-63B108E47373}">
      <dgm:prSet/>
      <dgm:spPr/>
      <dgm:t>
        <a:bodyPr/>
        <a:lstStyle/>
        <a:p>
          <a:endParaRPr lang="en-GB"/>
        </a:p>
      </dgm:t>
    </dgm:pt>
    <dgm:pt modelId="{DD0426E6-02B2-44F1-95FD-A522BE2CE77A}">
      <dgm:prSet phldrT="[Text]"/>
      <dgm:spPr/>
      <dgm:t>
        <a:bodyPr/>
        <a:lstStyle/>
        <a:p>
          <a:r>
            <a:rPr lang="en-GB" dirty="0"/>
            <a:t>Play Cues</a:t>
          </a:r>
        </a:p>
      </dgm:t>
    </dgm:pt>
    <dgm:pt modelId="{03C880C7-AA98-4242-AE00-16C9556FEF60}" type="parTrans" cxnId="{79A49066-54B6-41F9-855D-ABD535DC2279}">
      <dgm:prSet/>
      <dgm:spPr/>
      <dgm:t>
        <a:bodyPr/>
        <a:lstStyle/>
        <a:p>
          <a:endParaRPr lang="en-GB"/>
        </a:p>
      </dgm:t>
    </dgm:pt>
    <dgm:pt modelId="{0ACDE078-84BE-4574-867A-CA218DE415F9}" type="sibTrans" cxnId="{79A49066-54B6-41F9-855D-ABD535DC2279}">
      <dgm:prSet/>
      <dgm:spPr/>
      <dgm:t>
        <a:bodyPr/>
        <a:lstStyle/>
        <a:p>
          <a:endParaRPr lang="en-GB"/>
        </a:p>
      </dgm:t>
    </dgm:pt>
    <dgm:pt modelId="{8AA7B9FF-E899-46AD-87AF-B754E1D18D27}">
      <dgm:prSet phldrT="[Text]"/>
      <dgm:spPr/>
      <dgm:t>
        <a:bodyPr/>
        <a:lstStyle/>
        <a:p>
          <a:r>
            <a:rPr lang="en-GB" dirty="0"/>
            <a:t>Return</a:t>
          </a:r>
        </a:p>
      </dgm:t>
    </dgm:pt>
    <dgm:pt modelId="{7171390B-7F10-49DC-B474-ED0B57C96DE2}" type="parTrans" cxnId="{5CD85816-7147-4C76-BD65-DCCC444698CE}">
      <dgm:prSet/>
      <dgm:spPr/>
      <dgm:t>
        <a:bodyPr/>
        <a:lstStyle/>
        <a:p>
          <a:endParaRPr lang="en-GB"/>
        </a:p>
      </dgm:t>
    </dgm:pt>
    <dgm:pt modelId="{CDE5AA26-35F9-42E0-B6DB-C78C19DF9333}" type="sibTrans" cxnId="{5CD85816-7147-4C76-BD65-DCCC444698CE}">
      <dgm:prSet/>
      <dgm:spPr/>
      <dgm:t>
        <a:bodyPr/>
        <a:lstStyle/>
        <a:p>
          <a:endParaRPr lang="en-GB"/>
        </a:p>
      </dgm:t>
    </dgm:pt>
    <dgm:pt modelId="{CB7D34B6-1891-43EC-91A5-A907EA5D0C21}">
      <dgm:prSet phldrT="[Text]"/>
      <dgm:spPr/>
      <dgm:t>
        <a:bodyPr/>
        <a:lstStyle/>
        <a:p>
          <a:r>
            <a:rPr lang="en-GB" dirty="0"/>
            <a:t>Frames</a:t>
          </a:r>
        </a:p>
      </dgm:t>
    </dgm:pt>
    <dgm:pt modelId="{813E3EA3-072F-47A0-93AE-983422D77DC4}" type="parTrans" cxnId="{517FD677-F862-4A10-8993-97576F4AFD63}">
      <dgm:prSet/>
      <dgm:spPr/>
      <dgm:t>
        <a:bodyPr/>
        <a:lstStyle/>
        <a:p>
          <a:endParaRPr lang="en-GB"/>
        </a:p>
      </dgm:t>
    </dgm:pt>
    <dgm:pt modelId="{41EE3516-9E30-4FFE-9387-A14C883C21FE}" type="sibTrans" cxnId="{517FD677-F862-4A10-8993-97576F4AFD63}">
      <dgm:prSet/>
      <dgm:spPr/>
      <dgm:t>
        <a:bodyPr/>
        <a:lstStyle/>
        <a:p>
          <a:endParaRPr lang="en-GB"/>
        </a:p>
      </dgm:t>
    </dgm:pt>
    <dgm:pt modelId="{71503466-9A33-4875-929C-E9A5144819A4}">
      <dgm:prSet phldrT="[Text]"/>
      <dgm:spPr/>
      <dgm:t>
        <a:bodyPr/>
        <a:lstStyle/>
        <a:p>
          <a:r>
            <a:rPr lang="en-GB" dirty="0"/>
            <a:t>Flow</a:t>
          </a:r>
        </a:p>
      </dgm:t>
    </dgm:pt>
    <dgm:pt modelId="{B81BEE79-9A90-42FA-8095-06791D1CEF44}" type="parTrans" cxnId="{50A717FF-5CA1-4BBB-8556-1A9072546F2C}">
      <dgm:prSet/>
      <dgm:spPr/>
      <dgm:t>
        <a:bodyPr/>
        <a:lstStyle/>
        <a:p>
          <a:endParaRPr lang="en-GB"/>
        </a:p>
      </dgm:t>
    </dgm:pt>
    <dgm:pt modelId="{DA11B8AE-EF20-4EBB-9CC4-969B6D157147}" type="sibTrans" cxnId="{50A717FF-5CA1-4BBB-8556-1A9072546F2C}">
      <dgm:prSet/>
      <dgm:spPr/>
      <dgm:t>
        <a:bodyPr/>
        <a:lstStyle/>
        <a:p>
          <a:endParaRPr lang="en-GB"/>
        </a:p>
      </dgm:t>
    </dgm:pt>
    <dgm:pt modelId="{B51F7F82-1F99-4BBB-BE44-8D40C0F60659}">
      <dgm:prSet phldrT="[Text]"/>
      <dgm:spPr/>
      <dgm:t>
        <a:bodyPr/>
        <a:lstStyle/>
        <a:p>
          <a:r>
            <a:rPr lang="en-GB" dirty="0"/>
            <a:t>Annihilation</a:t>
          </a:r>
        </a:p>
      </dgm:t>
    </dgm:pt>
    <dgm:pt modelId="{BCCE2F1C-B592-4ECD-8D8D-B1411EA6D6C2}" type="parTrans" cxnId="{8FF318C9-5EBC-4F60-ACB3-9EC46BA83AF1}">
      <dgm:prSet/>
      <dgm:spPr/>
      <dgm:t>
        <a:bodyPr/>
        <a:lstStyle/>
        <a:p>
          <a:endParaRPr lang="en-GB"/>
        </a:p>
      </dgm:t>
    </dgm:pt>
    <dgm:pt modelId="{6BA6050D-E136-46B8-BFDA-3D1695535A40}" type="sibTrans" cxnId="{8FF318C9-5EBC-4F60-ACB3-9EC46BA83AF1}">
      <dgm:prSet/>
      <dgm:spPr/>
      <dgm:t>
        <a:bodyPr/>
        <a:lstStyle/>
        <a:p>
          <a:endParaRPr lang="en-GB"/>
        </a:p>
      </dgm:t>
    </dgm:pt>
    <dgm:pt modelId="{52EE6F2F-B819-4D43-9338-5B603F11C3E6}" type="pres">
      <dgm:prSet presAssocID="{CD22DD2A-A115-437A-8EAB-F718E41D0E09}" presName="cycle" presStyleCnt="0">
        <dgm:presLayoutVars>
          <dgm:dir/>
          <dgm:resizeHandles val="exact"/>
        </dgm:presLayoutVars>
      </dgm:prSet>
      <dgm:spPr/>
    </dgm:pt>
    <dgm:pt modelId="{263488DA-C25E-45D1-8755-FDFECBA1C00A}" type="pres">
      <dgm:prSet presAssocID="{3623AB01-D12B-4A3E-B238-266406D91A27}" presName="node" presStyleLbl="node1" presStyleIdx="0" presStyleCnt="6">
        <dgm:presLayoutVars>
          <dgm:bulletEnabled val="1"/>
        </dgm:presLayoutVars>
      </dgm:prSet>
      <dgm:spPr/>
    </dgm:pt>
    <dgm:pt modelId="{A5486841-434C-4B8B-990F-7814639809C8}" type="pres">
      <dgm:prSet presAssocID="{B4E70582-6313-4E7F-B27D-CFDA7153ECD9}" presName="sibTrans" presStyleLbl="sibTrans2D1" presStyleIdx="0" presStyleCnt="6"/>
      <dgm:spPr/>
    </dgm:pt>
    <dgm:pt modelId="{33C6AAEF-37E5-4A71-B386-FC31BC83C663}" type="pres">
      <dgm:prSet presAssocID="{B4E70582-6313-4E7F-B27D-CFDA7153ECD9}" presName="connectorText" presStyleLbl="sibTrans2D1" presStyleIdx="0" presStyleCnt="6"/>
      <dgm:spPr/>
    </dgm:pt>
    <dgm:pt modelId="{6D0CCF19-D0A3-47ED-BDD8-A3751502F71B}" type="pres">
      <dgm:prSet presAssocID="{DD0426E6-02B2-44F1-95FD-A522BE2CE77A}" presName="node" presStyleLbl="node1" presStyleIdx="1" presStyleCnt="6">
        <dgm:presLayoutVars>
          <dgm:bulletEnabled val="1"/>
        </dgm:presLayoutVars>
      </dgm:prSet>
      <dgm:spPr/>
    </dgm:pt>
    <dgm:pt modelId="{F240E7A3-C94A-4A62-815B-C68721FB4609}" type="pres">
      <dgm:prSet presAssocID="{0ACDE078-84BE-4574-867A-CA218DE415F9}" presName="sibTrans" presStyleLbl="sibTrans2D1" presStyleIdx="1" presStyleCnt="6"/>
      <dgm:spPr/>
    </dgm:pt>
    <dgm:pt modelId="{FD1A039C-0308-4D7B-B014-D808B1D6C374}" type="pres">
      <dgm:prSet presAssocID="{0ACDE078-84BE-4574-867A-CA218DE415F9}" presName="connectorText" presStyleLbl="sibTrans2D1" presStyleIdx="1" presStyleCnt="6"/>
      <dgm:spPr/>
    </dgm:pt>
    <dgm:pt modelId="{D064DEA0-55BA-4CD7-B323-3B47E892D251}" type="pres">
      <dgm:prSet presAssocID="{8AA7B9FF-E899-46AD-87AF-B754E1D18D27}" presName="node" presStyleLbl="node1" presStyleIdx="2" presStyleCnt="6">
        <dgm:presLayoutVars>
          <dgm:bulletEnabled val="1"/>
        </dgm:presLayoutVars>
      </dgm:prSet>
      <dgm:spPr/>
    </dgm:pt>
    <dgm:pt modelId="{3FF090EB-1155-4560-8F49-42DCBBF66B93}" type="pres">
      <dgm:prSet presAssocID="{CDE5AA26-35F9-42E0-B6DB-C78C19DF9333}" presName="sibTrans" presStyleLbl="sibTrans2D1" presStyleIdx="2" presStyleCnt="6"/>
      <dgm:spPr/>
    </dgm:pt>
    <dgm:pt modelId="{039E575A-6664-46C8-956C-DCC3E50FD2B0}" type="pres">
      <dgm:prSet presAssocID="{CDE5AA26-35F9-42E0-B6DB-C78C19DF9333}" presName="connectorText" presStyleLbl="sibTrans2D1" presStyleIdx="2" presStyleCnt="6"/>
      <dgm:spPr/>
    </dgm:pt>
    <dgm:pt modelId="{363A530B-835D-4554-AE6F-421BB73E876B}" type="pres">
      <dgm:prSet presAssocID="{CB7D34B6-1891-43EC-91A5-A907EA5D0C21}" presName="node" presStyleLbl="node1" presStyleIdx="3" presStyleCnt="6">
        <dgm:presLayoutVars>
          <dgm:bulletEnabled val="1"/>
        </dgm:presLayoutVars>
      </dgm:prSet>
      <dgm:spPr/>
    </dgm:pt>
    <dgm:pt modelId="{01DE30E3-61C4-41A5-9F85-2C2C5D7D844D}" type="pres">
      <dgm:prSet presAssocID="{41EE3516-9E30-4FFE-9387-A14C883C21FE}" presName="sibTrans" presStyleLbl="sibTrans2D1" presStyleIdx="3" presStyleCnt="6"/>
      <dgm:spPr/>
    </dgm:pt>
    <dgm:pt modelId="{3E7D9684-905E-49FD-9C2F-97A1807B7E86}" type="pres">
      <dgm:prSet presAssocID="{41EE3516-9E30-4FFE-9387-A14C883C21FE}" presName="connectorText" presStyleLbl="sibTrans2D1" presStyleIdx="3" presStyleCnt="6"/>
      <dgm:spPr/>
    </dgm:pt>
    <dgm:pt modelId="{B5FDEC21-218C-4653-B4CA-589758B232BA}" type="pres">
      <dgm:prSet presAssocID="{71503466-9A33-4875-929C-E9A5144819A4}" presName="node" presStyleLbl="node1" presStyleIdx="4" presStyleCnt="6">
        <dgm:presLayoutVars>
          <dgm:bulletEnabled val="1"/>
        </dgm:presLayoutVars>
      </dgm:prSet>
      <dgm:spPr/>
    </dgm:pt>
    <dgm:pt modelId="{507CB3FB-54BD-45A3-A253-789F3B4234D8}" type="pres">
      <dgm:prSet presAssocID="{DA11B8AE-EF20-4EBB-9CC4-969B6D157147}" presName="sibTrans" presStyleLbl="sibTrans2D1" presStyleIdx="4" presStyleCnt="6"/>
      <dgm:spPr/>
    </dgm:pt>
    <dgm:pt modelId="{CCA643BF-8FA7-4342-BC1B-C33FC98B628C}" type="pres">
      <dgm:prSet presAssocID="{DA11B8AE-EF20-4EBB-9CC4-969B6D157147}" presName="connectorText" presStyleLbl="sibTrans2D1" presStyleIdx="4" presStyleCnt="6"/>
      <dgm:spPr/>
    </dgm:pt>
    <dgm:pt modelId="{E20D5969-4D2C-492F-8B84-7289FC81424E}" type="pres">
      <dgm:prSet presAssocID="{B51F7F82-1F99-4BBB-BE44-8D40C0F60659}" presName="node" presStyleLbl="node1" presStyleIdx="5" presStyleCnt="6">
        <dgm:presLayoutVars>
          <dgm:bulletEnabled val="1"/>
        </dgm:presLayoutVars>
      </dgm:prSet>
      <dgm:spPr/>
    </dgm:pt>
    <dgm:pt modelId="{E62276AD-01A4-4598-9E0E-627442D8D1F3}" type="pres">
      <dgm:prSet presAssocID="{6BA6050D-E136-46B8-BFDA-3D1695535A40}" presName="sibTrans" presStyleLbl="sibTrans2D1" presStyleIdx="5" presStyleCnt="6"/>
      <dgm:spPr/>
    </dgm:pt>
    <dgm:pt modelId="{2C84D0EF-C31B-4108-8CAC-2BDCBBB1CF5C}" type="pres">
      <dgm:prSet presAssocID="{6BA6050D-E136-46B8-BFDA-3D1695535A40}" presName="connectorText" presStyleLbl="sibTrans2D1" presStyleIdx="5" presStyleCnt="6"/>
      <dgm:spPr/>
    </dgm:pt>
  </dgm:ptLst>
  <dgm:cxnLst>
    <dgm:cxn modelId="{0D152004-E59A-43E4-9A8A-B6089807F04C}" type="presOf" srcId="{6BA6050D-E136-46B8-BFDA-3D1695535A40}" destId="{E62276AD-01A4-4598-9E0E-627442D8D1F3}" srcOrd="0" destOrd="0" presId="urn:microsoft.com/office/officeart/2005/8/layout/cycle2"/>
    <dgm:cxn modelId="{C5CA5411-ABB2-4441-8AB1-032717310033}" type="presOf" srcId="{0ACDE078-84BE-4574-867A-CA218DE415F9}" destId="{FD1A039C-0308-4D7B-B014-D808B1D6C374}" srcOrd="1" destOrd="0" presId="urn:microsoft.com/office/officeart/2005/8/layout/cycle2"/>
    <dgm:cxn modelId="{5CD85816-7147-4C76-BD65-DCCC444698CE}" srcId="{CD22DD2A-A115-437A-8EAB-F718E41D0E09}" destId="{8AA7B9FF-E899-46AD-87AF-B754E1D18D27}" srcOrd="2" destOrd="0" parTransId="{7171390B-7F10-49DC-B474-ED0B57C96DE2}" sibTransId="{CDE5AA26-35F9-42E0-B6DB-C78C19DF9333}"/>
    <dgm:cxn modelId="{31138B20-FAE8-46AC-A425-FAEB25D9DF88}" type="presOf" srcId="{DD0426E6-02B2-44F1-95FD-A522BE2CE77A}" destId="{6D0CCF19-D0A3-47ED-BDD8-A3751502F71B}" srcOrd="0" destOrd="0" presId="urn:microsoft.com/office/officeart/2005/8/layout/cycle2"/>
    <dgm:cxn modelId="{99DB4221-5E28-4614-A27A-BAE7D7328E38}" type="presOf" srcId="{41EE3516-9E30-4FFE-9387-A14C883C21FE}" destId="{01DE30E3-61C4-41A5-9F85-2C2C5D7D844D}" srcOrd="0" destOrd="0" presId="urn:microsoft.com/office/officeart/2005/8/layout/cycle2"/>
    <dgm:cxn modelId="{DA664F25-7CC1-4C49-9826-7ADA2BDF37C9}" type="presOf" srcId="{0ACDE078-84BE-4574-867A-CA218DE415F9}" destId="{F240E7A3-C94A-4A62-815B-C68721FB4609}" srcOrd="0" destOrd="0" presId="urn:microsoft.com/office/officeart/2005/8/layout/cycle2"/>
    <dgm:cxn modelId="{A5AF482D-01D7-4E5F-A5C2-F1F53B4430A1}" type="presOf" srcId="{B4E70582-6313-4E7F-B27D-CFDA7153ECD9}" destId="{33C6AAEF-37E5-4A71-B386-FC31BC83C663}" srcOrd="1" destOrd="0" presId="urn:microsoft.com/office/officeart/2005/8/layout/cycle2"/>
    <dgm:cxn modelId="{11E76632-4204-4145-8B0F-9746EB005162}" type="presOf" srcId="{CB7D34B6-1891-43EC-91A5-A907EA5D0C21}" destId="{363A530B-835D-4554-AE6F-421BB73E876B}" srcOrd="0" destOrd="0" presId="urn:microsoft.com/office/officeart/2005/8/layout/cycle2"/>
    <dgm:cxn modelId="{BC704035-70E8-4869-9399-9D08E10143FE}" type="presOf" srcId="{CDE5AA26-35F9-42E0-B6DB-C78C19DF9333}" destId="{039E575A-6664-46C8-956C-DCC3E50FD2B0}" srcOrd="1" destOrd="0" presId="urn:microsoft.com/office/officeart/2005/8/layout/cycle2"/>
    <dgm:cxn modelId="{809B6135-96DD-4331-852B-A411E80D2DEB}" type="presOf" srcId="{8AA7B9FF-E899-46AD-87AF-B754E1D18D27}" destId="{D064DEA0-55BA-4CD7-B323-3B47E892D251}" srcOrd="0" destOrd="0" presId="urn:microsoft.com/office/officeart/2005/8/layout/cycle2"/>
    <dgm:cxn modelId="{3B9A6537-74B4-4AE2-88C3-456A3ED9CA2C}" type="presOf" srcId="{41EE3516-9E30-4FFE-9387-A14C883C21FE}" destId="{3E7D9684-905E-49FD-9C2F-97A1807B7E86}" srcOrd="1" destOrd="0" presId="urn:microsoft.com/office/officeart/2005/8/layout/cycle2"/>
    <dgm:cxn modelId="{79A49066-54B6-41F9-855D-ABD535DC2279}" srcId="{CD22DD2A-A115-437A-8EAB-F718E41D0E09}" destId="{DD0426E6-02B2-44F1-95FD-A522BE2CE77A}" srcOrd="1" destOrd="0" parTransId="{03C880C7-AA98-4242-AE00-16C9556FEF60}" sibTransId="{0ACDE078-84BE-4574-867A-CA218DE415F9}"/>
    <dgm:cxn modelId="{5A565972-A0AB-45AF-BAAA-63B108E47373}" srcId="{CD22DD2A-A115-437A-8EAB-F718E41D0E09}" destId="{3623AB01-D12B-4A3E-B238-266406D91A27}" srcOrd="0" destOrd="0" parTransId="{AA3DA4BC-0C3B-48B6-9E6C-CACC9C70C37E}" sibTransId="{B4E70582-6313-4E7F-B27D-CFDA7153ECD9}"/>
    <dgm:cxn modelId="{E2588E72-7C28-49A5-BAF3-705F1C9F4750}" type="presOf" srcId="{CD22DD2A-A115-437A-8EAB-F718E41D0E09}" destId="{52EE6F2F-B819-4D43-9338-5B603F11C3E6}" srcOrd="0" destOrd="0" presId="urn:microsoft.com/office/officeart/2005/8/layout/cycle2"/>
    <dgm:cxn modelId="{517FD677-F862-4A10-8993-97576F4AFD63}" srcId="{CD22DD2A-A115-437A-8EAB-F718E41D0E09}" destId="{CB7D34B6-1891-43EC-91A5-A907EA5D0C21}" srcOrd="3" destOrd="0" parTransId="{813E3EA3-072F-47A0-93AE-983422D77DC4}" sibTransId="{41EE3516-9E30-4FFE-9387-A14C883C21FE}"/>
    <dgm:cxn modelId="{E2721D7A-300A-4E22-B9E2-E33942D5DB9A}" type="presOf" srcId="{3623AB01-D12B-4A3E-B238-266406D91A27}" destId="{263488DA-C25E-45D1-8755-FDFECBA1C00A}" srcOrd="0" destOrd="0" presId="urn:microsoft.com/office/officeart/2005/8/layout/cycle2"/>
    <dgm:cxn modelId="{C09D498A-06E6-4B49-A9CE-E7437ED1862C}" type="presOf" srcId="{DA11B8AE-EF20-4EBB-9CC4-969B6D157147}" destId="{507CB3FB-54BD-45A3-A253-789F3B4234D8}" srcOrd="0" destOrd="0" presId="urn:microsoft.com/office/officeart/2005/8/layout/cycle2"/>
    <dgm:cxn modelId="{F0EA0C9D-2AE6-46A7-ACE7-6C5D8A06BDA1}" type="presOf" srcId="{B4E70582-6313-4E7F-B27D-CFDA7153ECD9}" destId="{A5486841-434C-4B8B-990F-7814639809C8}" srcOrd="0" destOrd="0" presId="urn:microsoft.com/office/officeart/2005/8/layout/cycle2"/>
    <dgm:cxn modelId="{227589A8-7869-4470-9CB6-CC76BA368CC0}" type="presOf" srcId="{DA11B8AE-EF20-4EBB-9CC4-969B6D157147}" destId="{CCA643BF-8FA7-4342-BC1B-C33FC98B628C}" srcOrd="1" destOrd="0" presId="urn:microsoft.com/office/officeart/2005/8/layout/cycle2"/>
    <dgm:cxn modelId="{F4C3AAAF-5669-47D9-92E2-5F0C113C68B5}" type="presOf" srcId="{6BA6050D-E136-46B8-BFDA-3D1695535A40}" destId="{2C84D0EF-C31B-4108-8CAC-2BDCBBB1CF5C}" srcOrd="1" destOrd="0" presId="urn:microsoft.com/office/officeart/2005/8/layout/cycle2"/>
    <dgm:cxn modelId="{5995F4C1-16AC-4E7E-8FFB-85B06A98BC38}" type="presOf" srcId="{CDE5AA26-35F9-42E0-B6DB-C78C19DF9333}" destId="{3FF090EB-1155-4560-8F49-42DCBBF66B93}" srcOrd="0" destOrd="0" presId="urn:microsoft.com/office/officeart/2005/8/layout/cycle2"/>
    <dgm:cxn modelId="{8FF318C9-5EBC-4F60-ACB3-9EC46BA83AF1}" srcId="{CD22DD2A-A115-437A-8EAB-F718E41D0E09}" destId="{B51F7F82-1F99-4BBB-BE44-8D40C0F60659}" srcOrd="5" destOrd="0" parTransId="{BCCE2F1C-B592-4ECD-8D8D-B1411EA6D6C2}" sibTransId="{6BA6050D-E136-46B8-BFDA-3D1695535A40}"/>
    <dgm:cxn modelId="{90DACFCE-6E0B-4AAC-8A2C-2F6FF4D635A0}" type="presOf" srcId="{B51F7F82-1F99-4BBB-BE44-8D40C0F60659}" destId="{E20D5969-4D2C-492F-8B84-7289FC81424E}" srcOrd="0" destOrd="0" presId="urn:microsoft.com/office/officeart/2005/8/layout/cycle2"/>
    <dgm:cxn modelId="{ACE78BFC-A337-456D-9032-5144146C9675}" type="presOf" srcId="{71503466-9A33-4875-929C-E9A5144819A4}" destId="{B5FDEC21-218C-4653-B4CA-589758B232BA}" srcOrd="0" destOrd="0" presId="urn:microsoft.com/office/officeart/2005/8/layout/cycle2"/>
    <dgm:cxn modelId="{50A717FF-5CA1-4BBB-8556-1A9072546F2C}" srcId="{CD22DD2A-A115-437A-8EAB-F718E41D0E09}" destId="{71503466-9A33-4875-929C-E9A5144819A4}" srcOrd="4" destOrd="0" parTransId="{B81BEE79-9A90-42FA-8095-06791D1CEF44}" sibTransId="{DA11B8AE-EF20-4EBB-9CC4-969B6D157147}"/>
    <dgm:cxn modelId="{B71A9C42-62E4-435D-A2BC-B278A6EF24E7}" type="presParOf" srcId="{52EE6F2F-B819-4D43-9338-5B603F11C3E6}" destId="{263488DA-C25E-45D1-8755-FDFECBA1C00A}" srcOrd="0" destOrd="0" presId="urn:microsoft.com/office/officeart/2005/8/layout/cycle2"/>
    <dgm:cxn modelId="{FCBF7BA7-51C8-4665-BA2E-AEAB85DB7684}" type="presParOf" srcId="{52EE6F2F-B819-4D43-9338-5B603F11C3E6}" destId="{A5486841-434C-4B8B-990F-7814639809C8}" srcOrd="1" destOrd="0" presId="urn:microsoft.com/office/officeart/2005/8/layout/cycle2"/>
    <dgm:cxn modelId="{B9A4940E-5807-49EC-91F1-D9653F18391F}" type="presParOf" srcId="{A5486841-434C-4B8B-990F-7814639809C8}" destId="{33C6AAEF-37E5-4A71-B386-FC31BC83C663}" srcOrd="0" destOrd="0" presId="urn:microsoft.com/office/officeart/2005/8/layout/cycle2"/>
    <dgm:cxn modelId="{156EAD7D-0B19-4342-B236-F101868BB680}" type="presParOf" srcId="{52EE6F2F-B819-4D43-9338-5B603F11C3E6}" destId="{6D0CCF19-D0A3-47ED-BDD8-A3751502F71B}" srcOrd="2" destOrd="0" presId="urn:microsoft.com/office/officeart/2005/8/layout/cycle2"/>
    <dgm:cxn modelId="{E68A6316-4DC8-4BC0-9024-3BDA4D653AB5}" type="presParOf" srcId="{52EE6F2F-B819-4D43-9338-5B603F11C3E6}" destId="{F240E7A3-C94A-4A62-815B-C68721FB4609}" srcOrd="3" destOrd="0" presId="urn:microsoft.com/office/officeart/2005/8/layout/cycle2"/>
    <dgm:cxn modelId="{FE521C33-6A53-45BE-8C9D-8FBFAA944430}" type="presParOf" srcId="{F240E7A3-C94A-4A62-815B-C68721FB4609}" destId="{FD1A039C-0308-4D7B-B014-D808B1D6C374}" srcOrd="0" destOrd="0" presId="urn:microsoft.com/office/officeart/2005/8/layout/cycle2"/>
    <dgm:cxn modelId="{7A1AB107-8511-4055-8CD2-70483DCF5A01}" type="presParOf" srcId="{52EE6F2F-B819-4D43-9338-5B603F11C3E6}" destId="{D064DEA0-55BA-4CD7-B323-3B47E892D251}" srcOrd="4" destOrd="0" presId="urn:microsoft.com/office/officeart/2005/8/layout/cycle2"/>
    <dgm:cxn modelId="{8182629B-EB17-41A9-A3B2-31E4317C5507}" type="presParOf" srcId="{52EE6F2F-B819-4D43-9338-5B603F11C3E6}" destId="{3FF090EB-1155-4560-8F49-42DCBBF66B93}" srcOrd="5" destOrd="0" presId="urn:microsoft.com/office/officeart/2005/8/layout/cycle2"/>
    <dgm:cxn modelId="{B0591F71-7DBC-4AA2-BC20-540856B9CC2D}" type="presParOf" srcId="{3FF090EB-1155-4560-8F49-42DCBBF66B93}" destId="{039E575A-6664-46C8-956C-DCC3E50FD2B0}" srcOrd="0" destOrd="0" presId="urn:microsoft.com/office/officeart/2005/8/layout/cycle2"/>
    <dgm:cxn modelId="{2716EF7A-9B0E-4023-AC71-E56CA64220A8}" type="presParOf" srcId="{52EE6F2F-B819-4D43-9338-5B603F11C3E6}" destId="{363A530B-835D-4554-AE6F-421BB73E876B}" srcOrd="6" destOrd="0" presId="urn:microsoft.com/office/officeart/2005/8/layout/cycle2"/>
    <dgm:cxn modelId="{3FFA6793-4065-4083-8E59-8E0729BF7C06}" type="presParOf" srcId="{52EE6F2F-B819-4D43-9338-5B603F11C3E6}" destId="{01DE30E3-61C4-41A5-9F85-2C2C5D7D844D}" srcOrd="7" destOrd="0" presId="urn:microsoft.com/office/officeart/2005/8/layout/cycle2"/>
    <dgm:cxn modelId="{0794B1E3-2928-4FD9-9D67-F70DE489F38D}" type="presParOf" srcId="{01DE30E3-61C4-41A5-9F85-2C2C5D7D844D}" destId="{3E7D9684-905E-49FD-9C2F-97A1807B7E86}" srcOrd="0" destOrd="0" presId="urn:microsoft.com/office/officeart/2005/8/layout/cycle2"/>
    <dgm:cxn modelId="{F862F7F5-26C0-40D1-A955-7F47367C0CD0}" type="presParOf" srcId="{52EE6F2F-B819-4D43-9338-5B603F11C3E6}" destId="{B5FDEC21-218C-4653-B4CA-589758B232BA}" srcOrd="8" destOrd="0" presId="urn:microsoft.com/office/officeart/2005/8/layout/cycle2"/>
    <dgm:cxn modelId="{C5C564C8-AA80-4D71-86CB-7994CC54ED0E}" type="presParOf" srcId="{52EE6F2F-B819-4D43-9338-5B603F11C3E6}" destId="{507CB3FB-54BD-45A3-A253-789F3B4234D8}" srcOrd="9" destOrd="0" presId="urn:microsoft.com/office/officeart/2005/8/layout/cycle2"/>
    <dgm:cxn modelId="{32256E53-0DEE-4600-A3F4-77E73E65E63E}" type="presParOf" srcId="{507CB3FB-54BD-45A3-A253-789F3B4234D8}" destId="{CCA643BF-8FA7-4342-BC1B-C33FC98B628C}" srcOrd="0" destOrd="0" presId="urn:microsoft.com/office/officeart/2005/8/layout/cycle2"/>
    <dgm:cxn modelId="{1369501B-4B7F-4399-A01D-6ADE781F5AE2}" type="presParOf" srcId="{52EE6F2F-B819-4D43-9338-5B603F11C3E6}" destId="{E20D5969-4D2C-492F-8B84-7289FC81424E}" srcOrd="10" destOrd="0" presId="urn:microsoft.com/office/officeart/2005/8/layout/cycle2"/>
    <dgm:cxn modelId="{134DAAD0-994D-4853-814E-FDED238E3F41}" type="presParOf" srcId="{52EE6F2F-B819-4D43-9338-5B603F11C3E6}" destId="{E62276AD-01A4-4598-9E0E-627442D8D1F3}" srcOrd="11" destOrd="0" presId="urn:microsoft.com/office/officeart/2005/8/layout/cycle2"/>
    <dgm:cxn modelId="{F01BAB6E-5E5B-4181-A18D-01B83838CC8D}" type="presParOf" srcId="{E62276AD-01A4-4598-9E0E-627442D8D1F3}" destId="{2C84D0EF-C31B-4108-8CAC-2BDCBBB1CF5C}"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3488DA-C25E-45D1-8755-FDFECBA1C00A}">
      <dsp:nvSpPr>
        <dsp:cNvPr id="0" name=""/>
        <dsp:cNvSpPr/>
      </dsp:nvSpPr>
      <dsp:spPr>
        <a:xfrm>
          <a:off x="3248391" y="1392"/>
          <a:ext cx="1161008" cy="1161008"/>
        </a:xfrm>
        <a:prstGeom prst="ellipse">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err="1"/>
            <a:t>Metaludes</a:t>
          </a:r>
          <a:endParaRPr lang="en-GB" sz="1200" kern="1200" dirty="0"/>
        </a:p>
      </dsp:txBody>
      <dsp:txXfrm>
        <a:off x="3418417" y="171418"/>
        <a:ext cx="820956" cy="820956"/>
      </dsp:txXfrm>
    </dsp:sp>
    <dsp:sp modelId="{A5486841-434C-4B8B-990F-7814639809C8}">
      <dsp:nvSpPr>
        <dsp:cNvPr id="0" name=""/>
        <dsp:cNvSpPr/>
      </dsp:nvSpPr>
      <dsp:spPr>
        <a:xfrm rot="1800000">
          <a:off x="4421837" y="817344"/>
          <a:ext cx="308417" cy="391840"/>
        </a:xfrm>
        <a:prstGeom prst="rightArrow">
          <a:avLst>
            <a:gd name="adj1" fmla="val 60000"/>
            <a:gd name="adj2" fmla="val 50000"/>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4428035" y="872581"/>
        <a:ext cx="215892" cy="235104"/>
      </dsp:txXfrm>
    </dsp:sp>
    <dsp:sp modelId="{6D0CCF19-D0A3-47ED-BDD8-A3751502F71B}">
      <dsp:nvSpPr>
        <dsp:cNvPr id="0" name=""/>
        <dsp:cNvSpPr/>
      </dsp:nvSpPr>
      <dsp:spPr>
        <a:xfrm>
          <a:off x="4757811" y="872856"/>
          <a:ext cx="1161008" cy="1161008"/>
        </a:xfrm>
        <a:prstGeom prst="ellipse">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Play Cues</a:t>
          </a:r>
        </a:p>
      </dsp:txBody>
      <dsp:txXfrm>
        <a:off x="4927837" y="1042882"/>
        <a:ext cx="820956" cy="820956"/>
      </dsp:txXfrm>
    </dsp:sp>
    <dsp:sp modelId="{F240E7A3-C94A-4A62-815B-C68721FB4609}">
      <dsp:nvSpPr>
        <dsp:cNvPr id="0" name=""/>
        <dsp:cNvSpPr/>
      </dsp:nvSpPr>
      <dsp:spPr>
        <a:xfrm rot="5400000">
          <a:off x="5184106" y="2120175"/>
          <a:ext cx="308417" cy="391840"/>
        </a:xfrm>
        <a:prstGeom prst="rightArrow">
          <a:avLst>
            <a:gd name="adj1" fmla="val 60000"/>
            <a:gd name="adj2" fmla="val 50000"/>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5230369" y="2152281"/>
        <a:ext cx="215892" cy="235104"/>
      </dsp:txXfrm>
    </dsp:sp>
    <dsp:sp modelId="{D064DEA0-55BA-4CD7-B323-3B47E892D251}">
      <dsp:nvSpPr>
        <dsp:cNvPr id="0" name=""/>
        <dsp:cNvSpPr/>
      </dsp:nvSpPr>
      <dsp:spPr>
        <a:xfrm>
          <a:off x="4757811" y="2615783"/>
          <a:ext cx="1161008" cy="1161008"/>
        </a:xfrm>
        <a:prstGeom prst="ellipse">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Return</a:t>
          </a:r>
        </a:p>
      </dsp:txBody>
      <dsp:txXfrm>
        <a:off x="4927837" y="2785809"/>
        <a:ext cx="820956" cy="820956"/>
      </dsp:txXfrm>
    </dsp:sp>
    <dsp:sp modelId="{3FF090EB-1155-4560-8F49-42DCBBF66B93}">
      <dsp:nvSpPr>
        <dsp:cNvPr id="0" name=""/>
        <dsp:cNvSpPr/>
      </dsp:nvSpPr>
      <dsp:spPr>
        <a:xfrm rot="9000000">
          <a:off x="4436956" y="3431734"/>
          <a:ext cx="308417" cy="391840"/>
        </a:xfrm>
        <a:prstGeom prst="rightArrow">
          <a:avLst>
            <a:gd name="adj1" fmla="val 60000"/>
            <a:gd name="adj2" fmla="val 50000"/>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10800000">
        <a:off x="4523283" y="3486971"/>
        <a:ext cx="215892" cy="235104"/>
      </dsp:txXfrm>
    </dsp:sp>
    <dsp:sp modelId="{363A530B-835D-4554-AE6F-421BB73E876B}">
      <dsp:nvSpPr>
        <dsp:cNvPr id="0" name=""/>
        <dsp:cNvSpPr/>
      </dsp:nvSpPr>
      <dsp:spPr>
        <a:xfrm>
          <a:off x="3248391" y="3487247"/>
          <a:ext cx="1161008" cy="1161008"/>
        </a:xfrm>
        <a:prstGeom prst="ellipse">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Frames</a:t>
          </a:r>
        </a:p>
      </dsp:txBody>
      <dsp:txXfrm>
        <a:off x="3418417" y="3657273"/>
        <a:ext cx="820956" cy="820956"/>
      </dsp:txXfrm>
    </dsp:sp>
    <dsp:sp modelId="{01DE30E3-61C4-41A5-9F85-2C2C5D7D844D}">
      <dsp:nvSpPr>
        <dsp:cNvPr id="0" name=""/>
        <dsp:cNvSpPr/>
      </dsp:nvSpPr>
      <dsp:spPr>
        <a:xfrm rot="12600000">
          <a:off x="2927537" y="3440463"/>
          <a:ext cx="308417" cy="391840"/>
        </a:xfrm>
        <a:prstGeom prst="rightArrow">
          <a:avLst>
            <a:gd name="adj1" fmla="val 60000"/>
            <a:gd name="adj2" fmla="val 50000"/>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10800000">
        <a:off x="3013864" y="3541962"/>
        <a:ext cx="215892" cy="235104"/>
      </dsp:txXfrm>
    </dsp:sp>
    <dsp:sp modelId="{B5FDEC21-218C-4653-B4CA-589758B232BA}">
      <dsp:nvSpPr>
        <dsp:cNvPr id="0" name=""/>
        <dsp:cNvSpPr/>
      </dsp:nvSpPr>
      <dsp:spPr>
        <a:xfrm>
          <a:off x="1738972" y="2615783"/>
          <a:ext cx="1161008" cy="1161008"/>
        </a:xfrm>
        <a:prstGeom prst="ellipse">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Flow</a:t>
          </a:r>
        </a:p>
      </dsp:txBody>
      <dsp:txXfrm>
        <a:off x="1908998" y="2785809"/>
        <a:ext cx="820956" cy="820956"/>
      </dsp:txXfrm>
    </dsp:sp>
    <dsp:sp modelId="{507CB3FB-54BD-45A3-A253-789F3B4234D8}">
      <dsp:nvSpPr>
        <dsp:cNvPr id="0" name=""/>
        <dsp:cNvSpPr/>
      </dsp:nvSpPr>
      <dsp:spPr>
        <a:xfrm rot="16200000">
          <a:off x="2165268" y="2137632"/>
          <a:ext cx="308417" cy="391840"/>
        </a:xfrm>
        <a:prstGeom prst="rightArrow">
          <a:avLst>
            <a:gd name="adj1" fmla="val 60000"/>
            <a:gd name="adj2" fmla="val 50000"/>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2211531" y="2262263"/>
        <a:ext cx="215892" cy="235104"/>
      </dsp:txXfrm>
    </dsp:sp>
    <dsp:sp modelId="{E20D5969-4D2C-492F-8B84-7289FC81424E}">
      <dsp:nvSpPr>
        <dsp:cNvPr id="0" name=""/>
        <dsp:cNvSpPr/>
      </dsp:nvSpPr>
      <dsp:spPr>
        <a:xfrm>
          <a:off x="1738972" y="872856"/>
          <a:ext cx="1161008" cy="1161008"/>
        </a:xfrm>
        <a:prstGeom prst="ellipse">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Annihilation</a:t>
          </a:r>
        </a:p>
      </dsp:txBody>
      <dsp:txXfrm>
        <a:off x="1908998" y="1042882"/>
        <a:ext cx="820956" cy="820956"/>
      </dsp:txXfrm>
    </dsp:sp>
    <dsp:sp modelId="{E62276AD-01A4-4598-9E0E-627442D8D1F3}">
      <dsp:nvSpPr>
        <dsp:cNvPr id="0" name=""/>
        <dsp:cNvSpPr/>
      </dsp:nvSpPr>
      <dsp:spPr>
        <a:xfrm rot="19800000">
          <a:off x="2912418" y="826072"/>
          <a:ext cx="308417" cy="391840"/>
        </a:xfrm>
        <a:prstGeom prst="rightArrow">
          <a:avLst>
            <a:gd name="adj1" fmla="val 60000"/>
            <a:gd name="adj2" fmla="val 50000"/>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2918616" y="927571"/>
        <a:ext cx="215892" cy="235104"/>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764DC3FF-1A44-0E92-66B5-9ED3C03065B7}"/>
              </a:ext>
            </a:extLst>
          </p:cNvPr>
          <p:cNvSpPr>
            <a:spLocks noGrp="1" noChangeArrowheads="1"/>
          </p:cNvSpPr>
          <p:nvPr>
            <p:ph type="hdr" sz="quarter"/>
          </p:nvPr>
        </p:nvSpPr>
        <p:spPr bwMode="auto">
          <a:xfrm>
            <a:off x="0" y="0"/>
            <a:ext cx="2890838" cy="488950"/>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eaLnBrk="1" fontAlgn="auto" hangingPunct="1">
              <a:spcBef>
                <a:spcPts val="0"/>
              </a:spcBef>
              <a:spcAft>
                <a:spcPts val="0"/>
              </a:spcAft>
              <a:defRPr sz="1200">
                <a:latin typeface="Arial" charset="0"/>
                <a:ea typeface="ＭＳ Ｐゴシック" charset="0"/>
                <a:cs typeface="ＭＳ Ｐゴシック" charset="0"/>
              </a:defRPr>
            </a:lvl1pPr>
          </a:lstStyle>
          <a:p>
            <a:pPr>
              <a:defRPr/>
            </a:pPr>
            <a:endParaRPr lang="cy-GB"/>
          </a:p>
        </p:txBody>
      </p:sp>
      <p:sp>
        <p:nvSpPr>
          <p:cNvPr id="15363" name="Rectangle 3">
            <a:extLst>
              <a:ext uri="{FF2B5EF4-FFF2-40B4-BE49-F238E27FC236}">
                <a16:creationId xmlns:a16="http://schemas.microsoft.com/office/drawing/2014/main" id="{719E32C5-934C-A20D-3DFA-F9581184D317}"/>
              </a:ext>
            </a:extLst>
          </p:cNvPr>
          <p:cNvSpPr>
            <a:spLocks noGrp="1" noChangeArrowheads="1"/>
          </p:cNvSpPr>
          <p:nvPr>
            <p:ph type="dt" sz="quarter" idx="1"/>
          </p:nvPr>
        </p:nvSpPr>
        <p:spPr bwMode="auto">
          <a:xfrm>
            <a:off x="3776663" y="0"/>
            <a:ext cx="2890837" cy="488950"/>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lgn="r" eaLnBrk="1" fontAlgn="auto" hangingPunct="1">
              <a:spcBef>
                <a:spcPts val="0"/>
              </a:spcBef>
              <a:spcAft>
                <a:spcPts val="0"/>
              </a:spcAft>
              <a:defRPr sz="1200">
                <a:latin typeface="Arial" charset="0"/>
                <a:ea typeface="ＭＳ Ｐゴシック" charset="0"/>
                <a:cs typeface="ＭＳ Ｐゴシック" charset="0"/>
              </a:defRPr>
            </a:lvl1pPr>
          </a:lstStyle>
          <a:p>
            <a:pPr>
              <a:defRPr/>
            </a:pPr>
            <a:endParaRPr lang="cy-GB"/>
          </a:p>
        </p:txBody>
      </p:sp>
      <p:sp>
        <p:nvSpPr>
          <p:cNvPr id="15364" name="Rectangle 4">
            <a:extLst>
              <a:ext uri="{FF2B5EF4-FFF2-40B4-BE49-F238E27FC236}">
                <a16:creationId xmlns:a16="http://schemas.microsoft.com/office/drawing/2014/main" id="{784509D6-BE96-B1E5-5705-143E2D5E9284}"/>
              </a:ext>
            </a:extLst>
          </p:cNvPr>
          <p:cNvSpPr>
            <a:spLocks noGrp="1" noChangeArrowheads="1"/>
          </p:cNvSpPr>
          <p:nvPr>
            <p:ph type="ftr" sz="quarter" idx="2"/>
          </p:nvPr>
        </p:nvSpPr>
        <p:spPr bwMode="auto">
          <a:xfrm>
            <a:off x="0" y="9263063"/>
            <a:ext cx="2890838" cy="488950"/>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eaLnBrk="1" fontAlgn="auto" hangingPunct="1">
              <a:spcBef>
                <a:spcPts val="0"/>
              </a:spcBef>
              <a:spcAft>
                <a:spcPts val="0"/>
              </a:spcAft>
              <a:defRPr sz="1200">
                <a:latin typeface="Arial" charset="0"/>
                <a:ea typeface="ＭＳ Ｐゴシック" charset="0"/>
                <a:cs typeface="ＭＳ Ｐゴシック" charset="0"/>
              </a:defRPr>
            </a:lvl1pPr>
          </a:lstStyle>
          <a:p>
            <a:pPr>
              <a:defRPr/>
            </a:pPr>
            <a:endParaRPr lang="cy-GB"/>
          </a:p>
        </p:txBody>
      </p:sp>
      <p:sp>
        <p:nvSpPr>
          <p:cNvPr id="15365" name="Rectangle 5">
            <a:extLst>
              <a:ext uri="{FF2B5EF4-FFF2-40B4-BE49-F238E27FC236}">
                <a16:creationId xmlns:a16="http://schemas.microsoft.com/office/drawing/2014/main" id="{F5D1C059-B2B2-33D1-8E97-85150703E583}"/>
              </a:ext>
            </a:extLst>
          </p:cNvPr>
          <p:cNvSpPr>
            <a:spLocks noGrp="1" noChangeArrowheads="1"/>
          </p:cNvSpPr>
          <p:nvPr>
            <p:ph type="sldNum" sz="quarter" idx="3"/>
          </p:nvPr>
        </p:nvSpPr>
        <p:spPr bwMode="auto">
          <a:xfrm>
            <a:off x="3776663" y="9263063"/>
            <a:ext cx="2890837" cy="488950"/>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lgn="r" eaLnBrk="1" fontAlgn="auto" hangingPunct="1">
              <a:spcBef>
                <a:spcPts val="0"/>
              </a:spcBef>
              <a:spcAft>
                <a:spcPts val="0"/>
              </a:spcAft>
              <a:defRPr sz="1200">
                <a:latin typeface="Arial" panose="020B0604020202020204" pitchFamily="34" charset="0"/>
                <a:ea typeface="ＭＳ Ｐゴシック" panose="020B0600070205080204" pitchFamily="34" charset="-128"/>
              </a:defRPr>
            </a:lvl1pPr>
          </a:lstStyle>
          <a:p>
            <a:pPr>
              <a:defRPr/>
            </a:pPr>
            <a:fld id="{10E3D4C9-AC70-4DE9-B28F-A446C63A93FD}" type="slidenum">
              <a:rPr lang="cy-GB" altLang="en-US"/>
              <a:pPr>
                <a:defRPr/>
              </a:pPr>
              <a:t>‹#›</a:t>
            </a:fld>
            <a:endParaRPr lang="cy-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CA1D43CA-FB2E-82E4-2823-711385582A8F}"/>
              </a:ext>
            </a:extLst>
          </p:cNvPr>
          <p:cNvSpPr>
            <a:spLocks noGrp="1" noChangeArrowheads="1"/>
          </p:cNvSpPr>
          <p:nvPr>
            <p:ph type="hdr" sz="quarter"/>
          </p:nvPr>
        </p:nvSpPr>
        <p:spPr bwMode="auto">
          <a:xfrm>
            <a:off x="0" y="0"/>
            <a:ext cx="2890838" cy="488950"/>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eaLnBrk="1" fontAlgn="auto" hangingPunct="1">
              <a:spcBef>
                <a:spcPts val="0"/>
              </a:spcBef>
              <a:spcAft>
                <a:spcPts val="0"/>
              </a:spcAft>
              <a:defRPr sz="1200">
                <a:latin typeface="Arial" charset="0"/>
                <a:ea typeface="ＭＳ Ｐゴシック" charset="0"/>
                <a:cs typeface="ＭＳ Ｐゴシック" charset="0"/>
              </a:defRPr>
            </a:lvl1pPr>
          </a:lstStyle>
          <a:p>
            <a:pPr>
              <a:defRPr/>
            </a:pPr>
            <a:endParaRPr lang="cy-GB"/>
          </a:p>
        </p:txBody>
      </p:sp>
      <p:sp>
        <p:nvSpPr>
          <p:cNvPr id="17411" name="Rectangle 3">
            <a:extLst>
              <a:ext uri="{FF2B5EF4-FFF2-40B4-BE49-F238E27FC236}">
                <a16:creationId xmlns:a16="http://schemas.microsoft.com/office/drawing/2014/main" id="{5C472A69-3D49-1E3C-BA8C-FB9B257510A1}"/>
              </a:ext>
            </a:extLst>
          </p:cNvPr>
          <p:cNvSpPr>
            <a:spLocks noGrp="1" noChangeArrowheads="1"/>
          </p:cNvSpPr>
          <p:nvPr>
            <p:ph type="dt" idx="1"/>
          </p:nvPr>
        </p:nvSpPr>
        <p:spPr bwMode="auto">
          <a:xfrm>
            <a:off x="3776663" y="0"/>
            <a:ext cx="2890837" cy="488950"/>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lgn="r" eaLnBrk="1" fontAlgn="auto" hangingPunct="1">
              <a:spcBef>
                <a:spcPts val="0"/>
              </a:spcBef>
              <a:spcAft>
                <a:spcPts val="0"/>
              </a:spcAft>
              <a:defRPr sz="1200">
                <a:latin typeface="Arial" charset="0"/>
                <a:ea typeface="ＭＳ Ｐゴシック" charset="0"/>
                <a:cs typeface="ＭＳ Ｐゴシック" charset="0"/>
              </a:defRPr>
            </a:lvl1pPr>
          </a:lstStyle>
          <a:p>
            <a:pPr>
              <a:defRPr/>
            </a:pPr>
            <a:endParaRPr lang="cy-GB"/>
          </a:p>
        </p:txBody>
      </p:sp>
      <p:sp>
        <p:nvSpPr>
          <p:cNvPr id="14340" name="Rectangle 4">
            <a:extLst>
              <a:ext uri="{FF2B5EF4-FFF2-40B4-BE49-F238E27FC236}">
                <a16:creationId xmlns:a16="http://schemas.microsoft.com/office/drawing/2014/main" id="{EA1085A8-655C-2A5F-0C2B-3F7DDEAB4EEA}"/>
              </a:ext>
            </a:extLst>
          </p:cNvPr>
          <p:cNvSpPr>
            <a:spLocks noGrp="1" noRot="1" noChangeAspect="1" noChangeArrowheads="1" noTextEdit="1"/>
          </p:cNvSpPr>
          <p:nvPr>
            <p:ph type="sldImg" idx="2"/>
          </p:nvPr>
        </p:nvSpPr>
        <p:spPr bwMode="auto">
          <a:xfrm>
            <a:off x="896938" y="731838"/>
            <a:ext cx="4875212" cy="36576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3" name="Rectangle 5">
            <a:extLst>
              <a:ext uri="{FF2B5EF4-FFF2-40B4-BE49-F238E27FC236}">
                <a16:creationId xmlns:a16="http://schemas.microsoft.com/office/drawing/2014/main" id="{B118F086-258E-7A21-7633-8F44ECFE5D38}"/>
              </a:ext>
            </a:extLst>
          </p:cNvPr>
          <p:cNvSpPr>
            <a:spLocks noGrp="1" noChangeArrowheads="1"/>
          </p:cNvSpPr>
          <p:nvPr>
            <p:ph type="body" sz="quarter" idx="3"/>
          </p:nvPr>
        </p:nvSpPr>
        <p:spPr bwMode="auto">
          <a:xfrm>
            <a:off x="666750" y="4632325"/>
            <a:ext cx="5335588" cy="4389438"/>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p>
            <a:pPr lvl="0"/>
            <a:r>
              <a:rPr lang="cy-GB" noProof="0"/>
              <a:t>Cliciwch i olygu arddulliau'r Meistr testun</a:t>
            </a:r>
          </a:p>
          <a:p>
            <a:pPr lvl="1"/>
            <a:r>
              <a:rPr lang="cy-GB" noProof="0"/>
              <a:t>Ail lefel</a:t>
            </a:r>
          </a:p>
          <a:p>
            <a:pPr lvl="2"/>
            <a:r>
              <a:rPr lang="cy-GB" noProof="0"/>
              <a:t>Trydydd lefel</a:t>
            </a:r>
          </a:p>
          <a:p>
            <a:pPr lvl="3"/>
            <a:r>
              <a:rPr lang="cy-GB" noProof="0"/>
              <a:t>Pedwerydd lefel</a:t>
            </a:r>
          </a:p>
          <a:p>
            <a:pPr lvl="4"/>
            <a:r>
              <a:rPr lang="cy-GB" noProof="0"/>
              <a:t>Pumed lefel</a:t>
            </a:r>
          </a:p>
        </p:txBody>
      </p:sp>
      <p:sp>
        <p:nvSpPr>
          <p:cNvPr id="17414" name="Rectangle 6">
            <a:extLst>
              <a:ext uri="{FF2B5EF4-FFF2-40B4-BE49-F238E27FC236}">
                <a16:creationId xmlns:a16="http://schemas.microsoft.com/office/drawing/2014/main" id="{42EDF859-243F-DADF-F9DE-CE49E5B7A13C}"/>
              </a:ext>
            </a:extLst>
          </p:cNvPr>
          <p:cNvSpPr>
            <a:spLocks noGrp="1" noChangeArrowheads="1"/>
          </p:cNvSpPr>
          <p:nvPr>
            <p:ph type="ftr" sz="quarter" idx="4"/>
          </p:nvPr>
        </p:nvSpPr>
        <p:spPr bwMode="auto">
          <a:xfrm>
            <a:off x="0" y="9263063"/>
            <a:ext cx="2890838" cy="488950"/>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eaLnBrk="1" fontAlgn="auto" hangingPunct="1">
              <a:spcBef>
                <a:spcPts val="0"/>
              </a:spcBef>
              <a:spcAft>
                <a:spcPts val="0"/>
              </a:spcAft>
              <a:defRPr sz="1200">
                <a:latin typeface="Arial" charset="0"/>
                <a:ea typeface="ＭＳ Ｐゴシック" charset="0"/>
                <a:cs typeface="ＭＳ Ｐゴシック" charset="0"/>
              </a:defRPr>
            </a:lvl1pPr>
          </a:lstStyle>
          <a:p>
            <a:pPr>
              <a:defRPr/>
            </a:pPr>
            <a:endParaRPr lang="cy-GB"/>
          </a:p>
        </p:txBody>
      </p:sp>
      <p:sp>
        <p:nvSpPr>
          <p:cNvPr id="17415" name="Rectangle 7">
            <a:extLst>
              <a:ext uri="{FF2B5EF4-FFF2-40B4-BE49-F238E27FC236}">
                <a16:creationId xmlns:a16="http://schemas.microsoft.com/office/drawing/2014/main" id="{828B1AA5-CEEB-DBB7-CD5C-15DA0D6FA126}"/>
              </a:ext>
            </a:extLst>
          </p:cNvPr>
          <p:cNvSpPr>
            <a:spLocks noGrp="1" noChangeArrowheads="1"/>
          </p:cNvSpPr>
          <p:nvPr>
            <p:ph type="sldNum" sz="quarter" idx="5"/>
          </p:nvPr>
        </p:nvSpPr>
        <p:spPr bwMode="auto">
          <a:xfrm>
            <a:off x="3776663" y="9263063"/>
            <a:ext cx="2890837" cy="488950"/>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lgn="r" eaLnBrk="1" fontAlgn="auto" hangingPunct="1">
              <a:spcBef>
                <a:spcPts val="0"/>
              </a:spcBef>
              <a:spcAft>
                <a:spcPts val="0"/>
              </a:spcAft>
              <a:defRPr sz="1200">
                <a:latin typeface="Arial" panose="020B0604020202020204" pitchFamily="34" charset="0"/>
                <a:ea typeface="ＭＳ Ｐゴシック" panose="020B0600070205080204" pitchFamily="34" charset="-128"/>
              </a:defRPr>
            </a:lvl1pPr>
          </a:lstStyle>
          <a:p>
            <a:pPr>
              <a:defRPr/>
            </a:pPr>
            <a:fld id="{D0BF6A7E-EF48-4276-9A97-A1BCA127AED4}" type="slidenum">
              <a:rPr lang="cy-GB" altLang="en-US"/>
              <a:pPr>
                <a:defRPr/>
              </a:pPr>
              <a:t>‹#›</a:t>
            </a:fld>
            <a:endParaRPr lang="cy-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ＭＳ Ｐゴシック" charset="0"/>
      </a:defRPr>
    </a:lvl1pPr>
    <a:lvl2pPr marL="4572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youtube.com/watch?v=kEavpVl2OE0"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youtu.be/ZVZR6s0chp4"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youtube.com/watch?v=T9ynlPs_NTM" TargetMode="External"/><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EA48B2CA-188D-BF17-E379-3D10B3D48D6D}"/>
              </a:ext>
            </a:extLst>
          </p:cNvPr>
          <p:cNvSpPr>
            <a:spLocks noGrp="1" noRot="1" noChangeAspect="1" noChangeArrowheads="1" noTextEdit="1"/>
          </p:cNvSpPr>
          <p:nvPr>
            <p:ph type="sldImg"/>
          </p:nvPr>
        </p:nvSpPr>
        <p:spPr>
          <a:ln/>
        </p:spPr>
      </p:sp>
      <p:sp>
        <p:nvSpPr>
          <p:cNvPr id="17411" name="Notes Placeholder 2">
            <a:extLst>
              <a:ext uri="{FF2B5EF4-FFF2-40B4-BE49-F238E27FC236}">
                <a16:creationId xmlns:a16="http://schemas.microsoft.com/office/drawing/2014/main" id="{5A47F27F-D227-72B4-6200-BD20F293CD1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7412" name="Slide Number Placeholder 3">
            <a:extLst>
              <a:ext uri="{FF2B5EF4-FFF2-40B4-BE49-F238E27FC236}">
                <a16:creationId xmlns:a16="http://schemas.microsoft.com/office/drawing/2014/main" id="{F71EC3EB-2D3A-44C9-5872-7A122AE604B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28663" indent="-279400">
              <a:defRPr>
                <a:solidFill>
                  <a:schemeClr val="tx1"/>
                </a:solidFill>
                <a:latin typeface="Arial" panose="020B0604020202020204" pitchFamily="34" charset="0"/>
              </a:defRPr>
            </a:lvl2pPr>
            <a:lvl3pPr marL="1120775" indent="-223838">
              <a:defRPr>
                <a:solidFill>
                  <a:schemeClr val="tx1"/>
                </a:solidFill>
                <a:latin typeface="Arial" panose="020B0604020202020204" pitchFamily="34" charset="0"/>
              </a:defRPr>
            </a:lvl3pPr>
            <a:lvl4pPr marL="1570038" indent="-223838">
              <a:defRPr>
                <a:solidFill>
                  <a:schemeClr val="tx1"/>
                </a:solidFill>
                <a:latin typeface="Arial" panose="020B0604020202020204" pitchFamily="34" charset="0"/>
              </a:defRPr>
            </a:lvl4pPr>
            <a:lvl5pPr marL="2019300" indent="-223838">
              <a:defRPr>
                <a:solidFill>
                  <a:schemeClr val="tx1"/>
                </a:solidFill>
                <a:latin typeface="Arial" panose="020B0604020202020204" pitchFamily="34" charset="0"/>
              </a:defRPr>
            </a:lvl5pPr>
            <a:lvl6pPr marL="2476500" indent="-223838" eaLnBrk="0" fontAlgn="base" hangingPunct="0">
              <a:spcBef>
                <a:spcPct val="0"/>
              </a:spcBef>
              <a:spcAft>
                <a:spcPct val="0"/>
              </a:spcAft>
              <a:defRPr>
                <a:solidFill>
                  <a:schemeClr val="tx1"/>
                </a:solidFill>
                <a:latin typeface="Arial" panose="020B0604020202020204" pitchFamily="34" charset="0"/>
              </a:defRPr>
            </a:lvl6pPr>
            <a:lvl7pPr marL="2933700" indent="-223838" eaLnBrk="0" fontAlgn="base" hangingPunct="0">
              <a:spcBef>
                <a:spcPct val="0"/>
              </a:spcBef>
              <a:spcAft>
                <a:spcPct val="0"/>
              </a:spcAft>
              <a:defRPr>
                <a:solidFill>
                  <a:schemeClr val="tx1"/>
                </a:solidFill>
                <a:latin typeface="Arial" panose="020B0604020202020204" pitchFamily="34" charset="0"/>
              </a:defRPr>
            </a:lvl7pPr>
            <a:lvl8pPr marL="3390900" indent="-223838" eaLnBrk="0" fontAlgn="base" hangingPunct="0">
              <a:spcBef>
                <a:spcPct val="0"/>
              </a:spcBef>
              <a:spcAft>
                <a:spcPct val="0"/>
              </a:spcAft>
              <a:defRPr>
                <a:solidFill>
                  <a:schemeClr val="tx1"/>
                </a:solidFill>
                <a:latin typeface="Arial" panose="020B0604020202020204" pitchFamily="34" charset="0"/>
              </a:defRPr>
            </a:lvl8pPr>
            <a:lvl9pPr marL="3848100" indent="-223838"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D2E08B15-23AB-4954-B15B-885849AA5AFC}" type="slidenum">
              <a:rPr lang="en-GB" altLang="en-US" smtClean="0">
                <a:solidFill>
                  <a:srgbClr val="000000"/>
                </a:solidFill>
                <a:ea typeface="MS PGothic" panose="020B0600070205080204" pitchFamily="34" charset="-128"/>
              </a:rPr>
              <a:pPr fontAlgn="base">
                <a:spcBef>
                  <a:spcPct val="0"/>
                </a:spcBef>
                <a:spcAft>
                  <a:spcPct val="0"/>
                </a:spcAft>
              </a:pPr>
              <a:t>1</a:t>
            </a:fld>
            <a:endParaRPr lang="en-GB" altLang="en-US">
              <a:solidFill>
                <a:srgbClr val="000000"/>
              </a:solidFill>
              <a:ea typeface="MS PGothic" panose="020B0600070205080204" pitchFamily="34" charset="-128"/>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Mind map activity</a:t>
            </a:r>
            <a:endParaRPr lang="en-US" dirty="0"/>
          </a:p>
        </p:txBody>
      </p:sp>
      <p:sp>
        <p:nvSpPr>
          <p:cNvPr id="4" name="Slide Number Placeholder 3"/>
          <p:cNvSpPr>
            <a:spLocks noGrp="1"/>
          </p:cNvSpPr>
          <p:nvPr>
            <p:ph type="sldNum" sz="quarter" idx="5"/>
          </p:nvPr>
        </p:nvSpPr>
        <p:spPr/>
        <p:txBody>
          <a:bodyPr/>
          <a:lstStyle/>
          <a:p>
            <a:pPr>
              <a:defRPr/>
            </a:pPr>
            <a:fld id="{D0BF6A7E-EF48-4276-9A97-A1BCA127AED4}" type="slidenum">
              <a:rPr lang="cy-GB" altLang="en-US" smtClean="0"/>
              <a:pPr>
                <a:defRPr/>
              </a:pPr>
              <a:t>4</a:t>
            </a:fld>
            <a:endParaRPr lang="cy-GB" altLang="en-US"/>
          </a:p>
        </p:txBody>
      </p:sp>
    </p:spTree>
    <p:extLst>
      <p:ext uri="{BB962C8B-B14F-4D97-AF65-F5344CB8AC3E}">
        <p14:creationId xmlns:p14="http://schemas.microsoft.com/office/powerpoint/2010/main" val="19597245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Possible link to Bronfenbrenner </a:t>
            </a:r>
            <a:endParaRPr lang="en-US" dirty="0"/>
          </a:p>
        </p:txBody>
      </p:sp>
      <p:sp>
        <p:nvSpPr>
          <p:cNvPr id="4" name="Slide Number Placeholder 3"/>
          <p:cNvSpPr>
            <a:spLocks noGrp="1"/>
          </p:cNvSpPr>
          <p:nvPr>
            <p:ph type="sldNum" sz="quarter" idx="5"/>
          </p:nvPr>
        </p:nvSpPr>
        <p:spPr/>
        <p:txBody>
          <a:bodyPr/>
          <a:lstStyle/>
          <a:p>
            <a:pPr>
              <a:defRPr/>
            </a:pPr>
            <a:fld id="{D0BF6A7E-EF48-4276-9A97-A1BCA127AED4}" type="slidenum">
              <a:rPr lang="cy-GB" altLang="en-US" smtClean="0"/>
              <a:pPr>
                <a:defRPr/>
              </a:pPr>
              <a:t>7</a:t>
            </a:fld>
            <a:endParaRPr lang="cy-GB" altLang="en-US"/>
          </a:p>
        </p:txBody>
      </p:sp>
    </p:spTree>
    <p:extLst>
      <p:ext uri="{BB962C8B-B14F-4D97-AF65-F5344CB8AC3E}">
        <p14:creationId xmlns:p14="http://schemas.microsoft.com/office/powerpoint/2010/main" val="38283629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Possible link to Vygotsky</a:t>
            </a:r>
            <a:endParaRPr lang="en-US" dirty="0"/>
          </a:p>
        </p:txBody>
      </p:sp>
      <p:sp>
        <p:nvSpPr>
          <p:cNvPr id="4" name="Slide Number Placeholder 3"/>
          <p:cNvSpPr>
            <a:spLocks noGrp="1"/>
          </p:cNvSpPr>
          <p:nvPr>
            <p:ph type="sldNum" sz="quarter" idx="5"/>
          </p:nvPr>
        </p:nvSpPr>
        <p:spPr/>
        <p:txBody>
          <a:bodyPr/>
          <a:lstStyle/>
          <a:p>
            <a:pPr>
              <a:defRPr/>
            </a:pPr>
            <a:fld id="{D0BF6A7E-EF48-4276-9A97-A1BCA127AED4}" type="slidenum">
              <a:rPr lang="cy-GB" altLang="en-US" smtClean="0"/>
              <a:pPr>
                <a:defRPr/>
              </a:pPr>
              <a:t>8</a:t>
            </a:fld>
            <a:endParaRPr lang="cy-GB" altLang="en-US"/>
          </a:p>
        </p:txBody>
      </p:sp>
    </p:spTree>
    <p:extLst>
      <p:ext uri="{BB962C8B-B14F-4D97-AF65-F5344CB8AC3E}">
        <p14:creationId xmlns:p14="http://schemas.microsoft.com/office/powerpoint/2010/main" val="3926472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CB6509-FA63-5225-1C29-7B2826B4ECD1}"/>
            </a:ext>
          </a:extLst>
        </p:cNvPr>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CB453FCA-DEE2-2422-DDD1-39BCA163D4E5}"/>
              </a:ext>
            </a:extLst>
          </p:cNvPr>
          <p:cNvSpPr>
            <a:spLocks noGrp="1" noRot="1" noChangeAspect="1" noChangeArrowheads="1" noTextEdit="1"/>
          </p:cNvSpPr>
          <p:nvPr>
            <p:ph type="sldImg"/>
          </p:nvPr>
        </p:nvSpPr>
        <p:spPr>
          <a:ln/>
        </p:spPr>
      </p:sp>
      <p:sp>
        <p:nvSpPr>
          <p:cNvPr id="48131" name="Notes Placeholder 2">
            <a:extLst>
              <a:ext uri="{FF2B5EF4-FFF2-40B4-BE49-F238E27FC236}">
                <a16:creationId xmlns:a16="http://schemas.microsoft.com/office/drawing/2014/main" id="{38C581DD-43DB-B4E9-BBE6-88AEAF7E16B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The Play cycle- We can use the play cycle to understand play better and understand how we can better support play </a:t>
            </a:r>
          </a:p>
          <a:p>
            <a:r>
              <a:rPr lang="en-GB" altLang="en-US" dirty="0">
                <a:latin typeface="Arial" panose="020B0604020202020204" pitchFamily="34" charset="0"/>
              </a:rPr>
              <a:t> </a:t>
            </a:r>
          </a:p>
          <a:p>
            <a:r>
              <a:rPr lang="en-GB" altLang="en-US" dirty="0" err="1">
                <a:latin typeface="Arial" panose="020B0604020202020204" pitchFamily="34" charset="0"/>
              </a:rPr>
              <a:t>Metaludes</a:t>
            </a:r>
            <a:r>
              <a:rPr lang="en-GB" altLang="en-US" dirty="0">
                <a:latin typeface="Arial" panose="020B0604020202020204" pitchFamily="34" charset="0"/>
              </a:rPr>
              <a:t>: inner reverie or contemplation that precedes play. Do we have thoughtful, stimulating spaces, objects or images that will spark </a:t>
            </a:r>
            <a:r>
              <a:rPr lang="en-GB" altLang="en-US" dirty="0" err="1">
                <a:latin typeface="Arial" panose="020B0604020202020204" pitchFamily="34" charset="0"/>
              </a:rPr>
              <a:t>metaludes</a:t>
            </a:r>
            <a:r>
              <a:rPr lang="en-GB" altLang="en-US" dirty="0">
                <a:latin typeface="Arial" panose="020B0604020202020204" pitchFamily="34" charset="0"/>
              </a:rPr>
              <a:t>? </a:t>
            </a:r>
          </a:p>
          <a:p>
            <a:r>
              <a:rPr lang="en-GB" altLang="en-US" dirty="0">
                <a:latin typeface="Arial" panose="020B0604020202020204" pitchFamily="34" charset="0"/>
              </a:rPr>
              <a:t> </a:t>
            </a:r>
          </a:p>
          <a:p>
            <a:r>
              <a:rPr lang="en-GB" altLang="en-US" dirty="0">
                <a:latin typeface="Arial" panose="020B0604020202020204" pitchFamily="34" charset="0"/>
              </a:rPr>
              <a:t>Cues: a lure or an invite to a person, to something in the environment, to another part of self. Play cues can be by a look, gesture, verbal invitation, provocation, testing out, facial or bodily display, presentation of an object or an action. </a:t>
            </a:r>
          </a:p>
          <a:p>
            <a:r>
              <a:rPr lang="en-GB" altLang="en-US" dirty="0">
                <a:latin typeface="Arial" panose="020B0604020202020204" pitchFamily="34" charset="0"/>
              </a:rPr>
              <a:t> </a:t>
            </a:r>
          </a:p>
          <a:p>
            <a:r>
              <a:rPr lang="en-GB" altLang="en-US" dirty="0">
                <a:latin typeface="Arial" panose="020B0604020202020204" pitchFamily="34" charset="0"/>
              </a:rPr>
              <a:t>Return: the response by a child, by a playworker, by the environment, by oneself </a:t>
            </a:r>
          </a:p>
          <a:p>
            <a:r>
              <a:rPr lang="en-GB" altLang="en-US" dirty="0">
                <a:latin typeface="Arial" panose="020B0604020202020204" pitchFamily="34" charset="0"/>
              </a:rPr>
              <a:t> </a:t>
            </a:r>
          </a:p>
          <a:p>
            <a:r>
              <a:rPr lang="en-GB" altLang="en-US" dirty="0">
                <a:latin typeface="Arial" panose="020B0604020202020204" pitchFamily="34" charset="0"/>
              </a:rPr>
              <a:t>Frames: initiated by the child to provide the context, the enclosure. It is the stage to contain and constrain the play and it is organic and can change in shape and size. · Physical: mats, stones, rope, tyres, hedge, structure, designated area, fence etc. · Narrative: storyline, music, rules and so forth · Emotional: when play is exploring a particular feeling, so the props, the action, the place and the story can keep changing because it’s the experience of the feeling that holds it all together. </a:t>
            </a:r>
          </a:p>
          <a:p>
            <a:r>
              <a:rPr lang="en-GB" altLang="en-US" dirty="0">
                <a:latin typeface="Arial" panose="020B0604020202020204" pitchFamily="34" charset="0"/>
              </a:rPr>
              <a:t> </a:t>
            </a:r>
          </a:p>
          <a:p>
            <a:r>
              <a:rPr lang="en-GB" altLang="en-US" dirty="0">
                <a:latin typeface="Arial" panose="020B0604020202020204" pitchFamily="34" charset="0"/>
              </a:rPr>
              <a:t>Flow: when there’s a response and a frame, flow occurs and can last seconds or weeks… </a:t>
            </a:r>
          </a:p>
          <a:p>
            <a:r>
              <a:rPr lang="en-GB" altLang="en-US" dirty="0">
                <a:latin typeface="Arial" panose="020B0604020202020204" pitchFamily="34" charset="0"/>
              </a:rPr>
              <a:t> </a:t>
            </a:r>
          </a:p>
          <a:p>
            <a:r>
              <a:rPr lang="en-GB" altLang="en-US" dirty="0">
                <a:latin typeface="Arial" panose="020B0604020202020204" pitchFamily="34" charset="0"/>
              </a:rPr>
              <a:t>Annihilation: child chooses to end and move on. </a:t>
            </a:r>
          </a:p>
          <a:p>
            <a:r>
              <a:rPr lang="en-GB" altLang="en-US" dirty="0">
                <a:latin typeface="Arial" panose="020B0604020202020204" pitchFamily="34" charset="0"/>
              </a:rPr>
              <a:t> </a:t>
            </a:r>
          </a:p>
          <a:p>
            <a:endParaRPr lang="en-GB" altLang="en-US" dirty="0">
              <a:latin typeface="Arial" panose="020B0604020202020204" pitchFamily="34" charset="0"/>
            </a:endParaRPr>
          </a:p>
        </p:txBody>
      </p:sp>
      <p:sp>
        <p:nvSpPr>
          <p:cNvPr id="48132" name="Slide Number Placeholder 3">
            <a:extLst>
              <a:ext uri="{FF2B5EF4-FFF2-40B4-BE49-F238E27FC236}">
                <a16:creationId xmlns:a16="http://schemas.microsoft.com/office/drawing/2014/main" id="{B1C1C8F3-38C0-053F-3537-9A1EC0FC8E7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28663" indent="-279400">
              <a:defRPr>
                <a:solidFill>
                  <a:schemeClr val="tx1"/>
                </a:solidFill>
                <a:latin typeface="Arial" panose="020B0604020202020204" pitchFamily="34" charset="0"/>
              </a:defRPr>
            </a:lvl2pPr>
            <a:lvl3pPr marL="1120775" indent="-223838">
              <a:defRPr>
                <a:solidFill>
                  <a:schemeClr val="tx1"/>
                </a:solidFill>
                <a:latin typeface="Arial" panose="020B0604020202020204" pitchFamily="34" charset="0"/>
              </a:defRPr>
            </a:lvl3pPr>
            <a:lvl4pPr marL="1570038" indent="-223838">
              <a:defRPr>
                <a:solidFill>
                  <a:schemeClr val="tx1"/>
                </a:solidFill>
                <a:latin typeface="Arial" panose="020B0604020202020204" pitchFamily="34" charset="0"/>
              </a:defRPr>
            </a:lvl4pPr>
            <a:lvl5pPr marL="2019300" indent="-223838">
              <a:defRPr>
                <a:solidFill>
                  <a:schemeClr val="tx1"/>
                </a:solidFill>
                <a:latin typeface="Arial" panose="020B0604020202020204" pitchFamily="34" charset="0"/>
              </a:defRPr>
            </a:lvl5pPr>
            <a:lvl6pPr marL="2476500" indent="-223838" eaLnBrk="0" fontAlgn="base" hangingPunct="0">
              <a:spcBef>
                <a:spcPct val="0"/>
              </a:spcBef>
              <a:spcAft>
                <a:spcPct val="0"/>
              </a:spcAft>
              <a:defRPr>
                <a:solidFill>
                  <a:schemeClr val="tx1"/>
                </a:solidFill>
                <a:latin typeface="Arial" panose="020B0604020202020204" pitchFamily="34" charset="0"/>
              </a:defRPr>
            </a:lvl6pPr>
            <a:lvl7pPr marL="2933700" indent="-223838" eaLnBrk="0" fontAlgn="base" hangingPunct="0">
              <a:spcBef>
                <a:spcPct val="0"/>
              </a:spcBef>
              <a:spcAft>
                <a:spcPct val="0"/>
              </a:spcAft>
              <a:defRPr>
                <a:solidFill>
                  <a:schemeClr val="tx1"/>
                </a:solidFill>
                <a:latin typeface="Arial" panose="020B0604020202020204" pitchFamily="34" charset="0"/>
              </a:defRPr>
            </a:lvl7pPr>
            <a:lvl8pPr marL="3390900" indent="-223838" eaLnBrk="0" fontAlgn="base" hangingPunct="0">
              <a:spcBef>
                <a:spcPct val="0"/>
              </a:spcBef>
              <a:spcAft>
                <a:spcPct val="0"/>
              </a:spcAft>
              <a:defRPr>
                <a:solidFill>
                  <a:schemeClr val="tx1"/>
                </a:solidFill>
                <a:latin typeface="Arial" panose="020B0604020202020204" pitchFamily="34" charset="0"/>
              </a:defRPr>
            </a:lvl8pPr>
            <a:lvl9pPr marL="3848100" indent="-223838"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E109A457-F1B4-424E-B7F3-7AD3D9CD62B0}" type="slidenum">
              <a:rPr lang="cy-GB" altLang="en-US" smtClean="0">
                <a:ea typeface="MS PGothic" panose="020B0600070205080204" pitchFamily="34" charset="-128"/>
              </a:rPr>
              <a:pPr fontAlgn="base">
                <a:spcBef>
                  <a:spcPct val="0"/>
                </a:spcBef>
                <a:spcAft>
                  <a:spcPct val="0"/>
                </a:spcAft>
              </a:pPr>
              <a:t>11</a:t>
            </a:fld>
            <a:endParaRPr lang="cy-GB" altLang="en-US">
              <a:ea typeface="MS PGothic" panose="020B0600070205080204" pitchFamily="34" charset="-128"/>
            </a:endParaRPr>
          </a:p>
        </p:txBody>
      </p:sp>
    </p:spTree>
    <p:extLst>
      <p:ext uri="{BB962C8B-B14F-4D97-AF65-F5344CB8AC3E}">
        <p14:creationId xmlns:p14="http://schemas.microsoft.com/office/powerpoint/2010/main" val="7644407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B2691F-1ED3-E8DE-4158-CA6BA5B88F77}"/>
            </a:ext>
          </a:extLst>
        </p:cNvPr>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97C79B5C-0B08-C280-7960-88A2CC1C3D50}"/>
              </a:ext>
            </a:extLst>
          </p:cNvPr>
          <p:cNvSpPr>
            <a:spLocks noGrp="1" noRot="1" noChangeAspect="1" noChangeArrowheads="1" noTextEdit="1"/>
          </p:cNvSpPr>
          <p:nvPr>
            <p:ph type="sldImg"/>
          </p:nvPr>
        </p:nvSpPr>
        <p:spPr>
          <a:ln/>
        </p:spPr>
      </p:sp>
      <p:sp>
        <p:nvSpPr>
          <p:cNvPr id="50179" name="Notes Placeholder 2">
            <a:extLst>
              <a:ext uri="{FF2B5EF4-FFF2-40B4-BE49-F238E27FC236}">
                <a16:creationId xmlns:a16="http://schemas.microsoft.com/office/drawing/2014/main" id="{962D7FDC-DCA2-E08E-B68F-12240A59DDB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a:ea typeface="MS PGothic"/>
                <a:cs typeface="Arial"/>
              </a:rPr>
              <a:t>Adulteration: we all do it in multiple ways. Wanting to rescue, educate, improve, make better, control, play ourselves (</a:t>
            </a:r>
            <a:r>
              <a:rPr lang="en-GB" altLang="en-US" dirty="0" err="1">
                <a:latin typeface="Arial"/>
                <a:ea typeface="MS PGothic"/>
                <a:cs typeface="Arial"/>
              </a:rPr>
              <a:t>unplayed</a:t>
            </a:r>
            <a:r>
              <a:rPr lang="en-GB" altLang="en-US" dirty="0">
                <a:latin typeface="Arial"/>
                <a:ea typeface="MS PGothic"/>
                <a:cs typeface="Arial"/>
              </a:rPr>
              <a:t>-out material) ... </a:t>
            </a:r>
          </a:p>
          <a:p>
            <a:endParaRPr lang="en-GB" altLang="en-US">
              <a:latin typeface="Arial" panose="020B0604020202020204" pitchFamily="34" charset="0"/>
            </a:endParaRPr>
          </a:p>
          <a:p>
            <a:endParaRPr lang="en-GB" altLang="en-US" dirty="0">
              <a:latin typeface="Arial" panose="020B0604020202020204" pitchFamily="34" charset="0"/>
              <a:cs typeface="Arial"/>
            </a:endParaRPr>
          </a:p>
          <a:p>
            <a:r>
              <a:rPr lang="en-GB" altLang="en-US" dirty="0">
                <a:latin typeface="Arial"/>
                <a:ea typeface="MS PGothic"/>
                <a:cs typeface="Arial"/>
              </a:rPr>
              <a:t> </a:t>
            </a:r>
          </a:p>
        </p:txBody>
      </p:sp>
      <p:sp>
        <p:nvSpPr>
          <p:cNvPr id="50180" name="Slide Number Placeholder 3">
            <a:extLst>
              <a:ext uri="{FF2B5EF4-FFF2-40B4-BE49-F238E27FC236}">
                <a16:creationId xmlns:a16="http://schemas.microsoft.com/office/drawing/2014/main" id="{DC713706-21E5-B16F-08C1-AE9659F605B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28663" indent="-279400">
              <a:defRPr>
                <a:solidFill>
                  <a:schemeClr val="tx1"/>
                </a:solidFill>
                <a:latin typeface="Arial" panose="020B0604020202020204" pitchFamily="34" charset="0"/>
              </a:defRPr>
            </a:lvl2pPr>
            <a:lvl3pPr marL="1120775" indent="-223838">
              <a:defRPr>
                <a:solidFill>
                  <a:schemeClr val="tx1"/>
                </a:solidFill>
                <a:latin typeface="Arial" panose="020B0604020202020204" pitchFamily="34" charset="0"/>
              </a:defRPr>
            </a:lvl3pPr>
            <a:lvl4pPr marL="1570038" indent="-223838">
              <a:defRPr>
                <a:solidFill>
                  <a:schemeClr val="tx1"/>
                </a:solidFill>
                <a:latin typeface="Arial" panose="020B0604020202020204" pitchFamily="34" charset="0"/>
              </a:defRPr>
            </a:lvl4pPr>
            <a:lvl5pPr marL="2019300" indent="-223838">
              <a:defRPr>
                <a:solidFill>
                  <a:schemeClr val="tx1"/>
                </a:solidFill>
                <a:latin typeface="Arial" panose="020B0604020202020204" pitchFamily="34" charset="0"/>
              </a:defRPr>
            </a:lvl5pPr>
            <a:lvl6pPr marL="2476500" indent="-223838" eaLnBrk="0" fontAlgn="base" hangingPunct="0">
              <a:spcBef>
                <a:spcPct val="0"/>
              </a:spcBef>
              <a:spcAft>
                <a:spcPct val="0"/>
              </a:spcAft>
              <a:defRPr>
                <a:solidFill>
                  <a:schemeClr val="tx1"/>
                </a:solidFill>
                <a:latin typeface="Arial" panose="020B0604020202020204" pitchFamily="34" charset="0"/>
              </a:defRPr>
            </a:lvl6pPr>
            <a:lvl7pPr marL="2933700" indent="-223838" eaLnBrk="0" fontAlgn="base" hangingPunct="0">
              <a:spcBef>
                <a:spcPct val="0"/>
              </a:spcBef>
              <a:spcAft>
                <a:spcPct val="0"/>
              </a:spcAft>
              <a:defRPr>
                <a:solidFill>
                  <a:schemeClr val="tx1"/>
                </a:solidFill>
                <a:latin typeface="Arial" panose="020B0604020202020204" pitchFamily="34" charset="0"/>
              </a:defRPr>
            </a:lvl7pPr>
            <a:lvl8pPr marL="3390900" indent="-223838" eaLnBrk="0" fontAlgn="base" hangingPunct="0">
              <a:spcBef>
                <a:spcPct val="0"/>
              </a:spcBef>
              <a:spcAft>
                <a:spcPct val="0"/>
              </a:spcAft>
              <a:defRPr>
                <a:solidFill>
                  <a:schemeClr val="tx1"/>
                </a:solidFill>
                <a:latin typeface="Arial" panose="020B0604020202020204" pitchFamily="34" charset="0"/>
              </a:defRPr>
            </a:lvl8pPr>
            <a:lvl9pPr marL="3848100" indent="-223838"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8544084C-9235-48DA-82A2-734BA06D6459}" type="slidenum">
              <a:rPr lang="cy-GB" altLang="en-US" smtClean="0">
                <a:ea typeface="MS PGothic" panose="020B0600070205080204" pitchFamily="34" charset="-128"/>
              </a:rPr>
              <a:pPr fontAlgn="base">
                <a:spcBef>
                  <a:spcPct val="0"/>
                </a:spcBef>
                <a:spcAft>
                  <a:spcPct val="0"/>
                </a:spcAft>
              </a:pPr>
              <a:t>13</a:t>
            </a:fld>
            <a:endParaRPr lang="cy-GB" altLang="en-US">
              <a:ea typeface="MS PGothic" panose="020B0600070205080204" pitchFamily="34" charset="-128"/>
            </a:endParaRPr>
          </a:p>
        </p:txBody>
      </p:sp>
    </p:spTree>
    <p:extLst>
      <p:ext uri="{BB962C8B-B14F-4D97-AF65-F5344CB8AC3E}">
        <p14:creationId xmlns:p14="http://schemas.microsoft.com/office/powerpoint/2010/main" val="7802049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F884D4-7591-8D26-6E7E-820E5A38BEEB}"/>
            </a:ext>
          </a:extLst>
        </p:cNvPr>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95D0DA24-C805-99D6-A081-58E47BD9C67B}"/>
              </a:ext>
            </a:extLst>
          </p:cNvPr>
          <p:cNvSpPr>
            <a:spLocks noGrp="1" noRot="1" noChangeAspect="1" noChangeArrowheads="1" noTextEdit="1"/>
          </p:cNvSpPr>
          <p:nvPr>
            <p:ph type="sldImg"/>
          </p:nvPr>
        </p:nvSpPr>
        <p:spPr>
          <a:ln/>
        </p:spPr>
      </p:sp>
      <p:sp>
        <p:nvSpPr>
          <p:cNvPr id="52227" name="Notes Placeholder 2">
            <a:extLst>
              <a:ext uri="{FF2B5EF4-FFF2-40B4-BE49-F238E27FC236}">
                <a16:creationId xmlns:a16="http://schemas.microsoft.com/office/drawing/2014/main" id="{ADC2D076-FDF2-E89F-F5E7-8C468C57ADB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Intervention · Play maintenance: play is self-contained · Simple involvement: adult acts as a resource for the play · Medial involvement: playworker becomes involved (invited but temporary) · Complex involvement: direct and extended overlap between child and playworker: need to keep frame intact · Integrity: playworker may be involved in disputed or conflicting frames (witness position). </a:t>
            </a:r>
          </a:p>
          <a:p>
            <a:r>
              <a:rPr lang="en-GB" altLang="en-US">
                <a:latin typeface="Arial" panose="020B0604020202020204" pitchFamily="34" charset="0"/>
              </a:rPr>
              <a:t> </a:t>
            </a:r>
          </a:p>
          <a:p>
            <a:r>
              <a:rPr lang="en-GB" altLang="en-US">
                <a:latin typeface="Arial" panose="020B0604020202020204" pitchFamily="34" charset="0"/>
              </a:rPr>
              <a:t>Dysplay: not to be confused with ordinary lack of return. The speedy misfiring of cues due to having got used to a pattern of non responses. </a:t>
            </a:r>
          </a:p>
          <a:p>
            <a:r>
              <a:rPr lang="en-GB" altLang="en-US">
                <a:latin typeface="Arial" panose="020B0604020202020204" pitchFamily="34" charset="0"/>
              </a:rPr>
              <a:t> </a:t>
            </a:r>
          </a:p>
          <a:p>
            <a:r>
              <a:rPr lang="en-GB" altLang="en-US">
                <a:latin typeface="Arial" panose="020B0604020202020204" pitchFamily="34" charset="0"/>
              </a:rPr>
              <a:t>With reference to: Sturrock, G and Else, P. (1988) The Colorado Paper. </a:t>
            </a:r>
          </a:p>
          <a:p>
            <a:endParaRPr lang="en-GB" altLang="en-US">
              <a:latin typeface="Arial" panose="020B0604020202020204" pitchFamily="34" charset="0"/>
            </a:endParaRPr>
          </a:p>
        </p:txBody>
      </p:sp>
      <p:sp>
        <p:nvSpPr>
          <p:cNvPr id="52228" name="Slide Number Placeholder 3">
            <a:extLst>
              <a:ext uri="{FF2B5EF4-FFF2-40B4-BE49-F238E27FC236}">
                <a16:creationId xmlns:a16="http://schemas.microsoft.com/office/drawing/2014/main" id="{86D4FD92-3F6D-C80E-DDE7-81DC4450E43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28663" indent="-279400">
              <a:defRPr>
                <a:solidFill>
                  <a:schemeClr val="tx1"/>
                </a:solidFill>
                <a:latin typeface="Arial" panose="020B0604020202020204" pitchFamily="34" charset="0"/>
              </a:defRPr>
            </a:lvl2pPr>
            <a:lvl3pPr marL="1120775" indent="-223838">
              <a:defRPr>
                <a:solidFill>
                  <a:schemeClr val="tx1"/>
                </a:solidFill>
                <a:latin typeface="Arial" panose="020B0604020202020204" pitchFamily="34" charset="0"/>
              </a:defRPr>
            </a:lvl3pPr>
            <a:lvl4pPr marL="1570038" indent="-223838">
              <a:defRPr>
                <a:solidFill>
                  <a:schemeClr val="tx1"/>
                </a:solidFill>
                <a:latin typeface="Arial" panose="020B0604020202020204" pitchFamily="34" charset="0"/>
              </a:defRPr>
            </a:lvl4pPr>
            <a:lvl5pPr marL="2019300" indent="-223838">
              <a:defRPr>
                <a:solidFill>
                  <a:schemeClr val="tx1"/>
                </a:solidFill>
                <a:latin typeface="Arial" panose="020B0604020202020204" pitchFamily="34" charset="0"/>
              </a:defRPr>
            </a:lvl5pPr>
            <a:lvl6pPr marL="2476500" indent="-223838" eaLnBrk="0" fontAlgn="base" hangingPunct="0">
              <a:spcBef>
                <a:spcPct val="0"/>
              </a:spcBef>
              <a:spcAft>
                <a:spcPct val="0"/>
              </a:spcAft>
              <a:defRPr>
                <a:solidFill>
                  <a:schemeClr val="tx1"/>
                </a:solidFill>
                <a:latin typeface="Arial" panose="020B0604020202020204" pitchFamily="34" charset="0"/>
              </a:defRPr>
            </a:lvl6pPr>
            <a:lvl7pPr marL="2933700" indent="-223838" eaLnBrk="0" fontAlgn="base" hangingPunct="0">
              <a:spcBef>
                <a:spcPct val="0"/>
              </a:spcBef>
              <a:spcAft>
                <a:spcPct val="0"/>
              </a:spcAft>
              <a:defRPr>
                <a:solidFill>
                  <a:schemeClr val="tx1"/>
                </a:solidFill>
                <a:latin typeface="Arial" panose="020B0604020202020204" pitchFamily="34" charset="0"/>
              </a:defRPr>
            </a:lvl7pPr>
            <a:lvl8pPr marL="3390900" indent="-223838" eaLnBrk="0" fontAlgn="base" hangingPunct="0">
              <a:spcBef>
                <a:spcPct val="0"/>
              </a:spcBef>
              <a:spcAft>
                <a:spcPct val="0"/>
              </a:spcAft>
              <a:defRPr>
                <a:solidFill>
                  <a:schemeClr val="tx1"/>
                </a:solidFill>
                <a:latin typeface="Arial" panose="020B0604020202020204" pitchFamily="34" charset="0"/>
              </a:defRPr>
            </a:lvl8pPr>
            <a:lvl9pPr marL="3848100" indent="-223838"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37A2D6CD-DCEC-4345-8E88-1B555EAE8D22}" type="slidenum">
              <a:rPr lang="cy-GB" altLang="en-US" smtClean="0">
                <a:ea typeface="MS PGothic" panose="020B0600070205080204" pitchFamily="34" charset="-128"/>
              </a:rPr>
              <a:pPr fontAlgn="base">
                <a:spcBef>
                  <a:spcPct val="0"/>
                </a:spcBef>
                <a:spcAft>
                  <a:spcPct val="0"/>
                </a:spcAft>
              </a:pPr>
              <a:t>14</a:t>
            </a:fld>
            <a:endParaRPr lang="cy-GB" altLang="en-US">
              <a:ea typeface="MS PGothic" panose="020B0600070205080204" pitchFamily="34" charset="-128"/>
            </a:endParaRPr>
          </a:p>
        </p:txBody>
      </p:sp>
    </p:spTree>
    <p:extLst>
      <p:ext uri="{BB962C8B-B14F-4D97-AF65-F5344CB8AC3E}">
        <p14:creationId xmlns:p14="http://schemas.microsoft.com/office/powerpoint/2010/main" val="7074970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F5CAAE-D810-9030-36ED-FEB2E3A8EA95}"/>
            </a:ext>
          </a:extLst>
        </p:cNvPr>
        <p:cNvGrpSpPr/>
        <p:nvPr/>
      </p:nvGrpSpPr>
      <p:grpSpPr>
        <a:xfrm>
          <a:off x="0" y="0"/>
          <a:ext cx="0" cy="0"/>
          <a:chOff x="0" y="0"/>
          <a:chExt cx="0" cy="0"/>
        </a:xfrm>
      </p:grpSpPr>
      <p:sp>
        <p:nvSpPr>
          <p:cNvPr id="46082" name="Rectangle 2">
            <a:extLst>
              <a:ext uri="{FF2B5EF4-FFF2-40B4-BE49-F238E27FC236}">
                <a16:creationId xmlns:a16="http://schemas.microsoft.com/office/drawing/2014/main" id="{3A595EB9-43D1-8D0D-4935-454D9939CF7D}"/>
              </a:ext>
            </a:extLst>
          </p:cNvPr>
          <p:cNvSpPr>
            <a:spLocks noGrp="1" noRot="1" noChangeAspect="1" noChangeArrowheads="1" noTextEdit="1"/>
          </p:cNvSpPr>
          <p:nvPr>
            <p:ph type="sldImg"/>
          </p:nvPr>
        </p:nvSpPr>
        <p:spPr>
          <a:ln/>
        </p:spPr>
      </p:sp>
      <p:sp>
        <p:nvSpPr>
          <p:cNvPr id="46083" name="Rectangle 3">
            <a:extLst>
              <a:ext uri="{FF2B5EF4-FFF2-40B4-BE49-F238E27FC236}">
                <a16:creationId xmlns:a16="http://schemas.microsoft.com/office/drawing/2014/main" id="{A14F3D8E-F632-0BA8-1A51-8FF8113EAED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a:ea typeface="MS PGothic"/>
                <a:cs typeface="Arial"/>
              </a:rPr>
              <a:t>How children offer ques to invite others into their play</a:t>
            </a:r>
            <a:endParaRPr lang="en-US" dirty="0">
              <a:latin typeface="Arial"/>
              <a:ea typeface="MS PGothic"/>
              <a:cs typeface="Arial"/>
            </a:endParaRPr>
          </a:p>
        </p:txBody>
      </p:sp>
    </p:spTree>
    <p:extLst>
      <p:ext uri="{BB962C8B-B14F-4D97-AF65-F5344CB8AC3E}">
        <p14:creationId xmlns:p14="http://schemas.microsoft.com/office/powerpoint/2010/main" val="30459429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742CB0E3-E91F-3875-23B2-037BC97B7EF3}"/>
              </a:ext>
            </a:extLst>
          </p:cNvPr>
          <p:cNvSpPr>
            <a:spLocks noGrp="1" noRot="1" noChangeAspect="1" noChangeArrowheads="1" noTextEdit="1"/>
          </p:cNvSpPr>
          <p:nvPr>
            <p:ph type="sldImg"/>
          </p:nvPr>
        </p:nvSpPr>
        <p:spPr>
          <a:ln/>
        </p:spPr>
      </p:sp>
      <p:sp>
        <p:nvSpPr>
          <p:cNvPr id="21507" name="Rectangle 3">
            <a:extLst>
              <a:ext uri="{FF2B5EF4-FFF2-40B4-BE49-F238E27FC236}">
                <a16:creationId xmlns:a16="http://schemas.microsoft.com/office/drawing/2014/main" id="{2E67F6B0-8C44-1FCC-415A-B7F54271E70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a:ea typeface="MS PGothic"/>
                <a:cs typeface="Arial"/>
              </a:rPr>
              <a:t>Why is self directed and child led play most important? What does this lead to?</a:t>
            </a:r>
          </a:p>
          <a:p>
            <a:r>
              <a:rPr lang="en-GB" altLang="en-US" dirty="0">
                <a:latin typeface="Arial"/>
                <a:ea typeface="MS PGothic"/>
                <a:cs typeface="Arial"/>
              </a:rPr>
              <a:t>If I told you to go and play with a pile of bricks in the corner how is that self directed?</a:t>
            </a:r>
          </a:p>
          <a:p>
            <a:endParaRPr lang="en-GB" altLang="en-US">
              <a:latin typeface="Arial" panose="020B0604020202020204" pitchFamily="34" charset="0"/>
            </a:endParaRPr>
          </a:p>
          <a:p>
            <a:r>
              <a:rPr lang="en-GB" altLang="en-US" dirty="0">
                <a:latin typeface="Arial"/>
                <a:ea typeface="MS PGothic"/>
                <a:cs typeface="Arial"/>
              </a:rPr>
              <a:t>Consider the </a:t>
            </a:r>
            <a:r>
              <a:rPr lang="en-GB" altLang="en-US" dirty="0" err="1">
                <a:latin typeface="Arial"/>
                <a:ea typeface="MS PGothic"/>
                <a:cs typeface="Arial"/>
              </a:rPr>
              <a:t>reggio</a:t>
            </a:r>
            <a:r>
              <a:rPr lang="en-GB" altLang="en-US" dirty="0">
                <a:latin typeface="Arial"/>
                <a:ea typeface="MS PGothic"/>
                <a:cs typeface="Arial"/>
              </a:rPr>
              <a:t> </a:t>
            </a:r>
            <a:r>
              <a:rPr lang="en-GB" altLang="en-US" dirty="0" err="1">
                <a:latin typeface="Arial"/>
                <a:ea typeface="MS PGothic"/>
                <a:cs typeface="Arial"/>
              </a:rPr>
              <a:t>emilia</a:t>
            </a:r>
            <a:r>
              <a:rPr lang="en-GB" altLang="en-US" dirty="0">
                <a:latin typeface="Arial"/>
                <a:ea typeface="MS PGothic"/>
                <a:cs typeface="Arial"/>
              </a:rPr>
              <a:t> approach, challenges are set out within the environment with inspirations alongside such as pictures, mirrors and a variety of loose parts, demonstrations are given of options for new resources or areas and the children can choose where they go to play, what they do and how long for</a:t>
            </a:r>
          </a:p>
          <a:p>
            <a:endParaRPr lang="en-GB" altLang="en-US">
              <a:latin typeface="Arial" panose="020B0604020202020204" pitchFamily="34" charset="0"/>
            </a:endParaRPr>
          </a:p>
          <a:p>
            <a:r>
              <a:rPr lang="en-GB" altLang="en-US" dirty="0">
                <a:latin typeface="Arial"/>
                <a:ea typeface="MS PGothic"/>
                <a:cs typeface="Arial"/>
              </a:rPr>
              <a:t>Consider Montessori where children have access to all of the resources and can choose what to play with, what to do with them etc. </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E4A8240A-7A84-B184-3DFF-D1935B659A14}"/>
              </a:ext>
            </a:extLst>
          </p:cNvPr>
          <p:cNvSpPr>
            <a:spLocks noGrp="1" noRot="1" noChangeAspect="1" noChangeArrowheads="1" noTextEdit="1"/>
          </p:cNvSpPr>
          <p:nvPr>
            <p:ph type="sldImg"/>
          </p:nvPr>
        </p:nvSpPr>
        <p:spPr>
          <a:ln/>
        </p:spPr>
      </p:sp>
      <p:sp>
        <p:nvSpPr>
          <p:cNvPr id="23555" name="Notes Placeholder 2">
            <a:extLst>
              <a:ext uri="{FF2B5EF4-FFF2-40B4-BE49-F238E27FC236}">
                <a16:creationId xmlns:a16="http://schemas.microsoft.com/office/drawing/2014/main" id="{7C4048B9-FCA0-D3A1-61D8-CB09CAA9146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a:ea typeface="MS PGothic"/>
                <a:cs typeface="Arial"/>
              </a:rPr>
              <a:t>Interesting video highlighting the changes seen by support staff when children have control over their own play.</a:t>
            </a:r>
            <a:r>
              <a:rPr lang="en-GB" altLang="en-US" dirty="0">
                <a:latin typeface="Arial"/>
                <a:ea typeface="MS PGothic"/>
                <a:cs typeface="Arial"/>
                <a:hlinkClick r:id="rId3"/>
              </a:rPr>
              <a:t> https://www.youtube.com/watch?v=kEavpVl2OE0</a:t>
            </a:r>
            <a:endParaRPr lang="en-GB" altLang="en-US" dirty="0">
              <a:latin typeface="Arial"/>
              <a:ea typeface="MS PGothic"/>
              <a:cs typeface="Arial"/>
            </a:endParaRPr>
          </a:p>
          <a:p>
            <a:endParaRPr lang="en-GB" altLang="en-US" dirty="0">
              <a:latin typeface="Arial" panose="020B0604020202020204" pitchFamily="34" charset="0"/>
              <a:cs typeface="Arial"/>
            </a:endParaRPr>
          </a:p>
          <a:p>
            <a:r>
              <a:rPr lang="en-GB" altLang="en-US" dirty="0">
                <a:latin typeface="Arial"/>
                <a:ea typeface="MS PGothic"/>
                <a:cs typeface="Arial"/>
              </a:rPr>
              <a:t>Highlight that the role of the adult is to balance both guidance and freedom</a:t>
            </a:r>
            <a:endParaRPr lang="en-GB" altLang="en-US" dirty="0">
              <a:latin typeface="Arial" panose="020B0604020202020204" pitchFamily="34" charset="0"/>
              <a:cs typeface="Arial"/>
            </a:endParaRPr>
          </a:p>
          <a:p>
            <a:endParaRPr lang="en-GB" altLang="en-US">
              <a:latin typeface="Arial" panose="020B0604020202020204" pitchFamily="34" charset="0"/>
            </a:endParaRPr>
          </a:p>
        </p:txBody>
      </p:sp>
      <p:sp>
        <p:nvSpPr>
          <p:cNvPr id="23556" name="Slide Number Placeholder 3">
            <a:extLst>
              <a:ext uri="{FF2B5EF4-FFF2-40B4-BE49-F238E27FC236}">
                <a16:creationId xmlns:a16="http://schemas.microsoft.com/office/drawing/2014/main" id="{9D7496A9-CD6F-7BA8-2D0E-9057D87F1F9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76FD0D44-8DF7-4388-9D58-3F57B1DBDA3B}" type="slidenum">
              <a:rPr lang="cy-GB" altLang="en-US" smtClean="0">
                <a:ea typeface="MS PGothic" panose="020B0600070205080204" pitchFamily="34" charset="-128"/>
              </a:rPr>
              <a:pPr fontAlgn="base">
                <a:spcBef>
                  <a:spcPct val="0"/>
                </a:spcBef>
                <a:spcAft>
                  <a:spcPct val="0"/>
                </a:spcAft>
              </a:pPr>
              <a:t>18</a:t>
            </a:fld>
            <a:endParaRPr lang="cy-GB" altLang="en-US">
              <a:ea typeface="MS PGothic" panose="020B0600070205080204" pitchFamily="34" charset="-128"/>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Possibility to do a self-directed play workshop- lecturer might consider stepping in at a random time to ‘adulteries’ the play for students to consider the feeling</a:t>
            </a:r>
            <a:endParaRPr lang="en-US" dirty="0"/>
          </a:p>
        </p:txBody>
      </p:sp>
      <p:sp>
        <p:nvSpPr>
          <p:cNvPr id="4" name="Slide Number Placeholder 3"/>
          <p:cNvSpPr>
            <a:spLocks noGrp="1"/>
          </p:cNvSpPr>
          <p:nvPr>
            <p:ph type="sldNum" sz="quarter" idx="5"/>
          </p:nvPr>
        </p:nvSpPr>
        <p:spPr/>
        <p:txBody>
          <a:bodyPr/>
          <a:lstStyle/>
          <a:p>
            <a:pPr>
              <a:defRPr/>
            </a:pPr>
            <a:fld id="{D0BF6A7E-EF48-4276-9A97-A1BCA127AED4}" type="slidenum">
              <a:rPr lang="cy-GB" altLang="en-US" smtClean="0"/>
              <a:pPr>
                <a:defRPr/>
              </a:pPr>
              <a:t>19</a:t>
            </a:fld>
            <a:endParaRPr lang="cy-GB" altLang="en-US"/>
          </a:p>
        </p:txBody>
      </p:sp>
    </p:spTree>
    <p:extLst>
      <p:ext uri="{BB962C8B-B14F-4D97-AF65-F5344CB8AC3E}">
        <p14:creationId xmlns:p14="http://schemas.microsoft.com/office/powerpoint/2010/main" val="42268685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students are in the eye of the child</a:t>
            </a:r>
            <a:endParaRPr lang="en-US" dirty="0"/>
          </a:p>
        </p:txBody>
      </p:sp>
      <p:sp>
        <p:nvSpPr>
          <p:cNvPr id="4" name="Slide Number Placeholder 3"/>
          <p:cNvSpPr>
            <a:spLocks noGrp="1"/>
          </p:cNvSpPr>
          <p:nvPr>
            <p:ph type="sldNum" sz="quarter" idx="5"/>
          </p:nvPr>
        </p:nvSpPr>
        <p:spPr/>
        <p:txBody>
          <a:bodyPr/>
          <a:lstStyle/>
          <a:p>
            <a:pPr>
              <a:defRPr/>
            </a:pPr>
            <a:fld id="{D0BF6A7E-EF48-4276-9A97-A1BCA127AED4}" type="slidenum">
              <a:rPr lang="cy-GB" altLang="en-US" smtClean="0"/>
              <a:pPr>
                <a:defRPr/>
              </a:pPr>
              <a:t>20</a:t>
            </a:fld>
            <a:endParaRPr lang="cy-GB" altLang="en-US"/>
          </a:p>
        </p:txBody>
      </p:sp>
    </p:spTree>
    <p:extLst>
      <p:ext uri="{BB962C8B-B14F-4D97-AF65-F5344CB8AC3E}">
        <p14:creationId xmlns:p14="http://schemas.microsoft.com/office/powerpoint/2010/main" val="62513205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students are in the eye of the child</a:t>
            </a:r>
            <a:endParaRPr lang="en-US" dirty="0"/>
          </a:p>
        </p:txBody>
      </p:sp>
      <p:sp>
        <p:nvSpPr>
          <p:cNvPr id="4" name="Slide Number Placeholder 3"/>
          <p:cNvSpPr>
            <a:spLocks noGrp="1"/>
          </p:cNvSpPr>
          <p:nvPr>
            <p:ph type="sldNum" sz="quarter" idx="5"/>
          </p:nvPr>
        </p:nvSpPr>
        <p:spPr/>
        <p:txBody>
          <a:bodyPr/>
          <a:lstStyle/>
          <a:p>
            <a:pPr>
              <a:defRPr/>
            </a:pPr>
            <a:fld id="{D0BF6A7E-EF48-4276-9A97-A1BCA127AED4}" type="slidenum">
              <a:rPr lang="cy-GB" altLang="en-US" smtClean="0"/>
              <a:pPr>
                <a:defRPr/>
              </a:pPr>
              <a:t>21</a:t>
            </a:fld>
            <a:endParaRPr lang="cy-GB" altLang="en-US"/>
          </a:p>
        </p:txBody>
      </p:sp>
    </p:spTree>
    <p:extLst>
      <p:ext uri="{BB962C8B-B14F-4D97-AF65-F5344CB8AC3E}">
        <p14:creationId xmlns:p14="http://schemas.microsoft.com/office/powerpoint/2010/main" val="373745220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Think about the role of the adult too- observer, partner, facilitator?</a:t>
            </a:r>
          </a:p>
          <a:p>
            <a:endParaRPr lang="en-GB" dirty="0"/>
          </a:p>
          <a:p>
            <a:r>
              <a:rPr lang="en-GB" dirty="0"/>
              <a:t>Self-directed play is important because the children gain ownership of their learning, build independence, can be creative etc.</a:t>
            </a:r>
          </a:p>
          <a:p>
            <a:r>
              <a:rPr lang="en-GB" dirty="0"/>
              <a:t>Link to the assignment </a:t>
            </a:r>
            <a:endParaRPr lang="en-US" dirty="0"/>
          </a:p>
        </p:txBody>
      </p:sp>
      <p:sp>
        <p:nvSpPr>
          <p:cNvPr id="4" name="Slide Number Placeholder 3"/>
          <p:cNvSpPr>
            <a:spLocks noGrp="1"/>
          </p:cNvSpPr>
          <p:nvPr>
            <p:ph type="sldNum" sz="quarter" idx="5"/>
          </p:nvPr>
        </p:nvSpPr>
        <p:spPr/>
        <p:txBody>
          <a:bodyPr/>
          <a:lstStyle/>
          <a:p>
            <a:pPr>
              <a:defRPr/>
            </a:pPr>
            <a:fld id="{D0BF6A7E-EF48-4276-9A97-A1BCA127AED4}" type="slidenum">
              <a:rPr lang="cy-GB" altLang="en-US" smtClean="0"/>
              <a:pPr>
                <a:defRPr/>
              </a:pPr>
              <a:t>22</a:t>
            </a:fld>
            <a:endParaRPr lang="cy-GB" altLang="en-US"/>
          </a:p>
        </p:txBody>
      </p:sp>
    </p:spTree>
    <p:extLst>
      <p:ext uri="{BB962C8B-B14F-4D97-AF65-F5344CB8AC3E}">
        <p14:creationId xmlns:p14="http://schemas.microsoft.com/office/powerpoint/2010/main" val="93632886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4AD32140-C1BD-0A5F-21E2-D5F7FB991705}"/>
              </a:ext>
            </a:extLst>
          </p:cNvPr>
          <p:cNvSpPr>
            <a:spLocks noGrp="1" noRot="1" noChangeAspect="1" noChangeArrowheads="1" noTextEdit="1"/>
          </p:cNvSpPr>
          <p:nvPr>
            <p:ph type="sldImg"/>
          </p:nvPr>
        </p:nvSpPr>
        <p:spPr>
          <a:ln/>
        </p:spPr>
      </p:sp>
      <p:sp>
        <p:nvSpPr>
          <p:cNvPr id="31747" name="Notes Placeholder 2">
            <a:extLst>
              <a:ext uri="{FF2B5EF4-FFF2-40B4-BE49-F238E27FC236}">
                <a16:creationId xmlns:a16="http://schemas.microsoft.com/office/drawing/2014/main" id="{87727B30-752A-A907-27A5-218DD571E6D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hlinkClick r:id="rId3"/>
              </a:rPr>
              <a:t>https://youtu.be/ZVZR6s0chp4</a:t>
            </a:r>
            <a:r>
              <a:rPr lang="en-GB" altLang="en-US">
                <a:latin typeface="Arial" panose="020B0604020202020204" pitchFamily="34" charset="0"/>
              </a:rPr>
              <a:t> </a:t>
            </a:r>
          </a:p>
          <a:p>
            <a:endParaRPr lang="en-GB" altLang="en-US">
              <a:latin typeface="Arial" panose="020B0604020202020204" pitchFamily="34" charset="0"/>
            </a:endParaRPr>
          </a:p>
        </p:txBody>
      </p:sp>
      <p:sp>
        <p:nvSpPr>
          <p:cNvPr id="31748" name="Slide Number Placeholder 3">
            <a:extLst>
              <a:ext uri="{FF2B5EF4-FFF2-40B4-BE49-F238E27FC236}">
                <a16:creationId xmlns:a16="http://schemas.microsoft.com/office/drawing/2014/main" id="{B6C355E6-7641-982D-529E-C10F896D545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5F9739C5-25B8-4162-AFAB-4E10B96D0B2E}" type="slidenum">
              <a:rPr lang="cy-GB" altLang="en-US" smtClean="0">
                <a:ea typeface="MS PGothic" panose="020B0600070205080204" pitchFamily="34" charset="-128"/>
              </a:rPr>
              <a:pPr fontAlgn="base">
                <a:spcBef>
                  <a:spcPct val="0"/>
                </a:spcBef>
                <a:spcAft>
                  <a:spcPct val="0"/>
                </a:spcAft>
              </a:pPr>
              <a:t>23</a:t>
            </a:fld>
            <a:endParaRPr lang="cy-GB" altLang="en-US">
              <a:ea typeface="MS PGothic" panose="020B0600070205080204" pitchFamily="34" charset="-128"/>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1A46DE3-99C5-4C18-C2E0-D71608BF7978}"/>
              </a:ext>
            </a:extLst>
          </p:cNvPr>
          <p:cNvSpPr>
            <a:spLocks noGrp="1" noRot="1" noChangeAspect="1" noChangeArrowheads="1" noTextEdit="1"/>
          </p:cNvSpPr>
          <p:nvPr>
            <p:ph type="sldImg"/>
          </p:nvPr>
        </p:nvSpPr>
        <p:spPr>
          <a:ln/>
        </p:spPr>
      </p:sp>
      <p:sp>
        <p:nvSpPr>
          <p:cNvPr id="37891" name="Notes Placeholder 2">
            <a:extLst>
              <a:ext uri="{FF2B5EF4-FFF2-40B4-BE49-F238E27FC236}">
                <a16:creationId xmlns:a16="http://schemas.microsoft.com/office/drawing/2014/main" id="{8289B365-FFCC-8E35-CDDB-8461DB7DDBE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So what does self directed play feel like and why is it important for children?</a:t>
            </a:r>
          </a:p>
          <a:p>
            <a:r>
              <a:rPr lang="en-GB" altLang="en-US" dirty="0">
                <a:latin typeface="Arial" panose="020B0604020202020204" pitchFamily="34" charset="0"/>
              </a:rPr>
              <a:t>What do you enjoy more? Doing something you choose or something you are told to do?</a:t>
            </a:r>
          </a:p>
        </p:txBody>
      </p:sp>
      <p:sp>
        <p:nvSpPr>
          <p:cNvPr id="37892" name="Slide Number Placeholder 3">
            <a:extLst>
              <a:ext uri="{FF2B5EF4-FFF2-40B4-BE49-F238E27FC236}">
                <a16:creationId xmlns:a16="http://schemas.microsoft.com/office/drawing/2014/main" id="{5678C22E-468C-92B1-7602-683371921D6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28663" indent="-279400">
              <a:defRPr>
                <a:solidFill>
                  <a:schemeClr val="tx1"/>
                </a:solidFill>
                <a:latin typeface="Arial" panose="020B0604020202020204" pitchFamily="34" charset="0"/>
              </a:defRPr>
            </a:lvl2pPr>
            <a:lvl3pPr marL="1120775" indent="-223838">
              <a:defRPr>
                <a:solidFill>
                  <a:schemeClr val="tx1"/>
                </a:solidFill>
                <a:latin typeface="Arial" panose="020B0604020202020204" pitchFamily="34" charset="0"/>
              </a:defRPr>
            </a:lvl3pPr>
            <a:lvl4pPr marL="1570038" indent="-223838">
              <a:defRPr>
                <a:solidFill>
                  <a:schemeClr val="tx1"/>
                </a:solidFill>
                <a:latin typeface="Arial" panose="020B0604020202020204" pitchFamily="34" charset="0"/>
              </a:defRPr>
            </a:lvl4pPr>
            <a:lvl5pPr marL="2019300" indent="-223838">
              <a:defRPr>
                <a:solidFill>
                  <a:schemeClr val="tx1"/>
                </a:solidFill>
                <a:latin typeface="Arial" panose="020B0604020202020204" pitchFamily="34" charset="0"/>
              </a:defRPr>
            </a:lvl5pPr>
            <a:lvl6pPr marL="2476500" indent="-223838" eaLnBrk="0" fontAlgn="base" hangingPunct="0">
              <a:spcBef>
                <a:spcPct val="0"/>
              </a:spcBef>
              <a:spcAft>
                <a:spcPct val="0"/>
              </a:spcAft>
              <a:defRPr>
                <a:solidFill>
                  <a:schemeClr val="tx1"/>
                </a:solidFill>
                <a:latin typeface="Arial" panose="020B0604020202020204" pitchFamily="34" charset="0"/>
              </a:defRPr>
            </a:lvl6pPr>
            <a:lvl7pPr marL="2933700" indent="-223838" eaLnBrk="0" fontAlgn="base" hangingPunct="0">
              <a:spcBef>
                <a:spcPct val="0"/>
              </a:spcBef>
              <a:spcAft>
                <a:spcPct val="0"/>
              </a:spcAft>
              <a:defRPr>
                <a:solidFill>
                  <a:schemeClr val="tx1"/>
                </a:solidFill>
                <a:latin typeface="Arial" panose="020B0604020202020204" pitchFamily="34" charset="0"/>
              </a:defRPr>
            </a:lvl7pPr>
            <a:lvl8pPr marL="3390900" indent="-223838" eaLnBrk="0" fontAlgn="base" hangingPunct="0">
              <a:spcBef>
                <a:spcPct val="0"/>
              </a:spcBef>
              <a:spcAft>
                <a:spcPct val="0"/>
              </a:spcAft>
              <a:defRPr>
                <a:solidFill>
                  <a:schemeClr val="tx1"/>
                </a:solidFill>
                <a:latin typeface="Arial" panose="020B0604020202020204" pitchFamily="34" charset="0"/>
              </a:defRPr>
            </a:lvl8pPr>
            <a:lvl9pPr marL="3848100" indent="-223838"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C9DC3B3D-D038-4A7D-8866-057E0B29FDC4}" type="slidenum">
              <a:rPr lang="cy-GB" altLang="en-US" smtClean="0">
                <a:ea typeface="MS PGothic" panose="020B0600070205080204" pitchFamily="34" charset="-128"/>
              </a:rPr>
              <a:pPr fontAlgn="base">
                <a:spcBef>
                  <a:spcPct val="0"/>
                </a:spcBef>
                <a:spcAft>
                  <a:spcPct val="0"/>
                </a:spcAft>
              </a:pPr>
              <a:t>24</a:t>
            </a:fld>
            <a:endParaRPr lang="cy-GB" altLang="en-US">
              <a:ea typeface="MS PGothic" panose="020B0600070205080204" pitchFamily="34" charset="-128"/>
            </a:endParaRPr>
          </a:p>
        </p:txBody>
      </p:sp>
    </p:spTree>
    <p:extLst>
      <p:ext uri="{BB962C8B-B14F-4D97-AF65-F5344CB8AC3E}">
        <p14:creationId xmlns:p14="http://schemas.microsoft.com/office/powerpoint/2010/main" val="65456071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AFE5EA30-7B54-F601-E6B2-75B9C191D7D9}"/>
              </a:ext>
            </a:extLst>
          </p:cNvPr>
          <p:cNvSpPr>
            <a:spLocks noGrp="1" noRot="1" noChangeAspect="1" noChangeArrowheads="1" noTextEdit="1"/>
          </p:cNvSpPr>
          <p:nvPr>
            <p:ph type="sldImg"/>
          </p:nvPr>
        </p:nvSpPr>
        <p:spPr>
          <a:ln/>
        </p:spPr>
      </p:sp>
      <p:sp>
        <p:nvSpPr>
          <p:cNvPr id="41987" name="Notes Placeholder 2">
            <a:extLst>
              <a:ext uri="{FF2B5EF4-FFF2-40B4-BE49-F238E27FC236}">
                <a16:creationId xmlns:a16="http://schemas.microsoft.com/office/drawing/2014/main" id="{E216D1AA-1B62-DDC2-F839-C57FE160C1D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Continuous provision</a:t>
            </a:r>
          </a:p>
        </p:txBody>
      </p:sp>
      <p:sp>
        <p:nvSpPr>
          <p:cNvPr id="41988" name="Slide Number Placeholder 3">
            <a:extLst>
              <a:ext uri="{FF2B5EF4-FFF2-40B4-BE49-F238E27FC236}">
                <a16:creationId xmlns:a16="http://schemas.microsoft.com/office/drawing/2014/main" id="{689CCB2B-5263-408C-6AC5-B6CBD4D56BC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28663" indent="-279400">
              <a:defRPr>
                <a:solidFill>
                  <a:schemeClr val="tx1"/>
                </a:solidFill>
                <a:latin typeface="Arial" panose="020B0604020202020204" pitchFamily="34" charset="0"/>
              </a:defRPr>
            </a:lvl2pPr>
            <a:lvl3pPr marL="1120775" indent="-223838">
              <a:defRPr>
                <a:solidFill>
                  <a:schemeClr val="tx1"/>
                </a:solidFill>
                <a:latin typeface="Arial" panose="020B0604020202020204" pitchFamily="34" charset="0"/>
              </a:defRPr>
            </a:lvl3pPr>
            <a:lvl4pPr marL="1570038" indent="-223838">
              <a:defRPr>
                <a:solidFill>
                  <a:schemeClr val="tx1"/>
                </a:solidFill>
                <a:latin typeface="Arial" panose="020B0604020202020204" pitchFamily="34" charset="0"/>
              </a:defRPr>
            </a:lvl4pPr>
            <a:lvl5pPr marL="2019300" indent="-223838">
              <a:defRPr>
                <a:solidFill>
                  <a:schemeClr val="tx1"/>
                </a:solidFill>
                <a:latin typeface="Arial" panose="020B0604020202020204" pitchFamily="34" charset="0"/>
              </a:defRPr>
            </a:lvl5pPr>
            <a:lvl6pPr marL="2476500" indent="-223838" eaLnBrk="0" fontAlgn="base" hangingPunct="0">
              <a:spcBef>
                <a:spcPct val="0"/>
              </a:spcBef>
              <a:spcAft>
                <a:spcPct val="0"/>
              </a:spcAft>
              <a:defRPr>
                <a:solidFill>
                  <a:schemeClr val="tx1"/>
                </a:solidFill>
                <a:latin typeface="Arial" panose="020B0604020202020204" pitchFamily="34" charset="0"/>
              </a:defRPr>
            </a:lvl6pPr>
            <a:lvl7pPr marL="2933700" indent="-223838" eaLnBrk="0" fontAlgn="base" hangingPunct="0">
              <a:spcBef>
                <a:spcPct val="0"/>
              </a:spcBef>
              <a:spcAft>
                <a:spcPct val="0"/>
              </a:spcAft>
              <a:defRPr>
                <a:solidFill>
                  <a:schemeClr val="tx1"/>
                </a:solidFill>
                <a:latin typeface="Arial" panose="020B0604020202020204" pitchFamily="34" charset="0"/>
              </a:defRPr>
            </a:lvl7pPr>
            <a:lvl8pPr marL="3390900" indent="-223838" eaLnBrk="0" fontAlgn="base" hangingPunct="0">
              <a:spcBef>
                <a:spcPct val="0"/>
              </a:spcBef>
              <a:spcAft>
                <a:spcPct val="0"/>
              </a:spcAft>
              <a:defRPr>
                <a:solidFill>
                  <a:schemeClr val="tx1"/>
                </a:solidFill>
                <a:latin typeface="Arial" panose="020B0604020202020204" pitchFamily="34" charset="0"/>
              </a:defRPr>
            </a:lvl8pPr>
            <a:lvl9pPr marL="3848100" indent="-223838"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92BE3A74-17F9-4409-A8EA-666BD78444B5}" type="slidenum">
              <a:rPr lang="cy-GB" altLang="en-US" smtClean="0">
                <a:ea typeface="MS PGothic" panose="020B0600070205080204" pitchFamily="34" charset="-128"/>
              </a:rPr>
              <a:pPr fontAlgn="base">
                <a:spcBef>
                  <a:spcPct val="0"/>
                </a:spcBef>
                <a:spcAft>
                  <a:spcPct val="0"/>
                </a:spcAft>
              </a:pPr>
              <a:t>25</a:t>
            </a:fld>
            <a:endParaRPr lang="cy-GB" altLang="en-US">
              <a:ea typeface="MS PGothic" panose="020B0600070205080204" pitchFamily="34" charset="-128"/>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8ED37EFD-A80E-92DC-5A52-7AC3E7FDA263}"/>
              </a:ext>
            </a:extLst>
          </p:cNvPr>
          <p:cNvSpPr>
            <a:spLocks noGrp="1" noRot="1" noChangeAspect="1" noChangeArrowheads="1" noTextEdit="1"/>
          </p:cNvSpPr>
          <p:nvPr>
            <p:ph type="sldImg"/>
          </p:nvPr>
        </p:nvSpPr>
        <p:spPr>
          <a:ln/>
        </p:spPr>
      </p:sp>
      <p:sp>
        <p:nvSpPr>
          <p:cNvPr id="44035" name="Notes Placeholder 2">
            <a:extLst>
              <a:ext uri="{FF2B5EF4-FFF2-40B4-BE49-F238E27FC236}">
                <a16:creationId xmlns:a16="http://schemas.microsoft.com/office/drawing/2014/main" id="{7C4547E6-F3FA-2228-28F2-4E0C62FD195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44036" name="Slide Number Placeholder 3">
            <a:extLst>
              <a:ext uri="{FF2B5EF4-FFF2-40B4-BE49-F238E27FC236}">
                <a16:creationId xmlns:a16="http://schemas.microsoft.com/office/drawing/2014/main" id="{6D044AC1-76DF-59B5-144C-E3B350AC14D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28663" indent="-279400">
              <a:defRPr>
                <a:solidFill>
                  <a:schemeClr val="tx1"/>
                </a:solidFill>
                <a:latin typeface="Arial" panose="020B0604020202020204" pitchFamily="34" charset="0"/>
              </a:defRPr>
            </a:lvl2pPr>
            <a:lvl3pPr marL="1120775" indent="-223838">
              <a:defRPr>
                <a:solidFill>
                  <a:schemeClr val="tx1"/>
                </a:solidFill>
                <a:latin typeface="Arial" panose="020B0604020202020204" pitchFamily="34" charset="0"/>
              </a:defRPr>
            </a:lvl3pPr>
            <a:lvl4pPr marL="1570038" indent="-223838">
              <a:defRPr>
                <a:solidFill>
                  <a:schemeClr val="tx1"/>
                </a:solidFill>
                <a:latin typeface="Arial" panose="020B0604020202020204" pitchFamily="34" charset="0"/>
              </a:defRPr>
            </a:lvl4pPr>
            <a:lvl5pPr marL="2019300" indent="-223838">
              <a:defRPr>
                <a:solidFill>
                  <a:schemeClr val="tx1"/>
                </a:solidFill>
                <a:latin typeface="Arial" panose="020B0604020202020204" pitchFamily="34" charset="0"/>
              </a:defRPr>
            </a:lvl5pPr>
            <a:lvl6pPr marL="2476500" indent="-223838" eaLnBrk="0" fontAlgn="base" hangingPunct="0">
              <a:spcBef>
                <a:spcPct val="0"/>
              </a:spcBef>
              <a:spcAft>
                <a:spcPct val="0"/>
              </a:spcAft>
              <a:defRPr>
                <a:solidFill>
                  <a:schemeClr val="tx1"/>
                </a:solidFill>
                <a:latin typeface="Arial" panose="020B0604020202020204" pitchFamily="34" charset="0"/>
              </a:defRPr>
            </a:lvl6pPr>
            <a:lvl7pPr marL="2933700" indent="-223838" eaLnBrk="0" fontAlgn="base" hangingPunct="0">
              <a:spcBef>
                <a:spcPct val="0"/>
              </a:spcBef>
              <a:spcAft>
                <a:spcPct val="0"/>
              </a:spcAft>
              <a:defRPr>
                <a:solidFill>
                  <a:schemeClr val="tx1"/>
                </a:solidFill>
                <a:latin typeface="Arial" panose="020B0604020202020204" pitchFamily="34" charset="0"/>
              </a:defRPr>
            </a:lvl7pPr>
            <a:lvl8pPr marL="3390900" indent="-223838" eaLnBrk="0" fontAlgn="base" hangingPunct="0">
              <a:spcBef>
                <a:spcPct val="0"/>
              </a:spcBef>
              <a:spcAft>
                <a:spcPct val="0"/>
              </a:spcAft>
              <a:defRPr>
                <a:solidFill>
                  <a:schemeClr val="tx1"/>
                </a:solidFill>
                <a:latin typeface="Arial" panose="020B0604020202020204" pitchFamily="34" charset="0"/>
              </a:defRPr>
            </a:lvl8pPr>
            <a:lvl9pPr marL="3848100" indent="-223838"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540AAC04-B075-432C-8BDF-222B8D7F03D5}" type="slidenum">
              <a:rPr lang="cy-GB" altLang="en-US" smtClean="0">
                <a:ea typeface="MS PGothic" panose="020B0600070205080204" pitchFamily="34" charset="-128"/>
              </a:rPr>
              <a:pPr fontAlgn="base">
                <a:spcBef>
                  <a:spcPct val="0"/>
                </a:spcBef>
                <a:spcAft>
                  <a:spcPct val="0"/>
                </a:spcAft>
              </a:pPr>
              <a:t>27</a:t>
            </a:fld>
            <a:endParaRPr lang="cy-GB" altLang="en-US">
              <a:ea typeface="MS PGothic" panose="020B0600070205080204" pitchFamily="34" charset="-128"/>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9B1A92BB-0464-D862-C1FE-097D5290E679}"/>
              </a:ext>
            </a:extLst>
          </p:cNvPr>
          <p:cNvSpPr>
            <a:spLocks noGrp="1" noRot="1" noChangeAspect="1" noChangeArrowheads="1" noTextEdit="1"/>
          </p:cNvSpPr>
          <p:nvPr>
            <p:ph type="sldImg"/>
          </p:nvPr>
        </p:nvSpPr>
        <p:spPr>
          <a:ln/>
        </p:spPr>
      </p:sp>
      <p:sp>
        <p:nvSpPr>
          <p:cNvPr id="58371" name="Notes Placeholder 2">
            <a:extLst>
              <a:ext uri="{FF2B5EF4-FFF2-40B4-BE49-F238E27FC236}">
                <a16:creationId xmlns:a16="http://schemas.microsoft.com/office/drawing/2014/main" id="{11725512-AF9C-4E25-0594-0D5C622E407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The environment is a key part and the role of the adult is to create, facilitate and engage children with it.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dirty="0">
                <a:hlinkClick r:id="rId3"/>
              </a:rPr>
              <a:t>Creating a Positive Learning Environment - YouTube</a:t>
            </a:r>
            <a:endParaRPr lang="en-US" altLang="en-US" dirty="0"/>
          </a:p>
          <a:p>
            <a:endParaRPr lang="en-GB" altLang="en-US" dirty="0">
              <a:latin typeface="Arial" panose="020B0604020202020204" pitchFamily="34" charset="0"/>
            </a:endParaRPr>
          </a:p>
        </p:txBody>
      </p:sp>
      <p:sp>
        <p:nvSpPr>
          <p:cNvPr id="58372" name="Slide Number Placeholder 3">
            <a:extLst>
              <a:ext uri="{FF2B5EF4-FFF2-40B4-BE49-F238E27FC236}">
                <a16:creationId xmlns:a16="http://schemas.microsoft.com/office/drawing/2014/main" id="{BA3B94AD-0FA1-1363-D393-280D25238A5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7FC5F22B-5DD4-487E-BD4B-611A0A640AD0}" type="slidenum">
              <a:rPr lang="cy-GB" altLang="en-US" smtClean="0">
                <a:ea typeface="MS PGothic" panose="020B0600070205080204" pitchFamily="34" charset="-128"/>
              </a:rPr>
              <a:pPr fontAlgn="base">
                <a:spcBef>
                  <a:spcPct val="0"/>
                </a:spcBef>
                <a:spcAft>
                  <a:spcPct val="0"/>
                </a:spcAft>
              </a:pPr>
              <a:t>28</a:t>
            </a:fld>
            <a:endParaRPr lang="cy-GB" altLang="en-US">
              <a:ea typeface="MS PGothic" panose="020B0600070205080204" pitchFamily="34" charset="-128"/>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dirty="0">
                <a:latin typeface="Arial"/>
                <a:ea typeface="MS PGothic"/>
                <a:cs typeface="Arial"/>
              </a:rPr>
              <a:t>Link to assignment: 2. Evidence of a clear understanding of why it is important for children to choose their own play and the importance of the role of the adult in children’s play. (750 words)</a:t>
            </a:r>
            <a:r>
              <a:rPr lang="en-US" dirty="0">
                <a:latin typeface="Arial"/>
                <a:ea typeface="MS PGothic"/>
                <a:cs typeface="Arial"/>
              </a:rPr>
              <a:t> </a:t>
            </a:r>
          </a:p>
          <a:p>
            <a:pPr marL="285750" indent="-285750">
              <a:buFont typeface="Arial,Sans-Serif"/>
              <a:buChar char="•"/>
            </a:pPr>
            <a:r>
              <a:rPr lang="en-US" dirty="0">
                <a:latin typeface="Arial"/>
                <a:ea typeface="MS PGothic"/>
                <a:cs typeface="Arial"/>
              </a:rPr>
              <a:t>How can adults support self-directed play? </a:t>
            </a:r>
          </a:p>
          <a:p>
            <a:pPr marL="285750" indent="-285750">
              <a:buFont typeface="Arial,Sans-Serif"/>
              <a:buChar char="•"/>
            </a:pPr>
            <a:r>
              <a:rPr lang="en-US" dirty="0">
                <a:latin typeface="Arial"/>
                <a:ea typeface="MS PGothic"/>
                <a:cs typeface="Arial"/>
              </a:rPr>
              <a:t>Why is play important? What is the role of self-directed play? </a:t>
            </a:r>
          </a:p>
          <a:p>
            <a:pPr marL="285750" indent="-285750">
              <a:buFont typeface="Arial,Sans-Serif"/>
              <a:buChar char="•"/>
            </a:pPr>
            <a:r>
              <a:rPr lang="en-US" dirty="0"/>
              <a:t>Consider Howard and McInnes paper here.  </a:t>
            </a:r>
          </a:p>
        </p:txBody>
      </p:sp>
      <p:sp>
        <p:nvSpPr>
          <p:cNvPr id="4" name="Slide Number Placeholder 3"/>
          <p:cNvSpPr>
            <a:spLocks noGrp="1"/>
          </p:cNvSpPr>
          <p:nvPr>
            <p:ph type="sldNum" sz="quarter" idx="5"/>
          </p:nvPr>
        </p:nvSpPr>
        <p:spPr/>
        <p:txBody>
          <a:bodyPr/>
          <a:lstStyle/>
          <a:p>
            <a:pPr>
              <a:defRPr/>
            </a:pPr>
            <a:fld id="{D0BF6A7E-EF48-4276-9A97-A1BCA127AED4}" type="slidenum">
              <a:rPr lang="cy-GB" altLang="en-US"/>
              <a:pPr>
                <a:defRPr/>
              </a:pPr>
              <a:t>29</a:t>
            </a:fld>
            <a:endParaRPr lang="cy-GB" altLang="en-US"/>
          </a:p>
        </p:txBody>
      </p:sp>
    </p:spTree>
    <p:extLst>
      <p:ext uri="{BB962C8B-B14F-4D97-AF65-F5344CB8AC3E}">
        <p14:creationId xmlns:p14="http://schemas.microsoft.com/office/powerpoint/2010/main" val="225864091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id="{9D541EDE-23DB-0087-6DFF-10C52CCC5405}"/>
              </a:ext>
            </a:extLst>
          </p:cNvPr>
          <p:cNvSpPr>
            <a:spLocks noGrp="1" noRot="1" noChangeAspect="1" noChangeArrowheads="1" noTextEdit="1"/>
          </p:cNvSpPr>
          <p:nvPr>
            <p:ph type="sldImg"/>
          </p:nvPr>
        </p:nvSpPr>
        <p:spPr>
          <a:ln/>
        </p:spPr>
      </p:sp>
      <p:sp>
        <p:nvSpPr>
          <p:cNvPr id="60419" name="Notes Placeholder 2">
            <a:extLst>
              <a:ext uri="{FF2B5EF4-FFF2-40B4-BE49-F238E27FC236}">
                <a16:creationId xmlns:a16="http://schemas.microsoft.com/office/drawing/2014/main" id="{EB968D3D-C658-5D57-3AB3-2967D146545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60420" name="Slide Number Placeholder 3">
            <a:extLst>
              <a:ext uri="{FF2B5EF4-FFF2-40B4-BE49-F238E27FC236}">
                <a16:creationId xmlns:a16="http://schemas.microsoft.com/office/drawing/2014/main" id="{F3F7067E-BB55-ECEF-CE86-82856B65894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4C74570A-6541-400B-AAC1-8244B03854EF}" type="slidenum">
              <a:rPr lang="cy-GB" altLang="en-US" smtClean="0">
                <a:ea typeface="MS PGothic" panose="020B0600070205080204" pitchFamily="34" charset="-128"/>
              </a:rPr>
              <a:pPr fontAlgn="base">
                <a:spcBef>
                  <a:spcPct val="0"/>
                </a:spcBef>
                <a:spcAft>
                  <a:spcPct val="0"/>
                </a:spcAft>
              </a:pPr>
              <a:t>30</a:t>
            </a:fld>
            <a:endParaRPr lang="cy-GB" altLang="en-US">
              <a:ea typeface="MS PGothic" panose="020B0600070205080204" pitchFamily="34" charset="-128"/>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930A1E3-A4C8-9491-F53F-B2F117BDF777}"/>
              </a:ext>
            </a:extLst>
          </p:cNvPr>
          <p:cNvSpPr>
            <a:spLocks noGrp="1"/>
          </p:cNvSpPr>
          <p:nvPr>
            <p:ph type="dt" sz="half" idx="10"/>
          </p:nvPr>
        </p:nvSpPr>
        <p:spPr/>
        <p:txBody>
          <a:bodyPr/>
          <a:lstStyle>
            <a:lvl1pPr>
              <a:defRPr/>
            </a:lvl1pPr>
          </a:lstStyle>
          <a:p>
            <a:pPr>
              <a:defRPr/>
            </a:pPr>
            <a:fld id="{77C53A6D-1DF1-4A28-9BA9-E08D7FA86DCB}" type="datetimeFigureOut">
              <a:rPr lang="en-GB"/>
              <a:pPr>
                <a:defRPr/>
              </a:pPr>
              <a:t>18/12/2025</a:t>
            </a:fld>
            <a:endParaRPr lang="en-GB" dirty="0"/>
          </a:p>
        </p:txBody>
      </p:sp>
      <p:sp>
        <p:nvSpPr>
          <p:cNvPr id="5" name="Footer Placeholder 4">
            <a:extLst>
              <a:ext uri="{FF2B5EF4-FFF2-40B4-BE49-F238E27FC236}">
                <a16:creationId xmlns:a16="http://schemas.microsoft.com/office/drawing/2014/main" id="{9756E9B7-5185-875D-96E7-B25DBCD3A82E}"/>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C3AAAC34-CA36-A8DE-CF1A-AD0ABB27CED6}"/>
              </a:ext>
            </a:extLst>
          </p:cNvPr>
          <p:cNvSpPr>
            <a:spLocks noGrp="1"/>
          </p:cNvSpPr>
          <p:nvPr>
            <p:ph type="sldNum" sz="quarter" idx="12"/>
          </p:nvPr>
        </p:nvSpPr>
        <p:spPr/>
        <p:txBody>
          <a:bodyPr/>
          <a:lstStyle>
            <a:lvl1pPr>
              <a:defRPr/>
            </a:lvl1pPr>
          </a:lstStyle>
          <a:p>
            <a:pPr>
              <a:defRPr/>
            </a:pPr>
            <a:fld id="{DEDDFF9C-B8F3-4DEE-A8B5-9231933CE1CB}" type="slidenum">
              <a:rPr lang="en-GB" altLang="en-US"/>
              <a:pPr>
                <a:defRPr/>
              </a:pPr>
              <a:t>‹#›</a:t>
            </a:fld>
            <a:endParaRPr lang="en-GB" altLang="en-US"/>
          </a:p>
        </p:txBody>
      </p:sp>
    </p:spTree>
    <p:extLst>
      <p:ext uri="{BB962C8B-B14F-4D97-AF65-F5344CB8AC3E}">
        <p14:creationId xmlns:p14="http://schemas.microsoft.com/office/powerpoint/2010/main" val="32577313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4C7BB81-C27C-AD38-AF6E-85248B2209FF}"/>
              </a:ext>
            </a:extLst>
          </p:cNvPr>
          <p:cNvSpPr>
            <a:spLocks noGrp="1"/>
          </p:cNvSpPr>
          <p:nvPr>
            <p:ph type="dt" sz="half" idx="10"/>
          </p:nvPr>
        </p:nvSpPr>
        <p:spPr/>
        <p:txBody>
          <a:bodyPr/>
          <a:lstStyle>
            <a:lvl1pPr>
              <a:defRPr/>
            </a:lvl1pPr>
          </a:lstStyle>
          <a:p>
            <a:pPr>
              <a:defRPr/>
            </a:pPr>
            <a:fld id="{46652917-DF6E-42B4-B813-910ED859B049}" type="datetimeFigureOut">
              <a:rPr lang="en-GB"/>
              <a:pPr>
                <a:defRPr/>
              </a:pPr>
              <a:t>18/12/2025</a:t>
            </a:fld>
            <a:endParaRPr lang="en-GB" dirty="0"/>
          </a:p>
        </p:txBody>
      </p:sp>
      <p:sp>
        <p:nvSpPr>
          <p:cNvPr id="5" name="Footer Placeholder 4">
            <a:extLst>
              <a:ext uri="{FF2B5EF4-FFF2-40B4-BE49-F238E27FC236}">
                <a16:creationId xmlns:a16="http://schemas.microsoft.com/office/drawing/2014/main" id="{766A3573-FE58-D9FE-82D2-DDAC9CACB99B}"/>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E3A1CE5F-1413-9E6A-52A4-F75A36F78BF3}"/>
              </a:ext>
            </a:extLst>
          </p:cNvPr>
          <p:cNvSpPr>
            <a:spLocks noGrp="1"/>
          </p:cNvSpPr>
          <p:nvPr>
            <p:ph type="sldNum" sz="quarter" idx="12"/>
          </p:nvPr>
        </p:nvSpPr>
        <p:spPr/>
        <p:txBody>
          <a:bodyPr/>
          <a:lstStyle>
            <a:lvl1pPr>
              <a:defRPr/>
            </a:lvl1pPr>
          </a:lstStyle>
          <a:p>
            <a:pPr>
              <a:defRPr/>
            </a:pPr>
            <a:fld id="{3E4EE20D-10FD-4FA3-AB31-D83A51C66B57}" type="slidenum">
              <a:rPr lang="en-GB" altLang="en-US"/>
              <a:pPr>
                <a:defRPr/>
              </a:pPr>
              <a:t>‹#›</a:t>
            </a:fld>
            <a:endParaRPr lang="en-GB" altLang="en-US"/>
          </a:p>
        </p:txBody>
      </p:sp>
    </p:spTree>
    <p:extLst>
      <p:ext uri="{BB962C8B-B14F-4D97-AF65-F5344CB8AC3E}">
        <p14:creationId xmlns:p14="http://schemas.microsoft.com/office/powerpoint/2010/main" val="10840507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0AF7593-E49E-9381-E9B1-C61EBF1F5A77}"/>
              </a:ext>
            </a:extLst>
          </p:cNvPr>
          <p:cNvSpPr>
            <a:spLocks noGrp="1"/>
          </p:cNvSpPr>
          <p:nvPr>
            <p:ph type="dt" sz="half" idx="10"/>
          </p:nvPr>
        </p:nvSpPr>
        <p:spPr/>
        <p:txBody>
          <a:bodyPr/>
          <a:lstStyle>
            <a:lvl1pPr>
              <a:defRPr/>
            </a:lvl1pPr>
          </a:lstStyle>
          <a:p>
            <a:pPr>
              <a:defRPr/>
            </a:pPr>
            <a:fld id="{4CC069AA-03F0-4137-963E-7F59F5B8A4D5}" type="datetimeFigureOut">
              <a:rPr lang="en-GB"/>
              <a:pPr>
                <a:defRPr/>
              </a:pPr>
              <a:t>18/12/2025</a:t>
            </a:fld>
            <a:endParaRPr lang="en-GB" dirty="0"/>
          </a:p>
        </p:txBody>
      </p:sp>
      <p:sp>
        <p:nvSpPr>
          <p:cNvPr id="5" name="Footer Placeholder 4">
            <a:extLst>
              <a:ext uri="{FF2B5EF4-FFF2-40B4-BE49-F238E27FC236}">
                <a16:creationId xmlns:a16="http://schemas.microsoft.com/office/drawing/2014/main" id="{9E03A251-46F3-86D4-D97B-A26DD6A0F366}"/>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9E79C5F9-AB9D-FF9B-8171-3E49CA9ED0DC}"/>
              </a:ext>
            </a:extLst>
          </p:cNvPr>
          <p:cNvSpPr>
            <a:spLocks noGrp="1"/>
          </p:cNvSpPr>
          <p:nvPr>
            <p:ph type="sldNum" sz="quarter" idx="12"/>
          </p:nvPr>
        </p:nvSpPr>
        <p:spPr/>
        <p:txBody>
          <a:bodyPr/>
          <a:lstStyle>
            <a:lvl1pPr>
              <a:defRPr/>
            </a:lvl1pPr>
          </a:lstStyle>
          <a:p>
            <a:pPr>
              <a:defRPr/>
            </a:pPr>
            <a:fld id="{31060578-A95E-4B82-AAF0-30AE3C6D8663}" type="slidenum">
              <a:rPr lang="en-GB" altLang="en-US"/>
              <a:pPr>
                <a:defRPr/>
              </a:pPr>
              <a:t>‹#›</a:t>
            </a:fld>
            <a:endParaRPr lang="en-GB" altLang="en-US"/>
          </a:p>
        </p:txBody>
      </p:sp>
    </p:spTree>
    <p:extLst>
      <p:ext uri="{BB962C8B-B14F-4D97-AF65-F5344CB8AC3E}">
        <p14:creationId xmlns:p14="http://schemas.microsoft.com/office/powerpoint/2010/main" val="13296770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p:cNvSpPr>
            <a:spLocks noGrp="1"/>
          </p:cNvSpPr>
          <p:nvPr>
            <p:ph sz="half" idx="1"/>
          </p:nvPr>
        </p:nvSpPr>
        <p:spPr>
          <a:xfrm>
            <a:off x="628650" y="1825625"/>
            <a:ext cx="38862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BB85B59-266E-D3A0-C833-AB6A91073807}"/>
              </a:ext>
            </a:extLst>
          </p:cNvPr>
          <p:cNvSpPr>
            <a:spLocks noGrp="1"/>
          </p:cNvSpPr>
          <p:nvPr>
            <p:ph type="dt" sz="half" idx="10"/>
          </p:nvPr>
        </p:nvSpPr>
        <p:spPr/>
        <p:txBody>
          <a:bodyPr/>
          <a:lstStyle>
            <a:lvl1pPr>
              <a:defRPr/>
            </a:lvl1pPr>
          </a:lstStyle>
          <a:p>
            <a:pPr>
              <a:defRPr/>
            </a:pPr>
            <a:fld id="{841F73B8-71FC-46C5-BA69-F46F38009606}" type="datetimeFigureOut">
              <a:rPr lang="en-GB"/>
              <a:pPr>
                <a:defRPr/>
              </a:pPr>
              <a:t>18/12/2025</a:t>
            </a:fld>
            <a:endParaRPr lang="en-GB" dirty="0"/>
          </a:p>
        </p:txBody>
      </p:sp>
      <p:sp>
        <p:nvSpPr>
          <p:cNvPr id="6" name="Footer Placeholder 4">
            <a:extLst>
              <a:ext uri="{FF2B5EF4-FFF2-40B4-BE49-F238E27FC236}">
                <a16:creationId xmlns:a16="http://schemas.microsoft.com/office/drawing/2014/main" id="{E72CFFF4-E9D1-32A2-2583-78AD3F8E17C2}"/>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E57DA089-58A5-413F-4961-0CA7867E1BC1}"/>
              </a:ext>
            </a:extLst>
          </p:cNvPr>
          <p:cNvSpPr>
            <a:spLocks noGrp="1"/>
          </p:cNvSpPr>
          <p:nvPr>
            <p:ph type="sldNum" sz="quarter" idx="12"/>
          </p:nvPr>
        </p:nvSpPr>
        <p:spPr/>
        <p:txBody>
          <a:bodyPr/>
          <a:lstStyle>
            <a:lvl1pPr>
              <a:defRPr/>
            </a:lvl1pPr>
          </a:lstStyle>
          <a:p>
            <a:pPr>
              <a:defRPr/>
            </a:pPr>
            <a:fld id="{61262AAA-1055-47FF-AD82-2B9AB641894D}" type="slidenum">
              <a:rPr lang="en-GB" altLang="en-US"/>
              <a:pPr>
                <a:defRPr/>
              </a:pPr>
              <a:t>‹#›</a:t>
            </a:fld>
            <a:endParaRPr lang="en-GB" altLang="en-US"/>
          </a:p>
        </p:txBody>
      </p:sp>
    </p:spTree>
    <p:extLst>
      <p:ext uri="{BB962C8B-B14F-4D97-AF65-F5344CB8AC3E}">
        <p14:creationId xmlns:p14="http://schemas.microsoft.com/office/powerpoint/2010/main" val="15355909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CBB48359-9CD8-70A2-0DE2-565AFA2BADA3}"/>
              </a:ext>
            </a:extLst>
          </p:cNvPr>
          <p:cNvSpPr>
            <a:spLocks noGrp="1"/>
          </p:cNvSpPr>
          <p:nvPr>
            <p:ph type="dt" sz="half" idx="10"/>
          </p:nvPr>
        </p:nvSpPr>
        <p:spPr/>
        <p:txBody>
          <a:bodyPr/>
          <a:lstStyle>
            <a:lvl1pPr>
              <a:defRPr/>
            </a:lvl1pPr>
          </a:lstStyle>
          <a:p>
            <a:pPr>
              <a:defRPr/>
            </a:pPr>
            <a:fld id="{118961BD-57A5-44B3-B35E-29F3EE9BB092}" type="datetimeFigureOut">
              <a:rPr lang="en-GB"/>
              <a:pPr>
                <a:defRPr/>
              </a:pPr>
              <a:t>18/12/2025</a:t>
            </a:fld>
            <a:endParaRPr lang="en-GB" dirty="0"/>
          </a:p>
        </p:txBody>
      </p:sp>
      <p:sp>
        <p:nvSpPr>
          <p:cNvPr id="8" name="Footer Placeholder 4">
            <a:extLst>
              <a:ext uri="{FF2B5EF4-FFF2-40B4-BE49-F238E27FC236}">
                <a16:creationId xmlns:a16="http://schemas.microsoft.com/office/drawing/2014/main" id="{6ECE7614-55A0-0A25-6582-3A1FDA891637}"/>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77E007BD-0377-A747-1B89-9C21F044EE3F}"/>
              </a:ext>
            </a:extLst>
          </p:cNvPr>
          <p:cNvSpPr>
            <a:spLocks noGrp="1"/>
          </p:cNvSpPr>
          <p:nvPr>
            <p:ph type="sldNum" sz="quarter" idx="12"/>
          </p:nvPr>
        </p:nvSpPr>
        <p:spPr/>
        <p:txBody>
          <a:bodyPr/>
          <a:lstStyle>
            <a:lvl1pPr>
              <a:defRPr/>
            </a:lvl1pPr>
          </a:lstStyle>
          <a:p>
            <a:pPr>
              <a:defRPr/>
            </a:pPr>
            <a:fld id="{BE003B7D-94DC-4857-987B-175016E2AD81}" type="slidenum">
              <a:rPr lang="en-GB" altLang="en-US"/>
              <a:pPr>
                <a:defRPr/>
              </a:pPr>
              <a:t>‹#›</a:t>
            </a:fld>
            <a:endParaRPr lang="en-GB" altLang="en-US"/>
          </a:p>
        </p:txBody>
      </p:sp>
    </p:spTree>
    <p:extLst>
      <p:ext uri="{BB962C8B-B14F-4D97-AF65-F5344CB8AC3E}">
        <p14:creationId xmlns:p14="http://schemas.microsoft.com/office/powerpoint/2010/main" val="23274454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8A96B14-0F56-B54A-5524-894A5C20997B}"/>
              </a:ext>
            </a:extLst>
          </p:cNvPr>
          <p:cNvSpPr>
            <a:spLocks noGrp="1"/>
          </p:cNvSpPr>
          <p:nvPr>
            <p:ph type="dt" sz="half" idx="10"/>
          </p:nvPr>
        </p:nvSpPr>
        <p:spPr/>
        <p:txBody>
          <a:bodyPr/>
          <a:lstStyle>
            <a:lvl1pPr>
              <a:defRPr/>
            </a:lvl1pPr>
          </a:lstStyle>
          <a:p>
            <a:pPr>
              <a:defRPr/>
            </a:pPr>
            <a:fld id="{3FF04E05-8A20-4F73-BAF1-9F6BF948356D}" type="datetimeFigureOut">
              <a:rPr lang="en-GB"/>
              <a:pPr>
                <a:defRPr/>
              </a:pPr>
              <a:t>18/12/2025</a:t>
            </a:fld>
            <a:endParaRPr lang="en-GB" dirty="0"/>
          </a:p>
        </p:txBody>
      </p:sp>
      <p:sp>
        <p:nvSpPr>
          <p:cNvPr id="4" name="Footer Placeholder 4">
            <a:extLst>
              <a:ext uri="{FF2B5EF4-FFF2-40B4-BE49-F238E27FC236}">
                <a16:creationId xmlns:a16="http://schemas.microsoft.com/office/drawing/2014/main" id="{C39C0346-3F03-EF66-A478-CAEE8A986BB4}"/>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2AC03396-08DB-ACF3-81AC-7D5030619667}"/>
              </a:ext>
            </a:extLst>
          </p:cNvPr>
          <p:cNvSpPr>
            <a:spLocks noGrp="1"/>
          </p:cNvSpPr>
          <p:nvPr>
            <p:ph type="sldNum" sz="quarter" idx="12"/>
          </p:nvPr>
        </p:nvSpPr>
        <p:spPr/>
        <p:txBody>
          <a:bodyPr/>
          <a:lstStyle>
            <a:lvl1pPr>
              <a:defRPr/>
            </a:lvl1pPr>
          </a:lstStyle>
          <a:p>
            <a:pPr>
              <a:defRPr/>
            </a:pPr>
            <a:fld id="{59B2B981-3A06-4F0A-8A9D-74C3E3647A4C}" type="slidenum">
              <a:rPr lang="en-GB" altLang="en-US"/>
              <a:pPr>
                <a:defRPr/>
              </a:pPr>
              <a:t>‹#›</a:t>
            </a:fld>
            <a:endParaRPr lang="en-GB" altLang="en-US"/>
          </a:p>
        </p:txBody>
      </p:sp>
    </p:spTree>
    <p:extLst>
      <p:ext uri="{BB962C8B-B14F-4D97-AF65-F5344CB8AC3E}">
        <p14:creationId xmlns:p14="http://schemas.microsoft.com/office/powerpoint/2010/main" val="20506410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CB1C3C5D-C0F0-C16D-534B-3D2519017DE5}"/>
              </a:ext>
            </a:extLst>
          </p:cNvPr>
          <p:cNvSpPr>
            <a:spLocks noGrp="1"/>
          </p:cNvSpPr>
          <p:nvPr>
            <p:ph type="dt" sz="half" idx="10"/>
          </p:nvPr>
        </p:nvSpPr>
        <p:spPr/>
        <p:txBody>
          <a:bodyPr/>
          <a:lstStyle>
            <a:lvl1pPr>
              <a:defRPr/>
            </a:lvl1pPr>
          </a:lstStyle>
          <a:p>
            <a:pPr>
              <a:defRPr/>
            </a:pPr>
            <a:fld id="{E2105F91-DA5D-4E9A-BB86-C11A646BD555}" type="datetimeFigureOut">
              <a:rPr lang="en-GB"/>
              <a:pPr>
                <a:defRPr/>
              </a:pPr>
              <a:t>18/12/2025</a:t>
            </a:fld>
            <a:endParaRPr lang="en-GB" dirty="0"/>
          </a:p>
        </p:txBody>
      </p:sp>
      <p:sp>
        <p:nvSpPr>
          <p:cNvPr id="3" name="Footer Placeholder 4">
            <a:extLst>
              <a:ext uri="{FF2B5EF4-FFF2-40B4-BE49-F238E27FC236}">
                <a16:creationId xmlns:a16="http://schemas.microsoft.com/office/drawing/2014/main" id="{B32A6C41-F19F-C2A8-E5A9-745F6B8D8FD5}"/>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9E82D342-946E-0EE0-657C-06103BF0164F}"/>
              </a:ext>
            </a:extLst>
          </p:cNvPr>
          <p:cNvSpPr>
            <a:spLocks noGrp="1"/>
          </p:cNvSpPr>
          <p:nvPr>
            <p:ph type="sldNum" sz="quarter" idx="12"/>
          </p:nvPr>
        </p:nvSpPr>
        <p:spPr/>
        <p:txBody>
          <a:bodyPr/>
          <a:lstStyle>
            <a:lvl1pPr>
              <a:defRPr/>
            </a:lvl1pPr>
          </a:lstStyle>
          <a:p>
            <a:pPr>
              <a:defRPr/>
            </a:pPr>
            <a:fld id="{AA29C405-EA69-492A-B74B-8BDD6423BA1D}" type="slidenum">
              <a:rPr lang="en-GB" altLang="en-US"/>
              <a:pPr>
                <a:defRPr/>
              </a:pPr>
              <a:t>‹#›</a:t>
            </a:fld>
            <a:endParaRPr lang="en-GB" altLang="en-US"/>
          </a:p>
        </p:txBody>
      </p:sp>
    </p:spTree>
    <p:extLst>
      <p:ext uri="{BB962C8B-B14F-4D97-AF65-F5344CB8AC3E}">
        <p14:creationId xmlns:p14="http://schemas.microsoft.com/office/powerpoint/2010/main" val="18776408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3">
            <a:extLst>
              <a:ext uri="{FF2B5EF4-FFF2-40B4-BE49-F238E27FC236}">
                <a16:creationId xmlns:a16="http://schemas.microsoft.com/office/drawing/2014/main" id="{DCC43C98-D5B4-DF3F-9583-3AAE6E795B8B}"/>
              </a:ext>
            </a:extLst>
          </p:cNvPr>
          <p:cNvSpPr>
            <a:spLocks noGrp="1"/>
          </p:cNvSpPr>
          <p:nvPr>
            <p:ph type="dt" sz="half" idx="10"/>
          </p:nvPr>
        </p:nvSpPr>
        <p:spPr/>
        <p:txBody>
          <a:bodyPr/>
          <a:lstStyle>
            <a:lvl1pPr>
              <a:defRPr/>
            </a:lvl1pPr>
          </a:lstStyle>
          <a:p>
            <a:pPr>
              <a:defRPr/>
            </a:pPr>
            <a:fld id="{ABC0763B-9F64-479C-AB60-B6F06CCBC20F}" type="datetimeFigureOut">
              <a:rPr lang="en-GB"/>
              <a:pPr>
                <a:defRPr/>
              </a:pPr>
              <a:t>18/12/2025</a:t>
            </a:fld>
            <a:endParaRPr lang="en-GB" dirty="0"/>
          </a:p>
        </p:txBody>
      </p:sp>
      <p:sp>
        <p:nvSpPr>
          <p:cNvPr id="6" name="Footer Placeholder 4">
            <a:extLst>
              <a:ext uri="{FF2B5EF4-FFF2-40B4-BE49-F238E27FC236}">
                <a16:creationId xmlns:a16="http://schemas.microsoft.com/office/drawing/2014/main" id="{C50B9939-039C-E4C2-D531-2462A95BB8E0}"/>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F6BB7D7F-2E46-EEA2-3183-7C170205AD69}"/>
              </a:ext>
            </a:extLst>
          </p:cNvPr>
          <p:cNvSpPr>
            <a:spLocks noGrp="1"/>
          </p:cNvSpPr>
          <p:nvPr>
            <p:ph type="sldNum" sz="quarter" idx="12"/>
          </p:nvPr>
        </p:nvSpPr>
        <p:spPr/>
        <p:txBody>
          <a:bodyPr/>
          <a:lstStyle>
            <a:lvl1pPr>
              <a:defRPr/>
            </a:lvl1pPr>
          </a:lstStyle>
          <a:p>
            <a:pPr>
              <a:defRPr/>
            </a:pPr>
            <a:fld id="{049016B0-FCEC-4281-9DF4-73092A3E617D}" type="slidenum">
              <a:rPr lang="en-GB" altLang="en-US"/>
              <a:pPr>
                <a:defRPr/>
              </a:pPr>
              <a:t>‹#›</a:t>
            </a:fld>
            <a:endParaRPr lang="en-GB" altLang="en-US"/>
          </a:p>
        </p:txBody>
      </p:sp>
    </p:spTree>
    <p:extLst>
      <p:ext uri="{BB962C8B-B14F-4D97-AF65-F5344CB8AC3E}">
        <p14:creationId xmlns:p14="http://schemas.microsoft.com/office/powerpoint/2010/main" val="13830155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3">
            <a:extLst>
              <a:ext uri="{FF2B5EF4-FFF2-40B4-BE49-F238E27FC236}">
                <a16:creationId xmlns:a16="http://schemas.microsoft.com/office/drawing/2014/main" id="{CD3595EC-EA08-D942-E9FD-6B83C8CF6CC1}"/>
              </a:ext>
            </a:extLst>
          </p:cNvPr>
          <p:cNvSpPr>
            <a:spLocks noGrp="1"/>
          </p:cNvSpPr>
          <p:nvPr>
            <p:ph type="dt" sz="half" idx="10"/>
          </p:nvPr>
        </p:nvSpPr>
        <p:spPr/>
        <p:txBody>
          <a:bodyPr/>
          <a:lstStyle>
            <a:lvl1pPr>
              <a:defRPr/>
            </a:lvl1pPr>
          </a:lstStyle>
          <a:p>
            <a:pPr>
              <a:defRPr/>
            </a:pPr>
            <a:fld id="{C6C5D02C-5FC6-4261-B172-AF84E66D33E7}" type="datetimeFigureOut">
              <a:rPr lang="en-GB"/>
              <a:pPr>
                <a:defRPr/>
              </a:pPr>
              <a:t>18/12/2025</a:t>
            </a:fld>
            <a:endParaRPr lang="en-GB" dirty="0"/>
          </a:p>
        </p:txBody>
      </p:sp>
      <p:sp>
        <p:nvSpPr>
          <p:cNvPr id="6" name="Footer Placeholder 4">
            <a:extLst>
              <a:ext uri="{FF2B5EF4-FFF2-40B4-BE49-F238E27FC236}">
                <a16:creationId xmlns:a16="http://schemas.microsoft.com/office/drawing/2014/main" id="{ACB92F52-33E6-4C59-9108-7685FAE01353}"/>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20135B13-CFE6-0F85-C6D5-7D3E733BAE08}"/>
              </a:ext>
            </a:extLst>
          </p:cNvPr>
          <p:cNvSpPr>
            <a:spLocks noGrp="1"/>
          </p:cNvSpPr>
          <p:nvPr>
            <p:ph type="sldNum" sz="quarter" idx="12"/>
          </p:nvPr>
        </p:nvSpPr>
        <p:spPr/>
        <p:txBody>
          <a:bodyPr/>
          <a:lstStyle>
            <a:lvl1pPr>
              <a:defRPr/>
            </a:lvl1pPr>
          </a:lstStyle>
          <a:p>
            <a:pPr>
              <a:defRPr/>
            </a:pPr>
            <a:fld id="{3BDAA814-501D-4618-B4B1-47B1CFB94A7E}" type="slidenum">
              <a:rPr lang="en-GB" altLang="en-US"/>
              <a:pPr>
                <a:defRPr/>
              </a:pPr>
              <a:t>‹#›</a:t>
            </a:fld>
            <a:endParaRPr lang="en-GB" altLang="en-US"/>
          </a:p>
        </p:txBody>
      </p:sp>
    </p:spTree>
    <p:extLst>
      <p:ext uri="{BB962C8B-B14F-4D97-AF65-F5344CB8AC3E}">
        <p14:creationId xmlns:p14="http://schemas.microsoft.com/office/powerpoint/2010/main" val="760975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96A32D-96BB-017D-EBAF-D92CEFA229C0}"/>
              </a:ext>
            </a:extLst>
          </p:cNvPr>
          <p:cNvSpPr>
            <a:spLocks noGrp="1"/>
          </p:cNvSpPr>
          <p:nvPr>
            <p:ph type="dt" sz="half" idx="10"/>
          </p:nvPr>
        </p:nvSpPr>
        <p:spPr/>
        <p:txBody>
          <a:bodyPr/>
          <a:lstStyle>
            <a:lvl1pPr>
              <a:defRPr/>
            </a:lvl1pPr>
          </a:lstStyle>
          <a:p>
            <a:pPr>
              <a:defRPr/>
            </a:pPr>
            <a:fld id="{04F0CB8E-AD27-4858-8C42-160E1E071877}" type="datetimeFigureOut">
              <a:rPr lang="en-GB"/>
              <a:pPr>
                <a:defRPr/>
              </a:pPr>
              <a:t>18/12/2025</a:t>
            </a:fld>
            <a:endParaRPr lang="en-GB" dirty="0"/>
          </a:p>
        </p:txBody>
      </p:sp>
      <p:sp>
        <p:nvSpPr>
          <p:cNvPr id="5" name="Footer Placeholder 4">
            <a:extLst>
              <a:ext uri="{FF2B5EF4-FFF2-40B4-BE49-F238E27FC236}">
                <a16:creationId xmlns:a16="http://schemas.microsoft.com/office/drawing/2014/main" id="{AB5A590F-E7DE-8751-E4B0-9D2964F7DB04}"/>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D6F883DF-3D52-ABBD-6214-D1C2CA5C1D05}"/>
              </a:ext>
            </a:extLst>
          </p:cNvPr>
          <p:cNvSpPr>
            <a:spLocks noGrp="1"/>
          </p:cNvSpPr>
          <p:nvPr>
            <p:ph type="sldNum" sz="quarter" idx="12"/>
          </p:nvPr>
        </p:nvSpPr>
        <p:spPr/>
        <p:txBody>
          <a:bodyPr/>
          <a:lstStyle>
            <a:lvl1pPr>
              <a:defRPr/>
            </a:lvl1pPr>
          </a:lstStyle>
          <a:p>
            <a:pPr>
              <a:defRPr/>
            </a:pPr>
            <a:fld id="{79830D0B-64A0-4373-91A5-FE26D4A4C6DE}" type="slidenum">
              <a:rPr lang="en-GB" altLang="en-US"/>
              <a:pPr>
                <a:defRPr/>
              </a:pPr>
              <a:t>‹#›</a:t>
            </a:fld>
            <a:endParaRPr lang="en-GB" altLang="en-US"/>
          </a:p>
        </p:txBody>
      </p:sp>
    </p:spTree>
    <p:extLst>
      <p:ext uri="{BB962C8B-B14F-4D97-AF65-F5344CB8AC3E}">
        <p14:creationId xmlns:p14="http://schemas.microsoft.com/office/powerpoint/2010/main" val="36423436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505A0F1-F128-05E7-D0EA-3BCB1A019631}"/>
              </a:ext>
            </a:extLst>
          </p:cNvPr>
          <p:cNvSpPr>
            <a:spLocks noGrp="1"/>
          </p:cNvSpPr>
          <p:nvPr>
            <p:ph type="dt" sz="half" idx="10"/>
          </p:nvPr>
        </p:nvSpPr>
        <p:spPr/>
        <p:txBody>
          <a:bodyPr/>
          <a:lstStyle>
            <a:lvl1pPr>
              <a:defRPr/>
            </a:lvl1pPr>
          </a:lstStyle>
          <a:p>
            <a:pPr>
              <a:defRPr/>
            </a:pPr>
            <a:fld id="{B28E2CFD-5EF7-42F3-8015-F3884285F6B6}" type="datetimeFigureOut">
              <a:rPr lang="en-GB"/>
              <a:pPr>
                <a:defRPr/>
              </a:pPr>
              <a:t>18/12/2025</a:t>
            </a:fld>
            <a:endParaRPr lang="en-GB" dirty="0"/>
          </a:p>
        </p:txBody>
      </p:sp>
      <p:sp>
        <p:nvSpPr>
          <p:cNvPr id="5" name="Footer Placeholder 4">
            <a:extLst>
              <a:ext uri="{FF2B5EF4-FFF2-40B4-BE49-F238E27FC236}">
                <a16:creationId xmlns:a16="http://schemas.microsoft.com/office/drawing/2014/main" id="{FF6B5081-99E8-B1D0-2521-4009D798A563}"/>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1DF3391B-18E6-1BFE-FB44-5FEDBF854D46}"/>
              </a:ext>
            </a:extLst>
          </p:cNvPr>
          <p:cNvSpPr>
            <a:spLocks noGrp="1"/>
          </p:cNvSpPr>
          <p:nvPr>
            <p:ph type="sldNum" sz="quarter" idx="12"/>
          </p:nvPr>
        </p:nvSpPr>
        <p:spPr/>
        <p:txBody>
          <a:bodyPr/>
          <a:lstStyle>
            <a:lvl1pPr>
              <a:defRPr/>
            </a:lvl1pPr>
          </a:lstStyle>
          <a:p>
            <a:pPr>
              <a:defRPr/>
            </a:pPr>
            <a:fld id="{A4295C1B-7A65-4AFC-BB6F-0078E9E10435}" type="slidenum">
              <a:rPr lang="en-GB" altLang="en-US"/>
              <a:pPr>
                <a:defRPr/>
              </a:pPr>
              <a:t>‹#›</a:t>
            </a:fld>
            <a:endParaRPr lang="en-GB" altLang="en-US"/>
          </a:p>
        </p:txBody>
      </p:sp>
    </p:spTree>
    <p:extLst>
      <p:ext uri="{BB962C8B-B14F-4D97-AF65-F5344CB8AC3E}">
        <p14:creationId xmlns:p14="http://schemas.microsoft.com/office/powerpoint/2010/main" val="38582263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8B58525-A1EB-4BE0-FA0E-56527369D6C7}"/>
              </a:ext>
            </a:extLst>
          </p:cNvPr>
          <p:cNvSpPr>
            <a:spLocks noGrp="1"/>
          </p:cNvSpPr>
          <p:nvPr>
            <p:ph type="dt" sz="half" idx="10"/>
          </p:nvPr>
        </p:nvSpPr>
        <p:spPr>
          <a:xfrm>
            <a:off x="395288" y="6524625"/>
            <a:ext cx="971550" cy="219075"/>
          </a:xfrm>
        </p:spPr>
        <p:txBody>
          <a:bodyPr/>
          <a:lstStyle>
            <a:lvl1pPr eaLnBrk="0" fontAlgn="base" hangingPunct="0">
              <a:spcBef>
                <a:spcPct val="0"/>
              </a:spcBef>
              <a:spcAft>
                <a:spcPct val="0"/>
              </a:spcAft>
              <a:defRPr>
                <a:latin typeface="Times" charset="0"/>
              </a:defRPr>
            </a:lvl1pPr>
          </a:lstStyle>
          <a:p>
            <a:pPr>
              <a:defRPr/>
            </a:pPr>
            <a:fld id="{53B22B7B-CD0B-4D8E-8A34-41E0714EF858}" type="datetimeFigureOut">
              <a:rPr lang="en-GB"/>
              <a:pPr>
                <a:defRPr/>
              </a:pPr>
              <a:t>18/12/2025</a:t>
            </a:fld>
            <a:endParaRPr lang="en-GB"/>
          </a:p>
        </p:txBody>
      </p:sp>
      <p:sp>
        <p:nvSpPr>
          <p:cNvPr id="5" name="Footer Placeholder 4">
            <a:extLst>
              <a:ext uri="{FF2B5EF4-FFF2-40B4-BE49-F238E27FC236}">
                <a16:creationId xmlns:a16="http://schemas.microsoft.com/office/drawing/2014/main" id="{F98DFF81-28E2-58B8-1CCD-F00A89425C24}"/>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sz="135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83E49359-B6FA-8666-D0E6-C5DD5D4467D0}"/>
              </a:ext>
            </a:extLst>
          </p:cNvPr>
          <p:cNvSpPr>
            <a:spLocks noGrp="1"/>
          </p:cNvSpPr>
          <p:nvPr>
            <p:ph type="sldNum" sz="quarter" idx="12"/>
          </p:nvPr>
        </p:nvSpPr>
        <p:spPr/>
        <p:txBody>
          <a:bodyPr/>
          <a:lstStyle>
            <a:lvl1pPr eaLnBrk="0" hangingPunct="0">
              <a:defRPr>
                <a:latin typeface="Times" panose="02020603050405020304" pitchFamily="18" charset="0"/>
              </a:defRPr>
            </a:lvl1pPr>
          </a:lstStyle>
          <a:p>
            <a:pPr>
              <a:defRPr/>
            </a:pPr>
            <a:fld id="{0EBC251D-77C4-419B-9966-AFE192FF9BBC}" type="slidenum">
              <a:rPr lang="en-GB" altLang="en-US"/>
              <a:pPr>
                <a:defRPr/>
              </a:pPr>
              <a:t>‹#›</a:t>
            </a:fld>
            <a:endParaRPr lang="en-GB" altLang="en-US"/>
          </a:p>
        </p:txBody>
      </p:sp>
    </p:spTree>
    <p:extLst>
      <p:ext uri="{BB962C8B-B14F-4D97-AF65-F5344CB8AC3E}">
        <p14:creationId xmlns:p14="http://schemas.microsoft.com/office/powerpoint/2010/main" val="5712455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BE9DA90-E63B-4E68-CC4B-7BF9CE5925BB}"/>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A7E3E37-D056-4A4E-8275-AA62A7720D21}" type="datetimeFigureOut">
              <a:rPr lang="en-GB"/>
              <a:pPr>
                <a:defRPr/>
              </a:pPr>
              <a:t>18/12/2025</a:t>
            </a:fld>
            <a:endParaRPr lang="en-GB"/>
          </a:p>
        </p:txBody>
      </p:sp>
      <p:sp>
        <p:nvSpPr>
          <p:cNvPr id="5" name="Footer Placeholder 4">
            <a:extLst>
              <a:ext uri="{FF2B5EF4-FFF2-40B4-BE49-F238E27FC236}">
                <a16:creationId xmlns:a16="http://schemas.microsoft.com/office/drawing/2014/main" id="{E3EAC017-CE6E-64F2-49E8-2F6FF51D5A79}"/>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sz="135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60C4C358-BD02-0827-143D-DB0237A1109D}"/>
              </a:ext>
            </a:extLst>
          </p:cNvPr>
          <p:cNvSpPr>
            <a:spLocks noGrp="1"/>
          </p:cNvSpPr>
          <p:nvPr>
            <p:ph type="sldNum" sz="quarter" idx="12"/>
          </p:nvPr>
        </p:nvSpPr>
        <p:spPr/>
        <p:txBody>
          <a:bodyPr/>
          <a:lstStyle>
            <a:lvl1pPr eaLnBrk="0" hangingPunct="0">
              <a:defRPr>
                <a:latin typeface="Times" panose="02020603050405020304" pitchFamily="18" charset="0"/>
              </a:defRPr>
            </a:lvl1pPr>
          </a:lstStyle>
          <a:p>
            <a:pPr>
              <a:defRPr/>
            </a:pPr>
            <a:fld id="{E15C0D1A-9527-4A9C-81B7-D97B30158EB9}" type="slidenum">
              <a:rPr lang="en-GB" altLang="en-US"/>
              <a:pPr>
                <a:defRPr/>
              </a:pPr>
              <a:t>‹#›</a:t>
            </a:fld>
            <a:endParaRPr lang="en-GB" altLang="en-US"/>
          </a:p>
        </p:txBody>
      </p:sp>
    </p:spTree>
    <p:extLst>
      <p:ext uri="{BB962C8B-B14F-4D97-AF65-F5344CB8AC3E}">
        <p14:creationId xmlns:p14="http://schemas.microsoft.com/office/powerpoint/2010/main" val="29832107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77DC4EE-3A24-F397-1504-87F964115274}"/>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C49EED98-064B-4171-BC31-3D8F9A8EED5A}" type="datetimeFigureOut">
              <a:rPr lang="en-GB"/>
              <a:pPr>
                <a:defRPr/>
              </a:pPr>
              <a:t>18/12/2025</a:t>
            </a:fld>
            <a:endParaRPr lang="en-GB"/>
          </a:p>
        </p:txBody>
      </p:sp>
      <p:sp>
        <p:nvSpPr>
          <p:cNvPr id="5" name="Slide Number Placeholder 5">
            <a:extLst>
              <a:ext uri="{FF2B5EF4-FFF2-40B4-BE49-F238E27FC236}">
                <a16:creationId xmlns:a16="http://schemas.microsoft.com/office/drawing/2014/main" id="{ABA27077-997E-6A70-DD77-45F887E636B3}"/>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A53EE40C-E137-4EA0-B0DB-D6FDD84AD4C9}" type="slidenum">
              <a:rPr lang="en-GB" altLang="en-US"/>
              <a:pPr>
                <a:defRPr/>
              </a:pPr>
              <a:t>‹#›</a:t>
            </a:fld>
            <a:endParaRPr lang="en-GB" altLang="en-US"/>
          </a:p>
        </p:txBody>
      </p:sp>
    </p:spTree>
    <p:extLst>
      <p:ext uri="{BB962C8B-B14F-4D97-AF65-F5344CB8AC3E}">
        <p14:creationId xmlns:p14="http://schemas.microsoft.com/office/powerpoint/2010/main" val="129565921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7A08468-C01C-5160-7C35-8FA5CE877ED4}"/>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A097E1E8-D80B-4B82-9CF2-E13375FC9BAF}" type="datetimeFigureOut">
              <a:rPr lang="en-GB"/>
              <a:pPr>
                <a:defRPr/>
              </a:pPr>
              <a:t>18/12/2025</a:t>
            </a:fld>
            <a:endParaRPr lang="en-GB"/>
          </a:p>
        </p:txBody>
      </p:sp>
      <p:sp>
        <p:nvSpPr>
          <p:cNvPr id="6" name="Slide Number Placeholder 6">
            <a:extLst>
              <a:ext uri="{FF2B5EF4-FFF2-40B4-BE49-F238E27FC236}">
                <a16:creationId xmlns:a16="http://schemas.microsoft.com/office/drawing/2014/main" id="{802C9270-6975-6DC6-C76B-39CF59B4ED85}"/>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5A533051-FC2E-4764-B051-C760978BA4C2}" type="slidenum">
              <a:rPr lang="en-GB" altLang="en-US"/>
              <a:pPr>
                <a:defRPr/>
              </a:pPr>
              <a:t>‹#›</a:t>
            </a:fld>
            <a:endParaRPr lang="en-GB" altLang="en-US"/>
          </a:p>
        </p:txBody>
      </p:sp>
    </p:spTree>
    <p:extLst>
      <p:ext uri="{BB962C8B-B14F-4D97-AF65-F5344CB8AC3E}">
        <p14:creationId xmlns:p14="http://schemas.microsoft.com/office/powerpoint/2010/main" val="24163997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622C318-4554-FC3C-6EE8-41D5B2E97109}"/>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70D58AEB-785E-41FA-B924-08B13B748E32}" type="datetimeFigureOut">
              <a:rPr lang="en-GB"/>
              <a:pPr>
                <a:defRPr/>
              </a:pPr>
              <a:t>18/12/2025</a:t>
            </a:fld>
            <a:endParaRPr lang="en-GB"/>
          </a:p>
        </p:txBody>
      </p:sp>
      <p:sp>
        <p:nvSpPr>
          <p:cNvPr id="8" name="Slide Number Placeholder 8">
            <a:extLst>
              <a:ext uri="{FF2B5EF4-FFF2-40B4-BE49-F238E27FC236}">
                <a16:creationId xmlns:a16="http://schemas.microsoft.com/office/drawing/2014/main" id="{873F80A8-8111-104F-67AC-F446A8969F1F}"/>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4E2EB5D4-2614-4E09-AB99-4964B7B7968E}" type="slidenum">
              <a:rPr lang="en-GB" altLang="en-US"/>
              <a:pPr>
                <a:defRPr/>
              </a:pPr>
              <a:t>‹#›</a:t>
            </a:fld>
            <a:endParaRPr lang="en-GB" altLang="en-US"/>
          </a:p>
        </p:txBody>
      </p:sp>
    </p:spTree>
    <p:extLst>
      <p:ext uri="{BB962C8B-B14F-4D97-AF65-F5344CB8AC3E}">
        <p14:creationId xmlns:p14="http://schemas.microsoft.com/office/powerpoint/2010/main" val="301483370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5B14CE0-D2BC-2936-2B74-2F1280770FAA}"/>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C2C29C22-9E9C-4AF8-847E-67927467F318}" type="datetimeFigureOut">
              <a:rPr lang="en-GB"/>
              <a:pPr>
                <a:defRPr/>
              </a:pPr>
              <a:t>18/12/2025</a:t>
            </a:fld>
            <a:endParaRPr lang="en-GB"/>
          </a:p>
        </p:txBody>
      </p:sp>
      <p:sp>
        <p:nvSpPr>
          <p:cNvPr id="4" name="Slide Number Placeholder 4">
            <a:extLst>
              <a:ext uri="{FF2B5EF4-FFF2-40B4-BE49-F238E27FC236}">
                <a16:creationId xmlns:a16="http://schemas.microsoft.com/office/drawing/2014/main" id="{270A9D56-5F39-DD1E-2828-48ED4EDCA43E}"/>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A10E66E4-DA56-4E97-84BB-A0D4F6EEF867}" type="slidenum">
              <a:rPr lang="en-GB" altLang="en-US"/>
              <a:pPr>
                <a:defRPr/>
              </a:pPr>
              <a:t>‹#›</a:t>
            </a:fld>
            <a:endParaRPr lang="en-GB" altLang="en-US"/>
          </a:p>
        </p:txBody>
      </p:sp>
    </p:spTree>
    <p:extLst>
      <p:ext uri="{BB962C8B-B14F-4D97-AF65-F5344CB8AC3E}">
        <p14:creationId xmlns:p14="http://schemas.microsoft.com/office/powerpoint/2010/main" val="121281517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90091-CC34-E67A-1CFE-F8EF6F91ADDF}"/>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0596825D-4734-46CB-A5A5-3CB23F98C9CE}" type="datetimeFigureOut">
              <a:rPr lang="en-GB"/>
              <a:pPr>
                <a:defRPr/>
              </a:pPr>
              <a:t>18/12/2025</a:t>
            </a:fld>
            <a:endParaRPr lang="en-GB"/>
          </a:p>
        </p:txBody>
      </p:sp>
      <p:sp>
        <p:nvSpPr>
          <p:cNvPr id="3" name="Slide Number Placeholder 3">
            <a:extLst>
              <a:ext uri="{FF2B5EF4-FFF2-40B4-BE49-F238E27FC236}">
                <a16:creationId xmlns:a16="http://schemas.microsoft.com/office/drawing/2014/main" id="{B91B1817-380D-E518-04AC-840EF5551B62}"/>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FB6C87B5-1B5A-4F44-97C7-970DBCE8CB32}" type="slidenum">
              <a:rPr lang="en-GB" altLang="en-US"/>
              <a:pPr>
                <a:defRPr/>
              </a:pPr>
              <a:t>‹#›</a:t>
            </a:fld>
            <a:endParaRPr lang="en-GB" altLang="en-US"/>
          </a:p>
        </p:txBody>
      </p:sp>
    </p:spTree>
    <p:extLst>
      <p:ext uri="{BB962C8B-B14F-4D97-AF65-F5344CB8AC3E}">
        <p14:creationId xmlns:p14="http://schemas.microsoft.com/office/powerpoint/2010/main" val="426699964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a:extLst>
              <a:ext uri="{FF2B5EF4-FFF2-40B4-BE49-F238E27FC236}">
                <a16:creationId xmlns:a16="http://schemas.microsoft.com/office/drawing/2014/main" id="{99764C62-946D-CAED-586B-E042338A29AA}"/>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76D1D3DB-B053-480D-9D44-4B0997E97104}" type="datetimeFigureOut">
              <a:rPr lang="en-GB"/>
              <a:pPr>
                <a:defRPr/>
              </a:pPr>
              <a:t>18/12/2025</a:t>
            </a:fld>
            <a:endParaRPr lang="en-GB"/>
          </a:p>
        </p:txBody>
      </p:sp>
      <p:sp>
        <p:nvSpPr>
          <p:cNvPr id="6" name="Slide Number Placeholder 6">
            <a:extLst>
              <a:ext uri="{FF2B5EF4-FFF2-40B4-BE49-F238E27FC236}">
                <a16:creationId xmlns:a16="http://schemas.microsoft.com/office/drawing/2014/main" id="{A33F4E5A-4AC9-C27C-CD89-D9F1D51AB77D}"/>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BF9EB230-28C9-454B-AE46-4B0698FF65D9}" type="slidenum">
              <a:rPr lang="en-GB" altLang="en-US"/>
              <a:pPr>
                <a:defRPr/>
              </a:pPr>
              <a:t>‹#›</a:t>
            </a:fld>
            <a:endParaRPr lang="en-GB" altLang="en-US"/>
          </a:p>
        </p:txBody>
      </p:sp>
    </p:spTree>
    <p:extLst>
      <p:ext uri="{BB962C8B-B14F-4D97-AF65-F5344CB8AC3E}">
        <p14:creationId xmlns:p14="http://schemas.microsoft.com/office/powerpoint/2010/main" val="325559841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a:extLst>
              <a:ext uri="{FF2B5EF4-FFF2-40B4-BE49-F238E27FC236}">
                <a16:creationId xmlns:a16="http://schemas.microsoft.com/office/drawing/2014/main" id="{CE8A1679-02ED-6913-CF24-9ECD6A6B0D7D}"/>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7C8342C7-F78B-4D38-9464-55F5178C9333}" type="datetimeFigureOut">
              <a:rPr lang="en-GB"/>
              <a:pPr>
                <a:defRPr/>
              </a:pPr>
              <a:t>18/12/2025</a:t>
            </a:fld>
            <a:endParaRPr lang="en-GB"/>
          </a:p>
        </p:txBody>
      </p:sp>
      <p:sp>
        <p:nvSpPr>
          <p:cNvPr id="6" name="Slide Number Placeholder 6">
            <a:extLst>
              <a:ext uri="{FF2B5EF4-FFF2-40B4-BE49-F238E27FC236}">
                <a16:creationId xmlns:a16="http://schemas.microsoft.com/office/drawing/2014/main" id="{8C3D9047-588A-73B0-E019-3CDDDD39DEF6}"/>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ACEFFCAB-F64C-446B-A9A2-BF86A7F4E6DC}" type="slidenum">
              <a:rPr lang="en-GB" altLang="en-US"/>
              <a:pPr>
                <a:defRPr/>
              </a:pPr>
              <a:t>‹#›</a:t>
            </a:fld>
            <a:endParaRPr lang="en-GB" altLang="en-US"/>
          </a:p>
        </p:txBody>
      </p:sp>
    </p:spTree>
    <p:extLst>
      <p:ext uri="{BB962C8B-B14F-4D97-AF65-F5344CB8AC3E}">
        <p14:creationId xmlns:p14="http://schemas.microsoft.com/office/powerpoint/2010/main" val="341093048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C5F9FE-CAA6-45CC-5843-62F79FA13C5B}"/>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902109F0-D414-42CD-9BDD-537E313A6116}" type="datetimeFigureOut">
              <a:rPr lang="en-GB"/>
              <a:pPr>
                <a:defRPr/>
              </a:pPr>
              <a:t>18/12/2025</a:t>
            </a:fld>
            <a:endParaRPr lang="en-GB"/>
          </a:p>
        </p:txBody>
      </p:sp>
      <p:sp>
        <p:nvSpPr>
          <p:cNvPr id="5" name="Slide Number Placeholder 5">
            <a:extLst>
              <a:ext uri="{FF2B5EF4-FFF2-40B4-BE49-F238E27FC236}">
                <a16:creationId xmlns:a16="http://schemas.microsoft.com/office/drawing/2014/main" id="{667710A7-A568-D98C-7E56-40A9FEAB9C60}"/>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9E0CCF08-8B82-4618-A1F7-C0033D438DDA}" type="slidenum">
              <a:rPr lang="en-GB" altLang="en-US"/>
              <a:pPr>
                <a:defRPr/>
              </a:pPr>
              <a:t>‹#›</a:t>
            </a:fld>
            <a:endParaRPr lang="en-GB" altLang="en-US"/>
          </a:p>
        </p:txBody>
      </p:sp>
    </p:spTree>
    <p:extLst>
      <p:ext uri="{BB962C8B-B14F-4D97-AF65-F5344CB8AC3E}">
        <p14:creationId xmlns:p14="http://schemas.microsoft.com/office/powerpoint/2010/main" val="242165168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2F3CCE3-5685-A964-617C-1D53316DF439}"/>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927F35FE-7527-4B7A-BB3F-502CB7E802D0}" type="datetimeFigureOut">
              <a:rPr lang="en-GB"/>
              <a:pPr>
                <a:defRPr/>
              </a:pPr>
              <a:t>18/12/2025</a:t>
            </a:fld>
            <a:endParaRPr lang="en-GB"/>
          </a:p>
        </p:txBody>
      </p:sp>
      <p:sp>
        <p:nvSpPr>
          <p:cNvPr id="5" name="Slide Number Placeholder 5">
            <a:extLst>
              <a:ext uri="{FF2B5EF4-FFF2-40B4-BE49-F238E27FC236}">
                <a16:creationId xmlns:a16="http://schemas.microsoft.com/office/drawing/2014/main" id="{27559BF8-C13D-2B43-80BC-2C1B274113FA}"/>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B4D1F7F4-5A52-4028-9BB6-0CF5A23780A6}" type="slidenum">
              <a:rPr lang="en-GB" altLang="en-US"/>
              <a:pPr>
                <a:defRPr/>
              </a:pPr>
              <a:t>‹#›</a:t>
            </a:fld>
            <a:endParaRPr lang="en-GB" altLang="en-US"/>
          </a:p>
        </p:txBody>
      </p:sp>
    </p:spTree>
    <p:extLst>
      <p:ext uri="{BB962C8B-B14F-4D97-AF65-F5344CB8AC3E}">
        <p14:creationId xmlns:p14="http://schemas.microsoft.com/office/powerpoint/2010/main" val="23095155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rgbClr val="F7F6D9"/>
        </a:solid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94059E47-2D13-3095-FD7C-58075B44D100}"/>
              </a:ext>
            </a:extLst>
          </p:cNvPr>
          <p:cNvSpPr>
            <a:spLocks noGrp="1" noChangeArrowheads="1"/>
          </p:cNvSpPr>
          <p:nvPr>
            <p:ph type="title"/>
          </p:nvPr>
        </p:nvSpPr>
        <p:spPr bwMode="auto">
          <a:xfrm>
            <a:off x="628650" y="365125"/>
            <a:ext cx="78867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9F5704DE-9F0C-FC46-C4A5-F8CAA35529A5}"/>
              </a:ext>
            </a:extLst>
          </p:cNvPr>
          <p:cNvSpPr>
            <a:spLocks noGrp="1" noChangeArrowheads="1"/>
          </p:cNvSpPr>
          <p:nvPr>
            <p:ph type="body" idx="1"/>
          </p:nvPr>
        </p:nvSpPr>
        <p:spPr bwMode="auto">
          <a:xfrm>
            <a:off x="628650" y="1825625"/>
            <a:ext cx="7886700" cy="435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6FD3EB15-0044-F03D-D2DE-44AC0BDB454C}"/>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eaLnBrk="1" fontAlgn="auto" hangingPunct="1">
              <a:spcBef>
                <a:spcPts val="0"/>
              </a:spcBef>
              <a:spcAft>
                <a:spcPts val="0"/>
              </a:spcAft>
              <a:defRPr sz="900">
                <a:solidFill>
                  <a:schemeClr val="tx1">
                    <a:tint val="75000"/>
                  </a:schemeClr>
                </a:solidFill>
                <a:latin typeface="+mn-lt"/>
              </a:defRPr>
            </a:lvl1pPr>
          </a:lstStyle>
          <a:p>
            <a:pPr>
              <a:defRPr/>
            </a:pPr>
            <a:fld id="{A265C83A-F660-4A4D-82D2-221B1BCD37D8}" type="datetimeFigureOut">
              <a:rPr lang="en-GB"/>
              <a:pPr>
                <a:defRPr/>
              </a:pPr>
              <a:t>18/12/2025</a:t>
            </a:fld>
            <a:endParaRPr lang="en-GB" dirty="0"/>
          </a:p>
        </p:txBody>
      </p:sp>
      <p:sp>
        <p:nvSpPr>
          <p:cNvPr id="5" name="Footer Placeholder 4">
            <a:extLst>
              <a:ext uri="{FF2B5EF4-FFF2-40B4-BE49-F238E27FC236}">
                <a16:creationId xmlns:a16="http://schemas.microsoft.com/office/drawing/2014/main" id="{40A2B4C4-523D-B2AD-22A4-79F35CF63F73}"/>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eaLnBrk="1" fontAlgn="auto" hangingPunct="1">
              <a:spcBef>
                <a:spcPts val="0"/>
              </a:spcBef>
              <a:spcAft>
                <a:spcPts val="0"/>
              </a:spcAft>
              <a:defRPr sz="900">
                <a:solidFill>
                  <a:schemeClr val="tx1">
                    <a:tint val="75000"/>
                  </a:schemeClr>
                </a:solidFill>
                <a:latin typeface="+mn-lt"/>
              </a:defRPr>
            </a:lvl1pPr>
          </a:lstStyle>
          <a:p>
            <a:pPr>
              <a:defRPr/>
            </a:pPr>
            <a:endParaRPr lang="en-GB"/>
          </a:p>
        </p:txBody>
      </p:sp>
      <p:sp>
        <p:nvSpPr>
          <p:cNvPr id="6" name="Slide Number Placeholder 5">
            <a:extLst>
              <a:ext uri="{FF2B5EF4-FFF2-40B4-BE49-F238E27FC236}">
                <a16:creationId xmlns:a16="http://schemas.microsoft.com/office/drawing/2014/main" id="{CE7884F0-D27F-F9FF-A794-9ACA2857D2B7}"/>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eaLnBrk="1" fontAlgn="auto" hangingPunct="1">
              <a:spcBef>
                <a:spcPts val="0"/>
              </a:spcBef>
              <a:spcAft>
                <a:spcPts val="0"/>
              </a:spcAft>
              <a:defRPr sz="900">
                <a:solidFill>
                  <a:schemeClr val="tx1">
                    <a:tint val="75000"/>
                  </a:schemeClr>
                </a:solidFill>
                <a:latin typeface="+mn-lt"/>
              </a:defRPr>
            </a:lvl1pPr>
          </a:lstStyle>
          <a:p>
            <a:pPr>
              <a:defRPr/>
            </a:pPr>
            <a:fld id="{6D7BCD6A-ECD2-4307-841C-FF8ED9112640}" type="slidenum">
              <a:rPr lang="en-GB" altLang="en-US"/>
              <a:pPr>
                <a:defRPr/>
              </a:pPr>
              <a:t>‹#›</a:t>
            </a:fld>
            <a:endParaRPr lang="en-GB" altLang="en-US"/>
          </a:p>
        </p:txBody>
      </p:sp>
      <p:sp>
        <p:nvSpPr>
          <p:cNvPr id="8" name="TextBox 7">
            <a:extLst>
              <a:ext uri="{FF2B5EF4-FFF2-40B4-BE49-F238E27FC236}">
                <a16:creationId xmlns:a16="http://schemas.microsoft.com/office/drawing/2014/main" id="{B6B8C22B-4396-A7AB-425C-4BBA9FCB366F}"/>
              </a:ext>
            </a:extLst>
          </p:cNvPr>
          <p:cNvSpPr txBox="1"/>
          <p:nvPr/>
        </p:nvSpPr>
        <p:spPr>
          <a:xfrm>
            <a:off x="8297863" y="0"/>
            <a:ext cx="866775" cy="115888"/>
          </a:xfrm>
          <a:prstGeom prst="rect">
            <a:avLst/>
          </a:prstGeom>
        </p:spPr>
        <p:txBody>
          <a:bodyPr lIns="0" tIns="0" rIns="0" bIns="0">
            <a:spAutoFit/>
          </a:bodyPr>
          <a:lstStyle/>
          <a:p>
            <a:pPr algn="r" eaLnBrk="1" fontAlgn="auto" hangingPunct="1">
              <a:spcBef>
                <a:spcPts val="0"/>
              </a:spcBef>
              <a:spcAft>
                <a:spcPts val="0"/>
              </a:spcAft>
              <a:defRPr/>
            </a:pPr>
            <a:r>
              <a:rPr lang="en-GB" sz="750">
                <a:solidFill>
                  <a:srgbClr val="000000"/>
                </a:solidFill>
                <a:latin typeface="Calibri" panose="020F0502020204030204" pitchFamily="34" charset="0"/>
                <a:cs typeface="Calibri" panose="020F0502020204030204" pitchFamily="34" charset="0"/>
              </a:rPr>
              <a:t>PUBLIC / CYHOEDDUS</a:t>
            </a:r>
          </a:p>
        </p:txBody>
      </p:sp>
      <p:pic>
        <p:nvPicPr>
          <p:cNvPr id="1032" name="Picture 8">
            <a:extLst>
              <a:ext uri="{FF2B5EF4-FFF2-40B4-BE49-F238E27FC236}">
                <a16:creationId xmlns:a16="http://schemas.microsoft.com/office/drawing/2014/main" id="{AAF0B749-CD81-463A-44A0-2A5D03BBB300}"/>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20638" y="5713413"/>
            <a:ext cx="9144000" cy="119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4268" r:id="rId1"/>
    <p:sldLayoutId id="2147484269" r:id="rId2"/>
    <p:sldLayoutId id="2147484270" r:id="rId3"/>
    <p:sldLayoutId id="2147484271" r:id="rId4"/>
    <p:sldLayoutId id="2147484272" r:id="rId5"/>
    <p:sldLayoutId id="2147484273" r:id="rId6"/>
    <p:sldLayoutId id="2147484274" r:id="rId7"/>
    <p:sldLayoutId id="2147484275" r:id="rId8"/>
    <p:sldLayoutId id="2147484276" r:id="rId9"/>
    <p:sldLayoutId id="2147484277" r:id="rId10"/>
    <p:sldLayoutId id="2147484278" r:id="rId11"/>
  </p:sldLayoutIdLst>
  <p:txStyles>
    <p:titleStyle>
      <a:lvl1pPr algn="l" defTabSz="685800" rtl="0" eaLnBrk="0" fontAlgn="base" hangingPunct="0">
        <a:lnSpc>
          <a:spcPct val="90000"/>
        </a:lnSpc>
        <a:spcBef>
          <a:spcPct val="0"/>
        </a:spcBef>
        <a:spcAft>
          <a:spcPct val="0"/>
        </a:spcAft>
        <a:defRPr sz="3300" kern="1200">
          <a:solidFill>
            <a:schemeClr val="tx1"/>
          </a:solidFill>
          <a:latin typeface="+mj-lt"/>
          <a:ea typeface="+mj-ea"/>
          <a:cs typeface="+mj-cs"/>
        </a:defRPr>
      </a:lvl1pPr>
      <a:lvl2pPr algn="l" defTabSz="685800" rtl="0" eaLnBrk="0" fontAlgn="base" hangingPunct="0">
        <a:lnSpc>
          <a:spcPct val="90000"/>
        </a:lnSpc>
        <a:spcBef>
          <a:spcPct val="0"/>
        </a:spcBef>
        <a:spcAft>
          <a:spcPct val="0"/>
        </a:spcAft>
        <a:defRPr sz="3300">
          <a:solidFill>
            <a:schemeClr val="tx1"/>
          </a:solidFill>
          <a:latin typeface="Arial" panose="020B0604020202020204" pitchFamily="34" charset="0"/>
        </a:defRPr>
      </a:lvl2pPr>
      <a:lvl3pPr algn="l" defTabSz="685800" rtl="0" eaLnBrk="0" fontAlgn="base" hangingPunct="0">
        <a:lnSpc>
          <a:spcPct val="90000"/>
        </a:lnSpc>
        <a:spcBef>
          <a:spcPct val="0"/>
        </a:spcBef>
        <a:spcAft>
          <a:spcPct val="0"/>
        </a:spcAft>
        <a:defRPr sz="3300">
          <a:solidFill>
            <a:schemeClr val="tx1"/>
          </a:solidFill>
          <a:latin typeface="Arial" panose="020B0604020202020204" pitchFamily="34" charset="0"/>
        </a:defRPr>
      </a:lvl3pPr>
      <a:lvl4pPr algn="l" defTabSz="685800" rtl="0" eaLnBrk="0" fontAlgn="base" hangingPunct="0">
        <a:lnSpc>
          <a:spcPct val="90000"/>
        </a:lnSpc>
        <a:spcBef>
          <a:spcPct val="0"/>
        </a:spcBef>
        <a:spcAft>
          <a:spcPct val="0"/>
        </a:spcAft>
        <a:defRPr sz="3300">
          <a:solidFill>
            <a:schemeClr val="tx1"/>
          </a:solidFill>
          <a:latin typeface="Arial" panose="020B0604020202020204" pitchFamily="34" charset="0"/>
        </a:defRPr>
      </a:lvl4pPr>
      <a:lvl5pPr algn="l" defTabSz="685800" rtl="0" eaLnBrk="0" fontAlgn="base" hangingPunct="0">
        <a:lnSpc>
          <a:spcPct val="90000"/>
        </a:lnSpc>
        <a:spcBef>
          <a:spcPct val="0"/>
        </a:spcBef>
        <a:spcAft>
          <a:spcPct val="0"/>
        </a:spcAft>
        <a:defRPr sz="3300">
          <a:solidFill>
            <a:schemeClr val="tx1"/>
          </a:solidFill>
          <a:latin typeface="Arial" panose="020B0604020202020204" pitchFamily="34" charset="0"/>
        </a:defRPr>
      </a:lvl5pPr>
      <a:lvl6pPr marL="457200" algn="l" defTabSz="685800" rtl="0" fontAlgn="base">
        <a:lnSpc>
          <a:spcPct val="90000"/>
        </a:lnSpc>
        <a:spcBef>
          <a:spcPct val="0"/>
        </a:spcBef>
        <a:spcAft>
          <a:spcPct val="0"/>
        </a:spcAft>
        <a:defRPr sz="3300">
          <a:solidFill>
            <a:schemeClr val="tx1"/>
          </a:solidFill>
          <a:latin typeface="Arial" panose="020B0604020202020204" pitchFamily="34" charset="0"/>
        </a:defRPr>
      </a:lvl6pPr>
      <a:lvl7pPr marL="914400" algn="l" defTabSz="685800" rtl="0" fontAlgn="base">
        <a:lnSpc>
          <a:spcPct val="90000"/>
        </a:lnSpc>
        <a:spcBef>
          <a:spcPct val="0"/>
        </a:spcBef>
        <a:spcAft>
          <a:spcPct val="0"/>
        </a:spcAft>
        <a:defRPr sz="3300">
          <a:solidFill>
            <a:schemeClr val="tx1"/>
          </a:solidFill>
          <a:latin typeface="Arial" panose="020B0604020202020204" pitchFamily="34" charset="0"/>
        </a:defRPr>
      </a:lvl7pPr>
      <a:lvl8pPr marL="1371600" algn="l" defTabSz="685800" rtl="0" fontAlgn="base">
        <a:lnSpc>
          <a:spcPct val="90000"/>
        </a:lnSpc>
        <a:spcBef>
          <a:spcPct val="0"/>
        </a:spcBef>
        <a:spcAft>
          <a:spcPct val="0"/>
        </a:spcAft>
        <a:defRPr sz="3300">
          <a:solidFill>
            <a:schemeClr val="tx1"/>
          </a:solidFill>
          <a:latin typeface="Arial" panose="020B0604020202020204" pitchFamily="34" charset="0"/>
        </a:defRPr>
      </a:lvl8pPr>
      <a:lvl9pPr marL="1828800" algn="l" defTabSz="685800" rtl="0" fontAlgn="base">
        <a:lnSpc>
          <a:spcPct val="90000"/>
        </a:lnSpc>
        <a:spcBef>
          <a:spcPct val="0"/>
        </a:spcBef>
        <a:spcAft>
          <a:spcPct val="0"/>
        </a:spcAft>
        <a:defRPr sz="3300">
          <a:solidFill>
            <a:schemeClr val="tx1"/>
          </a:solidFill>
          <a:latin typeface="Arial" panose="020B0604020202020204" pitchFamily="34" charset="0"/>
        </a:defRPr>
      </a:lvl9pPr>
    </p:titleStyle>
    <p:bodyStyle>
      <a:lvl1pPr marL="171450" indent="-171450" algn="l" defTabSz="685800" rtl="0" eaLnBrk="0" fontAlgn="base" hangingPunct="0">
        <a:lnSpc>
          <a:spcPct val="90000"/>
        </a:lnSpc>
        <a:spcBef>
          <a:spcPts val="750"/>
        </a:spcBef>
        <a:spcAft>
          <a:spcPct val="0"/>
        </a:spcAft>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0" fontAlgn="base" hangingPunct="0">
        <a:lnSpc>
          <a:spcPct val="90000"/>
        </a:lnSpc>
        <a:spcBef>
          <a:spcPts val="375"/>
        </a:spcBef>
        <a:spcAft>
          <a:spcPct val="0"/>
        </a:spcAft>
        <a:buFont typeface="Arial" panose="020B0604020202020204" pitchFamily="34" charset="0"/>
        <a:buChar char="•"/>
        <a:defRPr kern="1200">
          <a:solidFill>
            <a:schemeClr val="tx1"/>
          </a:solidFill>
          <a:latin typeface="+mn-lt"/>
          <a:ea typeface="+mn-ea"/>
          <a:cs typeface="+mn-cs"/>
        </a:defRPr>
      </a:lvl2pPr>
      <a:lvl3pPr marL="857250" indent="-171450" algn="l" defTabSz="685800" rtl="0" eaLnBrk="0" fontAlgn="base" hangingPunct="0">
        <a:lnSpc>
          <a:spcPct val="90000"/>
        </a:lnSpc>
        <a:spcBef>
          <a:spcPts val="375"/>
        </a:spcBef>
        <a:spcAft>
          <a:spcPct val="0"/>
        </a:spcAft>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0" fontAlgn="base" hangingPunct="0">
        <a:lnSpc>
          <a:spcPct val="90000"/>
        </a:lnSpc>
        <a:spcBef>
          <a:spcPts val="375"/>
        </a:spcBef>
        <a:spcAft>
          <a:spcPct val="0"/>
        </a:spcAft>
        <a:buFont typeface="Arial" panose="020B0604020202020204" pitchFamily="34" charset="0"/>
        <a:buChar char="•"/>
        <a:defRPr sz="1300" kern="1200">
          <a:solidFill>
            <a:schemeClr val="tx1"/>
          </a:solidFill>
          <a:latin typeface="+mn-lt"/>
          <a:ea typeface="+mn-ea"/>
          <a:cs typeface="+mn-cs"/>
        </a:defRPr>
      </a:lvl4pPr>
      <a:lvl5pPr marL="1543050" indent="-171450" algn="l" defTabSz="685800" rtl="0" eaLnBrk="0" fontAlgn="base" hangingPunct="0">
        <a:lnSpc>
          <a:spcPct val="90000"/>
        </a:lnSpc>
        <a:spcBef>
          <a:spcPts val="375"/>
        </a:spcBef>
        <a:spcAft>
          <a:spcPct val="0"/>
        </a:spcAft>
        <a:buFont typeface="Arial" panose="020B0604020202020204" pitchFamily="34" charset="0"/>
        <a:buChar char="•"/>
        <a:defRPr sz="13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a:extLst>
              <a:ext uri="{FF2B5EF4-FFF2-40B4-BE49-F238E27FC236}">
                <a16:creationId xmlns:a16="http://schemas.microsoft.com/office/drawing/2014/main" id="{4EA43C5E-ED8F-37B9-F9A3-D827901B6364}"/>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a:extLst>
              <a:ext uri="{FF2B5EF4-FFF2-40B4-BE49-F238E27FC236}">
                <a16:creationId xmlns:a16="http://schemas.microsoft.com/office/drawing/2014/main" id="{57DE5D8F-3061-47F8-1877-44C7F6ED1FCC}"/>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66C8336B-36CD-C1D3-1BE0-BD0282B09C4E}"/>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788">
                <a:solidFill>
                  <a:prstClr val="black">
                    <a:tint val="75000"/>
                  </a:prstClr>
                </a:solidFill>
                <a:latin typeface="Myriad Pro"/>
                <a:ea typeface="ＭＳ Ｐゴシック" charset="-128"/>
              </a:defRPr>
            </a:lvl1pPr>
          </a:lstStyle>
          <a:p>
            <a:pPr>
              <a:defRPr/>
            </a:pPr>
            <a:fld id="{F5A924C0-9D77-4C23-A733-F5CD3A2651E9}" type="datetimeFigureOut">
              <a:rPr lang="en-GB"/>
              <a:pPr>
                <a:defRPr/>
              </a:pPr>
              <a:t>18/12/2025</a:t>
            </a:fld>
            <a:endParaRPr lang="en-GB" dirty="0"/>
          </a:p>
        </p:txBody>
      </p:sp>
      <p:sp>
        <p:nvSpPr>
          <p:cNvPr id="6" name="Slide Number Placeholder 5">
            <a:extLst>
              <a:ext uri="{FF2B5EF4-FFF2-40B4-BE49-F238E27FC236}">
                <a16:creationId xmlns:a16="http://schemas.microsoft.com/office/drawing/2014/main" id="{23CA514B-CFB7-3D41-B272-5CFB72EE80A2}"/>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fontAlgn="auto" hangingPunct="1">
              <a:spcBef>
                <a:spcPts val="0"/>
              </a:spcBef>
              <a:spcAft>
                <a:spcPts val="0"/>
              </a:spcAft>
              <a:defRPr sz="900">
                <a:solidFill>
                  <a:srgbClr val="898989"/>
                </a:solidFill>
                <a:latin typeface="Myriad Pro" pitchFamily="34" charset="0"/>
              </a:defRPr>
            </a:lvl1pPr>
          </a:lstStyle>
          <a:p>
            <a:pPr>
              <a:defRPr/>
            </a:pPr>
            <a:fld id="{E75A86C2-B5AB-47F1-A61D-E3E402CE2C7B}"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4279" r:id="rId1"/>
    <p:sldLayoutId id="2147484280" r:id="rId2"/>
    <p:sldLayoutId id="2147484281" r:id="rId3"/>
    <p:sldLayoutId id="2147484282" r:id="rId4"/>
    <p:sldLayoutId id="2147484283" r:id="rId5"/>
    <p:sldLayoutId id="2147484284" r:id="rId6"/>
    <p:sldLayoutId id="2147484285" r:id="rId7"/>
    <p:sldLayoutId id="2147484286" r:id="rId8"/>
    <p:sldLayoutId id="2147484287" r:id="rId9"/>
    <p:sldLayoutId id="2147484288" r:id="rId10"/>
    <p:sldLayoutId id="2147484289" r:id="rId11"/>
  </p:sldLayoutIdLst>
  <p:txStyles>
    <p:titleStyle>
      <a:lvl1pPr algn="ctr" rtl="0" eaLnBrk="0" fontAlgn="base" hangingPunct="0">
        <a:spcBef>
          <a:spcPct val="0"/>
        </a:spcBef>
        <a:spcAft>
          <a:spcPct val="0"/>
        </a:spcAft>
        <a:defRPr sz="3300" kern="1200">
          <a:solidFill>
            <a:schemeClr val="tx1"/>
          </a:solidFill>
          <a:latin typeface="+mj-lt"/>
          <a:ea typeface="+mj-ea"/>
          <a:cs typeface="+mj-cs"/>
        </a:defRPr>
      </a:lvl1pPr>
      <a:lvl2pPr algn="ctr" rtl="0" eaLnBrk="0" fontAlgn="base" hangingPunct="0">
        <a:spcBef>
          <a:spcPct val="0"/>
        </a:spcBef>
        <a:spcAft>
          <a:spcPct val="0"/>
        </a:spcAft>
        <a:defRPr sz="3300">
          <a:solidFill>
            <a:schemeClr val="tx1"/>
          </a:solidFill>
          <a:latin typeface="Myriad Pro"/>
        </a:defRPr>
      </a:lvl2pPr>
      <a:lvl3pPr algn="ctr" rtl="0" eaLnBrk="0" fontAlgn="base" hangingPunct="0">
        <a:spcBef>
          <a:spcPct val="0"/>
        </a:spcBef>
        <a:spcAft>
          <a:spcPct val="0"/>
        </a:spcAft>
        <a:defRPr sz="3300">
          <a:solidFill>
            <a:schemeClr val="tx1"/>
          </a:solidFill>
          <a:latin typeface="Myriad Pro"/>
        </a:defRPr>
      </a:lvl3pPr>
      <a:lvl4pPr algn="ctr" rtl="0" eaLnBrk="0" fontAlgn="base" hangingPunct="0">
        <a:spcBef>
          <a:spcPct val="0"/>
        </a:spcBef>
        <a:spcAft>
          <a:spcPct val="0"/>
        </a:spcAft>
        <a:defRPr sz="3300">
          <a:solidFill>
            <a:schemeClr val="tx1"/>
          </a:solidFill>
          <a:latin typeface="Myriad Pro"/>
        </a:defRPr>
      </a:lvl4pPr>
      <a:lvl5pPr algn="ctr" rtl="0" eaLnBrk="0" fontAlgn="base" hangingPunct="0">
        <a:spcBef>
          <a:spcPct val="0"/>
        </a:spcBef>
        <a:spcAft>
          <a:spcPct val="0"/>
        </a:spcAft>
        <a:defRPr sz="3300">
          <a:solidFill>
            <a:schemeClr val="tx1"/>
          </a:solidFill>
          <a:latin typeface="Myriad Pro"/>
        </a:defRPr>
      </a:lvl5pPr>
      <a:lvl6pPr marL="342900" algn="ctr" rtl="0" eaLnBrk="1" fontAlgn="base" hangingPunct="1">
        <a:spcBef>
          <a:spcPct val="0"/>
        </a:spcBef>
        <a:spcAft>
          <a:spcPct val="0"/>
        </a:spcAft>
        <a:defRPr sz="3300">
          <a:solidFill>
            <a:schemeClr val="tx1"/>
          </a:solidFill>
          <a:latin typeface="Myriad Pro"/>
        </a:defRPr>
      </a:lvl6pPr>
      <a:lvl7pPr marL="685800" algn="ctr" rtl="0" eaLnBrk="1" fontAlgn="base" hangingPunct="1">
        <a:spcBef>
          <a:spcPct val="0"/>
        </a:spcBef>
        <a:spcAft>
          <a:spcPct val="0"/>
        </a:spcAft>
        <a:defRPr sz="3300">
          <a:solidFill>
            <a:schemeClr val="tx1"/>
          </a:solidFill>
          <a:latin typeface="Myriad Pro"/>
        </a:defRPr>
      </a:lvl7pPr>
      <a:lvl8pPr marL="1028700" algn="ctr" rtl="0" eaLnBrk="1" fontAlgn="base" hangingPunct="1">
        <a:spcBef>
          <a:spcPct val="0"/>
        </a:spcBef>
        <a:spcAft>
          <a:spcPct val="0"/>
        </a:spcAft>
        <a:defRPr sz="3300">
          <a:solidFill>
            <a:schemeClr val="tx1"/>
          </a:solidFill>
          <a:latin typeface="Myriad Pro"/>
        </a:defRPr>
      </a:lvl8pPr>
      <a:lvl9pPr marL="1371600" algn="ctr" rtl="0" eaLnBrk="1" fontAlgn="base" hangingPunct="1">
        <a:spcBef>
          <a:spcPct val="0"/>
        </a:spcBef>
        <a:spcAft>
          <a:spcPct val="0"/>
        </a:spcAft>
        <a:defRPr sz="3300">
          <a:solidFill>
            <a:schemeClr val="tx1"/>
          </a:solidFill>
          <a:latin typeface="Myriad Pro"/>
        </a:defRPr>
      </a:lvl9pPr>
    </p:titleStyle>
    <p:bodyStyle>
      <a:lvl1pPr marL="257175" indent="-257175"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557213" indent="-214313" algn="l" rtl="0" eaLnBrk="0" fontAlgn="base" hangingPunct="0">
        <a:spcBef>
          <a:spcPct val="20000"/>
        </a:spcBef>
        <a:spcAft>
          <a:spcPct val="0"/>
        </a:spcAft>
        <a:buFont typeface="Arial" panose="020B0604020202020204" pitchFamily="34" charset="0"/>
        <a:buChar char="–"/>
        <a:defRPr sz="2100" kern="1200">
          <a:solidFill>
            <a:schemeClr val="tx1"/>
          </a:solidFill>
          <a:latin typeface="+mn-lt"/>
          <a:ea typeface="+mn-ea"/>
          <a:cs typeface="+mn-cs"/>
        </a:defRPr>
      </a:lvl2pPr>
      <a:lvl3pPr marL="857250" indent="-171450" algn="l" rtl="0" eaLnBrk="0" fontAlgn="base" hangingPunct="0">
        <a:spcBef>
          <a:spcPct val="20000"/>
        </a:spcBef>
        <a:spcAft>
          <a:spcPct val="0"/>
        </a:spcAft>
        <a:buFont typeface="Arial" panose="020B0604020202020204" pitchFamily="34" charset="0"/>
        <a:buChar char="•"/>
        <a:defRPr kern="1200">
          <a:solidFill>
            <a:schemeClr val="tx1"/>
          </a:solidFill>
          <a:latin typeface="+mn-lt"/>
          <a:ea typeface="+mn-ea"/>
          <a:cs typeface="+mn-cs"/>
        </a:defRPr>
      </a:lvl3pPr>
      <a:lvl4pPr marL="12001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4pPr>
      <a:lvl5pPr marL="15430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4.xml"/><Relationship Id="rId1" Type="http://schemas.openxmlformats.org/officeDocument/2006/relationships/video" Target="https://www.youtube.com/embed/dSacWWtto4E?feature=oembed" TargetMode="Externa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5.xml"/><Relationship Id="rId1" Type="http://schemas.openxmlformats.org/officeDocument/2006/relationships/video" Target="https://www.youtube.com/embed/kEavpVl2OE0?feature=oembed" TargetMode="External"/><Relationship Id="rId4" Type="http://schemas.openxmlformats.org/officeDocument/2006/relationships/image" Target="../media/image5.jpe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4.xml"/><Relationship Id="rId1" Type="http://schemas.openxmlformats.org/officeDocument/2006/relationships/video" Target="https://www.youtube.com/embed/ZVZR6s0chp4?feature=oembed" TargetMode="External"/><Relationship Id="rId4" Type="http://schemas.openxmlformats.org/officeDocument/2006/relationships/image" Target="../media/image6.jpe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4.xml"/><Relationship Id="rId1" Type="http://schemas.openxmlformats.org/officeDocument/2006/relationships/video" Target="https://www.youtube.com/embed/T9ynlPs_NTM?feature=oembed" TargetMode="External"/><Relationship Id="rId5" Type="http://schemas.openxmlformats.org/officeDocument/2006/relationships/image" Target="../media/image7.jpeg"/><Relationship Id="rId4" Type="http://schemas.openxmlformats.org/officeDocument/2006/relationships/hyperlink" Target="https://www.youtube.com/watch?v=T9ynlPs_NTM"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file:///C:\Users\natasha.jones\Downloads\McInnes%20et%20al%202013%20adult%20child%20interaction%20and%20play%20(1).pdf" TargetMode="External"/><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8" Type="http://schemas.openxmlformats.org/officeDocument/2006/relationships/hyperlink" Target="https://www.berkshiremontessori.org/msb-blog/self-directed-play" TargetMode="External"/><Relationship Id="rId13" Type="http://schemas.openxmlformats.org/officeDocument/2006/relationships/hyperlink" Target="https://files.eric.ed.gov/fulltext/EJ1487324.pdf" TargetMode="External"/><Relationship Id="rId3" Type="http://schemas.openxmlformats.org/officeDocument/2006/relationships/hyperlink" Target="https://www.youtube.com/watch?v=DpuD1NLk6IE" TargetMode="External"/><Relationship Id="rId7" Type="http://schemas.openxmlformats.org/officeDocument/2006/relationships/hyperlink" Target="https://www.youtube.com/watch?v=kEavpVl2OE0" TargetMode="External"/><Relationship Id="rId12" Type="http://schemas.openxmlformats.org/officeDocument/2006/relationships/hyperlink" Target="http://www.eyalliance.org.uk/" TargetMode="External"/><Relationship Id="rId2" Type="http://schemas.openxmlformats.org/officeDocument/2006/relationships/notesSlide" Target="../notesSlides/notesSlide21.xml"/><Relationship Id="rId1" Type="http://schemas.openxmlformats.org/officeDocument/2006/relationships/slideLayout" Target="../slideLayouts/slideLayout4.xml"/><Relationship Id="rId6" Type="http://schemas.openxmlformats.org/officeDocument/2006/relationships/hyperlink" Target="https://www.youtube.com/watch?v=-mpQJwf-mRg" TargetMode="External"/><Relationship Id="rId11" Type="http://schemas.openxmlformats.org/officeDocument/2006/relationships/hyperlink" Target="https://www.eyalliance.org.uk/news-events/blogs/role-adult-learning-through-play/#:~:text=Children%20may%20play%20alone%2C%20in,are%20involved%20in%20the%20process." TargetMode="External"/><Relationship Id="rId5" Type="http://schemas.openxmlformats.org/officeDocument/2006/relationships/hyperlink" Target="https://www.youtube.com/watch?v=BtGrwAxgLrQ" TargetMode="External"/><Relationship Id="rId10" Type="http://schemas.openxmlformats.org/officeDocument/2006/relationships/hyperlink" Target="https://www.childrensscrapstore.co.uk/blog/2013/10/parents-4-play-play-cycle.html" TargetMode="External"/><Relationship Id="rId4" Type="http://schemas.openxmlformats.org/officeDocument/2006/relationships/hyperlink" Target="https://www.youtube.com/watch?v=ZVZR6s0chp4" TargetMode="External"/><Relationship Id="rId9" Type="http://schemas.openxmlformats.org/officeDocument/2006/relationships/hyperlink" Target="https://thesteinerconnection.com/2022/07/01/self-directed-play/" TargetMode="External"/><Relationship Id="rId14" Type="http://schemas.openxmlformats.org/officeDocument/2006/relationships/hyperlink" Target="https://www.museumofplay.org/about/play-quot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5">
            <a:extLst>
              <a:ext uri="{FF2B5EF4-FFF2-40B4-BE49-F238E27FC236}">
                <a16:creationId xmlns:a16="http://schemas.microsoft.com/office/drawing/2014/main" id="{365C66CC-C19E-CCD5-3402-9982A6E3E77C}"/>
              </a:ext>
            </a:extLst>
          </p:cNvPr>
          <p:cNvSpPr>
            <a:spLocks noGrp="1"/>
          </p:cNvSpPr>
          <p:nvPr>
            <p:ph type="ctrTitle"/>
          </p:nvPr>
        </p:nvSpPr>
        <p:spPr>
          <a:xfrm>
            <a:off x="759727" y="744576"/>
            <a:ext cx="7621642" cy="4255534"/>
          </a:xfrm>
        </p:spPr>
        <p:txBody>
          <a:bodyPr rtlCol="0">
            <a:normAutofit/>
          </a:bodyPr>
          <a:lstStyle/>
          <a:p>
            <a:pPr eaLnBrk="1" fontAlgn="auto" hangingPunct="1">
              <a:spcAft>
                <a:spcPts val="0"/>
              </a:spcAft>
              <a:defRPr/>
            </a:pPr>
            <a:r>
              <a:rPr lang="en-US" altLang="en-US" sz="3200" b="1" dirty="0">
                <a:latin typeface="Arial"/>
                <a:ea typeface="Calibri"/>
                <a:cs typeface="Calibri"/>
              </a:rPr>
              <a:t>ECEY4003/C</a:t>
            </a:r>
            <a:br>
              <a:rPr lang="en-US" altLang="en-US" sz="3200" b="1" dirty="0">
                <a:latin typeface="Arial"/>
                <a:cs typeface="Calibri" panose="020F0502020204030204" pitchFamily="34" charset="0"/>
              </a:rPr>
            </a:br>
            <a:r>
              <a:rPr lang="en-US" altLang="en-US" sz="3200" b="1" dirty="0" err="1">
                <a:latin typeface="Arial"/>
                <a:ea typeface="Calibri"/>
                <a:cs typeface="Calibri"/>
              </a:rPr>
              <a:t>Chwarae</a:t>
            </a:r>
            <a:r>
              <a:rPr lang="en-US" altLang="en-US" sz="3200" b="1" dirty="0">
                <a:latin typeface="Arial"/>
                <a:ea typeface="Calibri"/>
                <a:cs typeface="Calibri"/>
              </a:rPr>
              <a:t> plant: </a:t>
            </a:r>
            <a:r>
              <a:rPr lang="en-US" altLang="en-US" sz="3200" b="1" dirty="0" err="1">
                <a:latin typeface="Arial"/>
                <a:ea typeface="Calibri"/>
                <a:cs typeface="Calibri"/>
              </a:rPr>
              <a:t>egwyddorion</a:t>
            </a:r>
            <a:r>
              <a:rPr lang="en-US" altLang="en-US" sz="3200" b="1" dirty="0">
                <a:latin typeface="Arial"/>
                <a:ea typeface="Calibri"/>
                <a:cs typeface="Calibri"/>
              </a:rPr>
              <a:t> ac </a:t>
            </a:r>
            <a:r>
              <a:rPr lang="en-US" altLang="en-US" sz="3200" b="1" dirty="0" err="1">
                <a:latin typeface="Arial"/>
                <a:ea typeface="Calibri"/>
                <a:cs typeface="Calibri"/>
              </a:rPr>
              <a:t>arfer</a:t>
            </a:r>
            <a:br>
              <a:rPr lang="en-US" altLang="en-US" sz="3200" b="1" dirty="0">
                <a:latin typeface="Arial"/>
                <a:cs typeface="Calibri" panose="020F0502020204030204" pitchFamily="34" charset="0"/>
              </a:rPr>
            </a:br>
            <a:r>
              <a:rPr lang="en-US" altLang="en-US" sz="3200" b="1" dirty="0" err="1">
                <a:latin typeface="Arial"/>
                <a:ea typeface="Calibri"/>
                <a:cs typeface="Calibri"/>
              </a:rPr>
              <a:t>Darlith</a:t>
            </a:r>
            <a:r>
              <a:rPr lang="en-US" altLang="en-US" sz="3200" b="1" dirty="0">
                <a:latin typeface="Arial"/>
                <a:ea typeface="Calibri"/>
                <a:cs typeface="Calibri"/>
              </a:rPr>
              <a:t> 3- </a:t>
            </a:r>
            <a:r>
              <a:rPr lang="en-US" sz="3200" b="1" dirty="0">
                <a:latin typeface="Arial"/>
                <a:ea typeface="Calibri"/>
                <a:cs typeface="Calibri"/>
              </a:rPr>
              <a:t>R</a:t>
            </a:r>
            <a:r>
              <a:rPr lang="en-GB" sz="3200" b="1" dirty="0">
                <a:latin typeface="Arial"/>
                <a:ea typeface="Calibri"/>
                <a:cs typeface="Calibri"/>
              </a:rPr>
              <a:t>ô</a:t>
            </a:r>
            <a:r>
              <a:rPr lang="en-US" sz="3200" b="1" dirty="0">
                <a:latin typeface="Arial"/>
                <a:ea typeface="Calibri"/>
                <a:cs typeface="Calibri"/>
              </a:rPr>
              <a:t>l yr </a:t>
            </a:r>
            <a:r>
              <a:rPr lang="en-US" sz="3200" b="1" dirty="0" err="1">
                <a:latin typeface="Arial"/>
                <a:ea typeface="Calibri"/>
                <a:cs typeface="Calibri"/>
              </a:rPr>
              <a:t>oedolyn</a:t>
            </a:r>
            <a:br>
              <a:rPr lang="en-US" altLang="en-US" sz="3200" b="1" dirty="0">
                <a:latin typeface="Arial"/>
                <a:cs typeface="Calibri" panose="020F0502020204030204" pitchFamily="34" charset="0"/>
              </a:rPr>
            </a:br>
            <a:br>
              <a:rPr lang="en-US" altLang="en-US" sz="3200" b="1" dirty="0">
                <a:latin typeface="Arial"/>
                <a:cs typeface="Calibri" panose="020F0502020204030204" pitchFamily="34" charset="0"/>
              </a:rPr>
            </a:br>
            <a:r>
              <a:rPr lang="en-US" altLang="en-US" sz="3200" b="1" dirty="0">
                <a:solidFill>
                  <a:srgbClr val="0070C0"/>
                </a:solidFill>
                <a:latin typeface="Arial"/>
                <a:ea typeface="Calibri"/>
                <a:cs typeface="Calibri"/>
              </a:rPr>
              <a:t>Children’s play: principles and practice</a:t>
            </a:r>
            <a:br>
              <a:rPr lang="en-US" altLang="en-US" sz="3200" b="1" dirty="0">
                <a:latin typeface="Arial"/>
                <a:cs typeface="Calibri" panose="020F0502020204030204" pitchFamily="34" charset="0"/>
              </a:rPr>
            </a:br>
            <a:r>
              <a:rPr lang="en-US" altLang="en-US" sz="3200" b="1" dirty="0">
                <a:solidFill>
                  <a:srgbClr val="0070C0"/>
                </a:solidFill>
                <a:latin typeface="Arial"/>
                <a:ea typeface="Calibri"/>
                <a:cs typeface="Calibri"/>
              </a:rPr>
              <a:t>Lecture 3- The r</a:t>
            </a:r>
            <a:r>
              <a:rPr lang="en-US" sz="3200" b="1" dirty="0">
                <a:solidFill>
                  <a:srgbClr val="0070C0"/>
                </a:solidFill>
                <a:latin typeface="Arial"/>
                <a:ea typeface="Calibri"/>
                <a:cs typeface="Calibri"/>
              </a:rPr>
              <a:t>ole of the adult</a:t>
            </a:r>
            <a:br>
              <a:rPr lang="en-US" altLang="en-US" sz="3200" b="1" dirty="0"/>
            </a:br>
            <a:endParaRPr lang="en-US" altLang="en-US" sz="3200" dirty="0">
              <a:solidFill>
                <a:schemeClr val="bg1"/>
              </a:solidFill>
              <a:cs typeface="Arial"/>
            </a:endParaRPr>
          </a:p>
        </p:txBody>
      </p:sp>
    </p:spTree>
    <p:custDataLst>
      <p:tags r:id="rId1"/>
    </p:custData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8BECE08-7576-E80C-A796-DE52DF5ABE00}"/>
              </a:ext>
            </a:extLst>
          </p:cNvPr>
          <p:cNvSpPr>
            <a:spLocks noGrp="1"/>
          </p:cNvSpPr>
          <p:nvPr>
            <p:ph sz="half" idx="1"/>
          </p:nvPr>
        </p:nvSpPr>
        <p:spPr/>
        <p:txBody>
          <a:bodyPr/>
          <a:lstStyle/>
          <a:p>
            <a:r>
              <a:rPr lang="en-US" dirty="0">
                <a:cs typeface="Arial"/>
              </a:rPr>
              <a:t>Rol yr </a:t>
            </a:r>
            <a:r>
              <a:rPr lang="en-US" dirty="0" err="1">
                <a:cs typeface="Arial"/>
              </a:rPr>
              <a:t>oedolyn</a:t>
            </a:r>
            <a:r>
              <a:rPr lang="en-US" dirty="0">
                <a:cs typeface="Arial"/>
              </a:rPr>
              <a:t> </a:t>
            </a:r>
            <a:r>
              <a:rPr lang="en-US" dirty="0" err="1">
                <a:cs typeface="Arial"/>
              </a:rPr>
              <a:t>yn</a:t>
            </a:r>
            <a:r>
              <a:rPr lang="en-US" dirty="0">
                <a:cs typeface="Arial"/>
              </a:rPr>
              <a:t> </a:t>
            </a:r>
            <a:r>
              <a:rPr lang="en-US" dirty="0" err="1">
                <a:cs typeface="Arial"/>
              </a:rPr>
              <a:t>ystod</a:t>
            </a:r>
            <a:r>
              <a:rPr lang="en-US" dirty="0">
                <a:cs typeface="Arial"/>
              </a:rPr>
              <a:t> </a:t>
            </a:r>
            <a:r>
              <a:rPr lang="en-US" dirty="0" err="1">
                <a:cs typeface="Arial"/>
              </a:rPr>
              <a:t>chwarae</a:t>
            </a:r>
            <a:endParaRPr lang="en-US" dirty="0">
              <a:cs typeface="Arial"/>
            </a:endParaRPr>
          </a:p>
          <a:p>
            <a:r>
              <a:rPr lang="en-US" dirty="0" err="1">
                <a:cs typeface="Arial"/>
              </a:rPr>
              <a:t>Cylchred</a:t>
            </a:r>
            <a:r>
              <a:rPr lang="en-US" dirty="0">
                <a:cs typeface="Arial"/>
              </a:rPr>
              <a:t> </a:t>
            </a:r>
            <a:r>
              <a:rPr lang="en-US" dirty="0" err="1">
                <a:cs typeface="Arial"/>
              </a:rPr>
              <a:t>chwarae</a:t>
            </a:r>
            <a:endParaRPr lang="en-US" dirty="0">
              <a:cs typeface="Arial"/>
            </a:endParaRPr>
          </a:p>
          <a:p>
            <a:r>
              <a:rPr lang="en-US" dirty="0" err="1">
                <a:cs typeface="Arial"/>
              </a:rPr>
              <a:t>Chwarae</a:t>
            </a:r>
            <a:r>
              <a:rPr lang="en-US" dirty="0">
                <a:cs typeface="Arial"/>
              </a:rPr>
              <a:t> </a:t>
            </a:r>
            <a:r>
              <a:rPr lang="en-US" dirty="0" err="1">
                <a:cs typeface="Arial"/>
              </a:rPr>
              <a:t>hunan-gyfeiriedig</a:t>
            </a:r>
            <a:r>
              <a:rPr lang="en-US" dirty="0">
                <a:cs typeface="Arial"/>
              </a:rPr>
              <a:t>- </a:t>
            </a:r>
            <a:r>
              <a:rPr lang="en-US" dirty="0" err="1">
                <a:cs typeface="Arial"/>
              </a:rPr>
              <a:t>beth</a:t>
            </a:r>
            <a:r>
              <a:rPr lang="en-US" dirty="0">
                <a:cs typeface="Arial"/>
              </a:rPr>
              <a:t> </a:t>
            </a:r>
            <a:r>
              <a:rPr lang="en-US" dirty="0" err="1">
                <a:cs typeface="Arial"/>
              </a:rPr>
              <a:t>yw</a:t>
            </a:r>
            <a:r>
              <a:rPr lang="en-US" dirty="0">
                <a:cs typeface="Arial"/>
              </a:rPr>
              <a:t> </a:t>
            </a:r>
            <a:r>
              <a:rPr lang="en-US" dirty="0" err="1">
                <a:cs typeface="Arial"/>
              </a:rPr>
              <a:t>hyn</a:t>
            </a:r>
            <a:r>
              <a:rPr lang="en-US" dirty="0">
                <a:cs typeface="Arial"/>
              </a:rPr>
              <a:t> ac pam </a:t>
            </a:r>
            <a:r>
              <a:rPr lang="en-US" dirty="0" err="1">
                <a:cs typeface="Arial"/>
              </a:rPr>
              <a:t>ei</a:t>
            </a:r>
            <a:r>
              <a:rPr lang="en-US" dirty="0">
                <a:cs typeface="Arial"/>
              </a:rPr>
              <a:t> </a:t>
            </a:r>
            <a:r>
              <a:rPr lang="en-US" dirty="0" err="1">
                <a:cs typeface="Arial"/>
              </a:rPr>
              <a:t>fod</a:t>
            </a:r>
            <a:r>
              <a:rPr lang="en-US" dirty="0">
                <a:cs typeface="Arial"/>
              </a:rPr>
              <a:t> </a:t>
            </a:r>
            <a:r>
              <a:rPr lang="en-US" dirty="0" err="1">
                <a:cs typeface="Arial"/>
              </a:rPr>
              <a:t>yn</a:t>
            </a:r>
            <a:r>
              <a:rPr lang="en-US" dirty="0">
                <a:cs typeface="Arial"/>
              </a:rPr>
              <a:t> </a:t>
            </a:r>
            <a:r>
              <a:rPr lang="en-US" dirty="0" err="1">
                <a:cs typeface="Arial"/>
              </a:rPr>
              <a:t>bwysig</a:t>
            </a:r>
          </a:p>
          <a:p>
            <a:r>
              <a:rPr lang="en-US" dirty="0" err="1">
                <a:cs typeface="Arial"/>
              </a:rPr>
              <a:t>Datblygiad</a:t>
            </a:r>
            <a:r>
              <a:rPr lang="en-US" dirty="0">
                <a:cs typeface="Arial"/>
              </a:rPr>
              <a:t> </a:t>
            </a:r>
            <a:r>
              <a:rPr lang="en-US" dirty="0" err="1">
                <a:cs typeface="Arial"/>
              </a:rPr>
              <a:t>holistaidd</a:t>
            </a:r>
            <a:endParaRPr lang="en-US" dirty="0">
              <a:cs typeface="Arial"/>
            </a:endParaRPr>
          </a:p>
        </p:txBody>
      </p:sp>
      <p:sp>
        <p:nvSpPr>
          <p:cNvPr id="6" name="Content Placeholder 5">
            <a:extLst>
              <a:ext uri="{FF2B5EF4-FFF2-40B4-BE49-F238E27FC236}">
                <a16:creationId xmlns:a16="http://schemas.microsoft.com/office/drawing/2014/main" id="{D9A668FE-69B5-8495-F393-848D4103C581}"/>
              </a:ext>
            </a:extLst>
          </p:cNvPr>
          <p:cNvSpPr>
            <a:spLocks noGrp="1"/>
          </p:cNvSpPr>
          <p:nvPr>
            <p:ph sz="half" idx="2"/>
          </p:nvPr>
        </p:nvSpPr>
        <p:spPr/>
        <p:txBody>
          <a:bodyPr/>
          <a:lstStyle/>
          <a:p>
            <a:r>
              <a:rPr lang="en-US" dirty="0">
                <a:solidFill>
                  <a:srgbClr val="0070C0"/>
                </a:solidFill>
                <a:cs typeface="Arial"/>
              </a:rPr>
              <a:t>The role of the adult during play</a:t>
            </a:r>
          </a:p>
          <a:p>
            <a:r>
              <a:rPr lang="en-US" dirty="0">
                <a:solidFill>
                  <a:srgbClr val="0070C0"/>
                </a:solidFill>
                <a:cs typeface="Arial"/>
              </a:rPr>
              <a:t>Play cycle </a:t>
            </a:r>
            <a:endParaRPr lang="en-US" dirty="0">
              <a:solidFill>
                <a:srgbClr val="000000"/>
              </a:solidFill>
              <a:cs typeface="Arial"/>
            </a:endParaRPr>
          </a:p>
          <a:p>
            <a:r>
              <a:rPr lang="en-US" dirty="0">
                <a:solidFill>
                  <a:srgbClr val="0070C0"/>
                </a:solidFill>
                <a:cs typeface="Arial"/>
              </a:rPr>
              <a:t>Self-directed play- what this means and why it's important </a:t>
            </a:r>
          </a:p>
          <a:p>
            <a:r>
              <a:rPr lang="en-US" dirty="0">
                <a:solidFill>
                  <a:srgbClr val="0070C0"/>
                </a:solidFill>
                <a:cs typeface="Arial"/>
              </a:rPr>
              <a:t>Holistic development </a:t>
            </a:r>
          </a:p>
        </p:txBody>
      </p:sp>
      <p:sp>
        <p:nvSpPr>
          <p:cNvPr id="9" name="Title 1">
            <a:extLst>
              <a:ext uri="{FF2B5EF4-FFF2-40B4-BE49-F238E27FC236}">
                <a16:creationId xmlns:a16="http://schemas.microsoft.com/office/drawing/2014/main" id="{8E7A2289-D3FA-2ED6-98D3-2871EF6650B7}"/>
              </a:ext>
            </a:extLst>
          </p:cNvPr>
          <p:cNvSpPr>
            <a:spLocks noGrp="1" noChangeArrowheads="1"/>
          </p:cNvSpPr>
          <p:nvPr/>
        </p:nvSpPr>
        <p:spPr bwMode="auto">
          <a:xfrm>
            <a:off x="628650" y="365125"/>
            <a:ext cx="3713163" cy="11916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5800" rtl="0" fontAlgn="base">
              <a:lnSpc>
                <a:spcPct val="90000"/>
              </a:lnSpc>
              <a:spcBef>
                <a:spcPct val="0"/>
              </a:spcBef>
              <a:spcAft>
                <a:spcPct val="0"/>
              </a:spcAft>
              <a:defRPr sz="3300" kern="1200">
                <a:solidFill>
                  <a:schemeClr val="tx1"/>
                </a:solidFill>
                <a:latin typeface="+mj-lt"/>
                <a:ea typeface="+mj-ea"/>
                <a:cs typeface="+mj-cs"/>
              </a:defRPr>
            </a:lvl1pPr>
            <a:lvl2pPr algn="l" defTabSz="685800" rtl="0" fontAlgn="base">
              <a:lnSpc>
                <a:spcPct val="90000"/>
              </a:lnSpc>
              <a:spcBef>
                <a:spcPct val="0"/>
              </a:spcBef>
              <a:spcAft>
                <a:spcPct val="0"/>
              </a:spcAft>
              <a:defRPr sz="3300">
                <a:solidFill>
                  <a:schemeClr val="tx1"/>
                </a:solidFill>
                <a:latin typeface="Arial" panose="020B0604020202020204" pitchFamily="34" charset="0"/>
              </a:defRPr>
            </a:lvl2pPr>
            <a:lvl3pPr algn="l" defTabSz="685800" rtl="0" fontAlgn="base">
              <a:lnSpc>
                <a:spcPct val="90000"/>
              </a:lnSpc>
              <a:spcBef>
                <a:spcPct val="0"/>
              </a:spcBef>
              <a:spcAft>
                <a:spcPct val="0"/>
              </a:spcAft>
              <a:defRPr sz="3300">
                <a:solidFill>
                  <a:schemeClr val="tx1"/>
                </a:solidFill>
                <a:latin typeface="Arial" panose="020B0604020202020204" pitchFamily="34" charset="0"/>
              </a:defRPr>
            </a:lvl3pPr>
            <a:lvl4pPr algn="l" defTabSz="685800" rtl="0" fontAlgn="base">
              <a:lnSpc>
                <a:spcPct val="90000"/>
              </a:lnSpc>
              <a:spcBef>
                <a:spcPct val="0"/>
              </a:spcBef>
              <a:spcAft>
                <a:spcPct val="0"/>
              </a:spcAft>
              <a:defRPr sz="3300">
                <a:solidFill>
                  <a:schemeClr val="tx1"/>
                </a:solidFill>
                <a:latin typeface="Arial" panose="020B0604020202020204" pitchFamily="34" charset="0"/>
              </a:defRPr>
            </a:lvl4pPr>
            <a:lvl5pPr algn="l" defTabSz="685800" rtl="0" fontAlgn="base">
              <a:lnSpc>
                <a:spcPct val="90000"/>
              </a:lnSpc>
              <a:spcBef>
                <a:spcPct val="0"/>
              </a:spcBef>
              <a:spcAft>
                <a:spcPct val="0"/>
              </a:spcAft>
              <a:defRPr sz="3300">
                <a:solidFill>
                  <a:schemeClr val="tx1"/>
                </a:solidFill>
                <a:latin typeface="Arial" panose="020B0604020202020204" pitchFamily="34" charset="0"/>
              </a:defRPr>
            </a:lvl5pPr>
            <a:lvl6pPr marL="457200" algn="l" defTabSz="685800" rtl="0" fontAlgn="base">
              <a:lnSpc>
                <a:spcPct val="90000"/>
              </a:lnSpc>
              <a:spcBef>
                <a:spcPct val="0"/>
              </a:spcBef>
              <a:spcAft>
                <a:spcPct val="0"/>
              </a:spcAft>
              <a:defRPr sz="3300">
                <a:solidFill>
                  <a:schemeClr val="tx1"/>
                </a:solidFill>
                <a:latin typeface="Arial" panose="020B0604020202020204" pitchFamily="34" charset="0"/>
              </a:defRPr>
            </a:lvl6pPr>
            <a:lvl7pPr marL="914400" algn="l" defTabSz="685800" rtl="0" fontAlgn="base">
              <a:lnSpc>
                <a:spcPct val="90000"/>
              </a:lnSpc>
              <a:spcBef>
                <a:spcPct val="0"/>
              </a:spcBef>
              <a:spcAft>
                <a:spcPct val="0"/>
              </a:spcAft>
              <a:defRPr sz="3300">
                <a:solidFill>
                  <a:schemeClr val="tx1"/>
                </a:solidFill>
                <a:latin typeface="Arial" panose="020B0604020202020204" pitchFamily="34" charset="0"/>
              </a:defRPr>
            </a:lvl7pPr>
            <a:lvl8pPr marL="1371600" algn="l" defTabSz="685800" rtl="0" fontAlgn="base">
              <a:lnSpc>
                <a:spcPct val="90000"/>
              </a:lnSpc>
              <a:spcBef>
                <a:spcPct val="0"/>
              </a:spcBef>
              <a:spcAft>
                <a:spcPct val="0"/>
              </a:spcAft>
              <a:defRPr sz="3300">
                <a:solidFill>
                  <a:schemeClr val="tx1"/>
                </a:solidFill>
                <a:latin typeface="Arial" panose="020B0604020202020204" pitchFamily="34" charset="0"/>
              </a:defRPr>
            </a:lvl8pPr>
            <a:lvl9pPr marL="1828800" algn="l" defTabSz="685800" rtl="0" fontAlgn="base">
              <a:lnSpc>
                <a:spcPct val="90000"/>
              </a:lnSpc>
              <a:spcBef>
                <a:spcPct val="0"/>
              </a:spcBef>
              <a:spcAft>
                <a:spcPct val="0"/>
              </a:spcAft>
              <a:defRPr sz="3300">
                <a:solidFill>
                  <a:schemeClr val="tx1"/>
                </a:solidFill>
                <a:latin typeface="Arial" panose="020B0604020202020204" pitchFamily="34" charset="0"/>
              </a:defRPr>
            </a:lvl9pPr>
          </a:lstStyle>
          <a:p>
            <a:pPr eaLnBrk="1" hangingPunct="1"/>
            <a:r>
              <a:rPr lang="en-GB" altLang="en-US" sz="4000" dirty="0">
                <a:latin typeface="Calibri"/>
                <a:ea typeface="Calibri"/>
                <a:cs typeface="Calibri"/>
              </a:rPr>
              <a:t>Nod</a:t>
            </a:r>
            <a:endParaRPr lang="en-US" altLang="en-US" sz="4000" dirty="0">
              <a:solidFill>
                <a:srgbClr val="0070C0"/>
              </a:solidFill>
              <a:latin typeface="Calibri"/>
              <a:ea typeface="Calibri"/>
              <a:cs typeface="Calibri"/>
            </a:endParaRPr>
          </a:p>
        </p:txBody>
      </p:sp>
      <p:sp>
        <p:nvSpPr>
          <p:cNvPr id="10" name="TextBox 1">
            <a:extLst>
              <a:ext uri="{FF2B5EF4-FFF2-40B4-BE49-F238E27FC236}">
                <a16:creationId xmlns:a16="http://schemas.microsoft.com/office/drawing/2014/main" id="{C6C70484-557C-E462-864F-C9C36A2906F4}"/>
              </a:ext>
            </a:extLst>
          </p:cNvPr>
          <p:cNvSpPr txBox="1"/>
          <p:nvPr/>
        </p:nvSpPr>
        <p:spPr>
          <a:xfrm>
            <a:off x="4716016" y="620688"/>
            <a:ext cx="2416111" cy="707886"/>
          </a:xfrm>
          <a:prstGeom prst="rect">
            <a:avLst/>
          </a:prstGeom>
          <a:noFill/>
        </p:spPr>
        <p:txBody>
          <a:bodyPr wrap="none" lIns="91440" tIns="45720" rIns="91440" bIns="45720" rtlCol="0" anchor="t">
            <a:spAutoFit/>
          </a:bodyPr>
          <a:ls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a:lstStyle>
          <a:p>
            <a:r>
              <a:rPr lang="en-GB" altLang="en-US" sz="4000" dirty="0">
                <a:solidFill>
                  <a:srgbClr val="0070C0"/>
                </a:solidFill>
                <a:latin typeface="Calibri"/>
                <a:ea typeface="Calibri"/>
                <a:cs typeface="Calibri"/>
              </a:rPr>
              <a:t>Objectives</a:t>
            </a:r>
            <a:endParaRPr lang="en-US" sz="4000" dirty="0">
              <a:latin typeface="Calibri"/>
              <a:ea typeface="Calibri"/>
              <a:cs typeface="Calibri"/>
            </a:endParaRPr>
          </a:p>
        </p:txBody>
      </p:sp>
    </p:spTree>
    <p:extLst>
      <p:ext uri="{BB962C8B-B14F-4D97-AF65-F5344CB8AC3E}">
        <p14:creationId xmlns:p14="http://schemas.microsoft.com/office/powerpoint/2010/main" val="1804317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E90D0D0-4D53-31E3-6F6A-B509CEE2908D}"/>
              </a:ext>
            </a:extLst>
          </p:cNvPr>
          <p:cNvSpPr>
            <a:spLocks noGrp="1"/>
          </p:cNvSpPr>
          <p:nvPr>
            <p:ph sz="half" idx="1"/>
          </p:nvPr>
        </p:nvSpPr>
        <p:spPr/>
        <p:txBody>
          <a:bodyPr/>
          <a:lstStyle/>
          <a:p>
            <a:r>
              <a:rPr lang="en-GB" dirty="0" err="1"/>
              <a:t>Datblygiad</a:t>
            </a:r>
            <a:r>
              <a:rPr lang="en-GB" dirty="0"/>
              <a:t> </a:t>
            </a:r>
            <a:r>
              <a:rPr lang="en-GB" dirty="0" err="1"/>
              <a:t>cyfanol</a:t>
            </a:r>
            <a:r>
              <a:rPr lang="en-GB" dirty="0"/>
              <a:t>- </a:t>
            </a:r>
            <a:r>
              <a:rPr lang="en-GB" dirty="0" err="1"/>
              <a:t>datblygiad</a:t>
            </a:r>
            <a:r>
              <a:rPr lang="en-GB" dirty="0"/>
              <a:t> </a:t>
            </a:r>
            <a:r>
              <a:rPr lang="en-GB" dirty="0" err="1"/>
              <a:t>ploentyn</a:t>
            </a:r>
            <a:r>
              <a:rPr lang="en-GB" dirty="0"/>
              <a:t> o </a:t>
            </a:r>
            <a:r>
              <a:rPr lang="en-GB" dirty="0" err="1"/>
              <a:t>fewn</a:t>
            </a:r>
            <a:r>
              <a:rPr lang="en-GB" dirty="0"/>
              <a:t> </a:t>
            </a:r>
            <a:r>
              <a:rPr lang="en-GB" dirty="0" err="1"/>
              <a:t>pob</a:t>
            </a:r>
            <a:r>
              <a:rPr lang="en-GB" dirty="0"/>
              <a:t> </a:t>
            </a:r>
            <a:r>
              <a:rPr lang="en-GB" dirty="0" err="1"/>
              <a:t>maes</a:t>
            </a:r>
            <a:r>
              <a:rPr lang="en-GB" dirty="0"/>
              <a:t> </a:t>
            </a:r>
            <a:endParaRPr lang="en-GB" sz="2100" dirty="0">
              <a:cs typeface="Arial" panose="020B0604020202020204"/>
            </a:endParaRPr>
          </a:p>
          <a:p>
            <a:r>
              <a:rPr lang="en-GB" dirty="0">
                <a:cs typeface="Arial"/>
              </a:rPr>
              <a:t>Hunan-</a:t>
            </a:r>
            <a:r>
              <a:rPr lang="en-GB" dirty="0" err="1">
                <a:cs typeface="Arial"/>
              </a:rPr>
              <a:t>gyfeiriedig</a:t>
            </a:r>
            <a:r>
              <a:rPr lang="en-GB" dirty="0">
                <a:cs typeface="Arial"/>
              </a:rPr>
              <a:t>- Y </a:t>
            </a:r>
            <a:r>
              <a:rPr lang="en-GB" dirty="0" err="1">
                <a:cs typeface="Arial"/>
              </a:rPr>
              <a:t>plentyn</a:t>
            </a:r>
            <a:r>
              <a:rPr lang="en-GB" dirty="0">
                <a:cs typeface="Arial"/>
              </a:rPr>
              <a:t> </a:t>
            </a:r>
            <a:r>
              <a:rPr lang="en-GB" dirty="0" err="1">
                <a:cs typeface="Arial"/>
              </a:rPr>
              <a:t>sy'n</a:t>
            </a:r>
            <a:r>
              <a:rPr lang="en-GB" dirty="0">
                <a:cs typeface="Arial"/>
              </a:rPr>
              <a:t> </a:t>
            </a:r>
            <a:r>
              <a:rPr lang="en-GB" dirty="0" err="1">
                <a:cs typeface="Arial"/>
              </a:rPr>
              <a:t>dewid</a:t>
            </a:r>
            <a:r>
              <a:rPr lang="en-GB" dirty="0">
                <a:cs typeface="Arial"/>
              </a:rPr>
              <a:t> </a:t>
            </a:r>
            <a:r>
              <a:rPr lang="en-GB" dirty="0" err="1">
                <a:cs typeface="Arial"/>
              </a:rPr>
              <a:t>pwy</a:t>
            </a:r>
            <a:r>
              <a:rPr lang="en-GB" dirty="0">
                <a:cs typeface="Arial"/>
              </a:rPr>
              <a:t> </a:t>
            </a:r>
            <a:r>
              <a:rPr lang="en-GB" dirty="0" err="1">
                <a:cs typeface="Arial"/>
              </a:rPr>
              <a:t>maent</a:t>
            </a:r>
            <a:r>
              <a:rPr lang="en-GB" dirty="0">
                <a:cs typeface="Arial"/>
              </a:rPr>
              <a:t> </a:t>
            </a:r>
            <a:r>
              <a:rPr lang="en-GB" dirty="0" err="1">
                <a:cs typeface="Arial"/>
              </a:rPr>
              <a:t>yn</a:t>
            </a:r>
            <a:r>
              <a:rPr lang="en-GB" dirty="0">
                <a:cs typeface="Arial"/>
              </a:rPr>
              <a:t> </a:t>
            </a:r>
            <a:r>
              <a:rPr lang="en-GB" dirty="0" err="1">
                <a:cs typeface="Arial"/>
              </a:rPr>
              <a:t>chwarae</a:t>
            </a:r>
            <a:r>
              <a:rPr lang="en-GB" dirty="0">
                <a:cs typeface="Arial"/>
              </a:rPr>
              <a:t> </a:t>
            </a:r>
            <a:r>
              <a:rPr lang="en-GB" dirty="0" err="1">
                <a:cs typeface="Arial"/>
              </a:rPr>
              <a:t>gyda</a:t>
            </a:r>
            <a:r>
              <a:rPr lang="en-GB" dirty="0">
                <a:cs typeface="Arial"/>
              </a:rPr>
              <a:t>, </a:t>
            </a:r>
            <a:r>
              <a:rPr lang="en-GB" dirty="0" err="1">
                <a:cs typeface="Arial"/>
              </a:rPr>
              <a:t>beth</a:t>
            </a:r>
            <a:r>
              <a:rPr lang="en-GB" dirty="0">
                <a:cs typeface="Arial"/>
              </a:rPr>
              <a:t> </a:t>
            </a:r>
            <a:r>
              <a:rPr lang="en-GB" dirty="0" err="1">
                <a:cs typeface="Arial"/>
              </a:rPr>
              <a:t>maent</a:t>
            </a:r>
            <a:r>
              <a:rPr lang="en-GB" dirty="0">
                <a:cs typeface="Arial"/>
              </a:rPr>
              <a:t> </a:t>
            </a:r>
            <a:r>
              <a:rPr lang="en-GB" dirty="0" err="1">
                <a:cs typeface="Arial"/>
              </a:rPr>
              <a:t>yn</a:t>
            </a:r>
            <a:r>
              <a:rPr lang="en-GB" dirty="0">
                <a:cs typeface="Arial"/>
              </a:rPr>
              <a:t> </a:t>
            </a:r>
            <a:r>
              <a:rPr lang="en-GB" dirty="0" err="1">
                <a:cs typeface="Arial"/>
              </a:rPr>
              <a:t>chwarae</a:t>
            </a:r>
            <a:r>
              <a:rPr lang="en-GB" dirty="0">
                <a:cs typeface="Arial"/>
              </a:rPr>
              <a:t> ac </a:t>
            </a:r>
            <a:r>
              <a:rPr lang="en-GB" dirty="0" err="1">
                <a:cs typeface="Arial"/>
              </a:rPr>
              <a:t>yn</a:t>
            </a:r>
            <a:r>
              <a:rPr lang="en-GB" dirty="0">
                <a:cs typeface="Arial"/>
              </a:rPr>
              <a:t> </a:t>
            </a:r>
            <a:r>
              <a:rPr lang="en-GB" dirty="0" err="1">
                <a:cs typeface="Arial"/>
              </a:rPr>
              <a:t>ble</a:t>
            </a:r>
            <a:endParaRPr lang="en-GB" dirty="0">
              <a:cs typeface="Arial"/>
            </a:endParaRPr>
          </a:p>
          <a:p>
            <a:r>
              <a:rPr lang="en-GB" dirty="0" err="1">
                <a:cs typeface="Arial"/>
              </a:rPr>
              <a:t>Llygru</a:t>
            </a:r>
            <a:r>
              <a:rPr lang="en-GB" dirty="0">
                <a:cs typeface="Arial"/>
              </a:rPr>
              <a:t> </a:t>
            </a:r>
            <a:r>
              <a:rPr lang="en-GB" dirty="0" err="1">
                <a:cs typeface="Arial"/>
              </a:rPr>
              <a:t>chwarae</a:t>
            </a:r>
            <a:r>
              <a:rPr lang="en-GB" dirty="0">
                <a:cs typeface="Arial"/>
              </a:rPr>
              <a:t>- </a:t>
            </a:r>
            <a:r>
              <a:rPr lang="en-GB" dirty="0" err="1">
                <a:ea typeface="+mn-lt"/>
                <a:cs typeface="+mn-lt"/>
              </a:rPr>
              <a:t>Os</a:t>
            </a:r>
            <a:r>
              <a:rPr lang="en-GB" dirty="0">
                <a:ea typeface="+mn-lt"/>
                <a:cs typeface="+mn-lt"/>
              </a:rPr>
              <a:t> </a:t>
            </a:r>
            <a:r>
              <a:rPr lang="en-GB" dirty="0" err="1">
                <a:ea typeface="+mn-lt"/>
                <a:cs typeface="+mn-lt"/>
              </a:rPr>
              <a:t>bydd</a:t>
            </a:r>
            <a:r>
              <a:rPr lang="en-GB" dirty="0">
                <a:ea typeface="+mn-lt"/>
                <a:cs typeface="+mn-lt"/>
              </a:rPr>
              <a:t> </a:t>
            </a:r>
            <a:r>
              <a:rPr lang="en-GB" dirty="0" err="1">
                <a:ea typeface="+mn-lt"/>
                <a:cs typeface="+mn-lt"/>
              </a:rPr>
              <a:t>oedolyn</a:t>
            </a:r>
            <a:r>
              <a:rPr lang="en-GB" dirty="0">
                <a:ea typeface="+mn-lt"/>
                <a:cs typeface="+mn-lt"/>
              </a:rPr>
              <a:t> </a:t>
            </a:r>
            <a:r>
              <a:rPr lang="en-GB" dirty="0" err="1">
                <a:ea typeface="+mn-lt"/>
                <a:cs typeface="+mn-lt"/>
              </a:rPr>
              <a:t>yn</a:t>
            </a:r>
            <a:r>
              <a:rPr lang="en-GB" dirty="0">
                <a:ea typeface="+mn-lt"/>
                <a:cs typeface="+mn-lt"/>
              </a:rPr>
              <a:t> </a:t>
            </a:r>
            <a:r>
              <a:rPr lang="en-GB" dirty="0" err="1">
                <a:ea typeface="+mn-lt"/>
                <a:cs typeface="+mn-lt"/>
              </a:rPr>
              <a:t>ymyrryd</a:t>
            </a:r>
            <a:r>
              <a:rPr lang="en-GB" dirty="0">
                <a:ea typeface="+mn-lt"/>
                <a:cs typeface="+mn-lt"/>
              </a:rPr>
              <a:t> a bod y </a:t>
            </a:r>
            <a:r>
              <a:rPr lang="en-GB" dirty="0" err="1">
                <a:ea typeface="+mn-lt"/>
                <a:cs typeface="+mn-lt"/>
              </a:rPr>
              <a:t>chwarae'n</a:t>
            </a:r>
            <a:r>
              <a:rPr lang="en-GB" dirty="0">
                <a:ea typeface="+mn-lt"/>
                <a:cs typeface="+mn-lt"/>
              </a:rPr>
              <a:t> </a:t>
            </a:r>
            <a:r>
              <a:rPr lang="en-GB" dirty="0" err="1">
                <a:ea typeface="+mn-lt"/>
                <a:cs typeface="+mn-lt"/>
              </a:rPr>
              <a:t>cael</a:t>
            </a:r>
            <a:r>
              <a:rPr lang="en-GB" dirty="0">
                <a:ea typeface="+mn-lt"/>
                <a:cs typeface="+mn-lt"/>
              </a:rPr>
              <a:t> </a:t>
            </a:r>
            <a:r>
              <a:rPr lang="en-GB" dirty="0" err="1">
                <a:ea typeface="+mn-lt"/>
                <a:cs typeface="+mn-lt"/>
              </a:rPr>
              <a:t>ei</a:t>
            </a:r>
            <a:r>
              <a:rPr lang="en-GB" dirty="0">
                <a:ea typeface="+mn-lt"/>
                <a:cs typeface="+mn-lt"/>
              </a:rPr>
              <a:t> </a:t>
            </a:r>
            <a:r>
              <a:rPr lang="en-GB" dirty="0" err="1">
                <a:ea typeface="+mn-lt"/>
                <a:cs typeface="+mn-lt"/>
              </a:rPr>
              <a:t>orfodi</a:t>
            </a:r>
            <a:r>
              <a:rPr lang="en-GB" dirty="0">
                <a:ea typeface="+mn-lt"/>
                <a:cs typeface="+mn-lt"/>
              </a:rPr>
              <a:t> </a:t>
            </a:r>
            <a:r>
              <a:rPr lang="en-GB" dirty="0" err="1">
                <a:ea typeface="+mn-lt"/>
                <a:cs typeface="+mn-lt"/>
              </a:rPr>
              <a:t>i</a:t>
            </a:r>
            <a:r>
              <a:rPr lang="en-GB" dirty="0">
                <a:ea typeface="+mn-lt"/>
                <a:cs typeface="+mn-lt"/>
              </a:rPr>
              <a:t> </a:t>
            </a:r>
            <a:r>
              <a:rPr lang="en-GB" dirty="0" err="1">
                <a:ea typeface="+mn-lt"/>
                <a:cs typeface="+mn-lt"/>
              </a:rPr>
              <a:t>stopio</a:t>
            </a:r>
          </a:p>
          <a:p>
            <a:pPr marL="0" indent="0">
              <a:buNone/>
            </a:pPr>
            <a:endParaRPr lang="en-GB" dirty="0"/>
          </a:p>
        </p:txBody>
      </p:sp>
      <p:sp>
        <p:nvSpPr>
          <p:cNvPr id="4" name="Content Placeholder 3">
            <a:extLst>
              <a:ext uri="{FF2B5EF4-FFF2-40B4-BE49-F238E27FC236}">
                <a16:creationId xmlns:a16="http://schemas.microsoft.com/office/drawing/2014/main" id="{E4436896-3ED9-A306-B025-1E2A94575E4D}"/>
              </a:ext>
            </a:extLst>
          </p:cNvPr>
          <p:cNvSpPr>
            <a:spLocks noGrp="1"/>
          </p:cNvSpPr>
          <p:nvPr>
            <p:ph sz="half" idx="2"/>
          </p:nvPr>
        </p:nvSpPr>
        <p:spPr/>
        <p:txBody>
          <a:bodyPr/>
          <a:lstStyle/>
          <a:p>
            <a:r>
              <a:rPr lang="en-GB" dirty="0">
                <a:solidFill>
                  <a:srgbClr val="0070C0"/>
                </a:solidFill>
              </a:rPr>
              <a:t>Holistic development- a child's development in every area</a:t>
            </a:r>
          </a:p>
          <a:p>
            <a:r>
              <a:rPr lang="en-GB" dirty="0">
                <a:solidFill>
                  <a:srgbClr val="0070C0"/>
                </a:solidFill>
                <a:cs typeface="Arial"/>
              </a:rPr>
              <a:t>Self-directed- the child chooses who they play with, what they play and where</a:t>
            </a:r>
          </a:p>
          <a:p>
            <a:r>
              <a:rPr lang="en-GB" dirty="0">
                <a:solidFill>
                  <a:srgbClr val="0070C0"/>
                </a:solidFill>
                <a:cs typeface="Arial"/>
              </a:rPr>
              <a:t>Adulteration- If an adult intervenes and the play is forced to stop </a:t>
            </a:r>
          </a:p>
        </p:txBody>
      </p:sp>
      <p:sp>
        <p:nvSpPr>
          <p:cNvPr id="5" name="Title 1">
            <a:extLst>
              <a:ext uri="{FF2B5EF4-FFF2-40B4-BE49-F238E27FC236}">
                <a16:creationId xmlns:a16="http://schemas.microsoft.com/office/drawing/2014/main" id="{E18D53FF-DBE5-36CF-A6DF-DB1C6358E1C4}"/>
              </a:ext>
            </a:extLst>
          </p:cNvPr>
          <p:cNvSpPr>
            <a:spLocks noGrp="1"/>
          </p:cNvSpPr>
          <p:nvPr>
            <p:ph type="title"/>
          </p:nvPr>
        </p:nvSpPr>
        <p:spPr>
          <a:xfrm>
            <a:off x="628650" y="455358"/>
            <a:ext cx="7886700" cy="994172"/>
          </a:xfrm>
        </p:spPr>
        <p:txBody>
          <a:bodyPr/>
          <a:lstStyle/>
          <a:p>
            <a:r>
              <a:rPr lang="en-GB" dirty="0" err="1"/>
              <a:t>Geirfa</a:t>
            </a:r>
            <a:r>
              <a:rPr lang="en-GB" dirty="0"/>
              <a:t> </a:t>
            </a:r>
            <a:br>
              <a:rPr lang="en-GB" dirty="0"/>
            </a:br>
            <a:r>
              <a:rPr lang="en-GB" dirty="0">
                <a:solidFill>
                  <a:srgbClr val="0070C0"/>
                </a:solidFill>
              </a:rPr>
              <a:t>Glossary</a:t>
            </a:r>
            <a:endParaRPr lang="en-US" dirty="0">
              <a:solidFill>
                <a:srgbClr val="0070C0"/>
              </a:solidFill>
            </a:endParaRPr>
          </a:p>
        </p:txBody>
      </p:sp>
    </p:spTree>
    <p:extLst>
      <p:ext uri="{BB962C8B-B14F-4D97-AF65-F5344CB8AC3E}">
        <p14:creationId xmlns:p14="http://schemas.microsoft.com/office/powerpoint/2010/main" val="35010667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6E0BF-9E10-0EE4-0A8A-959761BC9024}"/>
              </a:ext>
            </a:extLst>
          </p:cNvPr>
          <p:cNvSpPr>
            <a:spLocks noGrp="1"/>
          </p:cNvSpPr>
          <p:nvPr>
            <p:ph type="ctrTitle"/>
          </p:nvPr>
        </p:nvSpPr>
        <p:spPr>
          <a:xfrm>
            <a:off x="1143000" y="1556792"/>
            <a:ext cx="6858000" cy="2387600"/>
          </a:xfrm>
        </p:spPr>
        <p:txBody>
          <a:bodyPr/>
          <a:lstStyle/>
          <a:p>
            <a:r>
              <a:rPr lang="en-US" dirty="0">
                <a:cs typeface="Arial"/>
              </a:rPr>
              <a:t>Beth </a:t>
            </a:r>
            <a:r>
              <a:rPr lang="en-US" dirty="0" err="1">
                <a:cs typeface="Arial"/>
              </a:rPr>
              <a:t>yw</a:t>
            </a:r>
            <a:r>
              <a:rPr lang="en-US" dirty="0">
                <a:cs typeface="Arial"/>
              </a:rPr>
              <a:t> </a:t>
            </a:r>
            <a:r>
              <a:rPr lang="en-US" dirty="0" err="1">
                <a:cs typeface="Arial"/>
              </a:rPr>
              <a:t>rol</a:t>
            </a:r>
            <a:r>
              <a:rPr lang="en-US" dirty="0">
                <a:cs typeface="Arial"/>
              </a:rPr>
              <a:t> yr </a:t>
            </a:r>
            <a:r>
              <a:rPr lang="en-US" dirty="0" err="1">
                <a:cs typeface="Arial"/>
              </a:rPr>
              <a:t>oedolyn</a:t>
            </a:r>
            <a:r>
              <a:rPr lang="en-US" dirty="0">
                <a:cs typeface="Arial"/>
              </a:rPr>
              <a:t> </a:t>
            </a:r>
            <a:r>
              <a:rPr lang="en-US" dirty="0" err="1">
                <a:cs typeface="Arial"/>
              </a:rPr>
              <a:t>yn</a:t>
            </a:r>
            <a:r>
              <a:rPr lang="en-US" dirty="0">
                <a:cs typeface="Arial"/>
              </a:rPr>
              <a:t> </a:t>
            </a:r>
            <a:r>
              <a:rPr lang="en-US" dirty="0" err="1">
                <a:cs typeface="Arial"/>
              </a:rPr>
              <a:t>ystod</a:t>
            </a:r>
            <a:r>
              <a:rPr lang="en-US" dirty="0">
                <a:cs typeface="Arial"/>
              </a:rPr>
              <a:t> </a:t>
            </a:r>
            <a:r>
              <a:rPr lang="en-US" dirty="0" err="1">
                <a:cs typeface="Arial"/>
              </a:rPr>
              <a:t>chwarae</a:t>
            </a:r>
            <a:r>
              <a:rPr lang="en-US" dirty="0">
                <a:cs typeface="Arial"/>
              </a:rPr>
              <a:t>?</a:t>
            </a:r>
            <a:br>
              <a:rPr lang="en-US" dirty="0">
                <a:solidFill>
                  <a:srgbClr val="0070C0"/>
                </a:solidFill>
                <a:cs typeface="Arial"/>
              </a:rPr>
            </a:br>
            <a:r>
              <a:rPr lang="en-US" dirty="0">
                <a:solidFill>
                  <a:srgbClr val="0070C0"/>
                </a:solidFill>
                <a:cs typeface="Arial"/>
              </a:rPr>
              <a:t>What is the role of the adult during play?</a:t>
            </a:r>
            <a:endParaRPr lang="en-US" dirty="0">
              <a:solidFill>
                <a:srgbClr val="0070C0"/>
              </a:solidFill>
            </a:endParaRPr>
          </a:p>
        </p:txBody>
      </p:sp>
    </p:spTree>
    <p:extLst>
      <p:ext uri="{BB962C8B-B14F-4D97-AF65-F5344CB8AC3E}">
        <p14:creationId xmlns:p14="http://schemas.microsoft.com/office/powerpoint/2010/main" val="21588070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C6E88-95A5-7225-8960-2C577DE01F70}"/>
              </a:ext>
            </a:extLst>
          </p:cNvPr>
          <p:cNvSpPr>
            <a:spLocks noGrp="1"/>
          </p:cNvSpPr>
          <p:nvPr>
            <p:ph type="title"/>
          </p:nvPr>
        </p:nvSpPr>
        <p:spPr>
          <a:xfrm>
            <a:off x="628650" y="365125"/>
            <a:ext cx="8468983" cy="1336346"/>
          </a:xfrm>
        </p:spPr>
        <p:txBody>
          <a:bodyPr/>
          <a:lstStyle/>
          <a:p>
            <a:r>
              <a:rPr lang="en-US" dirty="0">
                <a:cs typeface="Arial"/>
              </a:rPr>
              <a:t>Beth </a:t>
            </a:r>
            <a:r>
              <a:rPr lang="en-US" dirty="0" err="1">
                <a:cs typeface="Arial"/>
              </a:rPr>
              <a:t>yw</a:t>
            </a:r>
            <a:r>
              <a:rPr lang="en-US" dirty="0">
                <a:cs typeface="Arial"/>
              </a:rPr>
              <a:t> </a:t>
            </a:r>
            <a:r>
              <a:rPr lang="en-US" dirty="0" err="1">
                <a:cs typeface="Arial"/>
              </a:rPr>
              <a:t>rol</a:t>
            </a:r>
            <a:r>
              <a:rPr lang="en-US" dirty="0">
                <a:cs typeface="Arial"/>
              </a:rPr>
              <a:t> yr </a:t>
            </a:r>
            <a:r>
              <a:rPr lang="en-US" dirty="0" err="1">
                <a:cs typeface="Arial"/>
              </a:rPr>
              <a:t>oedolyn</a:t>
            </a:r>
            <a:r>
              <a:rPr lang="en-US" dirty="0">
                <a:cs typeface="Arial"/>
              </a:rPr>
              <a:t> </a:t>
            </a:r>
            <a:r>
              <a:rPr lang="en-US" dirty="0" err="1">
                <a:cs typeface="Arial"/>
              </a:rPr>
              <a:t>yn</a:t>
            </a:r>
            <a:r>
              <a:rPr lang="en-US" dirty="0">
                <a:cs typeface="Arial"/>
              </a:rPr>
              <a:t> </a:t>
            </a:r>
            <a:r>
              <a:rPr lang="en-US" dirty="0" err="1">
                <a:cs typeface="Arial"/>
              </a:rPr>
              <a:t>ystod</a:t>
            </a:r>
            <a:r>
              <a:rPr lang="en-US" dirty="0">
                <a:cs typeface="Arial"/>
              </a:rPr>
              <a:t> </a:t>
            </a:r>
            <a:r>
              <a:rPr lang="en-US" dirty="0" err="1">
                <a:cs typeface="Arial"/>
              </a:rPr>
              <a:t>chwarae</a:t>
            </a:r>
            <a:r>
              <a:rPr lang="en-US" dirty="0">
                <a:cs typeface="Arial"/>
              </a:rPr>
              <a:t>?</a:t>
            </a:r>
            <a:br>
              <a:rPr lang="en-US" dirty="0">
                <a:solidFill>
                  <a:srgbClr val="0070C0"/>
                </a:solidFill>
                <a:cs typeface="Arial"/>
              </a:rPr>
            </a:br>
            <a:r>
              <a:rPr lang="en-US" dirty="0">
                <a:solidFill>
                  <a:srgbClr val="0070C0"/>
                </a:solidFill>
                <a:cs typeface="Arial"/>
              </a:rPr>
              <a:t>What is the role of the adult during play?</a:t>
            </a:r>
            <a:endParaRPr lang="en-US" dirty="0">
              <a:solidFill>
                <a:srgbClr val="0070C0"/>
              </a:solidFill>
            </a:endParaRPr>
          </a:p>
        </p:txBody>
      </p:sp>
      <p:sp>
        <p:nvSpPr>
          <p:cNvPr id="3" name="Content Placeholder 2">
            <a:extLst>
              <a:ext uri="{FF2B5EF4-FFF2-40B4-BE49-F238E27FC236}">
                <a16:creationId xmlns:a16="http://schemas.microsoft.com/office/drawing/2014/main" id="{B88FD423-56D8-C4E9-64F3-CC0FB3F3A0D5}"/>
              </a:ext>
            </a:extLst>
          </p:cNvPr>
          <p:cNvSpPr>
            <a:spLocks noGrp="1"/>
          </p:cNvSpPr>
          <p:nvPr>
            <p:ph sz="half" idx="1"/>
          </p:nvPr>
        </p:nvSpPr>
        <p:spPr/>
        <p:txBody>
          <a:bodyPr/>
          <a:lstStyle/>
          <a:p>
            <a:r>
              <a:rPr lang="en-US" dirty="0" err="1">
                <a:ea typeface="+mn-lt"/>
                <a:cs typeface="+mn-lt"/>
              </a:rPr>
              <a:t>Cefnogi</a:t>
            </a:r>
            <a:endParaRPr lang="en-US" dirty="0" err="1">
              <a:cs typeface="Arial" panose="020B0604020202020204"/>
            </a:endParaRPr>
          </a:p>
          <a:p>
            <a:r>
              <a:rPr lang="en-US" dirty="0" err="1">
                <a:ea typeface="+mn-lt"/>
                <a:cs typeface="+mn-lt"/>
              </a:rPr>
              <a:t>Hwyluso</a:t>
            </a:r>
            <a:endParaRPr lang="en-US" dirty="0" err="1"/>
          </a:p>
          <a:p>
            <a:r>
              <a:rPr lang="en-US" dirty="0" err="1">
                <a:ea typeface="+mn-lt"/>
                <a:cs typeface="+mn-lt"/>
              </a:rPr>
              <a:t>Ymestyn</a:t>
            </a:r>
            <a:r>
              <a:rPr lang="en-US" dirty="0">
                <a:ea typeface="+mn-lt"/>
                <a:cs typeface="+mn-lt"/>
              </a:rPr>
              <a:t> y </a:t>
            </a:r>
            <a:r>
              <a:rPr lang="en-US" dirty="0" err="1">
                <a:ea typeface="+mn-lt"/>
                <a:cs typeface="+mn-lt"/>
              </a:rPr>
              <a:t>dysgu</a:t>
            </a:r>
            <a:endParaRPr lang="en-US">
              <a:cs typeface="Arial" panose="020B0604020202020204"/>
            </a:endParaRPr>
          </a:p>
          <a:p>
            <a:r>
              <a:rPr lang="en-US" b="1" dirty="0" err="1">
                <a:solidFill>
                  <a:srgbClr val="000000"/>
                </a:solidFill>
                <a:ea typeface="+mn-lt"/>
                <a:cs typeface="+mn-lt"/>
              </a:rPr>
              <a:t>Darparu</a:t>
            </a:r>
            <a:r>
              <a:rPr lang="en-US" b="1" dirty="0">
                <a:solidFill>
                  <a:srgbClr val="000000"/>
                </a:solidFill>
                <a:ea typeface="+mn-lt"/>
                <a:cs typeface="+mn-lt"/>
              </a:rPr>
              <a:t> </a:t>
            </a:r>
            <a:r>
              <a:rPr lang="en-US" b="1" dirty="0" err="1">
                <a:solidFill>
                  <a:srgbClr val="000000"/>
                </a:solidFill>
                <a:ea typeface="+mn-lt"/>
                <a:cs typeface="+mn-lt"/>
              </a:rPr>
              <a:t>ryddid</a:t>
            </a:r>
            <a:r>
              <a:rPr lang="en-US" b="1" dirty="0">
                <a:solidFill>
                  <a:srgbClr val="000000"/>
                </a:solidFill>
                <a:ea typeface="+mn-lt"/>
                <a:cs typeface="+mn-lt"/>
              </a:rPr>
              <a:t> </a:t>
            </a:r>
            <a:r>
              <a:rPr lang="en-US" b="1" dirty="0" err="1">
                <a:solidFill>
                  <a:srgbClr val="000000"/>
                </a:solidFill>
                <a:ea typeface="+mn-lt"/>
                <a:cs typeface="+mn-lt"/>
              </a:rPr>
              <a:t>i</a:t>
            </a:r>
            <a:r>
              <a:rPr lang="en-US" b="1" dirty="0">
                <a:solidFill>
                  <a:srgbClr val="000000"/>
                </a:solidFill>
                <a:ea typeface="+mn-lt"/>
                <a:cs typeface="+mn-lt"/>
              </a:rPr>
              <a:t> </a:t>
            </a:r>
            <a:r>
              <a:rPr lang="en-US" b="1" dirty="0" err="1">
                <a:solidFill>
                  <a:srgbClr val="000000"/>
                </a:solidFill>
                <a:ea typeface="+mn-lt"/>
                <a:cs typeface="+mn-lt"/>
              </a:rPr>
              <a:t>archwilio</a:t>
            </a:r>
            <a:endParaRPr lang="en-US" dirty="0">
              <a:solidFill>
                <a:srgbClr val="000000"/>
              </a:solidFill>
              <a:cs typeface="Arial"/>
            </a:endParaRPr>
          </a:p>
          <a:p>
            <a:r>
              <a:rPr lang="en-US" dirty="0" err="1">
                <a:ea typeface="+mn-lt"/>
                <a:cs typeface="+mn-lt"/>
              </a:rPr>
              <a:t>Gwneud</a:t>
            </a:r>
            <a:r>
              <a:rPr lang="en-US" dirty="0">
                <a:ea typeface="+mn-lt"/>
                <a:cs typeface="+mn-lt"/>
              </a:rPr>
              <a:t> </a:t>
            </a:r>
            <a:r>
              <a:rPr lang="en-US" dirty="0" err="1">
                <a:ea typeface="+mn-lt"/>
                <a:cs typeface="+mn-lt"/>
              </a:rPr>
              <a:t>chwarae</a:t>
            </a:r>
            <a:r>
              <a:rPr lang="en-US" dirty="0">
                <a:ea typeface="+mn-lt"/>
                <a:cs typeface="+mn-lt"/>
              </a:rPr>
              <a:t> </a:t>
            </a:r>
            <a:r>
              <a:rPr lang="en-US" dirty="0" err="1">
                <a:ea typeface="+mn-lt"/>
                <a:cs typeface="+mn-lt"/>
              </a:rPr>
              <a:t>yn</a:t>
            </a:r>
            <a:r>
              <a:rPr lang="en-US" dirty="0">
                <a:ea typeface="+mn-lt"/>
                <a:cs typeface="+mn-lt"/>
              </a:rPr>
              <a:t> </a:t>
            </a:r>
            <a:r>
              <a:rPr lang="en-US" dirty="0" err="1">
                <a:ea typeface="+mn-lt"/>
                <a:cs typeface="+mn-lt"/>
              </a:rPr>
              <a:t>ystyrlon</a:t>
            </a:r>
            <a:endParaRPr lang="en-US" dirty="0" err="1"/>
          </a:p>
          <a:p>
            <a:r>
              <a:rPr lang="en-US" dirty="0" err="1">
                <a:ea typeface="+mn-lt"/>
                <a:cs typeface="+mn-lt"/>
              </a:rPr>
              <a:t>Ymarfer</a:t>
            </a:r>
            <a:r>
              <a:rPr lang="en-US" dirty="0">
                <a:ea typeface="+mn-lt"/>
                <a:cs typeface="+mn-lt"/>
              </a:rPr>
              <a:t> </a:t>
            </a:r>
            <a:r>
              <a:rPr lang="en-US" dirty="0" err="1">
                <a:ea typeface="+mn-lt"/>
                <a:cs typeface="+mn-lt"/>
              </a:rPr>
              <a:t>cynhwysol</a:t>
            </a:r>
            <a:endParaRPr lang="en-US" dirty="0" err="1"/>
          </a:p>
          <a:p>
            <a:r>
              <a:rPr lang="en-US" dirty="0" err="1">
                <a:cs typeface="Arial"/>
              </a:rPr>
              <a:t>Arsylwi</a:t>
            </a:r>
            <a:endParaRPr lang="en-US">
              <a:cs typeface="Arial"/>
            </a:endParaRPr>
          </a:p>
          <a:p>
            <a:r>
              <a:rPr lang="en-US" dirty="0" err="1">
                <a:ea typeface="+mn-lt"/>
                <a:cs typeface="+mn-lt"/>
              </a:rPr>
              <a:t>Sgaffaldio</a:t>
            </a:r>
            <a:endParaRPr lang="en-US" dirty="0" err="1"/>
          </a:p>
        </p:txBody>
      </p:sp>
      <p:sp>
        <p:nvSpPr>
          <p:cNvPr id="4" name="Content Placeholder 3">
            <a:extLst>
              <a:ext uri="{FF2B5EF4-FFF2-40B4-BE49-F238E27FC236}">
                <a16:creationId xmlns:a16="http://schemas.microsoft.com/office/drawing/2014/main" id="{F96AC0CA-248F-DFF6-3D4B-B42276B31D32}"/>
              </a:ext>
            </a:extLst>
          </p:cNvPr>
          <p:cNvSpPr>
            <a:spLocks noGrp="1"/>
          </p:cNvSpPr>
          <p:nvPr>
            <p:ph sz="half" idx="2"/>
          </p:nvPr>
        </p:nvSpPr>
        <p:spPr/>
        <p:txBody>
          <a:bodyPr/>
          <a:lstStyle/>
          <a:p>
            <a:r>
              <a:rPr lang="en-US" dirty="0">
                <a:solidFill>
                  <a:srgbClr val="0070C0"/>
                </a:solidFill>
                <a:cs typeface="Arial"/>
              </a:rPr>
              <a:t>Support</a:t>
            </a:r>
          </a:p>
          <a:p>
            <a:r>
              <a:rPr lang="en-US" dirty="0">
                <a:solidFill>
                  <a:srgbClr val="0070C0"/>
                </a:solidFill>
                <a:cs typeface="Arial"/>
              </a:rPr>
              <a:t>Facilitate</a:t>
            </a:r>
          </a:p>
          <a:p>
            <a:r>
              <a:rPr lang="en-US" dirty="0">
                <a:solidFill>
                  <a:srgbClr val="0070C0"/>
                </a:solidFill>
                <a:cs typeface="Arial"/>
              </a:rPr>
              <a:t>Extend learning</a:t>
            </a:r>
          </a:p>
          <a:p>
            <a:r>
              <a:rPr lang="en-US" b="1" dirty="0">
                <a:solidFill>
                  <a:srgbClr val="0070C0"/>
                </a:solidFill>
                <a:cs typeface="Arial"/>
              </a:rPr>
              <a:t>Provide freedom to explore</a:t>
            </a:r>
          </a:p>
          <a:p>
            <a:r>
              <a:rPr lang="en-US" dirty="0">
                <a:solidFill>
                  <a:srgbClr val="0070C0"/>
                </a:solidFill>
                <a:cs typeface="Arial"/>
              </a:rPr>
              <a:t>Make play meaningful</a:t>
            </a:r>
          </a:p>
          <a:p>
            <a:r>
              <a:rPr lang="en-US" dirty="0">
                <a:solidFill>
                  <a:srgbClr val="0070C0"/>
                </a:solidFill>
                <a:cs typeface="Arial"/>
              </a:rPr>
              <a:t>Inclusive practice </a:t>
            </a:r>
          </a:p>
          <a:p>
            <a:r>
              <a:rPr lang="en-US" dirty="0">
                <a:solidFill>
                  <a:srgbClr val="0070C0"/>
                </a:solidFill>
                <a:cs typeface="Arial"/>
              </a:rPr>
              <a:t>Observe</a:t>
            </a:r>
          </a:p>
          <a:p>
            <a:r>
              <a:rPr lang="en-US" dirty="0">
                <a:solidFill>
                  <a:srgbClr val="0070C0"/>
                </a:solidFill>
                <a:cs typeface="Arial"/>
              </a:rPr>
              <a:t>Scaffold</a:t>
            </a:r>
          </a:p>
          <a:p>
            <a:pPr marL="0" indent="0">
              <a:buNone/>
            </a:pPr>
            <a:r>
              <a:rPr lang="en-US" sz="1800" dirty="0">
                <a:solidFill>
                  <a:srgbClr val="0070C0"/>
                </a:solidFill>
                <a:cs typeface="Arial"/>
              </a:rPr>
              <a:t>(Andrews, 2017)</a:t>
            </a:r>
          </a:p>
        </p:txBody>
      </p:sp>
    </p:spTree>
    <p:extLst>
      <p:ext uri="{BB962C8B-B14F-4D97-AF65-F5344CB8AC3E}">
        <p14:creationId xmlns:p14="http://schemas.microsoft.com/office/powerpoint/2010/main" val="25325974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EE962-808E-F61C-27AE-BD289AA69805}"/>
              </a:ext>
            </a:extLst>
          </p:cNvPr>
          <p:cNvSpPr>
            <a:spLocks noGrp="1"/>
          </p:cNvSpPr>
          <p:nvPr>
            <p:ph type="title"/>
          </p:nvPr>
        </p:nvSpPr>
        <p:spPr/>
        <p:txBody>
          <a:bodyPr/>
          <a:lstStyle/>
          <a:p>
            <a:r>
              <a:rPr lang="en-US" dirty="0" err="1"/>
              <a:t>Rôlau</a:t>
            </a:r>
            <a:r>
              <a:rPr lang="en-US" dirty="0"/>
              <a:t> </a:t>
            </a:r>
            <a:r>
              <a:rPr lang="en-US" dirty="0" err="1"/>
              <a:t>gwahanol</a:t>
            </a:r>
            <a:r>
              <a:rPr lang="en-US" dirty="0"/>
              <a:t> </a:t>
            </a:r>
            <a:r>
              <a:rPr lang="en-US" dirty="0" err="1"/>
              <a:t>yn</a:t>
            </a:r>
            <a:r>
              <a:rPr lang="en-US" dirty="0"/>
              <a:t> </a:t>
            </a:r>
            <a:r>
              <a:rPr lang="en-US" dirty="0" err="1"/>
              <a:t>chwarae</a:t>
            </a:r>
            <a:br>
              <a:rPr lang="en-US" dirty="0"/>
            </a:br>
            <a:r>
              <a:rPr lang="en-GB" dirty="0">
                <a:solidFill>
                  <a:srgbClr val="0070C0"/>
                </a:solidFill>
              </a:rPr>
              <a:t>Different roles in play</a:t>
            </a:r>
            <a:endParaRPr lang="en-US" dirty="0">
              <a:solidFill>
                <a:srgbClr val="0070C0"/>
              </a:solidFill>
            </a:endParaRPr>
          </a:p>
        </p:txBody>
      </p:sp>
      <p:sp>
        <p:nvSpPr>
          <p:cNvPr id="3" name="Content Placeholder 2">
            <a:extLst>
              <a:ext uri="{FF2B5EF4-FFF2-40B4-BE49-F238E27FC236}">
                <a16:creationId xmlns:a16="http://schemas.microsoft.com/office/drawing/2014/main" id="{6B87DD34-1C8A-D3A4-E97A-D910FE53F5FC}"/>
              </a:ext>
            </a:extLst>
          </p:cNvPr>
          <p:cNvSpPr>
            <a:spLocks noGrp="1"/>
          </p:cNvSpPr>
          <p:nvPr>
            <p:ph sz="half" idx="1"/>
          </p:nvPr>
        </p:nvSpPr>
        <p:spPr/>
        <p:txBody>
          <a:bodyPr/>
          <a:lstStyle/>
          <a:p>
            <a:r>
              <a:rPr lang="en-US" dirty="0" err="1"/>
              <a:t>Rôl</a:t>
            </a:r>
            <a:r>
              <a:rPr lang="en-US" dirty="0"/>
              <a:t> yr </a:t>
            </a:r>
            <a:r>
              <a:rPr lang="en-US" dirty="0" err="1"/>
              <a:t>arsylwr</a:t>
            </a:r>
            <a:endParaRPr lang="en-US" dirty="0"/>
          </a:p>
          <a:p>
            <a:r>
              <a:rPr lang="en-US" dirty="0" err="1"/>
              <a:t>Rôl</a:t>
            </a:r>
            <a:r>
              <a:rPr lang="en-US" dirty="0"/>
              <a:t> y partner</a:t>
            </a:r>
          </a:p>
          <a:p>
            <a:r>
              <a:rPr lang="en-US" dirty="0" err="1"/>
              <a:t>Rôl</a:t>
            </a:r>
            <a:r>
              <a:rPr lang="en-US" dirty="0"/>
              <a:t> yr </a:t>
            </a:r>
            <a:r>
              <a:rPr lang="en-US" dirty="0" err="1"/>
              <a:t>hwylusydd</a:t>
            </a:r>
            <a:endParaRPr lang="en-US" dirty="0"/>
          </a:p>
          <a:p>
            <a:endParaRPr lang="en-US" dirty="0"/>
          </a:p>
        </p:txBody>
      </p:sp>
      <p:sp>
        <p:nvSpPr>
          <p:cNvPr id="4" name="Content Placeholder 3">
            <a:extLst>
              <a:ext uri="{FF2B5EF4-FFF2-40B4-BE49-F238E27FC236}">
                <a16:creationId xmlns:a16="http://schemas.microsoft.com/office/drawing/2014/main" id="{5A8ABBC5-4E89-A9AE-45B6-A79FA7DCAD26}"/>
              </a:ext>
            </a:extLst>
          </p:cNvPr>
          <p:cNvSpPr>
            <a:spLocks noGrp="1"/>
          </p:cNvSpPr>
          <p:nvPr>
            <p:ph sz="half" idx="2"/>
          </p:nvPr>
        </p:nvSpPr>
        <p:spPr/>
        <p:txBody>
          <a:bodyPr/>
          <a:lstStyle/>
          <a:p>
            <a:r>
              <a:rPr lang="en-GB" dirty="0">
                <a:solidFill>
                  <a:srgbClr val="0070C0"/>
                </a:solidFill>
              </a:rPr>
              <a:t>Observer role</a:t>
            </a:r>
          </a:p>
          <a:p>
            <a:r>
              <a:rPr lang="en-GB" dirty="0">
                <a:solidFill>
                  <a:srgbClr val="0070C0"/>
                </a:solidFill>
              </a:rPr>
              <a:t>Partner role</a:t>
            </a:r>
          </a:p>
          <a:p>
            <a:r>
              <a:rPr lang="en-GB" dirty="0">
                <a:solidFill>
                  <a:srgbClr val="0070C0"/>
                </a:solidFill>
              </a:rPr>
              <a:t>Facilitator role</a:t>
            </a:r>
            <a:endParaRPr lang="en-US" dirty="0">
              <a:solidFill>
                <a:srgbClr val="0070C0"/>
              </a:solidFill>
            </a:endParaRPr>
          </a:p>
        </p:txBody>
      </p:sp>
    </p:spTree>
    <p:extLst>
      <p:ext uri="{BB962C8B-B14F-4D97-AF65-F5344CB8AC3E}">
        <p14:creationId xmlns:p14="http://schemas.microsoft.com/office/powerpoint/2010/main" val="37970203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7819C6-A547-F9F7-1909-175433E341B0}"/>
              </a:ext>
            </a:extLst>
          </p:cNvPr>
          <p:cNvSpPr>
            <a:spLocks noGrp="1"/>
          </p:cNvSpPr>
          <p:nvPr>
            <p:ph type="title"/>
          </p:nvPr>
        </p:nvSpPr>
        <p:spPr/>
        <p:txBody>
          <a:bodyPr/>
          <a:lstStyle/>
          <a:p>
            <a:r>
              <a:rPr lang="en-US" dirty="0" err="1"/>
              <a:t>Rôl</a:t>
            </a:r>
            <a:r>
              <a:rPr lang="en-US" dirty="0"/>
              <a:t> yr </a:t>
            </a:r>
            <a:r>
              <a:rPr lang="en-US" dirty="0" err="1"/>
              <a:t>arsylwr</a:t>
            </a:r>
            <a:br>
              <a:rPr lang="en-GB" dirty="0"/>
            </a:br>
            <a:r>
              <a:rPr lang="en-GB" dirty="0">
                <a:solidFill>
                  <a:srgbClr val="0070C0"/>
                </a:solidFill>
              </a:rPr>
              <a:t>Observer role</a:t>
            </a:r>
            <a:endParaRPr lang="en-US" dirty="0">
              <a:solidFill>
                <a:srgbClr val="0070C0"/>
              </a:solidFill>
            </a:endParaRPr>
          </a:p>
        </p:txBody>
      </p:sp>
      <p:sp>
        <p:nvSpPr>
          <p:cNvPr id="3" name="Content Placeholder 2">
            <a:extLst>
              <a:ext uri="{FF2B5EF4-FFF2-40B4-BE49-F238E27FC236}">
                <a16:creationId xmlns:a16="http://schemas.microsoft.com/office/drawing/2014/main" id="{E21E13CD-5279-9EF2-9FFF-5D9F6CE306D4}"/>
              </a:ext>
            </a:extLst>
          </p:cNvPr>
          <p:cNvSpPr>
            <a:spLocks noGrp="1"/>
          </p:cNvSpPr>
          <p:nvPr>
            <p:ph sz="half" idx="1"/>
          </p:nvPr>
        </p:nvSpPr>
        <p:spPr/>
        <p:txBody>
          <a:bodyPr/>
          <a:lstStyle/>
          <a:p>
            <a:r>
              <a:rPr lang="en-US" dirty="0" err="1"/>
              <a:t>Mae'r</a:t>
            </a:r>
            <a:r>
              <a:rPr lang="en-US" dirty="0"/>
              <a:t> </a:t>
            </a:r>
            <a:r>
              <a:rPr lang="en-US" dirty="0" err="1"/>
              <a:t>oedolyn</a:t>
            </a:r>
            <a:r>
              <a:rPr lang="en-US" dirty="0"/>
              <a:t> </a:t>
            </a:r>
            <a:r>
              <a:rPr lang="en-US" dirty="0" err="1"/>
              <a:t>yn</a:t>
            </a:r>
            <a:r>
              <a:rPr lang="en-US" dirty="0"/>
              <a:t> </a:t>
            </a:r>
            <a:r>
              <a:rPr lang="en-US" dirty="0" err="1"/>
              <a:t>gwylio</a:t>
            </a:r>
            <a:r>
              <a:rPr lang="en-US" dirty="0"/>
              <a:t> </a:t>
            </a:r>
            <a:r>
              <a:rPr lang="en-US" dirty="0" err="1"/>
              <a:t>chwarae</a:t>
            </a:r>
            <a:r>
              <a:rPr lang="en-US" dirty="0"/>
              <a:t> plant </a:t>
            </a:r>
            <a:r>
              <a:rPr lang="en-US" dirty="0" err="1"/>
              <a:t>heb</a:t>
            </a:r>
            <a:r>
              <a:rPr lang="en-US" dirty="0"/>
              <a:t> </a:t>
            </a:r>
            <a:r>
              <a:rPr lang="en-US" dirty="0" err="1"/>
              <a:t>ymyrryd</a:t>
            </a:r>
            <a:r>
              <a:rPr lang="en-US" dirty="0"/>
              <a:t>, </a:t>
            </a:r>
            <a:r>
              <a:rPr lang="en-US" dirty="0" err="1"/>
              <a:t>gan</a:t>
            </a:r>
            <a:r>
              <a:rPr lang="en-US" dirty="0"/>
              <a:t> </a:t>
            </a:r>
            <a:r>
              <a:rPr lang="en-US" dirty="0" err="1"/>
              <a:t>ddogfennu</a:t>
            </a:r>
            <a:r>
              <a:rPr lang="en-US" dirty="0"/>
              <a:t> </a:t>
            </a:r>
            <a:r>
              <a:rPr lang="en-US" dirty="0" err="1"/>
              <a:t>ymddygiadau</a:t>
            </a:r>
            <a:r>
              <a:rPr lang="en-US" dirty="0"/>
              <a:t>, </a:t>
            </a:r>
            <a:r>
              <a:rPr lang="en-US" dirty="0" err="1"/>
              <a:t>iaith</a:t>
            </a:r>
            <a:r>
              <a:rPr lang="en-US" dirty="0"/>
              <a:t> a </a:t>
            </a:r>
            <a:r>
              <a:rPr lang="en-US" dirty="0" err="1"/>
              <a:t>rhyngweithio</a:t>
            </a:r>
            <a:endParaRPr lang="en-US" dirty="0"/>
          </a:p>
        </p:txBody>
      </p:sp>
      <p:sp>
        <p:nvSpPr>
          <p:cNvPr id="4" name="Content Placeholder 3">
            <a:extLst>
              <a:ext uri="{FF2B5EF4-FFF2-40B4-BE49-F238E27FC236}">
                <a16:creationId xmlns:a16="http://schemas.microsoft.com/office/drawing/2014/main" id="{D614CE5D-D084-6A43-B5A5-3F9BB776728C}"/>
              </a:ext>
            </a:extLst>
          </p:cNvPr>
          <p:cNvSpPr>
            <a:spLocks noGrp="1"/>
          </p:cNvSpPr>
          <p:nvPr>
            <p:ph sz="half" idx="2"/>
          </p:nvPr>
        </p:nvSpPr>
        <p:spPr/>
        <p:txBody>
          <a:bodyPr/>
          <a:lstStyle/>
          <a:p>
            <a:r>
              <a:rPr lang="en-GB" dirty="0">
                <a:solidFill>
                  <a:srgbClr val="0070C0"/>
                </a:solidFill>
              </a:rPr>
              <a:t>The adult watches children’s play without intervening, documenting behaviours, language and interaction</a:t>
            </a:r>
          </a:p>
          <a:p>
            <a:pPr marL="0" indent="0">
              <a:buNone/>
            </a:pPr>
            <a:r>
              <a:rPr lang="en-GB" dirty="0">
                <a:solidFill>
                  <a:srgbClr val="0070C0"/>
                </a:solidFill>
              </a:rPr>
              <a:t>(King, 2025)</a:t>
            </a:r>
            <a:endParaRPr lang="en-US" dirty="0">
              <a:solidFill>
                <a:srgbClr val="0070C0"/>
              </a:solidFill>
            </a:endParaRPr>
          </a:p>
        </p:txBody>
      </p:sp>
    </p:spTree>
    <p:extLst>
      <p:ext uri="{BB962C8B-B14F-4D97-AF65-F5344CB8AC3E}">
        <p14:creationId xmlns:p14="http://schemas.microsoft.com/office/powerpoint/2010/main" val="26653843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2DCF90-39E2-E214-C2C4-BE207A72B398}"/>
              </a:ext>
            </a:extLst>
          </p:cNvPr>
          <p:cNvSpPr>
            <a:spLocks noGrp="1"/>
          </p:cNvSpPr>
          <p:nvPr>
            <p:ph type="title"/>
          </p:nvPr>
        </p:nvSpPr>
        <p:spPr/>
        <p:txBody>
          <a:bodyPr/>
          <a:lstStyle/>
          <a:p>
            <a:r>
              <a:rPr lang="en-US" dirty="0" err="1"/>
              <a:t>Rôl</a:t>
            </a:r>
            <a:r>
              <a:rPr lang="en-US" dirty="0"/>
              <a:t> y partner</a:t>
            </a:r>
            <a:br>
              <a:rPr lang="en-US" dirty="0"/>
            </a:br>
            <a:r>
              <a:rPr lang="en-GB" dirty="0">
                <a:solidFill>
                  <a:srgbClr val="0070C0"/>
                </a:solidFill>
              </a:rPr>
              <a:t>Partner role</a:t>
            </a:r>
            <a:endParaRPr lang="en-US" dirty="0">
              <a:solidFill>
                <a:srgbClr val="0070C0"/>
              </a:solidFill>
            </a:endParaRPr>
          </a:p>
        </p:txBody>
      </p:sp>
      <p:sp>
        <p:nvSpPr>
          <p:cNvPr id="3" name="Content Placeholder 2">
            <a:extLst>
              <a:ext uri="{FF2B5EF4-FFF2-40B4-BE49-F238E27FC236}">
                <a16:creationId xmlns:a16="http://schemas.microsoft.com/office/drawing/2014/main" id="{6439D6F8-8884-08E5-E3F7-1FA025E180B8}"/>
              </a:ext>
            </a:extLst>
          </p:cNvPr>
          <p:cNvSpPr>
            <a:spLocks noGrp="1"/>
          </p:cNvSpPr>
          <p:nvPr>
            <p:ph sz="half" idx="1"/>
          </p:nvPr>
        </p:nvSpPr>
        <p:spPr>
          <a:xfrm>
            <a:off x="628650" y="1825625"/>
            <a:ext cx="3727326" cy="2107431"/>
          </a:xfrm>
        </p:spPr>
        <p:txBody>
          <a:bodyPr/>
          <a:lstStyle/>
          <a:p>
            <a:r>
              <a:rPr lang="en-US" dirty="0" err="1"/>
              <a:t>Mae'r</a:t>
            </a:r>
            <a:r>
              <a:rPr lang="en-US" dirty="0"/>
              <a:t> </a:t>
            </a:r>
            <a:r>
              <a:rPr lang="en-US" dirty="0" err="1"/>
              <a:t>oedolyn</a:t>
            </a:r>
            <a:r>
              <a:rPr lang="en-US" dirty="0"/>
              <a:t> </a:t>
            </a:r>
            <a:r>
              <a:rPr lang="en-US" dirty="0" err="1"/>
              <a:t>yn</a:t>
            </a:r>
            <a:r>
              <a:rPr lang="en-US" dirty="0"/>
              <a:t> </a:t>
            </a:r>
            <a:r>
              <a:rPr lang="en-US" dirty="0" err="1"/>
              <a:t>ymuno</a:t>
            </a:r>
            <a:r>
              <a:rPr lang="en-US" dirty="0"/>
              <a:t> </a:t>
            </a:r>
            <a:r>
              <a:rPr lang="en-US" dirty="0" err="1"/>
              <a:t>â'r</a:t>
            </a:r>
            <a:r>
              <a:rPr lang="en-US" dirty="0"/>
              <a:t> </a:t>
            </a:r>
            <a:r>
              <a:rPr lang="en-US" dirty="0" err="1"/>
              <a:t>chwarae</a:t>
            </a:r>
            <a:r>
              <a:rPr lang="en-US" dirty="0"/>
              <a:t> </a:t>
            </a:r>
            <a:r>
              <a:rPr lang="en-US" dirty="0" err="1"/>
              <a:t>fel</a:t>
            </a:r>
            <a:r>
              <a:rPr lang="en-US" dirty="0"/>
              <a:t> </a:t>
            </a:r>
            <a:r>
              <a:rPr lang="en-US" dirty="0" err="1"/>
              <a:t>cyd-chwaraewr</a:t>
            </a:r>
            <a:r>
              <a:rPr lang="en-US" dirty="0"/>
              <a:t>, </a:t>
            </a:r>
            <a:r>
              <a:rPr lang="en-US" dirty="0" err="1"/>
              <a:t>gan</a:t>
            </a:r>
            <a:r>
              <a:rPr lang="en-US" dirty="0"/>
              <a:t> </a:t>
            </a:r>
            <a:r>
              <a:rPr lang="en-US" dirty="0" err="1"/>
              <a:t>ddilyn</a:t>
            </a:r>
            <a:r>
              <a:rPr lang="en-US" dirty="0"/>
              <a:t> </a:t>
            </a:r>
            <a:r>
              <a:rPr lang="en-US" dirty="0" err="1"/>
              <a:t>arweiniad</a:t>
            </a:r>
            <a:r>
              <a:rPr lang="en-US" dirty="0"/>
              <a:t> y plant.</a:t>
            </a:r>
          </a:p>
          <a:p>
            <a:r>
              <a:rPr lang="en-US" dirty="0" err="1"/>
              <a:t>Mae'n</a:t>
            </a:r>
            <a:r>
              <a:rPr lang="en-US" dirty="0"/>
              <a:t> </a:t>
            </a:r>
            <a:r>
              <a:rPr lang="en-US" dirty="0" err="1"/>
              <a:t>bwysig</a:t>
            </a:r>
            <a:r>
              <a:rPr lang="en-US" dirty="0"/>
              <a:t> o </a:t>
            </a:r>
            <a:r>
              <a:rPr lang="en-US" dirty="0" err="1"/>
              <a:t>fewn</a:t>
            </a:r>
            <a:r>
              <a:rPr lang="en-US" dirty="0"/>
              <a:t> y </a:t>
            </a:r>
            <a:r>
              <a:rPr lang="en-US" dirty="0" err="1"/>
              <a:t>rôl</a:t>
            </a:r>
            <a:r>
              <a:rPr lang="en-US" dirty="0"/>
              <a:t> hon bod </a:t>
            </a:r>
            <a:r>
              <a:rPr lang="en-US" dirty="0" err="1"/>
              <a:t>oedolion</a:t>
            </a:r>
            <a:r>
              <a:rPr lang="en-US" dirty="0"/>
              <a:t> </a:t>
            </a:r>
            <a:r>
              <a:rPr lang="en-US" dirty="0" err="1"/>
              <a:t>yn</a:t>
            </a:r>
            <a:r>
              <a:rPr lang="en-US" dirty="0"/>
              <a:t> </a:t>
            </a:r>
            <a:r>
              <a:rPr lang="en-US" dirty="0" err="1"/>
              <a:t>osgoi</a:t>
            </a:r>
            <a:r>
              <a:rPr lang="en-US" dirty="0"/>
              <a:t> </a:t>
            </a:r>
            <a:r>
              <a:rPr lang="en-US" dirty="0" err="1"/>
              <a:t>dominyddu'r</a:t>
            </a:r>
            <a:r>
              <a:rPr lang="en-US" dirty="0"/>
              <a:t> </a:t>
            </a:r>
            <a:r>
              <a:rPr lang="en-US" dirty="0" err="1"/>
              <a:t>chwarae</a:t>
            </a:r>
            <a:r>
              <a:rPr lang="en-US" dirty="0"/>
              <a:t>.</a:t>
            </a:r>
          </a:p>
        </p:txBody>
      </p:sp>
      <p:sp>
        <p:nvSpPr>
          <p:cNvPr id="4" name="Content Placeholder 3">
            <a:extLst>
              <a:ext uri="{FF2B5EF4-FFF2-40B4-BE49-F238E27FC236}">
                <a16:creationId xmlns:a16="http://schemas.microsoft.com/office/drawing/2014/main" id="{FAAE24AA-1771-6CD1-CB9C-AF8C158CDC4B}"/>
              </a:ext>
            </a:extLst>
          </p:cNvPr>
          <p:cNvSpPr>
            <a:spLocks noGrp="1"/>
          </p:cNvSpPr>
          <p:nvPr>
            <p:ph sz="half" idx="2"/>
          </p:nvPr>
        </p:nvSpPr>
        <p:spPr>
          <a:xfrm>
            <a:off x="4629150" y="1825625"/>
            <a:ext cx="3886200" cy="2323455"/>
          </a:xfrm>
        </p:spPr>
        <p:txBody>
          <a:bodyPr/>
          <a:lstStyle/>
          <a:p>
            <a:r>
              <a:rPr lang="en-GB" dirty="0">
                <a:solidFill>
                  <a:srgbClr val="0070C0"/>
                </a:solidFill>
              </a:rPr>
              <a:t>The adult joins the play as a co-player, following the children’s lead.</a:t>
            </a:r>
          </a:p>
          <a:p>
            <a:r>
              <a:rPr lang="en-GB" dirty="0">
                <a:solidFill>
                  <a:srgbClr val="0070C0"/>
                </a:solidFill>
              </a:rPr>
              <a:t>It is important within this role that adults avoid dominating play.</a:t>
            </a:r>
          </a:p>
          <a:p>
            <a:pPr marL="0" indent="0">
              <a:buNone/>
            </a:pPr>
            <a:r>
              <a:rPr lang="en-GB" dirty="0">
                <a:solidFill>
                  <a:srgbClr val="0070C0"/>
                </a:solidFill>
              </a:rPr>
              <a:t>(Fuertes et al. 2025)</a:t>
            </a:r>
          </a:p>
          <a:p>
            <a:pPr marL="0" indent="0">
              <a:buNone/>
            </a:pPr>
            <a:endParaRPr lang="en-GB" dirty="0">
              <a:solidFill>
                <a:srgbClr val="0070C0"/>
              </a:solidFill>
            </a:endParaRPr>
          </a:p>
        </p:txBody>
      </p:sp>
      <p:sp>
        <p:nvSpPr>
          <p:cNvPr id="6" name="TextBox 5">
            <a:extLst>
              <a:ext uri="{FF2B5EF4-FFF2-40B4-BE49-F238E27FC236}">
                <a16:creationId xmlns:a16="http://schemas.microsoft.com/office/drawing/2014/main" id="{DF4C51B9-A57F-3357-FF1A-7C638F0FB076}"/>
              </a:ext>
            </a:extLst>
          </p:cNvPr>
          <p:cNvSpPr txBox="1"/>
          <p:nvPr/>
        </p:nvSpPr>
        <p:spPr>
          <a:xfrm>
            <a:off x="2048545" y="4437112"/>
            <a:ext cx="4614862" cy="923330"/>
          </a:xfrm>
          <a:prstGeom prst="rect">
            <a:avLst/>
          </a:prstGeom>
          <a:noFill/>
          <a:ln>
            <a:solidFill>
              <a:srgbClr val="0070C0"/>
            </a:solidFill>
          </a:ln>
        </p:spPr>
        <p:txBody>
          <a:bodyPr wrap="square">
            <a:spAutoFit/>
          </a:bodyPr>
          <a:lstStyle/>
          <a:p>
            <a:pPr marL="0" indent="0">
              <a:buNone/>
            </a:pPr>
            <a:r>
              <a:rPr lang="en-US" sz="1800" b="1" i="1" dirty="0">
                <a:solidFill>
                  <a:srgbClr val="0070C0"/>
                </a:solidFill>
              </a:rPr>
              <a:t>“Adults play too (or should).</a:t>
            </a:r>
            <a:r>
              <a:rPr lang="en-US" sz="1800" b="1" dirty="0">
                <a:solidFill>
                  <a:srgbClr val="0070C0"/>
                </a:solidFill>
              </a:rPr>
              <a:t> ”</a:t>
            </a:r>
            <a:endParaRPr lang="en-US" sz="1800" i="1" dirty="0">
              <a:solidFill>
                <a:srgbClr val="0070C0"/>
              </a:solidFill>
            </a:endParaRPr>
          </a:p>
          <a:p>
            <a:pPr marL="0" indent="0">
              <a:buNone/>
            </a:pPr>
            <a:r>
              <a:rPr lang="en-US" sz="1800" dirty="0">
                <a:solidFill>
                  <a:srgbClr val="0070C0"/>
                </a:solidFill>
              </a:rPr>
              <a:t>Julie Lythcott-Haims</a:t>
            </a:r>
            <a:br>
              <a:rPr lang="en-US" sz="1800" dirty="0">
                <a:solidFill>
                  <a:srgbClr val="0070C0"/>
                </a:solidFill>
              </a:rPr>
            </a:br>
            <a:r>
              <a:rPr lang="en-US" sz="1800" dirty="0">
                <a:solidFill>
                  <a:srgbClr val="0070C0"/>
                </a:solidFill>
              </a:rPr>
              <a:t>Contemporary American educator</a:t>
            </a:r>
          </a:p>
        </p:txBody>
      </p:sp>
    </p:spTree>
    <p:extLst>
      <p:ext uri="{BB962C8B-B14F-4D97-AF65-F5344CB8AC3E}">
        <p14:creationId xmlns:p14="http://schemas.microsoft.com/office/powerpoint/2010/main" val="9612542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940CBE-5CB9-455F-6185-5161B562FA4B}"/>
              </a:ext>
            </a:extLst>
          </p:cNvPr>
          <p:cNvSpPr>
            <a:spLocks noGrp="1"/>
          </p:cNvSpPr>
          <p:nvPr>
            <p:ph type="title"/>
          </p:nvPr>
        </p:nvSpPr>
        <p:spPr/>
        <p:txBody>
          <a:bodyPr/>
          <a:lstStyle/>
          <a:p>
            <a:r>
              <a:rPr lang="en-US" dirty="0" err="1"/>
              <a:t>Rôl</a:t>
            </a:r>
            <a:r>
              <a:rPr lang="en-US" dirty="0"/>
              <a:t> yr </a:t>
            </a:r>
            <a:r>
              <a:rPr lang="en-US" dirty="0" err="1"/>
              <a:t>hwylusydd</a:t>
            </a:r>
            <a:br>
              <a:rPr lang="en-US" dirty="0"/>
            </a:br>
            <a:r>
              <a:rPr lang="en-GB" dirty="0">
                <a:solidFill>
                  <a:srgbClr val="0070C0"/>
                </a:solidFill>
              </a:rPr>
              <a:t>Facilitator role</a:t>
            </a:r>
            <a:endParaRPr lang="en-US" dirty="0">
              <a:solidFill>
                <a:srgbClr val="0070C0"/>
              </a:solidFill>
            </a:endParaRPr>
          </a:p>
        </p:txBody>
      </p:sp>
      <p:sp>
        <p:nvSpPr>
          <p:cNvPr id="3" name="Content Placeholder 2">
            <a:extLst>
              <a:ext uri="{FF2B5EF4-FFF2-40B4-BE49-F238E27FC236}">
                <a16:creationId xmlns:a16="http://schemas.microsoft.com/office/drawing/2014/main" id="{911250D7-8826-306D-6E35-2560BD795F14}"/>
              </a:ext>
            </a:extLst>
          </p:cNvPr>
          <p:cNvSpPr>
            <a:spLocks noGrp="1"/>
          </p:cNvSpPr>
          <p:nvPr>
            <p:ph sz="half" idx="1"/>
          </p:nvPr>
        </p:nvSpPr>
        <p:spPr/>
        <p:txBody>
          <a:bodyPr/>
          <a:lstStyle/>
          <a:p>
            <a:r>
              <a:rPr lang="en-US" dirty="0" err="1"/>
              <a:t>Mae'r</a:t>
            </a:r>
            <a:r>
              <a:rPr lang="en-US" dirty="0"/>
              <a:t> </a:t>
            </a:r>
            <a:r>
              <a:rPr lang="en-US" dirty="0" err="1"/>
              <a:t>oedolyn</a:t>
            </a:r>
            <a:r>
              <a:rPr lang="en-US" dirty="0"/>
              <a:t> </a:t>
            </a:r>
            <a:r>
              <a:rPr lang="en-US" dirty="0" err="1"/>
              <a:t>yn</a:t>
            </a:r>
            <a:r>
              <a:rPr lang="en-US" dirty="0"/>
              <a:t> </a:t>
            </a:r>
            <a:r>
              <a:rPr lang="en-US" dirty="0" err="1"/>
              <a:t>creu</a:t>
            </a:r>
            <a:r>
              <a:rPr lang="en-US" dirty="0"/>
              <a:t> </a:t>
            </a:r>
            <a:r>
              <a:rPr lang="en-US" dirty="0" err="1"/>
              <a:t>amgylcheddau</a:t>
            </a:r>
            <a:r>
              <a:rPr lang="en-US" dirty="0"/>
              <a:t> </a:t>
            </a:r>
            <a:r>
              <a:rPr lang="en-US" dirty="0" err="1"/>
              <a:t>galluogol</a:t>
            </a:r>
            <a:r>
              <a:rPr lang="en-US" dirty="0"/>
              <a:t> </a:t>
            </a:r>
            <a:r>
              <a:rPr lang="en-US" dirty="0" err="1"/>
              <a:t>sy'n</a:t>
            </a:r>
            <a:r>
              <a:rPr lang="en-US" dirty="0"/>
              <a:t> </a:t>
            </a:r>
            <a:r>
              <a:rPr lang="en-US" dirty="0" err="1"/>
              <a:t>cydbwyso</a:t>
            </a:r>
            <a:r>
              <a:rPr lang="en-US" dirty="0"/>
              <a:t> </a:t>
            </a:r>
            <a:r>
              <a:rPr lang="en-US" dirty="0" err="1"/>
              <a:t>strwythur</a:t>
            </a:r>
            <a:r>
              <a:rPr lang="en-US" dirty="0"/>
              <a:t> a </a:t>
            </a:r>
            <a:r>
              <a:rPr lang="en-US" dirty="0" err="1"/>
              <a:t>rhyddid</a:t>
            </a:r>
            <a:r>
              <a:rPr lang="en-US" dirty="0"/>
              <a:t>.</a:t>
            </a:r>
          </a:p>
          <a:p>
            <a:r>
              <a:rPr lang="en-US" dirty="0"/>
              <a:t>Mae Whalley (2022) </a:t>
            </a:r>
            <a:r>
              <a:rPr lang="en-US" dirty="0" err="1"/>
              <a:t>yn</a:t>
            </a:r>
            <a:r>
              <a:rPr lang="en-US" dirty="0"/>
              <a:t> nodi bod </a:t>
            </a:r>
            <a:r>
              <a:rPr lang="en-US" dirty="0" err="1"/>
              <a:t>oedolion</a:t>
            </a:r>
            <a:r>
              <a:rPr lang="en-US" dirty="0"/>
              <a:t> </a:t>
            </a:r>
            <a:r>
              <a:rPr lang="en-US" dirty="0" err="1"/>
              <a:t>yn</a:t>
            </a:r>
            <a:r>
              <a:rPr lang="en-US" dirty="0"/>
              <a:t> </a:t>
            </a:r>
            <a:r>
              <a:rPr lang="en-US" dirty="0" err="1"/>
              <a:t>meithrin</a:t>
            </a:r>
            <a:r>
              <a:rPr lang="en-US" dirty="0"/>
              <a:t> </a:t>
            </a:r>
            <a:r>
              <a:rPr lang="en-US" dirty="0" err="1"/>
              <a:t>profiadau</a:t>
            </a:r>
            <a:r>
              <a:rPr lang="en-US" dirty="0"/>
              <a:t> o </a:t>
            </a:r>
            <a:r>
              <a:rPr lang="en-US" dirty="0" err="1"/>
              <a:t>safon</a:t>
            </a:r>
            <a:r>
              <a:rPr lang="en-US" dirty="0"/>
              <a:t> </a:t>
            </a:r>
            <a:r>
              <a:rPr lang="en-US" dirty="0" err="1"/>
              <a:t>drwy</a:t>
            </a:r>
            <a:r>
              <a:rPr lang="en-US" dirty="0"/>
              <a:t> </a:t>
            </a:r>
            <a:r>
              <a:rPr lang="en-US" dirty="0" err="1"/>
              <a:t>lunio</a:t>
            </a:r>
            <a:r>
              <a:rPr lang="en-US" dirty="0"/>
              <a:t> </a:t>
            </a:r>
            <a:r>
              <a:rPr lang="en-US" dirty="0" err="1"/>
              <a:t>amgylcheddau</a:t>
            </a:r>
            <a:r>
              <a:rPr lang="en-US" dirty="0"/>
              <a:t>.</a:t>
            </a:r>
          </a:p>
        </p:txBody>
      </p:sp>
      <p:sp>
        <p:nvSpPr>
          <p:cNvPr id="4" name="Content Placeholder 3">
            <a:extLst>
              <a:ext uri="{FF2B5EF4-FFF2-40B4-BE49-F238E27FC236}">
                <a16:creationId xmlns:a16="http://schemas.microsoft.com/office/drawing/2014/main" id="{D8891500-2621-B8F7-E8E4-5A57957CB9B8}"/>
              </a:ext>
            </a:extLst>
          </p:cNvPr>
          <p:cNvSpPr>
            <a:spLocks noGrp="1"/>
          </p:cNvSpPr>
          <p:nvPr>
            <p:ph sz="half" idx="2"/>
          </p:nvPr>
        </p:nvSpPr>
        <p:spPr/>
        <p:txBody>
          <a:bodyPr/>
          <a:lstStyle/>
          <a:p>
            <a:r>
              <a:rPr lang="en-GB" dirty="0">
                <a:solidFill>
                  <a:srgbClr val="0070C0"/>
                </a:solidFill>
              </a:rPr>
              <a:t>The adult creates enabling environments balancing structure and freedom.</a:t>
            </a:r>
          </a:p>
          <a:p>
            <a:r>
              <a:rPr lang="en-GB" dirty="0">
                <a:solidFill>
                  <a:srgbClr val="0070C0"/>
                </a:solidFill>
              </a:rPr>
              <a:t>Whalley (2022) states that adults nurture quality experiences by shaping environments.</a:t>
            </a:r>
            <a:endParaRPr lang="en-US" dirty="0">
              <a:solidFill>
                <a:srgbClr val="0070C0"/>
              </a:solidFill>
            </a:endParaRPr>
          </a:p>
        </p:txBody>
      </p:sp>
    </p:spTree>
    <p:extLst>
      <p:ext uri="{BB962C8B-B14F-4D97-AF65-F5344CB8AC3E}">
        <p14:creationId xmlns:p14="http://schemas.microsoft.com/office/powerpoint/2010/main" val="33279199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08B1D7-FF2B-F4D4-9E48-B8370C248819}"/>
            </a:ext>
          </a:extLst>
        </p:cNvPr>
        <p:cNvGrpSpPr/>
        <p:nvPr/>
      </p:nvGrpSpPr>
      <p:grpSpPr>
        <a:xfrm>
          <a:off x="0" y="0"/>
          <a:ext cx="0" cy="0"/>
          <a:chOff x="0" y="0"/>
          <a:chExt cx="0" cy="0"/>
        </a:xfrm>
      </p:grpSpPr>
      <p:pic>
        <p:nvPicPr>
          <p:cNvPr id="5" name="Online Media 4" title="Swansea University - The Play Cycle (In a nutshell)">
            <a:hlinkClick r:id="" action="ppaction://media"/>
            <a:extLst>
              <a:ext uri="{FF2B5EF4-FFF2-40B4-BE49-F238E27FC236}">
                <a16:creationId xmlns:a16="http://schemas.microsoft.com/office/drawing/2014/main" id="{E89CDC96-F66F-3008-A048-3B94B240CD45}"/>
              </a:ext>
            </a:extLst>
          </p:cNvPr>
          <p:cNvPicPr>
            <a:picLocks noGrp="1" noRot="1" noChangeAspect="1"/>
          </p:cNvPicPr>
          <p:nvPr>
            <p:ph sz="half" idx="1"/>
            <a:videoFile r:link="rId1"/>
          </p:nvPr>
        </p:nvPicPr>
        <p:blipFill>
          <a:blip r:embed="rId3"/>
          <a:stretch>
            <a:fillRect/>
          </a:stretch>
        </p:blipFill>
        <p:spPr>
          <a:xfrm>
            <a:off x="1662976" y="1783864"/>
            <a:ext cx="5825544" cy="3294832"/>
          </a:xfrm>
          <a:prstGeom prst="rect">
            <a:avLst/>
          </a:prstGeom>
        </p:spPr>
      </p:pic>
      <p:sp>
        <p:nvSpPr>
          <p:cNvPr id="6" name="Title 1">
            <a:extLst>
              <a:ext uri="{FF2B5EF4-FFF2-40B4-BE49-F238E27FC236}">
                <a16:creationId xmlns:a16="http://schemas.microsoft.com/office/drawing/2014/main" id="{D3CEA0B6-0AA0-4A4E-6E97-9F22B60D026B}"/>
              </a:ext>
            </a:extLst>
          </p:cNvPr>
          <p:cNvSpPr txBox="1">
            <a:spLocks noChangeArrowheads="1"/>
          </p:cNvSpPr>
          <p:nvPr/>
        </p:nvSpPr>
        <p:spPr bwMode="auto">
          <a:xfrm>
            <a:off x="498376" y="732448"/>
            <a:ext cx="8147248" cy="5620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5800" rtl="0" eaLnBrk="0" fontAlgn="base" hangingPunct="0">
              <a:lnSpc>
                <a:spcPct val="90000"/>
              </a:lnSpc>
              <a:spcBef>
                <a:spcPct val="0"/>
              </a:spcBef>
              <a:spcAft>
                <a:spcPct val="0"/>
              </a:spcAft>
              <a:defRPr sz="3300" kern="1200">
                <a:solidFill>
                  <a:schemeClr val="tx1"/>
                </a:solidFill>
                <a:latin typeface="+mj-lt"/>
                <a:ea typeface="+mj-ea"/>
                <a:cs typeface="+mj-cs"/>
              </a:defRPr>
            </a:lvl1pPr>
            <a:lvl2pPr algn="l" defTabSz="685800" rtl="0" eaLnBrk="0" fontAlgn="base" hangingPunct="0">
              <a:lnSpc>
                <a:spcPct val="90000"/>
              </a:lnSpc>
              <a:spcBef>
                <a:spcPct val="0"/>
              </a:spcBef>
              <a:spcAft>
                <a:spcPct val="0"/>
              </a:spcAft>
              <a:defRPr sz="3300">
                <a:solidFill>
                  <a:schemeClr val="tx1"/>
                </a:solidFill>
                <a:latin typeface="Arial" panose="020B0604020202020204" pitchFamily="34" charset="0"/>
              </a:defRPr>
            </a:lvl2pPr>
            <a:lvl3pPr algn="l" defTabSz="685800" rtl="0" eaLnBrk="0" fontAlgn="base" hangingPunct="0">
              <a:lnSpc>
                <a:spcPct val="90000"/>
              </a:lnSpc>
              <a:spcBef>
                <a:spcPct val="0"/>
              </a:spcBef>
              <a:spcAft>
                <a:spcPct val="0"/>
              </a:spcAft>
              <a:defRPr sz="3300">
                <a:solidFill>
                  <a:schemeClr val="tx1"/>
                </a:solidFill>
                <a:latin typeface="Arial" panose="020B0604020202020204" pitchFamily="34" charset="0"/>
              </a:defRPr>
            </a:lvl3pPr>
            <a:lvl4pPr algn="l" defTabSz="685800" rtl="0" eaLnBrk="0" fontAlgn="base" hangingPunct="0">
              <a:lnSpc>
                <a:spcPct val="90000"/>
              </a:lnSpc>
              <a:spcBef>
                <a:spcPct val="0"/>
              </a:spcBef>
              <a:spcAft>
                <a:spcPct val="0"/>
              </a:spcAft>
              <a:defRPr sz="3300">
                <a:solidFill>
                  <a:schemeClr val="tx1"/>
                </a:solidFill>
                <a:latin typeface="Arial" panose="020B0604020202020204" pitchFamily="34" charset="0"/>
              </a:defRPr>
            </a:lvl4pPr>
            <a:lvl5pPr algn="l" defTabSz="685800" rtl="0" eaLnBrk="0" fontAlgn="base" hangingPunct="0">
              <a:lnSpc>
                <a:spcPct val="90000"/>
              </a:lnSpc>
              <a:spcBef>
                <a:spcPct val="0"/>
              </a:spcBef>
              <a:spcAft>
                <a:spcPct val="0"/>
              </a:spcAft>
              <a:defRPr sz="3300">
                <a:solidFill>
                  <a:schemeClr val="tx1"/>
                </a:solidFill>
                <a:latin typeface="Arial" panose="020B0604020202020204" pitchFamily="34" charset="0"/>
              </a:defRPr>
            </a:lvl5pPr>
            <a:lvl6pPr marL="457200" algn="l" defTabSz="685800" rtl="0" fontAlgn="base">
              <a:lnSpc>
                <a:spcPct val="90000"/>
              </a:lnSpc>
              <a:spcBef>
                <a:spcPct val="0"/>
              </a:spcBef>
              <a:spcAft>
                <a:spcPct val="0"/>
              </a:spcAft>
              <a:defRPr sz="3300">
                <a:solidFill>
                  <a:schemeClr val="tx1"/>
                </a:solidFill>
                <a:latin typeface="Arial" panose="020B0604020202020204" pitchFamily="34" charset="0"/>
              </a:defRPr>
            </a:lvl6pPr>
            <a:lvl7pPr marL="914400" algn="l" defTabSz="685800" rtl="0" fontAlgn="base">
              <a:lnSpc>
                <a:spcPct val="90000"/>
              </a:lnSpc>
              <a:spcBef>
                <a:spcPct val="0"/>
              </a:spcBef>
              <a:spcAft>
                <a:spcPct val="0"/>
              </a:spcAft>
              <a:defRPr sz="3300">
                <a:solidFill>
                  <a:schemeClr val="tx1"/>
                </a:solidFill>
                <a:latin typeface="Arial" panose="020B0604020202020204" pitchFamily="34" charset="0"/>
              </a:defRPr>
            </a:lvl7pPr>
            <a:lvl8pPr marL="1371600" algn="l" defTabSz="685800" rtl="0" fontAlgn="base">
              <a:lnSpc>
                <a:spcPct val="90000"/>
              </a:lnSpc>
              <a:spcBef>
                <a:spcPct val="0"/>
              </a:spcBef>
              <a:spcAft>
                <a:spcPct val="0"/>
              </a:spcAft>
              <a:defRPr sz="3300">
                <a:solidFill>
                  <a:schemeClr val="tx1"/>
                </a:solidFill>
                <a:latin typeface="Arial" panose="020B0604020202020204" pitchFamily="34" charset="0"/>
              </a:defRPr>
            </a:lvl8pPr>
            <a:lvl9pPr marL="1828800" algn="l" defTabSz="685800" rtl="0" fontAlgn="base">
              <a:lnSpc>
                <a:spcPct val="90000"/>
              </a:lnSpc>
              <a:spcBef>
                <a:spcPct val="0"/>
              </a:spcBef>
              <a:spcAft>
                <a:spcPct val="0"/>
              </a:spcAft>
              <a:defRPr sz="3300">
                <a:solidFill>
                  <a:schemeClr val="tx1"/>
                </a:solidFill>
                <a:latin typeface="Arial" panose="020B0604020202020204" pitchFamily="34" charset="0"/>
              </a:defRPr>
            </a:lvl9pPr>
          </a:lstStyle>
          <a:p>
            <a:pPr eaLnBrk="1" hangingPunct="1"/>
            <a:r>
              <a:rPr lang="en-GB" altLang="en-US" sz="4000" dirty="0">
                <a:latin typeface="Calibri"/>
                <a:ea typeface="Calibri"/>
                <a:cs typeface="Calibri"/>
              </a:rPr>
              <a:t>Y </a:t>
            </a:r>
            <a:r>
              <a:rPr lang="en-GB" altLang="en-US" sz="4000" err="1">
                <a:latin typeface="Calibri"/>
                <a:ea typeface="Calibri"/>
                <a:cs typeface="Calibri"/>
              </a:rPr>
              <a:t>Cylchred</a:t>
            </a:r>
            <a:r>
              <a:rPr lang="en-GB" altLang="en-US" sz="4000" dirty="0">
                <a:latin typeface="Calibri"/>
                <a:ea typeface="Calibri"/>
                <a:cs typeface="Calibri"/>
              </a:rPr>
              <a:t> </a:t>
            </a:r>
            <a:r>
              <a:rPr lang="en-GB" altLang="en-US" sz="4000" err="1">
                <a:latin typeface="Calibri"/>
                <a:ea typeface="Calibri"/>
                <a:cs typeface="Calibri"/>
              </a:rPr>
              <a:t>Chwarae</a:t>
            </a:r>
            <a:r>
              <a:rPr lang="en-GB" altLang="en-US" sz="4000" dirty="0">
                <a:latin typeface="Calibri"/>
                <a:ea typeface="Calibri"/>
                <a:cs typeface="Calibri"/>
              </a:rPr>
              <a:t> </a:t>
            </a:r>
            <a:r>
              <a:rPr lang="en-GB" altLang="en-US" sz="4000" dirty="0">
                <a:solidFill>
                  <a:srgbClr val="000000"/>
                </a:solidFill>
                <a:latin typeface="Calibri"/>
                <a:ea typeface="Calibri"/>
                <a:cs typeface="Calibri"/>
              </a:rPr>
              <a:t>    </a:t>
            </a:r>
            <a:r>
              <a:rPr lang="en-GB" altLang="en-US" sz="4000" dirty="0">
                <a:solidFill>
                  <a:srgbClr val="0070C0"/>
                </a:solidFill>
                <a:latin typeface="Calibri"/>
                <a:ea typeface="Calibri"/>
                <a:cs typeface="Calibri"/>
              </a:rPr>
              <a:t>Play Cycle</a:t>
            </a:r>
          </a:p>
        </p:txBody>
      </p:sp>
    </p:spTree>
    <p:extLst>
      <p:ext uri="{BB962C8B-B14F-4D97-AF65-F5344CB8AC3E}">
        <p14:creationId xmlns:p14="http://schemas.microsoft.com/office/powerpoint/2010/main" val="20508491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B4D36D-17C2-201C-E0E2-452BAB670D09}"/>
            </a:ext>
          </a:extLst>
        </p:cNvPr>
        <p:cNvGrpSpPr/>
        <p:nvPr/>
      </p:nvGrpSpPr>
      <p:grpSpPr>
        <a:xfrm>
          <a:off x="0" y="0"/>
          <a:ext cx="0" cy="0"/>
          <a:chOff x="0" y="0"/>
          <a:chExt cx="0" cy="0"/>
        </a:xfrm>
      </p:grpSpPr>
      <p:graphicFrame>
        <p:nvGraphicFramePr>
          <p:cNvPr id="2" name="Content Placeholder 1">
            <a:extLst>
              <a:ext uri="{FF2B5EF4-FFF2-40B4-BE49-F238E27FC236}">
                <a16:creationId xmlns:a16="http://schemas.microsoft.com/office/drawing/2014/main" id="{59810B11-260F-1807-AA28-E5D71681E7A0}"/>
              </a:ext>
            </a:extLst>
          </p:cNvPr>
          <p:cNvGraphicFramePr>
            <a:graphicFrameLocks noGrp="1"/>
          </p:cNvGraphicFramePr>
          <p:nvPr>
            <p:ph sz="half" idx="1"/>
          </p:nvPr>
        </p:nvGraphicFramePr>
        <p:xfrm>
          <a:off x="748184" y="1099984"/>
          <a:ext cx="7657792" cy="46496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5" name="Title 1">
            <a:extLst>
              <a:ext uri="{FF2B5EF4-FFF2-40B4-BE49-F238E27FC236}">
                <a16:creationId xmlns:a16="http://schemas.microsoft.com/office/drawing/2014/main" id="{747CB893-49D2-5487-40C8-1DAFB1E2368F}"/>
              </a:ext>
            </a:extLst>
          </p:cNvPr>
          <p:cNvSpPr txBox="1">
            <a:spLocks noChangeArrowheads="1"/>
          </p:cNvSpPr>
          <p:nvPr/>
        </p:nvSpPr>
        <p:spPr bwMode="auto">
          <a:xfrm>
            <a:off x="498376" y="204128"/>
            <a:ext cx="8147248" cy="5620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5800" rtl="0" eaLnBrk="0" fontAlgn="base" hangingPunct="0">
              <a:lnSpc>
                <a:spcPct val="90000"/>
              </a:lnSpc>
              <a:spcBef>
                <a:spcPct val="0"/>
              </a:spcBef>
              <a:spcAft>
                <a:spcPct val="0"/>
              </a:spcAft>
              <a:defRPr sz="3300" kern="1200">
                <a:solidFill>
                  <a:schemeClr val="tx1"/>
                </a:solidFill>
                <a:latin typeface="+mj-lt"/>
                <a:ea typeface="+mj-ea"/>
                <a:cs typeface="+mj-cs"/>
              </a:defRPr>
            </a:lvl1pPr>
            <a:lvl2pPr algn="l" defTabSz="685800" rtl="0" eaLnBrk="0" fontAlgn="base" hangingPunct="0">
              <a:lnSpc>
                <a:spcPct val="90000"/>
              </a:lnSpc>
              <a:spcBef>
                <a:spcPct val="0"/>
              </a:spcBef>
              <a:spcAft>
                <a:spcPct val="0"/>
              </a:spcAft>
              <a:defRPr sz="3300">
                <a:solidFill>
                  <a:schemeClr val="tx1"/>
                </a:solidFill>
                <a:latin typeface="Arial" panose="020B0604020202020204" pitchFamily="34" charset="0"/>
              </a:defRPr>
            </a:lvl2pPr>
            <a:lvl3pPr algn="l" defTabSz="685800" rtl="0" eaLnBrk="0" fontAlgn="base" hangingPunct="0">
              <a:lnSpc>
                <a:spcPct val="90000"/>
              </a:lnSpc>
              <a:spcBef>
                <a:spcPct val="0"/>
              </a:spcBef>
              <a:spcAft>
                <a:spcPct val="0"/>
              </a:spcAft>
              <a:defRPr sz="3300">
                <a:solidFill>
                  <a:schemeClr val="tx1"/>
                </a:solidFill>
                <a:latin typeface="Arial" panose="020B0604020202020204" pitchFamily="34" charset="0"/>
              </a:defRPr>
            </a:lvl3pPr>
            <a:lvl4pPr algn="l" defTabSz="685800" rtl="0" eaLnBrk="0" fontAlgn="base" hangingPunct="0">
              <a:lnSpc>
                <a:spcPct val="90000"/>
              </a:lnSpc>
              <a:spcBef>
                <a:spcPct val="0"/>
              </a:spcBef>
              <a:spcAft>
                <a:spcPct val="0"/>
              </a:spcAft>
              <a:defRPr sz="3300">
                <a:solidFill>
                  <a:schemeClr val="tx1"/>
                </a:solidFill>
                <a:latin typeface="Arial" panose="020B0604020202020204" pitchFamily="34" charset="0"/>
              </a:defRPr>
            </a:lvl4pPr>
            <a:lvl5pPr algn="l" defTabSz="685800" rtl="0" eaLnBrk="0" fontAlgn="base" hangingPunct="0">
              <a:lnSpc>
                <a:spcPct val="90000"/>
              </a:lnSpc>
              <a:spcBef>
                <a:spcPct val="0"/>
              </a:spcBef>
              <a:spcAft>
                <a:spcPct val="0"/>
              </a:spcAft>
              <a:defRPr sz="3300">
                <a:solidFill>
                  <a:schemeClr val="tx1"/>
                </a:solidFill>
                <a:latin typeface="Arial" panose="020B0604020202020204" pitchFamily="34" charset="0"/>
              </a:defRPr>
            </a:lvl5pPr>
            <a:lvl6pPr marL="457200" algn="l" defTabSz="685800" rtl="0" fontAlgn="base">
              <a:lnSpc>
                <a:spcPct val="90000"/>
              </a:lnSpc>
              <a:spcBef>
                <a:spcPct val="0"/>
              </a:spcBef>
              <a:spcAft>
                <a:spcPct val="0"/>
              </a:spcAft>
              <a:defRPr sz="3300">
                <a:solidFill>
                  <a:schemeClr val="tx1"/>
                </a:solidFill>
                <a:latin typeface="Arial" panose="020B0604020202020204" pitchFamily="34" charset="0"/>
              </a:defRPr>
            </a:lvl6pPr>
            <a:lvl7pPr marL="914400" algn="l" defTabSz="685800" rtl="0" fontAlgn="base">
              <a:lnSpc>
                <a:spcPct val="90000"/>
              </a:lnSpc>
              <a:spcBef>
                <a:spcPct val="0"/>
              </a:spcBef>
              <a:spcAft>
                <a:spcPct val="0"/>
              </a:spcAft>
              <a:defRPr sz="3300">
                <a:solidFill>
                  <a:schemeClr val="tx1"/>
                </a:solidFill>
                <a:latin typeface="Arial" panose="020B0604020202020204" pitchFamily="34" charset="0"/>
              </a:defRPr>
            </a:lvl7pPr>
            <a:lvl8pPr marL="1371600" algn="l" defTabSz="685800" rtl="0" fontAlgn="base">
              <a:lnSpc>
                <a:spcPct val="90000"/>
              </a:lnSpc>
              <a:spcBef>
                <a:spcPct val="0"/>
              </a:spcBef>
              <a:spcAft>
                <a:spcPct val="0"/>
              </a:spcAft>
              <a:defRPr sz="3300">
                <a:solidFill>
                  <a:schemeClr val="tx1"/>
                </a:solidFill>
                <a:latin typeface="Arial" panose="020B0604020202020204" pitchFamily="34" charset="0"/>
              </a:defRPr>
            </a:lvl8pPr>
            <a:lvl9pPr marL="1828800" algn="l" defTabSz="685800" rtl="0" fontAlgn="base">
              <a:lnSpc>
                <a:spcPct val="90000"/>
              </a:lnSpc>
              <a:spcBef>
                <a:spcPct val="0"/>
              </a:spcBef>
              <a:spcAft>
                <a:spcPct val="0"/>
              </a:spcAft>
              <a:defRPr sz="3300">
                <a:solidFill>
                  <a:schemeClr val="tx1"/>
                </a:solidFill>
                <a:latin typeface="Arial" panose="020B0604020202020204" pitchFamily="34" charset="0"/>
              </a:defRPr>
            </a:lvl9pPr>
          </a:lstStyle>
          <a:p>
            <a:pPr eaLnBrk="1" hangingPunct="1"/>
            <a:r>
              <a:rPr lang="en-GB" altLang="en-US" sz="4000" dirty="0">
                <a:latin typeface="Calibri"/>
                <a:ea typeface="Calibri"/>
                <a:cs typeface="Calibri"/>
              </a:rPr>
              <a:t>Y </a:t>
            </a:r>
            <a:r>
              <a:rPr lang="en-GB" altLang="en-US" sz="4000" dirty="0" err="1">
                <a:latin typeface="Calibri"/>
                <a:ea typeface="Calibri"/>
                <a:cs typeface="Calibri"/>
              </a:rPr>
              <a:t>Cylchred</a:t>
            </a:r>
            <a:r>
              <a:rPr lang="en-GB" altLang="en-US" sz="4000" dirty="0">
                <a:latin typeface="Calibri"/>
                <a:ea typeface="Calibri"/>
                <a:cs typeface="Calibri"/>
              </a:rPr>
              <a:t> </a:t>
            </a:r>
            <a:r>
              <a:rPr lang="en-GB" altLang="en-US" sz="4000" dirty="0" err="1">
                <a:latin typeface="Calibri"/>
                <a:ea typeface="Calibri"/>
                <a:cs typeface="Calibri"/>
              </a:rPr>
              <a:t>Chwarae</a:t>
            </a:r>
            <a:r>
              <a:rPr lang="en-GB" altLang="en-US" sz="4000" dirty="0">
                <a:latin typeface="Calibri"/>
                <a:ea typeface="Calibri"/>
                <a:cs typeface="Calibri"/>
              </a:rPr>
              <a:t> </a:t>
            </a:r>
            <a:r>
              <a:rPr lang="en-GB" altLang="en-US" sz="4000" dirty="0">
                <a:solidFill>
                  <a:srgbClr val="000000"/>
                </a:solidFill>
                <a:latin typeface="Calibri"/>
                <a:ea typeface="Calibri"/>
                <a:cs typeface="Calibri"/>
              </a:rPr>
              <a:t>    </a:t>
            </a:r>
            <a:r>
              <a:rPr lang="en-GB" altLang="en-US" sz="4000" dirty="0">
                <a:solidFill>
                  <a:srgbClr val="0070C0"/>
                </a:solidFill>
                <a:latin typeface="Calibri"/>
                <a:ea typeface="Calibri"/>
                <a:cs typeface="Calibri"/>
              </a:rPr>
              <a:t>Play Cycle</a:t>
            </a:r>
          </a:p>
        </p:txBody>
      </p:sp>
    </p:spTree>
    <p:extLst>
      <p:ext uri="{BB962C8B-B14F-4D97-AF65-F5344CB8AC3E}">
        <p14:creationId xmlns:p14="http://schemas.microsoft.com/office/powerpoint/2010/main" val="18037094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3219CE2-C740-4116-A508-30DDAA1BA30B}"/>
              </a:ext>
            </a:extLst>
          </p:cNvPr>
          <p:cNvSpPr>
            <a:spLocks noGrp="1"/>
          </p:cNvSpPr>
          <p:nvPr>
            <p:ph type="ctrTitle"/>
          </p:nvPr>
        </p:nvSpPr>
        <p:spPr>
          <a:xfrm>
            <a:off x="841276" y="1196752"/>
            <a:ext cx="7461448" cy="3105299"/>
          </a:xfrm>
        </p:spPr>
        <p:txBody>
          <a:bodyPr/>
          <a:lstStyle/>
          <a:p>
            <a:r>
              <a:rPr lang="en-GB" sz="3600" dirty="0" err="1"/>
              <a:t>Gallwch</a:t>
            </a:r>
            <a:r>
              <a:rPr lang="en-GB" sz="3600" dirty="0"/>
              <a:t> chi </a:t>
            </a:r>
            <a:r>
              <a:rPr lang="en-GB" sz="3600" dirty="0" err="1"/>
              <a:t>feddwl</a:t>
            </a:r>
            <a:r>
              <a:rPr lang="en-GB" sz="3600" dirty="0"/>
              <a:t> am </a:t>
            </a:r>
            <a:r>
              <a:rPr lang="en-GB" sz="3600" dirty="0" err="1"/>
              <a:t>amser</a:t>
            </a:r>
            <a:r>
              <a:rPr lang="en-GB" sz="3600" dirty="0"/>
              <a:t> pan </a:t>
            </a:r>
            <a:r>
              <a:rPr lang="en-GB" sz="3600" dirty="0" err="1"/>
              <a:t>newidiodd</a:t>
            </a:r>
            <a:r>
              <a:rPr lang="en-GB" sz="3600" dirty="0"/>
              <a:t> </a:t>
            </a:r>
            <a:r>
              <a:rPr lang="en-GB" sz="3600" dirty="0" err="1"/>
              <a:t>oedolyn</a:t>
            </a:r>
            <a:r>
              <a:rPr lang="en-GB" sz="3600" dirty="0"/>
              <a:t> </a:t>
            </a:r>
            <a:r>
              <a:rPr lang="en-GB" sz="3600" dirty="0" err="1"/>
              <a:t>eich</a:t>
            </a:r>
            <a:r>
              <a:rPr lang="en-GB" sz="3600" dirty="0"/>
              <a:t> </a:t>
            </a:r>
            <a:r>
              <a:rPr lang="en-GB" sz="3600" dirty="0" err="1"/>
              <a:t>chwarae</a:t>
            </a:r>
            <a:r>
              <a:rPr lang="en-GB" sz="3600" dirty="0"/>
              <a:t> </a:t>
            </a:r>
            <a:r>
              <a:rPr lang="en-GB" sz="3600" dirty="0" err="1"/>
              <a:t>fel</a:t>
            </a:r>
            <a:r>
              <a:rPr lang="en-GB" sz="3600" dirty="0"/>
              <a:t> </a:t>
            </a:r>
            <a:r>
              <a:rPr lang="en-GB" sz="3600" dirty="0" err="1"/>
              <a:t>plentyn</a:t>
            </a:r>
            <a:r>
              <a:rPr lang="en-GB" sz="3600" dirty="0"/>
              <a:t>?</a:t>
            </a:r>
            <a:br>
              <a:rPr lang="en-GB" sz="3600" dirty="0"/>
            </a:br>
            <a:br>
              <a:rPr lang="en-GB" sz="3600" dirty="0">
                <a:solidFill>
                  <a:srgbClr val="0070C0"/>
                </a:solidFill>
              </a:rPr>
            </a:br>
            <a:r>
              <a:rPr lang="en-GB" sz="3600" dirty="0">
                <a:solidFill>
                  <a:srgbClr val="0070C0"/>
                </a:solidFill>
              </a:rPr>
              <a:t>Can you think of a time an adult changed your play as a child?</a:t>
            </a:r>
            <a:endParaRPr lang="en-US" sz="3600" dirty="0">
              <a:solidFill>
                <a:srgbClr val="0070C0"/>
              </a:solidFill>
            </a:endParaRPr>
          </a:p>
        </p:txBody>
      </p:sp>
    </p:spTree>
    <p:extLst>
      <p:ext uri="{BB962C8B-B14F-4D97-AF65-F5344CB8AC3E}">
        <p14:creationId xmlns:p14="http://schemas.microsoft.com/office/powerpoint/2010/main" val="30518898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F9B9D0-EBD1-7C97-870A-05EF61FB84C8}"/>
            </a:ext>
          </a:extLst>
        </p:cNvPr>
        <p:cNvGrpSpPr/>
        <p:nvPr/>
      </p:nvGrpSpPr>
      <p:grpSpPr>
        <a:xfrm>
          <a:off x="0" y="0"/>
          <a:ext cx="0" cy="0"/>
          <a:chOff x="0" y="0"/>
          <a:chExt cx="0" cy="0"/>
        </a:xfrm>
      </p:grpSpPr>
      <p:sp>
        <p:nvSpPr>
          <p:cNvPr id="49154" name="Title 1">
            <a:extLst>
              <a:ext uri="{FF2B5EF4-FFF2-40B4-BE49-F238E27FC236}">
                <a16:creationId xmlns:a16="http://schemas.microsoft.com/office/drawing/2014/main" id="{19447DE2-2956-F6EA-C710-070540954E87}"/>
              </a:ext>
            </a:extLst>
          </p:cNvPr>
          <p:cNvSpPr>
            <a:spLocks noGrp="1" noChangeArrowheads="1"/>
          </p:cNvSpPr>
          <p:nvPr>
            <p:ph type="title"/>
          </p:nvPr>
        </p:nvSpPr>
        <p:spPr>
          <a:xfrm>
            <a:off x="323528" y="385443"/>
            <a:ext cx="8609652" cy="1195219"/>
          </a:xfrm>
        </p:spPr>
        <p:txBody>
          <a:bodyPr/>
          <a:lstStyle/>
          <a:p>
            <a:pPr eaLnBrk="1" hangingPunct="1"/>
            <a:r>
              <a:rPr lang="en-GB" altLang="en-US" sz="3600" dirty="0">
                <a:latin typeface="Calibri"/>
                <a:ea typeface="Calibri"/>
                <a:cs typeface="Calibri"/>
              </a:rPr>
              <a:t>Sut </a:t>
            </a:r>
            <a:r>
              <a:rPr lang="en-GB" altLang="en-US" sz="3600" err="1">
                <a:latin typeface="Calibri"/>
                <a:ea typeface="Calibri"/>
                <a:cs typeface="Calibri"/>
              </a:rPr>
              <a:t>mae</a:t>
            </a:r>
            <a:r>
              <a:rPr lang="en-GB" altLang="en-US" sz="3600" dirty="0">
                <a:latin typeface="Calibri"/>
                <a:ea typeface="Calibri"/>
                <a:cs typeface="Calibri"/>
              </a:rPr>
              <a:t> </a:t>
            </a:r>
            <a:r>
              <a:rPr lang="en-GB" altLang="en-US" sz="3600" err="1">
                <a:latin typeface="Calibri"/>
                <a:ea typeface="Calibri"/>
                <a:cs typeface="Calibri"/>
              </a:rPr>
              <a:t>oedolion</a:t>
            </a:r>
            <a:r>
              <a:rPr lang="en-GB" altLang="en-US" sz="3600" dirty="0">
                <a:latin typeface="Calibri"/>
                <a:ea typeface="Calibri"/>
                <a:cs typeface="Calibri"/>
              </a:rPr>
              <a:t> </a:t>
            </a:r>
            <a:r>
              <a:rPr lang="en-GB" altLang="en-US" sz="3600" err="1">
                <a:latin typeface="Calibri"/>
                <a:ea typeface="Calibri"/>
                <a:cs typeface="Calibri"/>
              </a:rPr>
              <a:t>yn</a:t>
            </a:r>
            <a:r>
              <a:rPr lang="en-GB" altLang="en-US" sz="3600" dirty="0">
                <a:latin typeface="Calibri"/>
                <a:ea typeface="Calibri"/>
                <a:cs typeface="Calibri"/>
              </a:rPr>
              <a:t> </a:t>
            </a:r>
            <a:r>
              <a:rPr lang="en-GB" altLang="en-US" sz="3600" err="1">
                <a:latin typeface="Calibri"/>
                <a:ea typeface="Calibri"/>
                <a:cs typeface="Calibri"/>
              </a:rPr>
              <a:t>torri’r</a:t>
            </a:r>
            <a:r>
              <a:rPr lang="en-GB" altLang="en-US" sz="3600" dirty="0">
                <a:latin typeface="Calibri"/>
                <a:ea typeface="Calibri"/>
                <a:cs typeface="Calibri"/>
              </a:rPr>
              <a:t> </a:t>
            </a:r>
            <a:r>
              <a:rPr lang="en-GB" altLang="en-US" sz="3600" err="1">
                <a:latin typeface="Calibri"/>
                <a:ea typeface="Calibri"/>
                <a:cs typeface="Calibri"/>
              </a:rPr>
              <a:t>cylch</a:t>
            </a:r>
            <a:r>
              <a:rPr lang="en-GB" altLang="en-US" sz="3600" dirty="0">
                <a:latin typeface="Calibri"/>
                <a:ea typeface="Calibri"/>
                <a:cs typeface="Calibri"/>
              </a:rPr>
              <a:t> </a:t>
            </a:r>
            <a:r>
              <a:rPr lang="en-GB" altLang="en-US" sz="3600" err="1">
                <a:latin typeface="Calibri"/>
                <a:ea typeface="Calibri"/>
                <a:cs typeface="Calibri"/>
              </a:rPr>
              <a:t>chwarae</a:t>
            </a:r>
            <a:br>
              <a:rPr lang="en-GB" altLang="en-US" sz="3600" dirty="0">
                <a:latin typeface="Calibri"/>
                <a:ea typeface="Calibri"/>
                <a:cs typeface="Calibri"/>
              </a:rPr>
            </a:br>
            <a:r>
              <a:rPr lang="en-GB" altLang="en-US" sz="3600" dirty="0">
                <a:solidFill>
                  <a:srgbClr val="0070C0"/>
                </a:solidFill>
                <a:latin typeface="Calibri"/>
                <a:ea typeface="Calibri"/>
                <a:cs typeface="Calibri"/>
              </a:rPr>
              <a:t>How adults break the play cycle</a:t>
            </a:r>
          </a:p>
        </p:txBody>
      </p:sp>
      <p:sp>
        <p:nvSpPr>
          <p:cNvPr id="49155" name="Content Placeholder 2">
            <a:extLst>
              <a:ext uri="{FF2B5EF4-FFF2-40B4-BE49-F238E27FC236}">
                <a16:creationId xmlns:a16="http://schemas.microsoft.com/office/drawing/2014/main" id="{479AFEFC-0FD7-AF80-15DA-E1A955A8EC3A}"/>
              </a:ext>
            </a:extLst>
          </p:cNvPr>
          <p:cNvSpPr>
            <a:spLocks noGrp="1" noChangeArrowheads="1"/>
          </p:cNvSpPr>
          <p:nvPr>
            <p:ph sz="half" idx="1"/>
          </p:nvPr>
        </p:nvSpPr>
        <p:spPr>
          <a:xfrm>
            <a:off x="475928" y="1820863"/>
            <a:ext cx="3888556" cy="3217961"/>
          </a:xfrm>
        </p:spPr>
        <p:txBody>
          <a:bodyPr/>
          <a:lstStyle/>
          <a:p>
            <a:pPr eaLnBrk="1" hangingPunct="1">
              <a:buNone/>
            </a:pPr>
            <a:r>
              <a:rPr lang="en-GB" altLang="en-US" sz="2400" b="1" dirty="0" err="1">
                <a:latin typeface="Calibri"/>
                <a:ea typeface="Calibri"/>
                <a:cs typeface="Calibri"/>
              </a:rPr>
              <a:t>Llygru</a:t>
            </a:r>
            <a:r>
              <a:rPr lang="en-GB" altLang="en-US" sz="2400" b="1" dirty="0">
                <a:latin typeface="Calibri"/>
                <a:ea typeface="Calibri"/>
                <a:cs typeface="Calibri"/>
              </a:rPr>
              <a:t> </a:t>
            </a:r>
            <a:r>
              <a:rPr lang="en-GB" altLang="en-US" sz="2400" b="1" dirty="0" err="1">
                <a:latin typeface="Calibri"/>
                <a:ea typeface="Calibri"/>
                <a:cs typeface="Calibri"/>
              </a:rPr>
              <a:t>chwarae</a:t>
            </a:r>
            <a:endParaRPr lang="en-GB" altLang="en-US" sz="2400" b="1" dirty="0" err="1">
              <a:latin typeface="Calibri" panose="020F0502020204030204" pitchFamily="34" charset="0"/>
              <a:cs typeface="Calibri" panose="020F0502020204030204" pitchFamily="34" charset="0"/>
            </a:endParaRPr>
          </a:p>
          <a:p>
            <a:pPr eaLnBrk="1" hangingPunct="1"/>
            <a:r>
              <a:rPr lang="en-GB" altLang="en-US" sz="2400" dirty="0">
                <a:latin typeface="Calibri" panose="020F0502020204030204" pitchFamily="34" charset="0"/>
                <a:cs typeface="Calibri" panose="020F0502020204030204" pitchFamily="34" charset="0"/>
              </a:rPr>
              <a:t>Yn </a:t>
            </a:r>
            <a:r>
              <a:rPr lang="en-GB" altLang="en-US" sz="2400" dirty="0" err="1">
                <a:latin typeface="Calibri" panose="020F0502020204030204" pitchFamily="34" charset="0"/>
                <a:cs typeface="Calibri" panose="020F0502020204030204" pitchFamily="34" charset="0"/>
              </a:rPr>
              <a:t>dymuno</a:t>
            </a:r>
            <a:r>
              <a:rPr lang="en-GB" altLang="en-US" sz="2400" dirty="0">
                <a:latin typeface="Calibri" panose="020F0502020204030204" pitchFamily="34" charset="0"/>
                <a:cs typeface="Calibri" panose="020F0502020204030204" pitchFamily="34" charset="0"/>
              </a:rPr>
              <a:t> </a:t>
            </a:r>
            <a:r>
              <a:rPr lang="en-GB" altLang="en-US" sz="2400" dirty="0" err="1">
                <a:latin typeface="Calibri" panose="020F0502020204030204" pitchFamily="34" charset="0"/>
                <a:cs typeface="Calibri" panose="020F0502020204030204" pitchFamily="34" charset="0"/>
              </a:rPr>
              <a:t>ymuno</a:t>
            </a:r>
            <a:r>
              <a:rPr lang="en-GB" altLang="en-US" sz="2400" dirty="0">
                <a:latin typeface="Calibri" panose="020F0502020204030204" pitchFamily="34" charset="0"/>
                <a:cs typeface="Calibri" panose="020F0502020204030204" pitchFamily="34" charset="0"/>
              </a:rPr>
              <a:t> </a:t>
            </a:r>
            <a:r>
              <a:rPr lang="en-GB" altLang="en-US" sz="2400" dirty="0" err="1">
                <a:latin typeface="Calibri" panose="020F0502020204030204" pitchFamily="34" charset="0"/>
                <a:cs typeface="Calibri" panose="020F0502020204030204" pitchFamily="34" charset="0"/>
              </a:rPr>
              <a:t>mewn</a:t>
            </a:r>
            <a:endParaRPr lang="en-GB" altLang="en-US" sz="2400" dirty="0">
              <a:latin typeface="Calibri" panose="020F0502020204030204" pitchFamily="34" charset="0"/>
              <a:cs typeface="Calibri" panose="020F0502020204030204" pitchFamily="34" charset="0"/>
            </a:endParaRPr>
          </a:p>
          <a:p>
            <a:pPr eaLnBrk="1" hangingPunct="1"/>
            <a:r>
              <a:rPr lang="en-GB" altLang="en-US" sz="2400" dirty="0" err="1">
                <a:latin typeface="Calibri" panose="020F0502020204030204" pitchFamily="34" charset="0"/>
                <a:cs typeface="Calibri" panose="020F0502020204030204" pitchFamily="34" charset="0"/>
              </a:rPr>
              <a:t>Rheoli’r</a:t>
            </a:r>
            <a:r>
              <a:rPr lang="en-GB" altLang="en-US" sz="2400" dirty="0">
                <a:latin typeface="Calibri" panose="020F0502020204030204" pitchFamily="34" charset="0"/>
                <a:cs typeface="Calibri" panose="020F0502020204030204" pitchFamily="34" charset="0"/>
              </a:rPr>
              <a:t> </a:t>
            </a:r>
            <a:r>
              <a:rPr lang="en-GB" altLang="en-US" sz="2400" dirty="0" err="1">
                <a:latin typeface="Calibri" panose="020F0502020204030204" pitchFamily="34" charset="0"/>
                <a:cs typeface="Calibri" panose="020F0502020204030204" pitchFamily="34" charset="0"/>
              </a:rPr>
              <a:t>chwarae</a:t>
            </a:r>
            <a:endParaRPr lang="en-GB" altLang="en-US" sz="2400" dirty="0">
              <a:latin typeface="Calibri" panose="020F0502020204030204" pitchFamily="34" charset="0"/>
              <a:cs typeface="Calibri" panose="020F0502020204030204" pitchFamily="34" charset="0"/>
            </a:endParaRPr>
          </a:p>
          <a:p>
            <a:pPr eaLnBrk="1" hangingPunct="1"/>
            <a:r>
              <a:rPr lang="en-GB" altLang="en-US" sz="2400" dirty="0" err="1">
                <a:latin typeface="Calibri" panose="020F0502020204030204" pitchFamily="34" charset="0"/>
                <a:cs typeface="Calibri" panose="020F0502020204030204" pitchFamily="34" charset="0"/>
              </a:rPr>
              <a:t>Achub</a:t>
            </a:r>
            <a:endParaRPr lang="en-GB" altLang="en-US" sz="2400" dirty="0">
              <a:latin typeface="Calibri" panose="020F0502020204030204" pitchFamily="34" charset="0"/>
              <a:cs typeface="Calibri" panose="020F0502020204030204" pitchFamily="34" charset="0"/>
            </a:endParaRPr>
          </a:p>
          <a:p>
            <a:pPr eaLnBrk="1" hangingPunct="1"/>
            <a:r>
              <a:rPr lang="en-GB" altLang="en-US" sz="2400" dirty="0" err="1">
                <a:latin typeface="Calibri" panose="020F0502020204030204" pitchFamily="34" charset="0"/>
                <a:cs typeface="Calibri" panose="020F0502020204030204" pitchFamily="34" charset="0"/>
              </a:rPr>
              <a:t>Gwella</a:t>
            </a:r>
            <a:endParaRPr lang="en-GB" altLang="en-US" sz="2400" dirty="0">
              <a:latin typeface="Calibri" panose="020F0502020204030204" pitchFamily="34" charset="0"/>
              <a:cs typeface="Calibri" panose="020F0502020204030204" pitchFamily="34" charset="0"/>
            </a:endParaRPr>
          </a:p>
          <a:p>
            <a:pPr eaLnBrk="1" hangingPunct="1"/>
            <a:r>
              <a:rPr lang="en-GB" altLang="en-US" sz="2400" dirty="0" err="1">
                <a:latin typeface="Calibri" panose="020F0502020204030204" pitchFamily="34" charset="0"/>
                <a:cs typeface="Calibri" panose="020F0502020204030204" pitchFamily="34" charset="0"/>
              </a:rPr>
              <a:t>Addysgu</a:t>
            </a:r>
            <a:r>
              <a:rPr lang="en-GB" altLang="en-US" sz="2400" b="1" dirty="0">
                <a:latin typeface="Calibri" panose="020F0502020204030204" pitchFamily="34" charset="0"/>
                <a:cs typeface="Calibri" panose="020F0502020204030204" pitchFamily="34" charset="0"/>
              </a:rPr>
              <a:t> </a:t>
            </a:r>
          </a:p>
        </p:txBody>
      </p:sp>
      <p:sp>
        <p:nvSpPr>
          <p:cNvPr id="49156" name="Content Placeholder 3">
            <a:extLst>
              <a:ext uri="{FF2B5EF4-FFF2-40B4-BE49-F238E27FC236}">
                <a16:creationId xmlns:a16="http://schemas.microsoft.com/office/drawing/2014/main" id="{8AB96F42-0328-992A-8A39-2E6ED10E7961}"/>
              </a:ext>
            </a:extLst>
          </p:cNvPr>
          <p:cNvSpPr>
            <a:spLocks noGrp="1" noChangeArrowheads="1"/>
          </p:cNvSpPr>
          <p:nvPr>
            <p:ph sz="half" idx="2"/>
          </p:nvPr>
        </p:nvSpPr>
        <p:spPr>
          <a:xfrm>
            <a:off x="4787900" y="1820863"/>
            <a:ext cx="3888556" cy="3217961"/>
          </a:xfrm>
        </p:spPr>
        <p:txBody>
          <a:bodyPr/>
          <a:lstStyle/>
          <a:p>
            <a:pPr eaLnBrk="1" hangingPunct="1">
              <a:buFont typeface="Arial" panose="020B0604020202020204" pitchFamily="34" charset="0"/>
              <a:buNone/>
            </a:pPr>
            <a:r>
              <a:rPr lang="en-GB" altLang="en-US" sz="2400" b="1" dirty="0">
                <a:solidFill>
                  <a:srgbClr val="0070C0"/>
                </a:solidFill>
                <a:latin typeface="Calibri" panose="020F0502020204030204" pitchFamily="34" charset="0"/>
                <a:cs typeface="Calibri" panose="020F0502020204030204" pitchFamily="34" charset="0"/>
              </a:rPr>
              <a:t>Adulteration</a:t>
            </a:r>
          </a:p>
          <a:p>
            <a:pPr lvl="1" eaLnBrk="1" hangingPunct="1"/>
            <a:r>
              <a:rPr lang="en-GB" altLang="en-US" sz="2400" dirty="0">
                <a:solidFill>
                  <a:srgbClr val="0070C0"/>
                </a:solidFill>
                <a:latin typeface="Calibri" panose="020F0502020204030204" pitchFamily="34" charset="0"/>
                <a:cs typeface="Calibri" panose="020F0502020204030204" pitchFamily="34" charset="0"/>
              </a:rPr>
              <a:t>Wanting to join in</a:t>
            </a:r>
          </a:p>
          <a:p>
            <a:pPr lvl="1" eaLnBrk="1" hangingPunct="1"/>
            <a:r>
              <a:rPr lang="en-GB" altLang="en-US" sz="2400" dirty="0">
                <a:solidFill>
                  <a:srgbClr val="0070C0"/>
                </a:solidFill>
                <a:latin typeface="Calibri" panose="020F0502020204030204" pitchFamily="34" charset="0"/>
                <a:cs typeface="Calibri" panose="020F0502020204030204" pitchFamily="34" charset="0"/>
              </a:rPr>
              <a:t>Control the play</a:t>
            </a:r>
          </a:p>
          <a:p>
            <a:pPr lvl="1" eaLnBrk="1" hangingPunct="1"/>
            <a:r>
              <a:rPr lang="en-GB" altLang="en-US" sz="2400" dirty="0">
                <a:solidFill>
                  <a:srgbClr val="0070C0"/>
                </a:solidFill>
                <a:latin typeface="Calibri" panose="020F0502020204030204" pitchFamily="34" charset="0"/>
                <a:cs typeface="Calibri" panose="020F0502020204030204" pitchFamily="34" charset="0"/>
              </a:rPr>
              <a:t>Rescue</a:t>
            </a:r>
          </a:p>
          <a:p>
            <a:pPr lvl="1" eaLnBrk="1" hangingPunct="1"/>
            <a:r>
              <a:rPr lang="en-GB" altLang="en-US" sz="2400" dirty="0">
                <a:solidFill>
                  <a:srgbClr val="0070C0"/>
                </a:solidFill>
                <a:latin typeface="Calibri" panose="020F0502020204030204" pitchFamily="34" charset="0"/>
                <a:cs typeface="Calibri" panose="020F0502020204030204" pitchFamily="34" charset="0"/>
              </a:rPr>
              <a:t>Improve</a:t>
            </a:r>
          </a:p>
          <a:p>
            <a:pPr lvl="1" eaLnBrk="1" hangingPunct="1"/>
            <a:r>
              <a:rPr lang="en-GB" altLang="en-US" sz="2400" dirty="0">
                <a:solidFill>
                  <a:srgbClr val="0070C0"/>
                </a:solidFill>
                <a:latin typeface="Calibri" panose="020F0502020204030204" pitchFamily="34" charset="0"/>
                <a:cs typeface="Calibri" panose="020F0502020204030204" pitchFamily="34" charset="0"/>
              </a:rPr>
              <a:t>Educate</a:t>
            </a:r>
          </a:p>
          <a:p>
            <a:pPr marL="342900" lvl="1" indent="0">
              <a:buNone/>
            </a:pPr>
            <a:r>
              <a:rPr lang="en-GB" altLang="en-US" sz="2400" dirty="0">
                <a:solidFill>
                  <a:srgbClr val="0070C0"/>
                </a:solidFill>
                <a:latin typeface="Calibri"/>
                <a:ea typeface="Calibri"/>
                <a:cs typeface="Calibri"/>
              </a:rPr>
              <a:t>(Sands, 2013)</a:t>
            </a:r>
            <a:endParaRPr lang="en-GB" altLang="en-US" sz="2400" dirty="0">
              <a:solidFill>
                <a:srgbClr val="0070C0"/>
              </a:solidFill>
              <a:latin typeface="Calibri" panose="020F0502020204030204" pitchFamily="34" charset="0"/>
              <a:ea typeface="Calibri"/>
              <a:cs typeface="Calibri" panose="020F0502020204030204" pitchFamily="34" charset="0"/>
            </a:endParaRPr>
          </a:p>
        </p:txBody>
      </p:sp>
    </p:spTree>
    <p:extLst>
      <p:ext uri="{BB962C8B-B14F-4D97-AF65-F5344CB8AC3E}">
        <p14:creationId xmlns:p14="http://schemas.microsoft.com/office/powerpoint/2010/main" val="7825840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D9940C-B721-8FE0-6BBC-2D63DF216900}"/>
            </a:ext>
          </a:extLst>
        </p:cNvPr>
        <p:cNvGrpSpPr/>
        <p:nvPr/>
      </p:nvGrpSpPr>
      <p:grpSpPr>
        <a:xfrm>
          <a:off x="0" y="0"/>
          <a:ext cx="0" cy="0"/>
          <a:chOff x="0" y="0"/>
          <a:chExt cx="0" cy="0"/>
        </a:xfrm>
      </p:grpSpPr>
      <p:sp>
        <p:nvSpPr>
          <p:cNvPr id="51202" name="Title 1">
            <a:extLst>
              <a:ext uri="{FF2B5EF4-FFF2-40B4-BE49-F238E27FC236}">
                <a16:creationId xmlns:a16="http://schemas.microsoft.com/office/drawing/2014/main" id="{9B1347DA-8E40-BB10-6B6B-8BED5A394A33}"/>
              </a:ext>
            </a:extLst>
          </p:cNvPr>
          <p:cNvSpPr>
            <a:spLocks noGrp="1" noChangeArrowheads="1"/>
          </p:cNvSpPr>
          <p:nvPr>
            <p:ph type="title"/>
          </p:nvPr>
        </p:nvSpPr>
        <p:spPr>
          <a:xfrm>
            <a:off x="628650" y="365125"/>
            <a:ext cx="6625590" cy="1192555"/>
          </a:xfrm>
        </p:spPr>
        <p:txBody>
          <a:bodyPr/>
          <a:lstStyle/>
          <a:p>
            <a:pPr eaLnBrk="1" hangingPunct="1"/>
            <a:r>
              <a:rPr lang="en-GB" altLang="en-US" sz="4000" dirty="0">
                <a:latin typeface="Calibri"/>
                <a:ea typeface="Calibri"/>
                <a:cs typeface="Calibri"/>
              </a:rPr>
              <a:t>Sut gall </a:t>
            </a:r>
            <a:r>
              <a:rPr lang="en-GB" altLang="en-US" sz="4000" err="1">
                <a:latin typeface="Calibri"/>
                <a:ea typeface="Calibri"/>
                <a:cs typeface="Calibri"/>
              </a:rPr>
              <a:t>oedolion</a:t>
            </a:r>
            <a:r>
              <a:rPr lang="en-GB" altLang="en-US" sz="4000" dirty="0">
                <a:latin typeface="Calibri"/>
                <a:ea typeface="Calibri"/>
                <a:cs typeface="Calibri"/>
              </a:rPr>
              <a:t> </a:t>
            </a:r>
            <a:r>
              <a:rPr lang="en-GB" altLang="en-US" sz="4000" err="1">
                <a:latin typeface="Calibri"/>
                <a:ea typeface="Calibri"/>
                <a:cs typeface="Calibri"/>
              </a:rPr>
              <a:t>cefnogi</a:t>
            </a:r>
            <a:br>
              <a:rPr lang="en-GB" altLang="en-US" sz="4000" dirty="0">
                <a:latin typeface="Calibri"/>
                <a:ea typeface="Calibri"/>
                <a:cs typeface="Calibri"/>
              </a:rPr>
            </a:br>
            <a:r>
              <a:rPr lang="en-GB" altLang="en-US" sz="4000" dirty="0">
                <a:solidFill>
                  <a:srgbClr val="0070C0"/>
                </a:solidFill>
                <a:latin typeface="Calibri"/>
                <a:ea typeface="Calibri"/>
                <a:cs typeface="Calibri"/>
              </a:rPr>
              <a:t>How can adults support</a:t>
            </a:r>
            <a:endParaRPr lang="en-GB" altLang="en-US" sz="4000" dirty="0">
              <a:solidFill>
                <a:srgbClr val="0070C0"/>
              </a:solidFill>
              <a:latin typeface="Calibri" panose="020F0502020204030204" pitchFamily="34" charset="0"/>
              <a:cs typeface="Calibri" panose="020F0502020204030204" pitchFamily="34" charset="0"/>
            </a:endParaRPr>
          </a:p>
        </p:txBody>
      </p:sp>
      <p:sp>
        <p:nvSpPr>
          <p:cNvPr id="51203" name="Content Placeholder 2">
            <a:extLst>
              <a:ext uri="{FF2B5EF4-FFF2-40B4-BE49-F238E27FC236}">
                <a16:creationId xmlns:a16="http://schemas.microsoft.com/office/drawing/2014/main" id="{4F4FE734-E6C6-E9E9-81F3-962A31555B85}"/>
              </a:ext>
            </a:extLst>
          </p:cNvPr>
          <p:cNvSpPr>
            <a:spLocks noGrp="1" noChangeArrowheads="1"/>
          </p:cNvSpPr>
          <p:nvPr>
            <p:ph sz="half" idx="1"/>
          </p:nvPr>
        </p:nvSpPr>
        <p:spPr>
          <a:xfrm>
            <a:off x="628650" y="2128491"/>
            <a:ext cx="3511302" cy="3043535"/>
          </a:xfrm>
        </p:spPr>
        <p:txBody>
          <a:bodyPr/>
          <a:lstStyle/>
          <a:p>
            <a:pPr eaLnBrk="1" hangingPunct="1"/>
            <a:r>
              <a:rPr lang="en-GB" altLang="en-US" sz="2800" dirty="0" err="1">
                <a:latin typeface="Calibri" panose="020F0502020204030204" pitchFamily="34" charset="0"/>
                <a:cs typeface="Calibri" panose="020F0502020204030204" pitchFamily="34" charset="0"/>
              </a:rPr>
              <a:t>Yr</a:t>
            </a:r>
            <a:r>
              <a:rPr lang="en-GB" altLang="en-US" sz="2800" dirty="0">
                <a:latin typeface="Calibri" panose="020F0502020204030204" pitchFamily="34" charset="0"/>
                <a:cs typeface="Calibri" panose="020F0502020204030204" pitchFamily="34" charset="0"/>
              </a:rPr>
              <a:t> </a:t>
            </a:r>
            <a:r>
              <a:rPr lang="en-GB" altLang="en-US" sz="2800" dirty="0" err="1">
                <a:latin typeface="Calibri" panose="020F0502020204030204" pitchFamily="34" charset="0"/>
                <a:cs typeface="Calibri" panose="020F0502020204030204" pitchFamily="34" charset="0"/>
              </a:rPr>
              <a:t>oedolyn</a:t>
            </a:r>
            <a:r>
              <a:rPr lang="en-GB" altLang="en-US" sz="2800" dirty="0">
                <a:latin typeface="Calibri" panose="020F0502020204030204" pitchFamily="34" charset="0"/>
                <a:cs typeface="Calibri" panose="020F0502020204030204" pitchFamily="34" charset="0"/>
              </a:rPr>
              <a:t> </a:t>
            </a:r>
            <a:r>
              <a:rPr lang="en-GB" altLang="en-US" sz="2800" dirty="0" err="1">
                <a:latin typeface="Calibri" panose="020F0502020204030204" pitchFamily="34" charset="0"/>
                <a:cs typeface="Calibri" panose="020F0502020204030204" pitchFamily="34" charset="0"/>
              </a:rPr>
              <a:t>fel</a:t>
            </a:r>
            <a:r>
              <a:rPr lang="en-GB" altLang="en-US" sz="2800" dirty="0">
                <a:latin typeface="Calibri" panose="020F0502020204030204" pitchFamily="34" charset="0"/>
                <a:cs typeface="Calibri" panose="020F0502020204030204" pitchFamily="34" charset="0"/>
              </a:rPr>
              <a:t> </a:t>
            </a:r>
            <a:r>
              <a:rPr lang="en-GB" altLang="en-US" sz="2800" dirty="0" err="1">
                <a:latin typeface="Calibri" panose="020F0502020204030204" pitchFamily="34" charset="0"/>
                <a:cs typeface="Calibri" panose="020F0502020204030204" pitchFamily="34" charset="0"/>
              </a:rPr>
              <a:t>adnodd</a:t>
            </a:r>
            <a:endParaRPr lang="en-GB" altLang="en-US" sz="2800" dirty="0">
              <a:latin typeface="Calibri" panose="020F0502020204030204" pitchFamily="34" charset="0"/>
              <a:cs typeface="Calibri" panose="020F0502020204030204" pitchFamily="34" charset="0"/>
            </a:endParaRPr>
          </a:p>
          <a:p>
            <a:pPr eaLnBrk="1" hangingPunct="1"/>
            <a:r>
              <a:rPr lang="en-GB" altLang="en-US" sz="2800" dirty="0">
                <a:latin typeface="Calibri" panose="020F0502020204030204" pitchFamily="34" charset="0"/>
                <a:cs typeface="Calibri" panose="020F0502020204030204" pitchFamily="34" charset="0"/>
              </a:rPr>
              <a:t>Cael </a:t>
            </a:r>
            <a:r>
              <a:rPr lang="en-GB" altLang="en-US" sz="2800" dirty="0" err="1">
                <a:latin typeface="Calibri" panose="020F0502020204030204" pitchFamily="34" charset="0"/>
                <a:cs typeface="Calibri" panose="020F0502020204030204" pitchFamily="34" charset="0"/>
              </a:rPr>
              <a:t>ei</a:t>
            </a:r>
            <a:r>
              <a:rPr lang="en-GB" altLang="en-US" sz="2800" dirty="0">
                <a:latin typeface="Calibri" panose="020F0502020204030204" pitchFamily="34" charset="0"/>
                <a:cs typeface="Calibri" panose="020F0502020204030204" pitchFamily="34" charset="0"/>
              </a:rPr>
              <a:t> </a:t>
            </a:r>
            <a:r>
              <a:rPr lang="en-GB" altLang="en-US" sz="2800" dirty="0" err="1">
                <a:latin typeface="Calibri" panose="020F0502020204030204" pitchFamily="34" charset="0"/>
                <a:cs typeface="Calibri" panose="020F0502020204030204" pitchFamily="34" charset="0"/>
              </a:rPr>
              <a:t>wahodd</a:t>
            </a:r>
            <a:r>
              <a:rPr lang="en-GB" altLang="en-US" sz="2800" dirty="0">
                <a:latin typeface="Calibri" panose="020F0502020204030204" pitchFamily="34" charset="0"/>
                <a:cs typeface="Calibri" panose="020F0502020204030204" pitchFamily="34" charset="0"/>
              </a:rPr>
              <a:t> </a:t>
            </a:r>
            <a:r>
              <a:rPr lang="en-GB" altLang="en-US" sz="2800" dirty="0" err="1">
                <a:latin typeface="Calibri" panose="020F0502020204030204" pitchFamily="34" charset="0"/>
                <a:cs typeface="Calibri" panose="020F0502020204030204" pitchFamily="34" charset="0"/>
              </a:rPr>
              <a:t>i</a:t>
            </a:r>
            <a:r>
              <a:rPr lang="en-GB" altLang="en-US" sz="2800" dirty="0">
                <a:latin typeface="Calibri" panose="020F0502020204030204" pitchFamily="34" charset="0"/>
                <a:cs typeface="Calibri" panose="020F0502020204030204" pitchFamily="34" charset="0"/>
              </a:rPr>
              <a:t> </a:t>
            </a:r>
            <a:r>
              <a:rPr lang="en-GB" altLang="en-US" sz="2800" dirty="0" err="1">
                <a:latin typeface="Calibri" panose="020F0502020204030204" pitchFamily="34" charset="0"/>
                <a:cs typeface="Calibri" panose="020F0502020204030204" pitchFamily="34" charset="0"/>
              </a:rPr>
              <a:t>fewn</a:t>
            </a:r>
            <a:endParaRPr lang="en-GB" altLang="en-US" sz="2800" dirty="0">
              <a:latin typeface="Calibri" panose="020F0502020204030204" pitchFamily="34" charset="0"/>
              <a:cs typeface="Calibri" panose="020F0502020204030204" pitchFamily="34" charset="0"/>
            </a:endParaRPr>
          </a:p>
          <a:p>
            <a:pPr eaLnBrk="1" hangingPunct="1"/>
            <a:r>
              <a:rPr lang="en-GB" altLang="en-US" sz="2800" dirty="0" err="1">
                <a:latin typeface="Calibri" panose="020F0502020204030204" pitchFamily="34" charset="0"/>
                <a:cs typeface="Calibri" panose="020F0502020204030204" pitchFamily="34" charset="0"/>
              </a:rPr>
              <a:t>Datrys</a:t>
            </a:r>
            <a:r>
              <a:rPr lang="en-GB" altLang="en-US" sz="2800" dirty="0">
                <a:latin typeface="Calibri" panose="020F0502020204030204" pitchFamily="34" charset="0"/>
                <a:cs typeface="Calibri" panose="020F0502020204030204" pitchFamily="34" charset="0"/>
              </a:rPr>
              <a:t> </a:t>
            </a:r>
            <a:r>
              <a:rPr lang="en-GB" altLang="en-US" sz="2800" dirty="0" err="1">
                <a:latin typeface="Calibri" panose="020F0502020204030204" pitchFamily="34" charset="0"/>
                <a:cs typeface="Calibri" panose="020F0502020204030204" pitchFamily="34" charset="0"/>
              </a:rPr>
              <a:t>gwrthdaro</a:t>
            </a:r>
            <a:endParaRPr lang="en-GB" altLang="en-US" sz="2800" dirty="0">
              <a:latin typeface="Calibri" panose="020F0502020204030204" pitchFamily="34" charset="0"/>
              <a:cs typeface="Calibri" panose="020F0502020204030204" pitchFamily="34" charset="0"/>
            </a:endParaRPr>
          </a:p>
        </p:txBody>
      </p:sp>
      <p:sp>
        <p:nvSpPr>
          <p:cNvPr id="51204" name="Content Placeholder 3">
            <a:extLst>
              <a:ext uri="{FF2B5EF4-FFF2-40B4-BE49-F238E27FC236}">
                <a16:creationId xmlns:a16="http://schemas.microsoft.com/office/drawing/2014/main" id="{C495F650-8377-024A-0E37-2230181240E1}"/>
              </a:ext>
            </a:extLst>
          </p:cNvPr>
          <p:cNvSpPr>
            <a:spLocks noGrp="1" noChangeArrowheads="1"/>
          </p:cNvSpPr>
          <p:nvPr>
            <p:ph sz="half" idx="2"/>
          </p:nvPr>
        </p:nvSpPr>
        <p:spPr>
          <a:xfrm>
            <a:off x="4629152" y="2132856"/>
            <a:ext cx="3644771" cy="3346401"/>
          </a:xfrm>
        </p:spPr>
        <p:txBody>
          <a:bodyPr/>
          <a:lstStyle/>
          <a:p>
            <a:pPr eaLnBrk="1" hangingPunct="1"/>
            <a:r>
              <a:rPr lang="en-GB" altLang="en-US" sz="2800" dirty="0">
                <a:solidFill>
                  <a:srgbClr val="0070C0"/>
                </a:solidFill>
                <a:latin typeface="Calibri" panose="020F0502020204030204" pitchFamily="34" charset="0"/>
                <a:cs typeface="Calibri" panose="020F0502020204030204" pitchFamily="34" charset="0"/>
              </a:rPr>
              <a:t>Adult as a resource</a:t>
            </a:r>
          </a:p>
          <a:p>
            <a:pPr eaLnBrk="1" hangingPunct="1"/>
            <a:r>
              <a:rPr lang="en-GB" altLang="en-US" sz="2800" dirty="0">
                <a:solidFill>
                  <a:srgbClr val="0070C0"/>
                </a:solidFill>
                <a:latin typeface="Calibri" panose="020F0502020204030204" pitchFamily="34" charset="0"/>
                <a:cs typeface="Calibri" panose="020F0502020204030204" pitchFamily="34" charset="0"/>
              </a:rPr>
              <a:t>Invited in</a:t>
            </a:r>
          </a:p>
          <a:p>
            <a:pPr eaLnBrk="1" hangingPunct="1"/>
            <a:r>
              <a:rPr lang="en-GB" altLang="en-US" sz="2800" dirty="0">
                <a:solidFill>
                  <a:srgbClr val="0070C0"/>
                </a:solidFill>
                <a:latin typeface="Calibri" panose="020F0502020204030204" pitchFamily="34" charset="0"/>
                <a:cs typeface="Calibri" panose="020F0502020204030204" pitchFamily="34" charset="0"/>
              </a:rPr>
              <a:t>Conflict resolution</a:t>
            </a:r>
          </a:p>
          <a:p>
            <a:pPr eaLnBrk="1" hangingPunct="1"/>
            <a:endParaRPr lang="en-GB" altLang="en-US" dirty="0"/>
          </a:p>
        </p:txBody>
      </p:sp>
    </p:spTree>
    <p:extLst>
      <p:ext uri="{BB962C8B-B14F-4D97-AF65-F5344CB8AC3E}">
        <p14:creationId xmlns:p14="http://schemas.microsoft.com/office/powerpoint/2010/main" val="29188232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AA67BA-8EAD-55A8-C0CA-D2E5DB22A436}"/>
            </a:ext>
          </a:extLst>
        </p:cNvPr>
        <p:cNvGrpSpPr/>
        <p:nvPr/>
      </p:nvGrpSpPr>
      <p:grpSpPr>
        <a:xfrm>
          <a:off x="0" y="0"/>
          <a:ext cx="0" cy="0"/>
          <a:chOff x="0" y="0"/>
          <a:chExt cx="0" cy="0"/>
        </a:xfrm>
      </p:grpSpPr>
      <p:sp>
        <p:nvSpPr>
          <p:cNvPr id="45058" name="Title 1">
            <a:extLst>
              <a:ext uri="{FF2B5EF4-FFF2-40B4-BE49-F238E27FC236}">
                <a16:creationId xmlns:a16="http://schemas.microsoft.com/office/drawing/2014/main" id="{DDB8C6B3-4136-198F-AA5F-FD80768F8E19}"/>
              </a:ext>
            </a:extLst>
          </p:cNvPr>
          <p:cNvSpPr>
            <a:spLocks noGrp="1" noChangeArrowheads="1"/>
          </p:cNvSpPr>
          <p:nvPr>
            <p:ph type="title"/>
          </p:nvPr>
        </p:nvSpPr>
        <p:spPr>
          <a:xfrm>
            <a:off x="607498" y="404664"/>
            <a:ext cx="3727326" cy="1191667"/>
          </a:xfrm>
        </p:spPr>
        <p:txBody>
          <a:bodyPr/>
          <a:lstStyle/>
          <a:p>
            <a:pPr eaLnBrk="1" hangingPunct="1"/>
            <a:r>
              <a:rPr lang="en-GB" altLang="en-US" sz="4000" err="1">
                <a:latin typeface="Calibri"/>
                <a:ea typeface="Calibri"/>
                <a:cs typeface="Calibri"/>
              </a:rPr>
              <a:t>Ciwiau</a:t>
            </a:r>
            <a:r>
              <a:rPr lang="en-GB" altLang="en-US" sz="4000" dirty="0">
                <a:latin typeface="Calibri"/>
                <a:ea typeface="Calibri"/>
                <a:cs typeface="Calibri"/>
              </a:rPr>
              <a:t> </a:t>
            </a:r>
            <a:r>
              <a:rPr lang="en-GB" altLang="en-US" sz="4000" err="1">
                <a:latin typeface="Calibri"/>
                <a:ea typeface="Calibri"/>
                <a:cs typeface="Calibri"/>
              </a:rPr>
              <a:t>chwarae</a:t>
            </a:r>
            <a:endParaRPr lang="en-GB" altLang="en-US" sz="4000">
              <a:solidFill>
                <a:srgbClr val="0070C0"/>
              </a:solidFill>
              <a:latin typeface="Calibri"/>
              <a:ea typeface="Calibri"/>
              <a:cs typeface="Calibri"/>
            </a:endParaRPr>
          </a:p>
        </p:txBody>
      </p:sp>
      <p:sp>
        <p:nvSpPr>
          <p:cNvPr id="45059" name="Content Placeholder 2">
            <a:extLst>
              <a:ext uri="{FF2B5EF4-FFF2-40B4-BE49-F238E27FC236}">
                <a16:creationId xmlns:a16="http://schemas.microsoft.com/office/drawing/2014/main" id="{8B393B0D-A02E-516B-BD4A-16FD0A8EE311}"/>
              </a:ext>
            </a:extLst>
          </p:cNvPr>
          <p:cNvSpPr>
            <a:spLocks noGrp="1" noChangeArrowheads="1"/>
          </p:cNvSpPr>
          <p:nvPr>
            <p:ph sz="half" idx="1"/>
          </p:nvPr>
        </p:nvSpPr>
        <p:spPr>
          <a:xfrm>
            <a:off x="628650" y="1700808"/>
            <a:ext cx="3886200" cy="4351338"/>
          </a:xfrm>
        </p:spPr>
        <p:txBody>
          <a:bodyPr/>
          <a:lstStyle/>
          <a:p>
            <a:pPr marL="0" indent="0" eaLnBrk="1" hangingPunct="1"/>
            <a:r>
              <a:rPr lang="en-GB" altLang="en-US" sz="2800" err="1">
                <a:latin typeface="Calibri"/>
                <a:ea typeface="Calibri"/>
                <a:cs typeface="Calibri"/>
              </a:rPr>
              <a:t>Ar</a:t>
            </a:r>
            <a:r>
              <a:rPr lang="en-GB" altLang="en-US" sz="2800" dirty="0">
                <a:latin typeface="Calibri"/>
                <a:ea typeface="Calibri"/>
                <a:cs typeface="Calibri"/>
              </a:rPr>
              <a:t> </a:t>
            </a:r>
            <a:r>
              <a:rPr lang="en-GB" altLang="en-US" sz="2800" err="1">
                <a:latin typeface="Calibri"/>
                <a:ea typeface="Calibri"/>
                <a:cs typeface="Calibri"/>
              </a:rPr>
              <a:t>lafar</a:t>
            </a:r>
            <a:endParaRPr lang="en-GB" altLang="en-US" sz="2800">
              <a:latin typeface="Calibri"/>
              <a:ea typeface="Calibri"/>
              <a:cs typeface="Calibri"/>
            </a:endParaRPr>
          </a:p>
          <a:p>
            <a:pPr marL="0" indent="0" eaLnBrk="1" hangingPunct="1"/>
            <a:r>
              <a:rPr lang="en-GB" altLang="en-US" sz="2800" dirty="0">
                <a:latin typeface="Calibri"/>
                <a:ea typeface="Calibri"/>
                <a:cs typeface="Calibri"/>
              </a:rPr>
              <a:t>Iaith y </a:t>
            </a:r>
            <a:r>
              <a:rPr lang="en-GB" altLang="en-US" sz="2800" err="1">
                <a:latin typeface="Calibri"/>
                <a:ea typeface="Calibri"/>
                <a:cs typeface="Calibri"/>
              </a:rPr>
              <a:t>corff</a:t>
            </a:r>
            <a:endParaRPr lang="en-GB" altLang="en-US" sz="2800">
              <a:latin typeface="Calibri"/>
              <a:ea typeface="Calibri"/>
              <a:cs typeface="Calibri"/>
            </a:endParaRPr>
          </a:p>
          <a:p>
            <a:pPr marL="0" indent="0" eaLnBrk="1" hangingPunct="1"/>
            <a:r>
              <a:rPr lang="en-GB" altLang="en-US" sz="2800" err="1">
                <a:latin typeface="Calibri"/>
                <a:ea typeface="Calibri"/>
                <a:cs typeface="Calibri"/>
              </a:rPr>
              <a:t>Cyswllt</a:t>
            </a:r>
            <a:r>
              <a:rPr lang="en-GB" altLang="en-US" sz="2800" dirty="0">
                <a:latin typeface="Calibri"/>
                <a:ea typeface="Calibri"/>
                <a:cs typeface="Calibri"/>
              </a:rPr>
              <a:t> </a:t>
            </a:r>
            <a:r>
              <a:rPr lang="en-GB" altLang="en-US" sz="2800" err="1">
                <a:latin typeface="Calibri"/>
                <a:ea typeface="Calibri"/>
                <a:cs typeface="Calibri"/>
              </a:rPr>
              <a:t>llygaid</a:t>
            </a:r>
            <a:endParaRPr lang="en-GB" altLang="en-US" sz="2800">
              <a:latin typeface="Calibri"/>
              <a:ea typeface="Calibri"/>
              <a:cs typeface="Calibri"/>
            </a:endParaRPr>
          </a:p>
          <a:p>
            <a:pPr marL="0" indent="0" eaLnBrk="1" hangingPunct="1"/>
            <a:r>
              <a:rPr lang="en-GB" altLang="en-US" sz="2800" err="1">
                <a:latin typeface="Calibri"/>
                <a:ea typeface="Calibri"/>
                <a:cs typeface="Calibri"/>
              </a:rPr>
              <a:t>Agosrwydd</a:t>
            </a:r>
            <a:endParaRPr lang="en-GB" altLang="en-US" sz="2800">
              <a:latin typeface="Calibri"/>
              <a:ea typeface="Calibri"/>
              <a:cs typeface="Calibri"/>
            </a:endParaRPr>
          </a:p>
          <a:p>
            <a:pPr marL="0" indent="0" eaLnBrk="1" hangingPunct="1"/>
            <a:r>
              <a:rPr lang="en-GB" altLang="en-US" sz="2800" err="1">
                <a:latin typeface="Calibri"/>
                <a:ea typeface="Calibri"/>
                <a:cs typeface="Calibri"/>
              </a:rPr>
              <a:t>Copio</a:t>
            </a:r>
            <a:r>
              <a:rPr lang="en-GB" altLang="en-US" sz="2800" dirty="0">
                <a:latin typeface="Calibri"/>
                <a:ea typeface="Calibri"/>
                <a:cs typeface="Calibri"/>
              </a:rPr>
              <a:t>/</a:t>
            </a:r>
            <a:r>
              <a:rPr lang="en-GB" altLang="en-US" sz="2800" err="1">
                <a:latin typeface="Calibri"/>
                <a:ea typeface="Calibri"/>
                <a:cs typeface="Calibri"/>
              </a:rPr>
              <a:t>dynwared</a:t>
            </a:r>
            <a:endParaRPr lang="en-GB" altLang="en-US" sz="2800">
              <a:latin typeface="Calibri"/>
              <a:ea typeface="Calibri"/>
              <a:cs typeface="Calibri"/>
            </a:endParaRPr>
          </a:p>
        </p:txBody>
      </p:sp>
      <p:sp>
        <p:nvSpPr>
          <p:cNvPr id="45060" name="Content Placeholder 3">
            <a:extLst>
              <a:ext uri="{FF2B5EF4-FFF2-40B4-BE49-F238E27FC236}">
                <a16:creationId xmlns:a16="http://schemas.microsoft.com/office/drawing/2014/main" id="{2C161F42-BC1C-7C04-BB25-5A6FBABA2146}"/>
              </a:ext>
            </a:extLst>
          </p:cNvPr>
          <p:cNvSpPr>
            <a:spLocks noGrp="1" noChangeArrowheads="1"/>
          </p:cNvSpPr>
          <p:nvPr>
            <p:ph sz="half" idx="2"/>
          </p:nvPr>
        </p:nvSpPr>
        <p:spPr>
          <a:xfrm>
            <a:off x="4629150" y="1700808"/>
            <a:ext cx="3886200" cy="4351338"/>
          </a:xfrm>
        </p:spPr>
        <p:txBody>
          <a:bodyPr/>
          <a:lstStyle/>
          <a:p>
            <a:pPr eaLnBrk="1" hangingPunct="1"/>
            <a:r>
              <a:rPr lang="en-GB" altLang="en-US" sz="2800" dirty="0">
                <a:solidFill>
                  <a:srgbClr val="0070C0"/>
                </a:solidFill>
                <a:latin typeface="Calibri"/>
                <a:ea typeface="Calibri"/>
                <a:cs typeface="Calibri"/>
              </a:rPr>
              <a:t>Verbal</a:t>
            </a:r>
          </a:p>
          <a:p>
            <a:pPr eaLnBrk="1" hangingPunct="1"/>
            <a:r>
              <a:rPr lang="en-GB" altLang="en-US" sz="2800" dirty="0">
                <a:solidFill>
                  <a:srgbClr val="0070C0"/>
                </a:solidFill>
                <a:latin typeface="Calibri"/>
                <a:ea typeface="Calibri"/>
                <a:cs typeface="Calibri"/>
              </a:rPr>
              <a:t>Body Language</a:t>
            </a:r>
          </a:p>
          <a:p>
            <a:pPr eaLnBrk="1" hangingPunct="1"/>
            <a:r>
              <a:rPr lang="en-GB" altLang="en-US" sz="2800" dirty="0">
                <a:solidFill>
                  <a:srgbClr val="0070C0"/>
                </a:solidFill>
                <a:latin typeface="Calibri"/>
                <a:ea typeface="Calibri"/>
                <a:cs typeface="Calibri"/>
              </a:rPr>
              <a:t>Eye Contact</a:t>
            </a:r>
          </a:p>
          <a:p>
            <a:pPr eaLnBrk="1" hangingPunct="1"/>
            <a:r>
              <a:rPr lang="en-GB" altLang="en-US" sz="2800" dirty="0">
                <a:solidFill>
                  <a:srgbClr val="0070C0"/>
                </a:solidFill>
                <a:latin typeface="Calibri"/>
                <a:ea typeface="Calibri"/>
                <a:cs typeface="Calibri"/>
              </a:rPr>
              <a:t>Proximity</a:t>
            </a:r>
          </a:p>
          <a:p>
            <a:pPr eaLnBrk="1" hangingPunct="1"/>
            <a:r>
              <a:rPr lang="en-GB" altLang="en-US" sz="2800" dirty="0">
                <a:solidFill>
                  <a:srgbClr val="0070C0"/>
                </a:solidFill>
                <a:latin typeface="Calibri"/>
                <a:ea typeface="Calibri"/>
                <a:cs typeface="Calibri"/>
              </a:rPr>
              <a:t>Copying</a:t>
            </a:r>
          </a:p>
          <a:p>
            <a:pPr marL="0" indent="0">
              <a:buNone/>
            </a:pPr>
            <a:r>
              <a:rPr lang="en-GB" altLang="en-US" sz="2400" dirty="0">
                <a:solidFill>
                  <a:srgbClr val="0070C0"/>
                </a:solidFill>
                <a:latin typeface="Calibri"/>
                <a:ea typeface="Calibri"/>
                <a:cs typeface="Calibri"/>
              </a:rPr>
              <a:t>(Sands, 2013)</a:t>
            </a:r>
          </a:p>
        </p:txBody>
      </p:sp>
      <p:sp>
        <p:nvSpPr>
          <p:cNvPr id="2" name="TextBox 1">
            <a:extLst>
              <a:ext uri="{FF2B5EF4-FFF2-40B4-BE49-F238E27FC236}">
                <a16:creationId xmlns:a16="http://schemas.microsoft.com/office/drawing/2014/main" id="{9334DBD7-2D39-F2E9-C520-22742686F9B6}"/>
              </a:ext>
            </a:extLst>
          </p:cNvPr>
          <p:cNvSpPr txBox="1"/>
          <p:nvPr/>
        </p:nvSpPr>
        <p:spPr>
          <a:xfrm>
            <a:off x="4629150" y="646554"/>
            <a:ext cx="2196755" cy="707886"/>
          </a:xfrm>
          <a:prstGeom prst="rect">
            <a:avLst/>
          </a:prstGeom>
          <a:noFill/>
        </p:spPr>
        <p:txBody>
          <a:bodyPr wrap="none" lIns="91440" tIns="45720" rIns="91440" bIns="45720" rtlCol="0" anchor="t">
            <a:spAutoFit/>
          </a:bodyPr>
          <a:lstStyle/>
          <a:p>
            <a:r>
              <a:rPr lang="en-GB" altLang="en-US" sz="4000" dirty="0">
                <a:solidFill>
                  <a:srgbClr val="0070C0"/>
                </a:solidFill>
                <a:latin typeface="Calibri"/>
                <a:ea typeface="Calibri"/>
                <a:cs typeface="Calibri"/>
              </a:rPr>
              <a:t>Play Cues</a:t>
            </a:r>
            <a:endParaRPr lang="en-US" sz="4000" dirty="0">
              <a:latin typeface="Calibri"/>
              <a:ea typeface="Calibri"/>
              <a:cs typeface="Calibri"/>
            </a:endParaRPr>
          </a:p>
        </p:txBody>
      </p:sp>
    </p:spTree>
    <p:extLst>
      <p:ext uri="{BB962C8B-B14F-4D97-AF65-F5344CB8AC3E}">
        <p14:creationId xmlns:p14="http://schemas.microsoft.com/office/powerpoint/2010/main" val="1338005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B366F10-A4AB-F75E-6946-F1AA07EDBE43}"/>
              </a:ext>
            </a:extLst>
          </p:cNvPr>
          <p:cNvSpPr>
            <a:spLocks noGrp="1"/>
          </p:cNvSpPr>
          <p:nvPr>
            <p:ph sz="half" idx="1"/>
          </p:nvPr>
        </p:nvSpPr>
        <p:spPr>
          <a:xfrm>
            <a:off x="628650" y="1825625"/>
            <a:ext cx="3997960" cy="3802698"/>
          </a:xfrm>
        </p:spPr>
        <p:txBody>
          <a:bodyPr/>
          <a:lstStyle/>
          <a:p>
            <a:pPr marL="0" indent="0">
              <a:buNone/>
            </a:pPr>
            <a:r>
              <a:rPr lang="en-US" dirty="0" err="1">
                <a:cs typeface="Arial"/>
              </a:rPr>
              <a:t>Darparu</a:t>
            </a:r>
            <a:r>
              <a:rPr lang="en-US" dirty="0">
                <a:cs typeface="Arial"/>
              </a:rPr>
              <a:t> </a:t>
            </a:r>
            <a:r>
              <a:rPr lang="en-US" dirty="0" err="1">
                <a:cs typeface="Arial"/>
              </a:rPr>
              <a:t>ryddid</a:t>
            </a:r>
            <a:r>
              <a:rPr lang="en-US" dirty="0">
                <a:cs typeface="Arial"/>
              </a:rPr>
              <a:t> I </a:t>
            </a:r>
            <a:r>
              <a:rPr lang="en-US" dirty="0" err="1">
                <a:cs typeface="Arial"/>
              </a:rPr>
              <a:t>archwilio</a:t>
            </a:r>
            <a:endParaRPr lang="en-US" dirty="0">
              <a:cs typeface="Arial"/>
            </a:endParaRPr>
          </a:p>
          <a:p>
            <a:endParaRPr lang="en-US" dirty="0">
              <a:ea typeface="+mn-lt"/>
              <a:cs typeface="+mn-lt"/>
            </a:endParaRPr>
          </a:p>
          <a:p>
            <a:r>
              <a:rPr lang="en-US" dirty="0" err="1">
                <a:ea typeface="+mn-lt"/>
                <a:cs typeface="+mn-lt"/>
              </a:rPr>
              <a:t>Mewn</a:t>
            </a:r>
            <a:r>
              <a:rPr lang="en-US" dirty="0">
                <a:ea typeface="+mn-lt"/>
                <a:cs typeface="+mn-lt"/>
              </a:rPr>
              <a:t> </a:t>
            </a:r>
            <a:r>
              <a:rPr lang="en-US" b="1" dirty="0" err="1">
                <a:ea typeface="+mn-lt"/>
                <a:cs typeface="+mn-lt"/>
              </a:rPr>
              <a:t>chwarae</a:t>
            </a:r>
            <a:r>
              <a:rPr lang="en-US" b="1" dirty="0">
                <a:ea typeface="+mn-lt"/>
                <a:cs typeface="+mn-lt"/>
              </a:rPr>
              <a:t> </a:t>
            </a:r>
            <a:r>
              <a:rPr lang="en-US" b="1" dirty="0" err="1">
                <a:ea typeface="+mn-lt"/>
                <a:cs typeface="+mn-lt"/>
              </a:rPr>
              <a:t>hunangyfeiriedig</a:t>
            </a:r>
            <a:r>
              <a:rPr lang="en-US" b="1" dirty="0">
                <a:ea typeface="+mn-lt"/>
                <a:cs typeface="+mn-lt"/>
              </a:rPr>
              <a:t> </a:t>
            </a:r>
            <a:r>
              <a:rPr lang="en-US" dirty="0" err="1">
                <a:ea typeface="+mn-lt"/>
                <a:cs typeface="+mn-lt"/>
              </a:rPr>
              <a:t>mae</a:t>
            </a:r>
            <a:r>
              <a:rPr lang="en-US" dirty="0">
                <a:ea typeface="+mn-lt"/>
                <a:cs typeface="+mn-lt"/>
              </a:rPr>
              <a:t> plant </a:t>
            </a:r>
            <a:r>
              <a:rPr lang="en-US" dirty="0" err="1">
                <a:ea typeface="+mn-lt"/>
                <a:cs typeface="+mn-lt"/>
              </a:rPr>
              <a:t>yn</a:t>
            </a:r>
            <a:r>
              <a:rPr lang="en-US" dirty="0">
                <a:ea typeface="+mn-lt"/>
                <a:cs typeface="+mn-lt"/>
              </a:rPr>
              <a:t> </a:t>
            </a:r>
            <a:r>
              <a:rPr lang="en-US" dirty="0" err="1">
                <a:ea typeface="+mn-lt"/>
                <a:cs typeface="+mn-lt"/>
              </a:rPr>
              <a:t>rhydd</a:t>
            </a:r>
            <a:r>
              <a:rPr lang="en-US" dirty="0">
                <a:ea typeface="+mn-lt"/>
                <a:cs typeface="+mn-lt"/>
              </a:rPr>
              <a:t> </a:t>
            </a:r>
            <a:r>
              <a:rPr lang="en-US" dirty="0" err="1">
                <a:ea typeface="+mn-lt"/>
                <a:cs typeface="+mn-lt"/>
              </a:rPr>
              <a:t>i</a:t>
            </a:r>
            <a:r>
              <a:rPr lang="en-US" dirty="0">
                <a:ea typeface="+mn-lt"/>
                <a:cs typeface="+mn-lt"/>
              </a:rPr>
              <a:t> </a:t>
            </a:r>
            <a:r>
              <a:rPr lang="en-US" dirty="0" err="1">
                <a:ea typeface="+mn-lt"/>
                <a:cs typeface="+mn-lt"/>
              </a:rPr>
              <a:t>ddewis</a:t>
            </a:r>
            <a:r>
              <a:rPr lang="en-US" dirty="0">
                <a:ea typeface="+mn-lt"/>
                <a:cs typeface="+mn-lt"/>
              </a:rPr>
              <a:t> </a:t>
            </a:r>
            <a:r>
              <a:rPr lang="en-US" dirty="0" err="1">
                <a:ea typeface="+mn-lt"/>
                <a:cs typeface="+mn-lt"/>
              </a:rPr>
              <a:t>beth</a:t>
            </a:r>
            <a:r>
              <a:rPr lang="en-US" dirty="0">
                <a:ea typeface="+mn-lt"/>
                <a:cs typeface="+mn-lt"/>
              </a:rPr>
              <a:t>, </a:t>
            </a:r>
            <a:r>
              <a:rPr lang="en-US" dirty="0" err="1">
                <a:ea typeface="+mn-lt"/>
                <a:cs typeface="+mn-lt"/>
              </a:rPr>
              <a:t>sut</a:t>
            </a:r>
            <a:r>
              <a:rPr lang="en-US" dirty="0">
                <a:ea typeface="+mn-lt"/>
                <a:cs typeface="+mn-lt"/>
              </a:rPr>
              <a:t> a </a:t>
            </a:r>
            <a:r>
              <a:rPr lang="en-US" dirty="0" err="1">
                <a:ea typeface="+mn-lt"/>
                <a:cs typeface="+mn-lt"/>
              </a:rPr>
              <a:t>gyda</a:t>
            </a:r>
            <a:r>
              <a:rPr lang="en-US" dirty="0">
                <a:ea typeface="+mn-lt"/>
                <a:cs typeface="+mn-lt"/>
              </a:rPr>
              <a:t> </a:t>
            </a:r>
            <a:r>
              <a:rPr lang="en-US" dirty="0" err="1">
                <a:ea typeface="+mn-lt"/>
                <a:cs typeface="+mn-lt"/>
              </a:rPr>
              <a:t>phwy</a:t>
            </a:r>
            <a:r>
              <a:rPr lang="en-US" dirty="0">
                <a:ea typeface="+mn-lt"/>
                <a:cs typeface="+mn-lt"/>
              </a:rPr>
              <a:t> </a:t>
            </a:r>
            <a:r>
              <a:rPr lang="en-US" dirty="0" err="1">
                <a:ea typeface="+mn-lt"/>
                <a:cs typeface="+mn-lt"/>
              </a:rPr>
              <a:t>i</a:t>
            </a:r>
            <a:r>
              <a:rPr lang="en-US" dirty="0">
                <a:ea typeface="+mn-lt"/>
                <a:cs typeface="+mn-lt"/>
              </a:rPr>
              <a:t> </a:t>
            </a:r>
            <a:r>
              <a:rPr lang="en-US" dirty="0" err="1">
                <a:ea typeface="+mn-lt"/>
                <a:cs typeface="+mn-lt"/>
              </a:rPr>
              <a:t>chwarae</a:t>
            </a:r>
            <a:endParaRPr lang="en-US" dirty="0" err="1"/>
          </a:p>
          <a:p>
            <a:r>
              <a:rPr lang="en-US" dirty="0">
                <a:ea typeface="+mn-lt"/>
                <a:cs typeface="+mn-lt"/>
              </a:rPr>
              <a:t>Mae </a:t>
            </a:r>
            <a:r>
              <a:rPr lang="en-US" dirty="0" err="1">
                <a:ea typeface="+mn-lt"/>
                <a:cs typeface="+mn-lt"/>
              </a:rPr>
              <a:t>chwarae</a:t>
            </a:r>
            <a:r>
              <a:rPr lang="en-US" dirty="0">
                <a:ea typeface="+mn-lt"/>
                <a:cs typeface="+mn-lt"/>
              </a:rPr>
              <a:t> </a:t>
            </a:r>
            <a:r>
              <a:rPr lang="en-US" dirty="0" err="1">
                <a:ea typeface="+mn-lt"/>
                <a:cs typeface="+mn-lt"/>
              </a:rPr>
              <a:t>hunangyfeiriedig</a:t>
            </a:r>
            <a:r>
              <a:rPr lang="en-US" dirty="0">
                <a:ea typeface="+mn-lt"/>
                <a:cs typeface="+mn-lt"/>
              </a:rPr>
              <a:t> </a:t>
            </a:r>
            <a:r>
              <a:rPr lang="en-US" dirty="0" err="1">
                <a:ea typeface="+mn-lt"/>
                <a:cs typeface="+mn-lt"/>
              </a:rPr>
              <a:t>yn</a:t>
            </a:r>
            <a:r>
              <a:rPr lang="en-US" dirty="0">
                <a:ea typeface="+mn-lt"/>
                <a:cs typeface="+mn-lt"/>
              </a:rPr>
              <a:t> </a:t>
            </a:r>
            <a:r>
              <a:rPr lang="en-US" dirty="0" err="1">
                <a:ea typeface="+mn-lt"/>
                <a:cs typeface="+mn-lt"/>
              </a:rPr>
              <a:t>rhoi</a:t>
            </a:r>
            <a:r>
              <a:rPr lang="en-US" dirty="0">
                <a:ea typeface="+mn-lt"/>
                <a:cs typeface="+mn-lt"/>
              </a:rPr>
              <a:t> </a:t>
            </a:r>
            <a:r>
              <a:rPr lang="en-US" dirty="0" err="1">
                <a:ea typeface="+mn-lt"/>
                <a:cs typeface="+mn-lt"/>
              </a:rPr>
              <a:t>rhyddid</a:t>
            </a:r>
            <a:r>
              <a:rPr lang="en-US" dirty="0">
                <a:ea typeface="+mn-lt"/>
                <a:cs typeface="+mn-lt"/>
              </a:rPr>
              <a:t> </a:t>
            </a:r>
            <a:r>
              <a:rPr lang="en-US" dirty="0" err="1">
                <a:ea typeface="+mn-lt"/>
                <a:cs typeface="+mn-lt"/>
              </a:rPr>
              <a:t>i</a:t>
            </a:r>
            <a:r>
              <a:rPr lang="en-US" dirty="0">
                <a:ea typeface="+mn-lt"/>
                <a:cs typeface="+mn-lt"/>
              </a:rPr>
              <a:t> </a:t>
            </a:r>
            <a:r>
              <a:rPr lang="en-US" dirty="0" err="1">
                <a:ea typeface="+mn-lt"/>
                <a:cs typeface="+mn-lt"/>
              </a:rPr>
              <a:t>blant</a:t>
            </a:r>
            <a:r>
              <a:rPr lang="en-US" dirty="0">
                <a:ea typeface="+mn-lt"/>
                <a:cs typeface="+mn-lt"/>
              </a:rPr>
              <a:t> </a:t>
            </a:r>
            <a:r>
              <a:rPr lang="en-US" dirty="0" err="1">
                <a:ea typeface="+mn-lt"/>
                <a:cs typeface="+mn-lt"/>
              </a:rPr>
              <a:t>ddilyn</a:t>
            </a:r>
            <a:r>
              <a:rPr lang="en-US" dirty="0">
                <a:ea typeface="+mn-lt"/>
                <a:cs typeface="+mn-lt"/>
              </a:rPr>
              <a:t> </a:t>
            </a:r>
            <a:r>
              <a:rPr lang="en-US" dirty="0" err="1">
                <a:ea typeface="+mn-lt"/>
                <a:cs typeface="+mn-lt"/>
              </a:rPr>
              <a:t>eu</a:t>
            </a:r>
            <a:r>
              <a:rPr lang="en-US" dirty="0">
                <a:ea typeface="+mn-lt"/>
                <a:cs typeface="+mn-lt"/>
              </a:rPr>
              <a:t> </a:t>
            </a:r>
            <a:r>
              <a:rPr lang="en-US" dirty="0" err="1">
                <a:ea typeface="+mn-lt"/>
                <a:cs typeface="+mn-lt"/>
              </a:rPr>
              <a:t>diddordebau</a:t>
            </a:r>
            <a:r>
              <a:rPr lang="en-US" dirty="0">
                <a:ea typeface="+mn-lt"/>
                <a:cs typeface="+mn-lt"/>
              </a:rPr>
              <a:t> ac </a:t>
            </a:r>
            <a:r>
              <a:rPr lang="en-US" dirty="0" err="1">
                <a:ea typeface="+mn-lt"/>
                <a:cs typeface="+mn-lt"/>
              </a:rPr>
              <a:t>archwilio</a:t>
            </a:r>
            <a:r>
              <a:rPr lang="en-US" dirty="0">
                <a:ea typeface="+mn-lt"/>
                <a:cs typeface="+mn-lt"/>
              </a:rPr>
              <a:t> </a:t>
            </a:r>
            <a:r>
              <a:rPr lang="en-US" dirty="0" err="1">
                <a:ea typeface="+mn-lt"/>
                <a:cs typeface="+mn-lt"/>
              </a:rPr>
              <a:t>syniadau</a:t>
            </a:r>
            <a:endParaRPr lang="en-US" dirty="0" err="1"/>
          </a:p>
        </p:txBody>
      </p:sp>
      <p:sp>
        <p:nvSpPr>
          <p:cNvPr id="4" name="Content Placeholder 3">
            <a:extLst>
              <a:ext uri="{FF2B5EF4-FFF2-40B4-BE49-F238E27FC236}">
                <a16:creationId xmlns:a16="http://schemas.microsoft.com/office/drawing/2014/main" id="{69C93865-FF77-C62A-E3A8-6E72FAB8D412}"/>
              </a:ext>
            </a:extLst>
          </p:cNvPr>
          <p:cNvSpPr>
            <a:spLocks noGrp="1"/>
          </p:cNvSpPr>
          <p:nvPr>
            <p:ph sz="half" idx="2"/>
          </p:nvPr>
        </p:nvSpPr>
        <p:spPr/>
        <p:txBody>
          <a:bodyPr/>
          <a:lstStyle/>
          <a:p>
            <a:pPr marL="0" indent="0">
              <a:buNone/>
            </a:pPr>
            <a:r>
              <a:rPr lang="en-US" dirty="0">
                <a:solidFill>
                  <a:srgbClr val="0070C0"/>
                </a:solidFill>
                <a:cs typeface="Arial"/>
              </a:rPr>
              <a:t>Providing freedom to explore</a:t>
            </a:r>
            <a:endParaRPr lang="en-US" dirty="0">
              <a:solidFill>
                <a:srgbClr val="000000"/>
              </a:solidFill>
              <a:cs typeface="Arial"/>
            </a:endParaRPr>
          </a:p>
          <a:p>
            <a:endParaRPr lang="en-US" dirty="0">
              <a:solidFill>
                <a:srgbClr val="0070C0"/>
              </a:solidFill>
              <a:cs typeface="Arial"/>
            </a:endParaRPr>
          </a:p>
          <a:p>
            <a:r>
              <a:rPr lang="en-US" dirty="0">
                <a:solidFill>
                  <a:srgbClr val="0070C0"/>
                </a:solidFill>
                <a:cs typeface="Arial"/>
              </a:rPr>
              <a:t>In </a:t>
            </a:r>
            <a:r>
              <a:rPr lang="en-US" b="1" dirty="0">
                <a:solidFill>
                  <a:srgbClr val="0070C0"/>
                </a:solidFill>
                <a:cs typeface="Arial"/>
              </a:rPr>
              <a:t>self-directed</a:t>
            </a:r>
            <a:r>
              <a:rPr lang="en-US" dirty="0">
                <a:solidFill>
                  <a:srgbClr val="0070C0"/>
                </a:solidFill>
                <a:cs typeface="Arial"/>
              </a:rPr>
              <a:t> play children are free to choose what, how and with whom they play</a:t>
            </a:r>
          </a:p>
          <a:p>
            <a:r>
              <a:rPr lang="en-US" dirty="0">
                <a:solidFill>
                  <a:srgbClr val="0070C0"/>
                </a:solidFill>
                <a:cs typeface="Arial"/>
              </a:rPr>
              <a:t>Self-directed play gives children the freedom to follow their interests and explore ideas</a:t>
            </a:r>
          </a:p>
          <a:p>
            <a:pPr marL="0" indent="0">
              <a:buNone/>
            </a:pPr>
            <a:r>
              <a:rPr lang="en-US" dirty="0">
                <a:solidFill>
                  <a:srgbClr val="0070C0"/>
                </a:solidFill>
                <a:cs typeface="Arial"/>
              </a:rPr>
              <a:t>(The Montessori school of the Burkshires, 2024)</a:t>
            </a:r>
          </a:p>
          <a:p>
            <a:pPr marL="0" indent="0">
              <a:buNone/>
            </a:pPr>
            <a:endParaRPr lang="en-US" dirty="0">
              <a:solidFill>
                <a:srgbClr val="0070C0"/>
              </a:solidFill>
              <a:cs typeface="Arial"/>
            </a:endParaRPr>
          </a:p>
        </p:txBody>
      </p:sp>
      <p:sp>
        <p:nvSpPr>
          <p:cNvPr id="6" name="Title 1">
            <a:extLst>
              <a:ext uri="{FF2B5EF4-FFF2-40B4-BE49-F238E27FC236}">
                <a16:creationId xmlns:a16="http://schemas.microsoft.com/office/drawing/2014/main" id="{11155156-80CA-195F-41F0-85F7D9A0C300}"/>
              </a:ext>
            </a:extLst>
          </p:cNvPr>
          <p:cNvSpPr txBox="1">
            <a:spLocks/>
          </p:cNvSpPr>
          <p:nvPr/>
        </p:nvSpPr>
        <p:spPr bwMode="auto">
          <a:xfrm>
            <a:off x="628650" y="375908"/>
            <a:ext cx="8468983" cy="13363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5800" rtl="0" eaLnBrk="0" fontAlgn="base" hangingPunct="0">
              <a:lnSpc>
                <a:spcPct val="90000"/>
              </a:lnSpc>
              <a:spcBef>
                <a:spcPct val="0"/>
              </a:spcBef>
              <a:spcAft>
                <a:spcPct val="0"/>
              </a:spcAft>
              <a:defRPr sz="3300" kern="1200">
                <a:solidFill>
                  <a:schemeClr val="tx1"/>
                </a:solidFill>
                <a:latin typeface="+mj-lt"/>
                <a:ea typeface="+mj-ea"/>
                <a:cs typeface="+mj-cs"/>
              </a:defRPr>
            </a:lvl1pPr>
            <a:lvl2pPr algn="l" defTabSz="685800" rtl="0" eaLnBrk="0" fontAlgn="base" hangingPunct="0">
              <a:lnSpc>
                <a:spcPct val="90000"/>
              </a:lnSpc>
              <a:spcBef>
                <a:spcPct val="0"/>
              </a:spcBef>
              <a:spcAft>
                <a:spcPct val="0"/>
              </a:spcAft>
              <a:defRPr sz="3300">
                <a:solidFill>
                  <a:schemeClr val="tx1"/>
                </a:solidFill>
                <a:latin typeface="Arial" panose="020B0604020202020204" pitchFamily="34" charset="0"/>
              </a:defRPr>
            </a:lvl2pPr>
            <a:lvl3pPr algn="l" defTabSz="685800" rtl="0" eaLnBrk="0" fontAlgn="base" hangingPunct="0">
              <a:lnSpc>
                <a:spcPct val="90000"/>
              </a:lnSpc>
              <a:spcBef>
                <a:spcPct val="0"/>
              </a:spcBef>
              <a:spcAft>
                <a:spcPct val="0"/>
              </a:spcAft>
              <a:defRPr sz="3300">
                <a:solidFill>
                  <a:schemeClr val="tx1"/>
                </a:solidFill>
                <a:latin typeface="Arial" panose="020B0604020202020204" pitchFamily="34" charset="0"/>
              </a:defRPr>
            </a:lvl3pPr>
            <a:lvl4pPr algn="l" defTabSz="685800" rtl="0" eaLnBrk="0" fontAlgn="base" hangingPunct="0">
              <a:lnSpc>
                <a:spcPct val="90000"/>
              </a:lnSpc>
              <a:spcBef>
                <a:spcPct val="0"/>
              </a:spcBef>
              <a:spcAft>
                <a:spcPct val="0"/>
              </a:spcAft>
              <a:defRPr sz="3300">
                <a:solidFill>
                  <a:schemeClr val="tx1"/>
                </a:solidFill>
                <a:latin typeface="Arial" panose="020B0604020202020204" pitchFamily="34" charset="0"/>
              </a:defRPr>
            </a:lvl4pPr>
            <a:lvl5pPr algn="l" defTabSz="685800" rtl="0" eaLnBrk="0" fontAlgn="base" hangingPunct="0">
              <a:lnSpc>
                <a:spcPct val="90000"/>
              </a:lnSpc>
              <a:spcBef>
                <a:spcPct val="0"/>
              </a:spcBef>
              <a:spcAft>
                <a:spcPct val="0"/>
              </a:spcAft>
              <a:defRPr sz="3300">
                <a:solidFill>
                  <a:schemeClr val="tx1"/>
                </a:solidFill>
                <a:latin typeface="Arial" panose="020B0604020202020204" pitchFamily="34" charset="0"/>
              </a:defRPr>
            </a:lvl5pPr>
            <a:lvl6pPr marL="457200" algn="l" defTabSz="685800" rtl="0" fontAlgn="base">
              <a:lnSpc>
                <a:spcPct val="90000"/>
              </a:lnSpc>
              <a:spcBef>
                <a:spcPct val="0"/>
              </a:spcBef>
              <a:spcAft>
                <a:spcPct val="0"/>
              </a:spcAft>
              <a:defRPr sz="3300">
                <a:solidFill>
                  <a:schemeClr val="tx1"/>
                </a:solidFill>
                <a:latin typeface="Arial" panose="020B0604020202020204" pitchFamily="34" charset="0"/>
              </a:defRPr>
            </a:lvl6pPr>
            <a:lvl7pPr marL="914400" algn="l" defTabSz="685800" rtl="0" fontAlgn="base">
              <a:lnSpc>
                <a:spcPct val="90000"/>
              </a:lnSpc>
              <a:spcBef>
                <a:spcPct val="0"/>
              </a:spcBef>
              <a:spcAft>
                <a:spcPct val="0"/>
              </a:spcAft>
              <a:defRPr sz="3300">
                <a:solidFill>
                  <a:schemeClr val="tx1"/>
                </a:solidFill>
                <a:latin typeface="Arial" panose="020B0604020202020204" pitchFamily="34" charset="0"/>
              </a:defRPr>
            </a:lvl7pPr>
            <a:lvl8pPr marL="1371600" algn="l" defTabSz="685800" rtl="0" fontAlgn="base">
              <a:lnSpc>
                <a:spcPct val="90000"/>
              </a:lnSpc>
              <a:spcBef>
                <a:spcPct val="0"/>
              </a:spcBef>
              <a:spcAft>
                <a:spcPct val="0"/>
              </a:spcAft>
              <a:defRPr sz="3300">
                <a:solidFill>
                  <a:schemeClr val="tx1"/>
                </a:solidFill>
                <a:latin typeface="Arial" panose="020B0604020202020204" pitchFamily="34" charset="0"/>
              </a:defRPr>
            </a:lvl8pPr>
            <a:lvl9pPr marL="1828800" algn="l" defTabSz="685800" rtl="0" fontAlgn="base">
              <a:lnSpc>
                <a:spcPct val="90000"/>
              </a:lnSpc>
              <a:spcBef>
                <a:spcPct val="0"/>
              </a:spcBef>
              <a:spcAft>
                <a:spcPct val="0"/>
              </a:spcAft>
              <a:defRPr sz="3300">
                <a:solidFill>
                  <a:schemeClr val="tx1"/>
                </a:solidFill>
                <a:latin typeface="Arial" panose="020B0604020202020204" pitchFamily="34" charset="0"/>
              </a:defRPr>
            </a:lvl9pPr>
          </a:lstStyle>
          <a:p>
            <a:r>
              <a:rPr lang="en-US" dirty="0">
                <a:cs typeface="Arial"/>
              </a:rPr>
              <a:t>Beth </a:t>
            </a:r>
            <a:r>
              <a:rPr lang="en-US" dirty="0" err="1">
                <a:cs typeface="Arial"/>
              </a:rPr>
              <a:t>yw</a:t>
            </a:r>
            <a:r>
              <a:rPr lang="en-US" dirty="0">
                <a:cs typeface="Arial"/>
              </a:rPr>
              <a:t> </a:t>
            </a:r>
            <a:r>
              <a:rPr lang="en-US" dirty="0" err="1">
                <a:cs typeface="Arial"/>
              </a:rPr>
              <a:t>rol</a:t>
            </a:r>
            <a:r>
              <a:rPr lang="en-US" dirty="0">
                <a:cs typeface="Arial"/>
              </a:rPr>
              <a:t> yr </a:t>
            </a:r>
            <a:r>
              <a:rPr lang="en-US" dirty="0" err="1">
                <a:cs typeface="Arial"/>
              </a:rPr>
              <a:t>oedolyn</a:t>
            </a:r>
            <a:r>
              <a:rPr lang="en-US" dirty="0">
                <a:cs typeface="Arial"/>
              </a:rPr>
              <a:t> </a:t>
            </a:r>
            <a:r>
              <a:rPr lang="en-US" dirty="0" err="1">
                <a:cs typeface="Arial"/>
              </a:rPr>
              <a:t>yn</a:t>
            </a:r>
            <a:r>
              <a:rPr lang="en-US" dirty="0">
                <a:cs typeface="Arial"/>
              </a:rPr>
              <a:t> </a:t>
            </a:r>
            <a:r>
              <a:rPr lang="en-US" dirty="0" err="1">
                <a:cs typeface="Arial"/>
              </a:rPr>
              <a:t>ystod</a:t>
            </a:r>
            <a:r>
              <a:rPr lang="en-US" dirty="0">
                <a:cs typeface="Arial"/>
              </a:rPr>
              <a:t> </a:t>
            </a:r>
            <a:r>
              <a:rPr lang="en-US" dirty="0" err="1">
                <a:cs typeface="Arial"/>
              </a:rPr>
              <a:t>chwarae</a:t>
            </a:r>
            <a:r>
              <a:rPr lang="en-US" dirty="0">
                <a:cs typeface="Arial"/>
              </a:rPr>
              <a:t>?</a:t>
            </a:r>
            <a:br>
              <a:rPr lang="en-US" dirty="0">
                <a:solidFill>
                  <a:srgbClr val="0070C0"/>
                </a:solidFill>
                <a:cs typeface="Arial"/>
              </a:rPr>
            </a:br>
            <a:r>
              <a:rPr lang="en-US" dirty="0">
                <a:solidFill>
                  <a:srgbClr val="0070C0"/>
                </a:solidFill>
                <a:cs typeface="Arial"/>
              </a:rPr>
              <a:t>What is the role of the adult during play?</a:t>
            </a:r>
            <a:endParaRPr lang="en-US" dirty="0">
              <a:solidFill>
                <a:srgbClr val="0070C0"/>
              </a:solidFill>
            </a:endParaRPr>
          </a:p>
        </p:txBody>
      </p:sp>
    </p:spTree>
    <p:extLst>
      <p:ext uri="{BB962C8B-B14F-4D97-AF65-F5344CB8AC3E}">
        <p14:creationId xmlns:p14="http://schemas.microsoft.com/office/powerpoint/2010/main" val="5682750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922699E1-15FA-A5FB-562A-F1807101554A}"/>
              </a:ext>
            </a:extLst>
          </p:cNvPr>
          <p:cNvSpPr>
            <a:spLocks noGrp="1" noChangeArrowheads="1"/>
          </p:cNvSpPr>
          <p:nvPr>
            <p:ph type="title"/>
          </p:nvPr>
        </p:nvSpPr>
        <p:spPr>
          <a:xfrm>
            <a:off x="740410" y="-1497"/>
            <a:ext cx="8260176" cy="1747634"/>
          </a:xfrm>
        </p:spPr>
        <p:txBody>
          <a:bodyPr/>
          <a:lstStyle/>
          <a:p>
            <a:pPr eaLnBrk="1" hangingPunct="1"/>
            <a:r>
              <a:rPr lang="en-GB" altLang="en-US" sz="3600" dirty="0">
                <a:latin typeface="Calibri"/>
                <a:ea typeface="Calibri"/>
                <a:cs typeface="Calibri"/>
              </a:rPr>
              <a:t>Beth </a:t>
            </a:r>
            <a:r>
              <a:rPr lang="en-GB" altLang="en-US" sz="3600" err="1">
                <a:latin typeface="Calibri"/>
                <a:ea typeface="Calibri"/>
                <a:cs typeface="Calibri"/>
              </a:rPr>
              <a:t>yw</a:t>
            </a:r>
            <a:r>
              <a:rPr lang="en-GB" altLang="en-US" sz="3600" dirty="0">
                <a:latin typeface="Calibri"/>
                <a:ea typeface="Calibri"/>
                <a:cs typeface="Calibri"/>
              </a:rPr>
              <a:t> </a:t>
            </a:r>
            <a:r>
              <a:rPr lang="en-GB" altLang="en-US" sz="3600" err="1">
                <a:latin typeface="Calibri"/>
                <a:ea typeface="Calibri"/>
                <a:cs typeface="Calibri"/>
              </a:rPr>
              <a:t>ystyr</a:t>
            </a:r>
            <a:r>
              <a:rPr lang="en-GB" altLang="en-US" sz="3600" dirty="0">
                <a:latin typeface="Calibri"/>
                <a:ea typeface="Calibri"/>
                <a:cs typeface="Calibri"/>
              </a:rPr>
              <a:t> </a:t>
            </a:r>
            <a:r>
              <a:rPr lang="en-GB" altLang="en-US" sz="3600" err="1">
                <a:latin typeface="Calibri"/>
                <a:ea typeface="Calibri"/>
                <a:cs typeface="Calibri"/>
              </a:rPr>
              <a:t>chwarae</a:t>
            </a:r>
            <a:r>
              <a:rPr lang="en-GB" altLang="en-US" sz="3600" dirty="0">
                <a:latin typeface="Calibri"/>
                <a:ea typeface="Calibri"/>
                <a:cs typeface="Calibri"/>
              </a:rPr>
              <a:t> </a:t>
            </a:r>
            <a:r>
              <a:rPr lang="en-GB" altLang="en-US" sz="3600" err="1">
                <a:latin typeface="Calibri"/>
                <a:ea typeface="Calibri"/>
                <a:cs typeface="Calibri"/>
              </a:rPr>
              <a:t>hunan-gyfeiriedig</a:t>
            </a:r>
            <a:r>
              <a:rPr lang="en-GB" altLang="en-US" sz="3600" dirty="0">
                <a:latin typeface="Calibri"/>
                <a:ea typeface="Calibri"/>
                <a:cs typeface="Calibri"/>
              </a:rPr>
              <a:t>?</a:t>
            </a:r>
            <a:br>
              <a:rPr lang="en-GB" altLang="en-US" sz="3600" dirty="0">
                <a:latin typeface="Calibri"/>
                <a:ea typeface="Calibri"/>
                <a:cs typeface="Calibri"/>
              </a:rPr>
            </a:br>
            <a:r>
              <a:rPr lang="en-GB" sz="3600" dirty="0">
                <a:solidFill>
                  <a:srgbClr val="0070C0"/>
                </a:solidFill>
                <a:latin typeface="Calibri"/>
                <a:ea typeface="Calibri"/>
                <a:cs typeface="Calibri"/>
              </a:rPr>
              <a:t>What do we mean by self-directed play?</a:t>
            </a:r>
            <a:endParaRPr lang="en-GB" altLang="en-US" sz="3600" dirty="0">
              <a:solidFill>
                <a:srgbClr val="0070C0"/>
              </a:solidFill>
              <a:latin typeface="Calibri"/>
              <a:ea typeface="Calibri"/>
              <a:cs typeface="Calibri"/>
            </a:endParaRPr>
          </a:p>
        </p:txBody>
      </p:sp>
      <p:sp>
        <p:nvSpPr>
          <p:cNvPr id="20483" name="Content Placeholder 3">
            <a:extLst>
              <a:ext uri="{FF2B5EF4-FFF2-40B4-BE49-F238E27FC236}">
                <a16:creationId xmlns:a16="http://schemas.microsoft.com/office/drawing/2014/main" id="{309A8B80-3D06-FE1E-BB92-608F90CC4F83}"/>
              </a:ext>
            </a:extLst>
          </p:cNvPr>
          <p:cNvSpPr>
            <a:spLocks noGrp="1" noChangeArrowheads="1"/>
          </p:cNvSpPr>
          <p:nvPr>
            <p:ph sz="half" idx="1"/>
          </p:nvPr>
        </p:nvSpPr>
        <p:spPr>
          <a:xfrm>
            <a:off x="740410" y="1873598"/>
            <a:ext cx="3584276" cy="2636838"/>
          </a:xfrm>
        </p:spPr>
        <p:txBody>
          <a:bodyPr/>
          <a:lstStyle/>
          <a:p>
            <a:pPr eaLnBrk="1" hangingPunct="1"/>
            <a:r>
              <a:rPr lang="en-GB" altLang="en-US" sz="2800" dirty="0" err="1">
                <a:latin typeface="Calibri" panose="020F0502020204030204" pitchFamily="34" charset="0"/>
                <a:cs typeface="Calibri" panose="020F0502020204030204" pitchFamily="34" charset="0"/>
              </a:rPr>
              <a:t>Dewiswyd</a:t>
            </a:r>
            <a:r>
              <a:rPr lang="en-GB" altLang="en-US" sz="2800" dirty="0">
                <a:latin typeface="Calibri" panose="020F0502020204030204" pitchFamily="34" charset="0"/>
                <a:cs typeface="Calibri" panose="020F0502020204030204" pitchFamily="34" charset="0"/>
              </a:rPr>
              <a:t> </a:t>
            </a:r>
            <a:r>
              <a:rPr lang="en-GB" altLang="en-US" sz="2800" dirty="0" err="1">
                <a:latin typeface="Calibri" panose="020F0502020204030204" pitchFamily="34" charset="0"/>
                <a:cs typeface="Calibri" panose="020F0502020204030204" pitchFamily="34" charset="0"/>
              </a:rPr>
              <a:t>yn</a:t>
            </a:r>
            <a:r>
              <a:rPr lang="en-GB" altLang="en-US" sz="2800" dirty="0">
                <a:latin typeface="Calibri" panose="020F0502020204030204" pitchFamily="34" charset="0"/>
                <a:cs typeface="Calibri" panose="020F0502020204030204" pitchFamily="34" charset="0"/>
              </a:rPr>
              <a:t> </a:t>
            </a:r>
            <a:r>
              <a:rPr lang="en-GB" altLang="en-US" sz="2800" dirty="0" err="1">
                <a:latin typeface="Calibri" panose="020F0502020204030204" pitchFamily="34" charset="0"/>
                <a:cs typeface="Calibri" panose="020F0502020204030204" pitchFamily="34" charset="0"/>
              </a:rPr>
              <a:t>rhydd</a:t>
            </a:r>
            <a:endParaRPr lang="en-GB" altLang="en-US" sz="2800" dirty="0">
              <a:latin typeface="Calibri" panose="020F0502020204030204" pitchFamily="34" charset="0"/>
              <a:cs typeface="Calibri" panose="020F0502020204030204" pitchFamily="34" charset="0"/>
            </a:endParaRPr>
          </a:p>
          <a:p>
            <a:pPr eaLnBrk="1" hangingPunct="1"/>
            <a:r>
              <a:rPr lang="en-GB" altLang="en-US" sz="2800" dirty="0" err="1">
                <a:latin typeface="Calibri" panose="020F0502020204030204" pitchFamily="34" charset="0"/>
                <a:cs typeface="Calibri" panose="020F0502020204030204" pitchFamily="34" charset="0"/>
              </a:rPr>
              <a:t>Arweinir</a:t>
            </a:r>
            <a:r>
              <a:rPr lang="en-GB" altLang="en-US" sz="2800" dirty="0">
                <a:latin typeface="Calibri" panose="020F0502020204030204" pitchFamily="34" charset="0"/>
                <a:cs typeface="Calibri" panose="020F0502020204030204" pitchFamily="34" charset="0"/>
              </a:rPr>
              <a:t> </a:t>
            </a:r>
            <a:r>
              <a:rPr lang="en-GB" altLang="en-US" sz="2800" dirty="0" err="1">
                <a:latin typeface="Calibri" panose="020F0502020204030204" pitchFamily="34" charset="0"/>
                <a:cs typeface="Calibri" panose="020F0502020204030204" pitchFamily="34" charset="0"/>
              </a:rPr>
              <a:t>gan</a:t>
            </a:r>
            <a:r>
              <a:rPr lang="en-GB" altLang="en-US" sz="2800" dirty="0">
                <a:latin typeface="Calibri" panose="020F0502020204030204" pitchFamily="34" charset="0"/>
                <a:cs typeface="Calibri" panose="020F0502020204030204" pitchFamily="34" charset="0"/>
              </a:rPr>
              <a:t> y </a:t>
            </a:r>
            <a:r>
              <a:rPr lang="en-GB" altLang="en-US" sz="2800" dirty="0" err="1">
                <a:latin typeface="Calibri" panose="020F0502020204030204" pitchFamily="34" charset="0"/>
                <a:cs typeface="Calibri" panose="020F0502020204030204" pitchFamily="34" charset="0"/>
              </a:rPr>
              <a:t>plentyn</a:t>
            </a:r>
            <a:endParaRPr lang="en-GB" altLang="en-US" sz="2800" dirty="0">
              <a:latin typeface="Calibri" panose="020F0502020204030204" pitchFamily="34" charset="0"/>
              <a:cs typeface="Calibri" panose="020F0502020204030204" pitchFamily="34" charset="0"/>
            </a:endParaRPr>
          </a:p>
          <a:p>
            <a:pPr eaLnBrk="1" hangingPunct="1"/>
            <a:r>
              <a:rPr lang="en-GB" altLang="en-US" sz="2800" dirty="0" err="1">
                <a:latin typeface="Calibri" panose="020F0502020204030204" pitchFamily="34" charset="0"/>
                <a:cs typeface="Calibri" panose="020F0502020204030204" pitchFamily="34" charset="0"/>
              </a:rPr>
              <a:t>Cymhelliant</a:t>
            </a:r>
            <a:r>
              <a:rPr lang="en-GB" altLang="en-US" sz="2800" dirty="0">
                <a:latin typeface="Calibri" panose="020F0502020204030204" pitchFamily="34" charset="0"/>
                <a:cs typeface="Calibri" panose="020F0502020204030204" pitchFamily="34" charset="0"/>
              </a:rPr>
              <a:t> </a:t>
            </a:r>
            <a:r>
              <a:rPr lang="en-GB" altLang="en-US" sz="2800" dirty="0" err="1">
                <a:latin typeface="Calibri" panose="020F0502020204030204" pitchFamily="34" charset="0"/>
                <a:cs typeface="Calibri" panose="020F0502020204030204" pitchFamily="34" charset="0"/>
              </a:rPr>
              <a:t>cynhenid</a:t>
            </a:r>
            <a:endParaRPr lang="en-GB" altLang="en-US" sz="2800" dirty="0">
              <a:latin typeface="Calibri" panose="020F0502020204030204" pitchFamily="34" charset="0"/>
              <a:cs typeface="Calibri" panose="020F0502020204030204" pitchFamily="34" charset="0"/>
            </a:endParaRPr>
          </a:p>
          <a:p>
            <a:pPr eaLnBrk="1" hangingPunct="1"/>
            <a:r>
              <a:rPr lang="en-GB" altLang="en-US" sz="2800" dirty="0" err="1">
                <a:latin typeface="Calibri" panose="020F0502020204030204" pitchFamily="34" charset="0"/>
                <a:cs typeface="Calibri" panose="020F0502020204030204" pitchFamily="34" charset="0"/>
              </a:rPr>
              <a:t>Heb</a:t>
            </a:r>
            <a:r>
              <a:rPr lang="en-GB" altLang="en-US" sz="2800" dirty="0">
                <a:latin typeface="Calibri" panose="020F0502020204030204" pitchFamily="34" charset="0"/>
                <a:cs typeface="Calibri" panose="020F0502020204030204" pitchFamily="34" charset="0"/>
              </a:rPr>
              <a:t> nod </a:t>
            </a:r>
            <a:r>
              <a:rPr lang="en-GB" altLang="en-US" sz="2800" dirty="0" err="1">
                <a:latin typeface="Calibri" panose="020F0502020204030204" pitchFamily="34" charset="0"/>
                <a:cs typeface="Calibri" panose="020F0502020204030204" pitchFamily="34" charset="0"/>
              </a:rPr>
              <a:t>penodol</a:t>
            </a:r>
            <a:endParaRPr lang="en-GB" altLang="en-US" sz="2800" dirty="0">
              <a:latin typeface="Calibri" panose="020F0502020204030204" pitchFamily="34" charset="0"/>
              <a:cs typeface="Calibri" panose="020F0502020204030204" pitchFamily="34" charset="0"/>
            </a:endParaRPr>
          </a:p>
          <a:p>
            <a:pPr eaLnBrk="1" hangingPunct="1"/>
            <a:r>
              <a:rPr lang="en-GB" altLang="en-US" sz="2800" dirty="0" err="1">
                <a:latin typeface="Calibri" panose="020F0502020204030204" pitchFamily="34" charset="0"/>
                <a:cs typeface="Calibri" panose="020F0502020204030204" pitchFamily="34" charset="0"/>
              </a:rPr>
              <a:t>Naturiol</a:t>
            </a:r>
            <a:endParaRPr lang="en-GB" altLang="en-US" sz="2800" dirty="0">
              <a:latin typeface="Calibri" panose="020F0502020204030204" pitchFamily="34" charset="0"/>
              <a:cs typeface="Calibri" panose="020F0502020204030204" pitchFamily="34" charset="0"/>
            </a:endParaRPr>
          </a:p>
          <a:p>
            <a:pPr eaLnBrk="1" hangingPunct="1"/>
            <a:endParaRPr lang="en-GB" altLang="en-US" sz="3200" dirty="0"/>
          </a:p>
        </p:txBody>
      </p:sp>
      <p:sp>
        <p:nvSpPr>
          <p:cNvPr id="20484" name="Content Placeholder 3">
            <a:extLst>
              <a:ext uri="{FF2B5EF4-FFF2-40B4-BE49-F238E27FC236}">
                <a16:creationId xmlns:a16="http://schemas.microsoft.com/office/drawing/2014/main" id="{CE05717A-9708-F6D3-F314-03648665197E}"/>
              </a:ext>
            </a:extLst>
          </p:cNvPr>
          <p:cNvSpPr>
            <a:spLocks noGrp="1" noChangeArrowheads="1"/>
          </p:cNvSpPr>
          <p:nvPr>
            <p:ph sz="half" idx="2"/>
          </p:nvPr>
        </p:nvSpPr>
        <p:spPr>
          <a:xfrm>
            <a:off x="4869875" y="1873598"/>
            <a:ext cx="3940115" cy="2798584"/>
          </a:xfrm>
        </p:spPr>
        <p:txBody>
          <a:bodyPr/>
          <a:lstStyle/>
          <a:p>
            <a:pPr eaLnBrk="1" hangingPunct="1"/>
            <a:r>
              <a:rPr lang="en-GB" altLang="en-US" sz="2800" dirty="0">
                <a:solidFill>
                  <a:srgbClr val="0070C0"/>
                </a:solidFill>
                <a:latin typeface="Calibri" panose="020F0502020204030204" pitchFamily="34" charset="0"/>
                <a:cs typeface="Calibri" panose="020F0502020204030204" pitchFamily="34" charset="0"/>
              </a:rPr>
              <a:t>Freely chosen</a:t>
            </a:r>
          </a:p>
          <a:p>
            <a:pPr eaLnBrk="1" hangingPunct="1"/>
            <a:r>
              <a:rPr lang="en-GB" altLang="en-US" sz="2800" dirty="0">
                <a:solidFill>
                  <a:srgbClr val="0070C0"/>
                </a:solidFill>
                <a:latin typeface="Calibri" panose="020F0502020204030204" pitchFamily="34" charset="0"/>
                <a:cs typeface="Calibri" panose="020F0502020204030204" pitchFamily="34" charset="0"/>
              </a:rPr>
              <a:t>Child led</a:t>
            </a:r>
          </a:p>
          <a:p>
            <a:pPr eaLnBrk="1" hangingPunct="1"/>
            <a:r>
              <a:rPr lang="en-GB" altLang="en-US" sz="2800" dirty="0">
                <a:solidFill>
                  <a:srgbClr val="0070C0"/>
                </a:solidFill>
                <a:latin typeface="Calibri" panose="020F0502020204030204" pitchFamily="34" charset="0"/>
                <a:cs typeface="Calibri" panose="020F0502020204030204" pitchFamily="34" charset="0"/>
              </a:rPr>
              <a:t>Intrinsically motivated</a:t>
            </a:r>
          </a:p>
          <a:p>
            <a:pPr eaLnBrk="1" hangingPunct="1"/>
            <a:r>
              <a:rPr lang="en-GB" altLang="en-US" sz="2800" dirty="0">
                <a:solidFill>
                  <a:srgbClr val="0070C0"/>
                </a:solidFill>
                <a:latin typeface="Calibri" panose="020F0502020204030204" pitchFamily="34" charset="0"/>
                <a:cs typeface="Calibri" panose="020F0502020204030204" pitchFamily="34" charset="0"/>
              </a:rPr>
              <a:t>Has no specific goal</a:t>
            </a:r>
          </a:p>
          <a:p>
            <a:pPr eaLnBrk="1" hangingPunct="1"/>
            <a:r>
              <a:rPr lang="en-GB" altLang="en-US" sz="2800" dirty="0">
                <a:solidFill>
                  <a:srgbClr val="0070C0"/>
                </a:solidFill>
                <a:latin typeface="Calibri" panose="020F0502020204030204" pitchFamily="34" charset="0"/>
                <a:cs typeface="Calibri" panose="020F0502020204030204" pitchFamily="34" charset="0"/>
              </a:rPr>
              <a:t>Natural</a:t>
            </a:r>
          </a:p>
          <a:p>
            <a:pPr marL="0" indent="0">
              <a:buNone/>
            </a:pPr>
            <a:r>
              <a:rPr lang="en-US" dirty="0">
                <a:solidFill>
                  <a:srgbClr val="0070C0"/>
                </a:solidFill>
                <a:latin typeface="Arial"/>
                <a:ea typeface="Calibri"/>
                <a:cs typeface="Arial"/>
              </a:rPr>
              <a:t>(The Montessori school of the </a:t>
            </a:r>
            <a:r>
              <a:rPr lang="en-US" dirty="0" err="1">
                <a:solidFill>
                  <a:srgbClr val="0070C0"/>
                </a:solidFill>
                <a:latin typeface="Arial"/>
                <a:ea typeface="Calibri"/>
                <a:cs typeface="Arial"/>
              </a:rPr>
              <a:t>Burkshires</a:t>
            </a:r>
            <a:r>
              <a:rPr lang="en-US" dirty="0">
                <a:solidFill>
                  <a:srgbClr val="0070C0"/>
                </a:solidFill>
                <a:latin typeface="Arial"/>
                <a:ea typeface="Calibri"/>
                <a:cs typeface="Arial"/>
              </a:rPr>
              <a:t>, 2024)</a:t>
            </a:r>
            <a:endParaRPr lang="en-GB" dirty="0"/>
          </a:p>
          <a:p>
            <a:pPr eaLnBrk="1" hangingPunct="1"/>
            <a:endParaRPr lang="en-GB" altLang="en-US" dirty="0">
              <a:cs typeface="Arial" panose="020B0604020202020204"/>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75D85A2D-D7F3-41FB-D634-F7D63566E4B8}"/>
              </a:ext>
            </a:extLst>
          </p:cNvPr>
          <p:cNvSpPr>
            <a:spLocks noGrp="1" noChangeArrowheads="1"/>
          </p:cNvSpPr>
          <p:nvPr>
            <p:ph type="title"/>
          </p:nvPr>
        </p:nvSpPr>
        <p:spPr>
          <a:xfrm>
            <a:off x="585788" y="111760"/>
            <a:ext cx="7886700" cy="1325563"/>
          </a:xfrm>
        </p:spPr>
        <p:txBody>
          <a:bodyPr/>
          <a:lstStyle/>
          <a:p>
            <a:pPr eaLnBrk="1" hangingPunct="1"/>
            <a:r>
              <a:rPr lang="en-GB" altLang="en-US" sz="4000" err="1">
                <a:latin typeface="Calibri"/>
                <a:ea typeface="Calibri"/>
                <a:cs typeface="Calibri"/>
              </a:rPr>
              <a:t>Chwarae</a:t>
            </a:r>
            <a:r>
              <a:rPr lang="en-GB" altLang="en-US" sz="4000" dirty="0">
                <a:latin typeface="Calibri"/>
                <a:ea typeface="Calibri"/>
                <a:cs typeface="Calibri"/>
              </a:rPr>
              <a:t> </a:t>
            </a:r>
            <a:r>
              <a:rPr lang="en-GB" altLang="en-US" sz="4000" err="1">
                <a:latin typeface="Calibri"/>
                <a:ea typeface="Calibri"/>
                <a:cs typeface="Calibri"/>
              </a:rPr>
              <a:t>hunan-gyfeiriedig</a:t>
            </a:r>
            <a:br>
              <a:rPr lang="en-GB" altLang="en-US" sz="4000" dirty="0">
                <a:latin typeface="Calibri" panose="020F0502020204030204" pitchFamily="34" charset="0"/>
                <a:cs typeface="Calibri" panose="020F0502020204030204" pitchFamily="34" charset="0"/>
              </a:rPr>
            </a:br>
            <a:r>
              <a:rPr lang="en-GB" altLang="en-US" sz="4000" dirty="0">
                <a:solidFill>
                  <a:srgbClr val="0070C0"/>
                </a:solidFill>
                <a:latin typeface="Calibri"/>
                <a:ea typeface="Calibri"/>
                <a:cs typeface="Calibri"/>
              </a:rPr>
              <a:t>Self-directed play</a:t>
            </a:r>
          </a:p>
        </p:txBody>
      </p:sp>
      <p:pic>
        <p:nvPicPr>
          <p:cNvPr id="2" name="Online Media 1" title="02 The role of adults">
            <a:hlinkClick r:id="" action="ppaction://media"/>
            <a:extLst>
              <a:ext uri="{FF2B5EF4-FFF2-40B4-BE49-F238E27FC236}">
                <a16:creationId xmlns:a16="http://schemas.microsoft.com/office/drawing/2014/main" id="{6CBEA844-235A-4B1D-7F8E-EED163EBE7CA}"/>
              </a:ext>
            </a:extLst>
          </p:cNvPr>
          <p:cNvPicPr>
            <a:picLocks noGrp="1" noRot="1" noChangeAspect="1"/>
          </p:cNvPicPr>
          <p:nvPr>
            <p:ph sz="half" idx="2"/>
            <a:videoFile r:link="rId1"/>
          </p:nvPr>
        </p:nvPicPr>
        <p:blipFill>
          <a:blip r:embed="rId4"/>
          <a:stretch>
            <a:fillRect/>
          </a:stretch>
        </p:blipFill>
        <p:spPr>
          <a:xfrm>
            <a:off x="1991654" y="1328738"/>
            <a:ext cx="5152606" cy="2911446"/>
          </a:xfrm>
        </p:spPr>
      </p:pic>
      <p:sp>
        <p:nvSpPr>
          <p:cNvPr id="3" name="TextBox 2">
            <a:extLst>
              <a:ext uri="{FF2B5EF4-FFF2-40B4-BE49-F238E27FC236}">
                <a16:creationId xmlns:a16="http://schemas.microsoft.com/office/drawing/2014/main" id="{275D0E95-D27A-9FDC-3BD6-473A88CDC58A}"/>
              </a:ext>
            </a:extLst>
          </p:cNvPr>
          <p:cNvSpPr txBox="1"/>
          <p:nvPr/>
        </p:nvSpPr>
        <p:spPr>
          <a:xfrm>
            <a:off x="1002343" y="4709280"/>
            <a:ext cx="706719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err="1">
                <a:latin typeface="Arial"/>
                <a:cs typeface="Arial"/>
              </a:rPr>
              <a:t>Rôl</a:t>
            </a:r>
            <a:r>
              <a:rPr lang="en-US" dirty="0">
                <a:latin typeface="Arial"/>
                <a:cs typeface="Arial"/>
              </a:rPr>
              <a:t> yr </a:t>
            </a:r>
            <a:r>
              <a:rPr lang="en-US" dirty="0" err="1">
                <a:latin typeface="Arial"/>
                <a:cs typeface="Arial"/>
              </a:rPr>
              <a:t>oedolyn</a:t>
            </a:r>
            <a:r>
              <a:rPr lang="en-US" dirty="0">
                <a:latin typeface="Arial"/>
                <a:cs typeface="Arial"/>
              </a:rPr>
              <a:t> felly </a:t>
            </a:r>
            <a:r>
              <a:rPr lang="en-US" dirty="0" err="1">
                <a:latin typeface="Arial"/>
                <a:cs typeface="Arial"/>
              </a:rPr>
              <a:t>yw</a:t>
            </a:r>
            <a:r>
              <a:rPr lang="en-US" dirty="0">
                <a:latin typeface="Arial"/>
                <a:cs typeface="Arial"/>
              </a:rPr>
              <a:t> </a:t>
            </a:r>
            <a:r>
              <a:rPr lang="en-US" dirty="0" err="1">
                <a:latin typeface="Arial"/>
                <a:cs typeface="Arial"/>
              </a:rPr>
              <a:t>cydbwyso</a:t>
            </a:r>
            <a:r>
              <a:rPr lang="en-US" dirty="0">
                <a:latin typeface="Arial"/>
                <a:cs typeface="Arial"/>
              </a:rPr>
              <a:t> </a:t>
            </a:r>
            <a:r>
              <a:rPr lang="en-US" dirty="0" err="1">
                <a:latin typeface="Arial"/>
                <a:cs typeface="Arial"/>
              </a:rPr>
              <a:t>arweiniad</a:t>
            </a:r>
            <a:r>
              <a:rPr lang="en-US" dirty="0">
                <a:latin typeface="Arial"/>
                <a:cs typeface="Arial"/>
              </a:rPr>
              <a:t> a </a:t>
            </a:r>
            <a:r>
              <a:rPr lang="en-US" dirty="0" err="1">
                <a:latin typeface="Arial"/>
                <a:cs typeface="Arial"/>
              </a:rPr>
              <a:t>rhyddid</a:t>
            </a:r>
            <a:r>
              <a:rPr lang="en-US" dirty="0">
                <a:latin typeface="Arial"/>
                <a:cs typeface="Arial"/>
              </a:rPr>
              <a:t>.</a:t>
            </a:r>
            <a:endParaRPr lang="en-US" dirty="0"/>
          </a:p>
          <a:p>
            <a:r>
              <a:rPr lang="en-US" dirty="0">
                <a:solidFill>
                  <a:srgbClr val="0070C0"/>
                </a:solidFill>
                <a:latin typeface="Arial"/>
                <a:cs typeface="Arial"/>
              </a:rPr>
              <a:t>The role of the adult therefore is to balance guidance and freedom. </a:t>
            </a:r>
            <a:endParaRPr lang="en-US" dirty="0">
              <a:solidFill>
                <a:srgbClr val="0070C0"/>
              </a:solidFill>
              <a:cs typeface="Aria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nodeType="clickPar">
                      <p:stCondLst>
                        <p:cond delay="0"/>
                      </p:stCondLst>
                      <p:childTnLst>
                        <p:par>
                          <p:cTn id="10" fill="hold" nodeType="withGroup">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B47D4928-6B03-34DF-EADD-2994D2121256}"/>
              </a:ext>
            </a:extLst>
          </p:cNvPr>
          <p:cNvSpPr>
            <a:spLocks noGrp="1"/>
          </p:cNvSpPr>
          <p:nvPr>
            <p:ph type="title"/>
          </p:nvPr>
        </p:nvSpPr>
        <p:spPr/>
        <p:txBody>
          <a:bodyPr/>
          <a:lstStyle/>
          <a:p>
            <a:r>
              <a:rPr lang="en-GB" dirty="0" err="1"/>
              <a:t>Enghreifftiau</a:t>
            </a:r>
            <a:r>
              <a:rPr lang="en-GB" dirty="0"/>
              <a:t> o </a:t>
            </a:r>
            <a:r>
              <a:rPr lang="en-GB" dirty="0" err="1"/>
              <a:t>chwarae</a:t>
            </a:r>
            <a:br>
              <a:rPr lang="en-GB" dirty="0"/>
            </a:br>
            <a:r>
              <a:rPr lang="en-GB" dirty="0">
                <a:solidFill>
                  <a:srgbClr val="0070C0"/>
                </a:solidFill>
              </a:rPr>
              <a:t>Examples of play</a:t>
            </a:r>
            <a:endParaRPr lang="en-US" dirty="0">
              <a:solidFill>
                <a:srgbClr val="0070C0"/>
              </a:solidFill>
            </a:endParaRPr>
          </a:p>
        </p:txBody>
      </p:sp>
      <p:sp>
        <p:nvSpPr>
          <p:cNvPr id="8" name="Content Placeholder 7">
            <a:extLst>
              <a:ext uri="{FF2B5EF4-FFF2-40B4-BE49-F238E27FC236}">
                <a16:creationId xmlns:a16="http://schemas.microsoft.com/office/drawing/2014/main" id="{F6707203-C4C6-5942-020D-B4B65BAD3FB4}"/>
              </a:ext>
            </a:extLst>
          </p:cNvPr>
          <p:cNvSpPr>
            <a:spLocks noGrp="1"/>
          </p:cNvSpPr>
          <p:nvPr>
            <p:ph sz="half" idx="1"/>
          </p:nvPr>
        </p:nvSpPr>
        <p:spPr/>
        <p:txBody>
          <a:bodyPr/>
          <a:lstStyle/>
          <a:p>
            <a:r>
              <a:rPr lang="en-US" dirty="0" err="1"/>
              <a:t>Rhannau</a:t>
            </a:r>
            <a:r>
              <a:rPr lang="en-US" dirty="0"/>
              <a:t> </a:t>
            </a:r>
            <a:r>
              <a:rPr lang="en-US" dirty="0" err="1"/>
              <a:t>rhydd</a:t>
            </a:r>
            <a:endParaRPr lang="en-US" dirty="0"/>
          </a:p>
          <a:p>
            <a:r>
              <a:rPr lang="en-US" dirty="0"/>
              <a:t>Cornel </a:t>
            </a:r>
            <a:r>
              <a:rPr lang="en-US" dirty="0" err="1"/>
              <a:t>chwarae</a:t>
            </a:r>
            <a:r>
              <a:rPr lang="en-US" dirty="0"/>
              <a:t> </a:t>
            </a:r>
            <a:r>
              <a:rPr lang="en-US" dirty="0" err="1"/>
              <a:t>rôl</a:t>
            </a:r>
            <a:endParaRPr lang="en-US" dirty="0"/>
          </a:p>
          <a:p>
            <a:r>
              <a:rPr lang="en-US" dirty="0" err="1"/>
              <a:t>Adeiladu</a:t>
            </a:r>
            <a:r>
              <a:rPr lang="en-US" dirty="0"/>
              <a:t> </a:t>
            </a:r>
            <a:r>
              <a:rPr lang="en-US" dirty="0" err="1"/>
              <a:t>deniau</a:t>
            </a:r>
            <a:endParaRPr lang="en-US" dirty="0"/>
          </a:p>
          <a:p>
            <a:r>
              <a:rPr lang="en-US" dirty="0" err="1"/>
              <a:t>Adrodd</a:t>
            </a:r>
            <a:r>
              <a:rPr lang="en-US" dirty="0"/>
              <a:t> </a:t>
            </a:r>
            <a:r>
              <a:rPr lang="en-US" dirty="0" err="1"/>
              <a:t>straeon</a:t>
            </a:r>
            <a:r>
              <a:rPr lang="en-US" dirty="0"/>
              <a:t> </a:t>
            </a:r>
            <a:r>
              <a:rPr lang="en-US" dirty="0" err="1"/>
              <a:t>gyda</a:t>
            </a:r>
            <a:r>
              <a:rPr lang="en-US" dirty="0"/>
              <a:t> </a:t>
            </a:r>
            <a:r>
              <a:rPr lang="en-US" dirty="0" err="1"/>
              <a:t>phropiau</a:t>
            </a:r>
            <a:endParaRPr lang="en-US" dirty="0"/>
          </a:p>
        </p:txBody>
      </p:sp>
      <p:sp>
        <p:nvSpPr>
          <p:cNvPr id="9" name="Content Placeholder 8">
            <a:extLst>
              <a:ext uri="{FF2B5EF4-FFF2-40B4-BE49-F238E27FC236}">
                <a16:creationId xmlns:a16="http://schemas.microsoft.com/office/drawing/2014/main" id="{A625BDC2-ED67-A067-D0A9-338C77E55560}"/>
              </a:ext>
            </a:extLst>
          </p:cNvPr>
          <p:cNvSpPr>
            <a:spLocks noGrp="1"/>
          </p:cNvSpPr>
          <p:nvPr>
            <p:ph sz="half" idx="2"/>
          </p:nvPr>
        </p:nvSpPr>
        <p:spPr/>
        <p:txBody>
          <a:bodyPr/>
          <a:lstStyle/>
          <a:p>
            <a:r>
              <a:rPr lang="en-GB" dirty="0">
                <a:solidFill>
                  <a:srgbClr val="0070C0"/>
                </a:solidFill>
              </a:rPr>
              <a:t>Loose parts </a:t>
            </a:r>
          </a:p>
          <a:p>
            <a:r>
              <a:rPr lang="en-GB" dirty="0">
                <a:solidFill>
                  <a:srgbClr val="0070C0"/>
                </a:solidFill>
              </a:rPr>
              <a:t>Role play corner</a:t>
            </a:r>
          </a:p>
          <a:p>
            <a:r>
              <a:rPr lang="en-GB" dirty="0">
                <a:solidFill>
                  <a:srgbClr val="0070C0"/>
                </a:solidFill>
              </a:rPr>
              <a:t>Building dens</a:t>
            </a:r>
          </a:p>
          <a:p>
            <a:r>
              <a:rPr lang="en-GB" dirty="0">
                <a:solidFill>
                  <a:srgbClr val="0070C0"/>
                </a:solidFill>
              </a:rPr>
              <a:t>Storytelling with props</a:t>
            </a:r>
          </a:p>
          <a:p>
            <a:endParaRPr lang="en-US" dirty="0">
              <a:solidFill>
                <a:srgbClr val="0070C0"/>
              </a:solidFill>
            </a:endParaRPr>
          </a:p>
        </p:txBody>
      </p:sp>
    </p:spTree>
    <p:extLst>
      <p:ext uri="{BB962C8B-B14F-4D97-AF65-F5344CB8AC3E}">
        <p14:creationId xmlns:p14="http://schemas.microsoft.com/office/powerpoint/2010/main" val="37820226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31046-F505-919D-B69F-A3DECF98B664}"/>
              </a:ext>
            </a:extLst>
          </p:cNvPr>
          <p:cNvSpPr>
            <a:spLocks noGrp="1"/>
          </p:cNvSpPr>
          <p:nvPr>
            <p:ph type="title"/>
          </p:nvPr>
        </p:nvSpPr>
        <p:spPr/>
        <p:txBody>
          <a:bodyPr/>
          <a:lstStyle/>
          <a:p>
            <a:r>
              <a:rPr lang="en-GB" sz="4000" err="1">
                <a:latin typeface="Calibri"/>
                <a:ea typeface="Calibri"/>
                <a:cs typeface="Calibri"/>
              </a:rPr>
              <a:t>Adlewyrchiad</a:t>
            </a:r>
            <a:br>
              <a:rPr lang="en-GB" sz="4000" dirty="0">
                <a:latin typeface="Calibri" panose="020F0502020204030204" pitchFamily="34" charset="0"/>
                <a:cs typeface="Calibri" panose="020F0502020204030204" pitchFamily="34" charset="0"/>
              </a:rPr>
            </a:br>
            <a:r>
              <a:rPr lang="en-GB" sz="4000" dirty="0">
                <a:solidFill>
                  <a:srgbClr val="0070C0"/>
                </a:solidFill>
                <a:latin typeface="Calibri"/>
                <a:ea typeface="Calibri"/>
                <a:cs typeface="Calibri"/>
              </a:rPr>
              <a:t>Reflection</a:t>
            </a:r>
            <a:endParaRPr lang="en-US" sz="4000" dirty="0">
              <a:solidFill>
                <a:srgbClr val="0070C0"/>
              </a:solidFill>
              <a:latin typeface="Calibri" panose="020F0502020204030204" pitchFamily="34" charset="0"/>
              <a:ea typeface="Calibri"/>
              <a:cs typeface="Calibri" panose="020F0502020204030204" pitchFamily="34" charset="0"/>
            </a:endParaRPr>
          </a:p>
        </p:txBody>
      </p:sp>
      <p:sp>
        <p:nvSpPr>
          <p:cNvPr id="3" name="Content Placeholder 2">
            <a:extLst>
              <a:ext uri="{FF2B5EF4-FFF2-40B4-BE49-F238E27FC236}">
                <a16:creationId xmlns:a16="http://schemas.microsoft.com/office/drawing/2014/main" id="{48275700-5DC8-B7E5-0CEE-FA9557167B6D}"/>
              </a:ext>
            </a:extLst>
          </p:cNvPr>
          <p:cNvSpPr>
            <a:spLocks noGrp="1"/>
          </p:cNvSpPr>
          <p:nvPr>
            <p:ph sz="half" idx="1"/>
          </p:nvPr>
        </p:nvSpPr>
        <p:spPr/>
        <p:txBody>
          <a:bodyPr/>
          <a:lstStyle/>
          <a:p>
            <a:pPr marL="0" indent="0">
              <a:buNone/>
            </a:pPr>
            <a:r>
              <a:rPr lang="en-GB" dirty="0">
                <a:latin typeface="Calibri"/>
                <a:ea typeface="Calibri"/>
                <a:cs typeface="Calibri"/>
              </a:rPr>
              <a:t>Beth </a:t>
            </a:r>
            <a:r>
              <a:rPr lang="en-GB" dirty="0" err="1">
                <a:latin typeface="Calibri"/>
                <a:ea typeface="Calibri"/>
                <a:cs typeface="Calibri"/>
              </a:rPr>
              <a:t>oedd</a:t>
            </a:r>
            <a:r>
              <a:rPr lang="en-GB" dirty="0">
                <a:latin typeface="Calibri"/>
                <a:ea typeface="Calibri"/>
                <a:cs typeface="Calibri"/>
              </a:rPr>
              <a:t> </a:t>
            </a:r>
            <a:r>
              <a:rPr lang="en-GB" dirty="0" err="1">
                <a:latin typeface="Calibri"/>
                <a:ea typeface="Calibri"/>
                <a:cs typeface="Calibri"/>
              </a:rPr>
              <a:t>yn</a:t>
            </a:r>
            <a:r>
              <a:rPr lang="en-GB" dirty="0">
                <a:latin typeface="Calibri"/>
                <a:ea typeface="Calibri"/>
                <a:cs typeface="Calibri"/>
              </a:rPr>
              <a:t> </a:t>
            </a:r>
            <a:r>
              <a:rPr lang="en-GB" dirty="0" err="1">
                <a:latin typeface="Calibri"/>
                <a:ea typeface="Calibri"/>
                <a:cs typeface="Calibri"/>
              </a:rPr>
              <a:t>denu</a:t>
            </a:r>
            <a:r>
              <a:rPr lang="en-GB" dirty="0">
                <a:latin typeface="Calibri"/>
                <a:ea typeface="Calibri"/>
                <a:cs typeface="Calibri"/>
              </a:rPr>
              <a:t> </a:t>
            </a:r>
            <a:r>
              <a:rPr lang="en-GB" dirty="0" err="1">
                <a:latin typeface="Calibri"/>
                <a:ea typeface="Calibri"/>
                <a:cs typeface="Calibri"/>
              </a:rPr>
              <a:t>eich</a:t>
            </a:r>
            <a:r>
              <a:rPr lang="en-GB" dirty="0">
                <a:latin typeface="Calibri"/>
                <a:ea typeface="Calibri"/>
                <a:cs typeface="Calibri"/>
              </a:rPr>
              <a:t> </a:t>
            </a:r>
            <a:r>
              <a:rPr lang="en-GB" dirty="0" err="1">
                <a:latin typeface="Calibri"/>
                <a:ea typeface="Calibri"/>
                <a:cs typeface="Calibri"/>
              </a:rPr>
              <a:t>sylw</a:t>
            </a:r>
            <a:r>
              <a:rPr lang="en-GB" dirty="0">
                <a:latin typeface="Calibri"/>
                <a:ea typeface="Calibri"/>
                <a:cs typeface="Calibri"/>
              </a:rPr>
              <a:t>?</a:t>
            </a:r>
            <a:endParaRPr lang="en-US" dirty="0"/>
          </a:p>
          <a:p>
            <a:pPr marL="0" indent="0">
              <a:buNone/>
            </a:pPr>
            <a:r>
              <a:rPr lang="en-GB" dirty="0">
                <a:latin typeface="Calibri"/>
                <a:ea typeface="Calibri"/>
                <a:cs typeface="Calibri"/>
              </a:rPr>
              <a:t>Pam? Ife..</a:t>
            </a:r>
            <a:endParaRPr lang="en-GB" dirty="0"/>
          </a:p>
          <a:p>
            <a:r>
              <a:rPr lang="en-GB" dirty="0">
                <a:latin typeface="Calibri" panose="020F0502020204030204" pitchFamily="34" charset="0"/>
                <a:cs typeface="Calibri" panose="020F0502020204030204" pitchFamily="34" charset="0"/>
              </a:rPr>
              <a:t>Y </a:t>
            </a:r>
            <a:r>
              <a:rPr lang="en-GB" dirty="0" err="1">
                <a:latin typeface="Calibri" panose="020F0502020204030204" pitchFamily="34" charset="0"/>
                <a:cs typeface="Calibri" panose="020F0502020204030204" pitchFamily="34" charset="0"/>
              </a:rPr>
              <a:t>gwead</a:t>
            </a:r>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Y </a:t>
            </a:r>
            <a:r>
              <a:rPr lang="en-GB" dirty="0" err="1">
                <a:latin typeface="Calibri" panose="020F0502020204030204" pitchFamily="34" charset="0"/>
                <a:cs typeface="Calibri" panose="020F0502020204030204" pitchFamily="34" charset="0"/>
              </a:rPr>
              <a:t>lliw</a:t>
            </a:r>
            <a:endParaRPr lang="en-GB" dirty="0">
              <a:latin typeface="Calibri" panose="020F0502020204030204" pitchFamily="34" charset="0"/>
              <a:cs typeface="Calibri" panose="020F0502020204030204" pitchFamily="34" charset="0"/>
            </a:endParaRPr>
          </a:p>
          <a:p>
            <a:r>
              <a:rPr lang="en-GB" dirty="0">
                <a:latin typeface="Calibri"/>
                <a:ea typeface="Calibri"/>
                <a:cs typeface="Calibri"/>
              </a:rPr>
              <a:t>Eich </a:t>
            </a:r>
            <a:r>
              <a:rPr lang="en-GB" dirty="0" err="1">
                <a:latin typeface="Calibri"/>
                <a:ea typeface="Calibri"/>
                <a:cs typeface="Calibri"/>
              </a:rPr>
              <a:t>diddordeb</a:t>
            </a:r>
            <a:endParaRPr lang="en-GB" dirty="0">
              <a:latin typeface="Calibri"/>
              <a:ea typeface="Calibri"/>
              <a:cs typeface="Calibri"/>
            </a:endParaRPr>
          </a:p>
          <a:p>
            <a:r>
              <a:rPr lang="en-GB" dirty="0">
                <a:latin typeface="Calibri" panose="020F0502020204030204" pitchFamily="34" charset="0"/>
                <a:cs typeface="Calibri" panose="020F0502020204030204" pitchFamily="34" charset="0"/>
              </a:rPr>
              <a:t>Ei </a:t>
            </a:r>
            <a:r>
              <a:rPr lang="en-GB" dirty="0" err="1">
                <a:latin typeface="Calibri" panose="020F0502020204030204" pitchFamily="34" charset="0"/>
                <a:cs typeface="Calibri" panose="020F0502020204030204" pitchFamily="34" charset="0"/>
              </a:rPr>
              <a:t>fod</a:t>
            </a:r>
            <a:r>
              <a:rPr lang="en-GB" dirty="0">
                <a:latin typeface="Calibri" panose="020F0502020204030204" pitchFamily="34" charset="0"/>
                <a:cs typeface="Calibri" panose="020F0502020204030204" pitchFamily="34" charset="0"/>
              </a:rPr>
              <a:t> </a:t>
            </a:r>
            <a:r>
              <a:rPr lang="en-GB" dirty="0" err="1">
                <a:latin typeface="Calibri" panose="020F0502020204030204" pitchFamily="34" charset="0"/>
                <a:cs typeface="Calibri" panose="020F0502020204030204" pitchFamily="34" charset="0"/>
              </a:rPr>
              <a:t>yn</a:t>
            </a:r>
            <a:r>
              <a:rPr lang="en-GB" dirty="0">
                <a:latin typeface="Calibri" panose="020F0502020204030204" pitchFamily="34" charset="0"/>
                <a:cs typeface="Calibri" panose="020F0502020204030204" pitchFamily="34" charset="0"/>
              </a:rPr>
              <a:t> </a:t>
            </a:r>
            <a:r>
              <a:rPr lang="en-GB" dirty="0" err="1">
                <a:latin typeface="Calibri" panose="020F0502020204030204" pitchFamily="34" charset="0"/>
                <a:cs typeface="Calibri" panose="020F0502020204030204" pitchFamily="34" charset="0"/>
              </a:rPr>
              <a:t>galluogi</a:t>
            </a:r>
            <a:r>
              <a:rPr lang="en-GB" dirty="0">
                <a:latin typeface="Calibri" panose="020F0502020204030204" pitchFamily="34" charset="0"/>
                <a:cs typeface="Calibri" panose="020F0502020204030204" pitchFamily="34" charset="0"/>
              </a:rPr>
              <a:t> </a:t>
            </a:r>
            <a:r>
              <a:rPr lang="en-GB" dirty="0" err="1">
                <a:latin typeface="Calibri" panose="020F0502020204030204" pitchFamily="34" charset="0"/>
                <a:cs typeface="Calibri" panose="020F0502020204030204" pitchFamily="34" charset="0"/>
              </a:rPr>
              <a:t>rhyddid</a:t>
            </a:r>
            <a:r>
              <a:rPr lang="en-GB" dirty="0">
                <a:latin typeface="Calibri" panose="020F0502020204030204" pitchFamily="34" charset="0"/>
                <a:cs typeface="Calibri" panose="020F0502020204030204" pitchFamily="34" charset="0"/>
              </a:rPr>
              <a:t> </a:t>
            </a:r>
          </a:p>
          <a:p>
            <a:r>
              <a:rPr lang="en-GB" dirty="0">
                <a:latin typeface="Calibri" panose="020F0502020204030204" pitchFamily="34" charset="0"/>
                <a:cs typeface="Calibri" panose="020F0502020204030204" pitchFamily="34" charset="0"/>
              </a:rPr>
              <a:t>Ei </a:t>
            </a:r>
            <a:r>
              <a:rPr lang="en-GB" dirty="0" err="1">
                <a:latin typeface="Calibri" panose="020F0502020204030204" pitchFamily="34" charset="0"/>
                <a:cs typeface="Calibri" panose="020F0502020204030204" pitchFamily="34" charset="0"/>
              </a:rPr>
              <a:t>fod</a:t>
            </a:r>
            <a:r>
              <a:rPr lang="en-GB" dirty="0">
                <a:latin typeface="Calibri" panose="020F0502020204030204" pitchFamily="34" charset="0"/>
                <a:cs typeface="Calibri" panose="020F0502020204030204" pitchFamily="34" charset="0"/>
              </a:rPr>
              <a:t> </a:t>
            </a:r>
            <a:r>
              <a:rPr lang="en-GB" dirty="0" err="1">
                <a:latin typeface="Calibri" panose="020F0502020204030204" pitchFamily="34" charset="0"/>
                <a:cs typeface="Calibri" panose="020F0502020204030204" pitchFamily="34" charset="0"/>
              </a:rPr>
              <a:t>yn</a:t>
            </a:r>
            <a:r>
              <a:rPr lang="en-GB" dirty="0">
                <a:latin typeface="Calibri" panose="020F0502020204030204" pitchFamily="34" charset="0"/>
                <a:cs typeface="Calibri" panose="020F0502020204030204" pitchFamily="34" charset="0"/>
              </a:rPr>
              <a:t> </a:t>
            </a:r>
            <a:r>
              <a:rPr lang="en-GB" dirty="0" err="1">
                <a:latin typeface="Calibri" panose="020F0502020204030204" pitchFamily="34" charset="0"/>
                <a:cs typeface="Calibri" panose="020F0502020204030204" pitchFamily="34" charset="0"/>
              </a:rPr>
              <a:t>rhywbeth</a:t>
            </a:r>
            <a:r>
              <a:rPr lang="en-GB" dirty="0">
                <a:latin typeface="Calibri" panose="020F0502020204030204" pitchFamily="34" charset="0"/>
                <a:cs typeface="Calibri" panose="020F0502020204030204" pitchFamily="34" charset="0"/>
              </a:rPr>
              <a:t> </a:t>
            </a:r>
            <a:r>
              <a:rPr lang="en-GB" dirty="0" err="1">
                <a:latin typeface="Calibri" panose="020F0502020204030204" pitchFamily="34" charset="0"/>
                <a:cs typeface="Calibri" panose="020F0502020204030204" pitchFamily="34" charset="0"/>
              </a:rPr>
              <a:t>newydd</a:t>
            </a:r>
            <a:endParaRPr lang="en-US" dirty="0">
              <a:latin typeface="Calibri" panose="020F0502020204030204" pitchFamily="34" charset="0"/>
              <a:cs typeface="Calibri" panose="020F0502020204030204" pitchFamily="34" charset="0"/>
            </a:endParaRPr>
          </a:p>
        </p:txBody>
      </p:sp>
      <p:sp>
        <p:nvSpPr>
          <p:cNvPr id="4" name="Content Placeholder 3">
            <a:extLst>
              <a:ext uri="{FF2B5EF4-FFF2-40B4-BE49-F238E27FC236}">
                <a16:creationId xmlns:a16="http://schemas.microsoft.com/office/drawing/2014/main" id="{5CB6A641-C025-5739-EF36-006D670D1E25}"/>
              </a:ext>
            </a:extLst>
          </p:cNvPr>
          <p:cNvSpPr>
            <a:spLocks noGrp="1"/>
          </p:cNvSpPr>
          <p:nvPr>
            <p:ph sz="half" idx="2"/>
          </p:nvPr>
        </p:nvSpPr>
        <p:spPr/>
        <p:txBody>
          <a:bodyPr/>
          <a:lstStyle/>
          <a:p>
            <a:pPr marL="0" indent="0">
              <a:buNone/>
            </a:pPr>
            <a:r>
              <a:rPr lang="en-GB" dirty="0">
                <a:solidFill>
                  <a:srgbClr val="0070C0"/>
                </a:solidFill>
                <a:latin typeface="Calibri"/>
                <a:ea typeface="Calibri"/>
                <a:cs typeface="Calibri"/>
              </a:rPr>
              <a:t>What were you drawn to?</a:t>
            </a:r>
            <a:endParaRPr lang="en-US" dirty="0"/>
          </a:p>
          <a:p>
            <a:pPr marL="0" indent="0">
              <a:buNone/>
            </a:pPr>
            <a:r>
              <a:rPr lang="en-GB" dirty="0">
                <a:solidFill>
                  <a:srgbClr val="0070C0"/>
                </a:solidFill>
                <a:latin typeface="Calibri"/>
                <a:ea typeface="Calibri"/>
                <a:cs typeface="Calibri"/>
              </a:rPr>
              <a:t>Why? Was it..</a:t>
            </a:r>
            <a:endParaRPr lang="en-GB"/>
          </a:p>
          <a:p>
            <a:r>
              <a:rPr lang="en-GB" dirty="0">
                <a:solidFill>
                  <a:srgbClr val="0070C0"/>
                </a:solidFill>
                <a:latin typeface="Calibri" panose="020F0502020204030204" pitchFamily="34" charset="0"/>
                <a:cs typeface="Calibri" panose="020F0502020204030204" pitchFamily="34" charset="0"/>
              </a:rPr>
              <a:t>The texture of it</a:t>
            </a:r>
          </a:p>
          <a:p>
            <a:r>
              <a:rPr lang="en-GB" dirty="0">
                <a:solidFill>
                  <a:srgbClr val="0070C0"/>
                </a:solidFill>
                <a:latin typeface="Calibri" panose="020F0502020204030204" pitchFamily="34" charset="0"/>
                <a:cs typeface="Calibri" panose="020F0502020204030204" pitchFamily="34" charset="0"/>
              </a:rPr>
              <a:t>The colour </a:t>
            </a:r>
          </a:p>
          <a:p>
            <a:r>
              <a:rPr lang="en-GB" dirty="0">
                <a:solidFill>
                  <a:srgbClr val="0070C0"/>
                </a:solidFill>
                <a:latin typeface="Calibri" panose="020F0502020204030204" pitchFamily="34" charset="0"/>
                <a:cs typeface="Calibri" panose="020F0502020204030204" pitchFamily="34" charset="0"/>
              </a:rPr>
              <a:t>Your interests</a:t>
            </a:r>
          </a:p>
          <a:p>
            <a:r>
              <a:rPr lang="en-GB" dirty="0">
                <a:solidFill>
                  <a:srgbClr val="0070C0"/>
                </a:solidFill>
                <a:latin typeface="Calibri" panose="020F0502020204030204" pitchFamily="34" charset="0"/>
                <a:cs typeface="Calibri" panose="020F0502020204030204" pitchFamily="34" charset="0"/>
              </a:rPr>
              <a:t>It allows freedom</a:t>
            </a:r>
          </a:p>
          <a:p>
            <a:r>
              <a:rPr lang="en-GB" dirty="0">
                <a:solidFill>
                  <a:srgbClr val="0070C0"/>
                </a:solidFill>
                <a:latin typeface="Calibri" panose="020F0502020204030204" pitchFamily="34" charset="0"/>
                <a:cs typeface="Calibri" panose="020F0502020204030204" pitchFamily="34" charset="0"/>
              </a:rPr>
              <a:t>It’s something new</a:t>
            </a:r>
          </a:p>
          <a:p>
            <a:pPr marL="0" indent="0">
              <a:buNone/>
            </a:pPr>
            <a:r>
              <a:rPr lang="en-GB" dirty="0">
                <a:solidFill>
                  <a:srgbClr val="0070C0"/>
                </a:solidFill>
                <a:latin typeface="Calibri"/>
                <a:ea typeface="Calibri"/>
                <a:cs typeface="Calibri"/>
              </a:rPr>
              <a:t>(Howard and McInnes, 2013)</a:t>
            </a:r>
            <a:endParaRPr lang="en-GB" dirty="0">
              <a:solidFill>
                <a:srgbClr val="0070C0"/>
              </a:solidFill>
              <a:latin typeface="Calibri" panose="020F0502020204030204" pitchFamily="34" charset="0"/>
              <a:ea typeface="Calibri"/>
              <a:cs typeface="Calibri" panose="020F0502020204030204" pitchFamily="34" charset="0"/>
            </a:endParaRPr>
          </a:p>
        </p:txBody>
      </p:sp>
    </p:spTree>
    <p:extLst>
      <p:ext uri="{BB962C8B-B14F-4D97-AF65-F5344CB8AC3E}">
        <p14:creationId xmlns:p14="http://schemas.microsoft.com/office/powerpoint/2010/main" val="38516501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9AF966-303A-F5D1-0392-83B3ABFA6F65}"/>
              </a:ext>
            </a:extLst>
          </p:cNvPr>
          <p:cNvSpPr>
            <a:spLocks noGrp="1"/>
          </p:cNvSpPr>
          <p:nvPr>
            <p:ph type="title"/>
          </p:nvPr>
        </p:nvSpPr>
        <p:spPr/>
        <p:txBody>
          <a:bodyPr/>
          <a:lstStyle/>
          <a:p>
            <a:r>
              <a:rPr lang="en-GB" sz="4000" dirty="0" err="1">
                <a:latin typeface="Calibri"/>
                <a:ea typeface="Calibri"/>
                <a:cs typeface="Calibri"/>
              </a:rPr>
              <a:t>Adlewyrchiad</a:t>
            </a:r>
            <a:br>
              <a:rPr lang="en-GB" sz="4000" dirty="0">
                <a:latin typeface="Calibri"/>
                <a:ea typeface="Calibri"/>
                <a:cs typeface="Calibri"/>
              </a:rPr>
            </a:br>
            <a:r>
              <a:rPr lang="en-GB" sz="4000" dirty="0">
                <a:solidFill>
                  <a:srgbClr val="0070C0"/>
                </a:solidFill>
                <a:latin typeface="Calibri"/>
                <a:ea typeface="Calibri"/>
                <a:cs typeface="Calibri"/>
              </a:rPr>
              <a:t>Reflection</a:t>
            </a:r>
            <a:endParaRPr lang="en-US" dirty="0">
              <a:solidFill>
                <a:srgbClr val="0070C0"/>
              </a:solidFill>
            </a:endParaRPr>
          </a:p>
        </p:txBody>
      </p:sp>
      <p:sp>
        <p:nvSpPr>
          <p:cNvPr id="3" name="Content Placeholder 2">
            <a:extLst>
              <a:ext uri="{FF2B5EF4-FFF2-40B4-BE49-F238E27FC236}">
                <a16:creationId xmlns:a16="http://schemas.microsoft.com/office/drawing/2014/main" id="{697B7368-6022-510B-D5FC-09CEC181D976}"/>
              </a:ext>
            </a:extLst>
          </p:cNvPr>
          <p:cNvSpPr>
            <a:spLocks noGrp="1"/>
          </p:cNvSpPr>
          <p:nvPr>
            <p:ph sz="half" idx="1"/>
          </p:nvPr>
        </p:nvSpPr>
        <p:spPr>
          <a:xfrm>
            <a:off x="628650" y="1747248"/>
            <a:ext cx="3455126" cy="3410813"/>
          </a:xfrm>
        </p:spPr>
        <p:txBody>
          <a:bodyPr/>
          <a:lstStyle/>
          <a:p>
            <a:pPr marL="0" indent="0">
              <a:buNone/>
            </a:pPr>
            <a:r>
              <a:rPr lang="en-GB" dirty="0" err="1">
                <a:latin typeface="Calibri"/>
                <a:ea typeface="Calibri"/>
                <a:cs typeface="Calibri"/>
              </a:rPr>
              <a:t>Fel</a:t>
            </a:r>
            <a:r>
              <a:rPr lang="en-GB" dirty="0">
                <a:latin typeface="Calibri"/>
                <a:ea typeface="Calibri"/>
                <a:cs typeface="Calibri"/>
              </a:rPr>
              <a:t> </a:t>
            </a:r>
            <a:r>
              <a:rPr lang="en-GB" dirty="0" err="1">
                <a:latin typeface="Calibri"/>
                <a:ea typeface="Calibri"/>
                <a:cs typeface="Calibri"/>
              </a:rPr>
              <a:t>wnaeth</a:t>
            </a:r>
            <a:r>
              <a:rPr lang="en-GB" dirty="0">
                <a:latin typeface="Calibri"/>
                <a:ea typeface="Calibri"/>
                <a:cs typeface="Calibri"/>
              </a:rPr>
              <a:t> </a:t>
            </a:r>
            <a:r>
              <a:rPr lang="en-GB" dirty="0" err="1">
                <a:latin typeface="Calibri"/>
                <a:ea typeface="Calibri"/>
                <a:cs typeface="Calibri"/>
              </a:rPr>
              <a:t>hyn</a:t>
            </a:r>
            <a:r>
              <a:rPr lang="en-GB" dirty="0">
                <a:latin typeface="Calibri"/>
                <a:ea typeface="Calibri"/>
                <a:cs typeface="Calibri"/>
              </a:rPr>
              <a:t> </a:t>
            </a:r>
            <a:r>
              <a:rPr lang="en-GB" dirty="0" err="1">
                <a:latin typeface="Calibri"/>
                <a:ea typeface="Calibri"/>
                <a:cs typeface="Calibri"/>
              </a:rPr>
              <a:t>wneud</a:t>
            </a:r>
            <a:r>
              <a:rPr lang="en-GB" dirty="0">
                <a:latin typeface="Calibri"/>
                <a:ea typeface="Calibri"/>
                <a:cs typeface="Calibri"/>
              </a:rPr>
              <a:t> I chi </a:t>
            </a:r>
            <a:r>
              <a:rPr lang="en-GB" dirty="0" err="1">
                <a:latin typeface="Calibri"/>
                <a:ea typeface="Calibri"/>
                <a:cs typeface="Calibri"/>
              </a:rPr>
              <a:t>teimlo</a:t>
            </a:r>
            <a:r>
              <a:rPr lang="en-GB" dirty="0">
                <a:latin typeface="Calibri"/>
                <a:ea typeface="Calibri"/>
                <a:cs typeface="Calibri"/>
              </a:rPr>
              <a:t>?</a:t>
            </a:r>
            <a:endParaRPr lang="en-GB" dirty="0">
              <a:latin typeface="Calibri" panose="020F0502020204030204" pitchFamily="34" charset="0"/>
              <a:ea typeface="Calibri" panose="020F0502020204030204" pitchFamily="34" charset="0"/>
              <a:cs typeface="Calibri" panose="020F0502020204030204" pitchFamily="34" charset="0"/>
            </a:endParaRPr>
          </a:p>
          <a:p>
            <a:r>
              <a:rPr lang="en-GB" dirty="0">
                <a:latin typeface="Calibri"/>
                <a:ea typeface="Calibri"/>
                <a:cs typeface="Calibri"/>
              </a:rPr>
              <a:t>Hapus</a:t>
            </a:r>
            <a:endParaRPr lang="en-GB" dirty="0">
              <a:latin typeface="Calibri" panose="020F0502020204030204" pitchFamily="34" charset="0"/>
              <a:ea typeface="Calibri"/>
              <a:cs typeface="Calibri" panose="020F0502020204030204" pitchFamily="34" charset="0"/>
            </a:endParaRPr>
          </a:p>
          <a:p>
            <a:r>
              <a:rPr lang="en-GB" dirty="0" err="1">
                <a:latin typeface="Calibri" panose="020F0502020204030204" pitchFamily="34" charset="0"/>
                <a:cs typeface="Calibri" panose="020F0502020204030204" pitchFamily="34" charset="0"/>
              </a:rPr>
              <a:t>Cyffrous</a:t>
            </a:r>
            <a:endParaRPr lang="en-GB" dirty="0">
              <a:latin typeface="Calibri" panose="020F0502020204030204" pitchFamily="34" charset="0"/>
              <a:cs typeface="Calibri" panose="020F0502020204030204" pitchFamily="34" charset="0"/>
            </a:endParaRPr>
          </a:p>
          <a:p>
            <a:r>
              <a:rPr lang="en-GB" dirty="0">
                <a:latin typeface="Calibri"/>
                <a:ea typeface="Calibri"/>
                <a:cs typeface="Calibri"/>
              </a:rPr>
              <a:t>Wedi </a:t>
            </a:r>
            <a:r>
              <a:rPr lang="en-GB" dirty="0" err="1">
                <a:latin typeface="Calibri"/>
                <a:ea typeface="Calibri"/>
                <a:cs typeface="Calibri"/>
              </a:rPr>
              <a:t>ysgogi</a:t>
            </a:r>
            <a:endParaRPr lang="en-GB" dirty="0">
              <a:latin typeface="Calibri"/>
              <a:ea typeface="Calibri"/>
              <a:cs typeface="Calibri"/>
            </a:endParaRPr>
          </a:p>
          <a:p>
            <a:r>
              <a:rPr lang="en-GB" dirty="0">
                <a:latin typeface="Calibri"/>
                <a:ea typeface="Calibri"/>
                <a:cs typeface="Calibri"/>
              </a:rPr>
              <a:t>Wedi </a:t>
            </a:r>
            <a:r>
              <a:rPr lang="en-GB" dirty="0" err="1">
                <a:latin typeface="Calibri"/>
                <a:ea typeface="Calibri"/>
                <a:cs typeface="Calibri"/>
              </a:rPr>
              <a:t>drysu</a:t>
            </a:r>
          </a:p>
          <a:p>
            <a:r>
              <a:rPr lang="en-GB" dirty="0" err="1">
                <a:latin typeface="Calibri" panose="020F0502020204030204" pitchFamily="34" charset="0"/>
                <a:cs typeface="Calibri" panose="020F0502020204030204" pitchFamily="34" charset="0"/>
              </a:rPr>
              <a:t>Rhwystredig</a:t>
            </a:r>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ea typeface="Calibri"/>
              <a:cs typeface="Calibri" panose="020F0502020204030204" pitchFamily="34" charset="0"/>
            </a:endParaRPr>
          </a:p>
        </p:txBody>
      </p:sp>
      <p:sp>
        <p:nvSpPr>
          <p:cNvPr id="4" name="Content Placeholder 3">
            <a:extLst>
              <a:ext uri="{FF2B5EF4-FFF2-40B4-BE49-F238E27FC236}">
                <a16:creationId xmlns:a16="http://schemas.microsoft.com/office/drawing/2014/main" id="{52EE0514-B322-DBFC-9FFE-4B72E9105B33}"/>
              </a:ext>
            </a:extLst>
          </p:cNvPr>
          <p:cNvSpPr>
            <a:spLocks noGrp="1"/>
          </p:cNvSpPr>
          <p:nvPr>
            <p:ph sz="half" idx="2"/>
          </p:nvPr>
        </p:nvSpPr>
        <p:spPr/>
        <p:txBody>
          <a:bodyPr/>
          <a:lstStyle/>
          <a:p>
            <a:pPr marL="0" indent="0">
              <a:buNone/>
            </a:pPr>
            <a:r>
              <a:rPr lang="en-GB" dirty="0">
                <a:solidFill>
                  <a:srgbClr val="0070C0"/>
                </a:solidFill>
                <a:latin typeface="Calibri"/>
                <a:ea typeface="Calibri"/>
                <a:cs typeface="Calibri"/>
              </a:rPr>
              <a:t>How did it make you feel?</a:t>
            </a:r>
            <a:endParaRPr lang="en-GB" dirty="0">
              <a:solidFill>
                <a:srgbClr val="0070C0"/>
              </a:solidFill>
              <a:latin typeface="Calibri" panose="020F0502020204030204" pitchFamily="34" charset="0"/>
              <a:ea typeface="Calibri" panose="020F0502020204030204" pitchFamily="34" charset="0"/>
              <a:cs typeface="Calibri" panose="020F0502020204030204" pitchFamily="34" charset="0"/>
            </a:endParaRPr>
          </a:p>
          <a:p>
            <a:r>
              <a:rPr lang="en-GB" dirty="0">
                <a:solidFill>
                  <a:srgbClr val="0070C0"/>
                </a:solidFill>
                <a:latin typeface="Calibri"/>
                <a:ea typeface="Calibri"/>
                <a:cs typeface="Calibri"/>
              </a:rPr>
              <a:t>Happy</a:t>
            </a:r>
            <a:endParaRPr lang="en-GB" dirty="0">
              <a:solidFill>
                <a:srgbClr val="0070C0"/>
              </a:solidFill>
              <a:latin typeface="Calibri" panose="020F0502020204030204" pitchFamily="34" charset="0"/>
              <a:ea typeface="Calibri"/>
              <a:cs typeface="Calibri" panose="020F0502020204030204" pitchFamily="34" charset="0"/>
            </a:endParaRPr>
          </a:p>
          <a:p>
            <a:r>
              <a:rPr lang="en-GB" dirty="0">
                <a:solidFill>
                  <a:srgbClr val="0070C0"/>
                </a:solidFill>
                <a:latin typeface="Calibri" panose="020F0502020204030204" pitchFamily="34" charset="0"/>
                <a:cs typeface="Calibri" panose="020F0502020204030204" pitchFamily="34" charset="0"/>
              </a:rPr>
              <a:t>Excited</a:t>
            </a:r>
          </a:p>
          <a:p>
            <a:r>
              <a:rPr lang="en-GB" dirty="0">
                <a:solidFill>
                  <a:srgbClr val="0070C0"/>
                </a:solidFill>
                <a:latin typeface="Calibri" panose="020F0502020204030204" pitchFamily="34" charset="0"/>
                <a:cs typeface="Calibri" panose="020F0502020204030204" pitchFamily="34" charset="0"/>
              </a:rPr>
              <a:t>Motivated</a:t>
            </a:r>
          </a:p>
          <a:p>
            <a:r>
              <a:rPr lang="en-GB" dirty="0">
                <a:solidFill>
                  <a:srgbClr val="0070C0"/>
                </a:solidFill>
                <a:latin typeface="Calibri"/>
                <a:ea typeface="Calibri"/>
                <a:cs typeface="Calibri"/>
              </a:rPr>
              <a:t>Confused</a:t>
            </a:r>
          </a:p>
          <a:p>
            <a:r>
              <a:rPr lang="en-GB" dirty="0">
                <a:solidFill>
                  <a:srgbClr val="0070C0"/>
                </a:solidFill>
                <a:latin typeface="Calibri" panose="020F0502020204030204" pitchFamily="34" charset="0"/>
                <a:cs typeface="Calibri" panose="020F0502020204030204" pitchFamily="34" charset="0"/>
              </a:rPr>
              <a:t>Frustrated</a:t>
            </a:r>
          </a:p>
          <a:p>
            <a:endParaRPr lang="en-GB" dirty="0">
              <a:solidFill>
                <a:srgbClr val="0070C0"/>
              </a:solidFill>
              <a:latin typeface="Calibri" panose="020F0502020204030204" pitchFamily="34" charset="0"/>
              <a:ea typeface="Calibri"/>
              <a:cs typeface="Calibri" panose="020F0502020204030204" pitchFamily="34" charset="0"/>
            </a:endParaRPr>
          </a:p>
        </p:txBody>
      </p:sp>
    </p:spTree>
    <p:extLst>
      <p:ext uri="{BB962C8B-B14F-4D97-AF65-F5344CB8AC3E}">
        <p14:creationId xmlns:p14="http://schemas.microsoft.com/office/powerpoint/2010/main" val="357148918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8A6D99F-7056-6AAF-CB80-BF1D6535D69E}"/>
              </a:ext>
            </a:extLst>
          </p:cNvPr>
          <p:cNvSpPr>
            <a:spLocks noGrp="1"/>
          </p:cNvSpPr>
          <p:nvPr>
            <p:ph sz="half" idx="1"/>
          </p:nvPr>
        </p:nvSpPr>
        <p:spPr>
          <a:xfrm>
            <a:off x="700420" y="2132855"/>
            <a:ext cx="3975298" cy="3187551"/>
          </a:xfrm>
        </p:spPr>
        <p:txBody>
          <a:bodyPr/>
          <a:lstStyle/>
          <a:p>
            <a:r>
              <a:rPr lang="en-GB" dirty="0">
                <a:latin typeface="Calibri"/>
                <a:ea typeface="Calibri"/>
                <a:cs typeface="Calibri"/>
              </a:rPr>
              <a:t>Nawr </a:t>
            </a:r>
            <a:r>
              <a:rPr lang="en-GB" err="1">
                <a:latin typeface="Calibri"/>
                <a:ea typeface="Calibri"/>
                <a:cs typeface="Calibri"/>
              </a:rPr>
              <a:t>eich</a:t>
            </a:r>
            <a:r>
              <a:rPr lang="en-GB" dirty="0">
                <a:latin typeface="Calibri"/>
                <a:ea typeface="Calibri"/>
                <a:cs typeface="Calibri"/>
              </a:rPr>
              <a:t> bod chi </a:t>
            </a:r>
            <a:r>
              <a:rPr lang="en-GB" err="1">
                <a:latin typeface="Calibri"/>
                <a:ea typeface="Calibri"/>
                <a:cs typeface="Calibri"/>
              </a:rPr>
              <a:t>wedi</a:t>
            </a:r>
            <a:r>
              <a:rPr lang="en-GB" dirty="0">
                <a:latin typeface="Calibri"/>
                <a:ea typeface="Calibri"/>
                <a:cs typeface="Calibri"/>
              </a:rPr>
              <a:t> </a:t>
            </a:r>
            <a:r>
              <a:rPr lang="en-GB" err="1">
                <a:latin typeface="Calibri"/>
                <a:ea typeface="Calibri"/>
                <a:cs typeface="Calibri"/>
              </a:rPr>
              <a:t>profi</a:t>
            </a:r>
            <a:r>
              <a:rPr lang="en-GB" dirty="0">
                <a:latin typeface="Calibri"/>
                <a:ea typeface="Calibri"/>
                <a:cs typeface="Calibri"/>
              </a:rPr>
              <a:t> </a:t>
            </a:r>
            <a:r>
              <a:rPr lang="en-GB" err="1">
                <a:latin typeface="Calibri"/>
                <a:ea typeface="Calibri"/>
                <a:cs typeface="Calibri"/>
              </a:rPr>
              <a:t>hyn</a:t>
            </a:r>
            <a:r>
              <a:rPr lang="en-GB" dirty="0">
                <a:latin typeface="Calibri"/>
                <a:ea typeface="Calibri"/>
                <a:cs typeface="Calibri"/>
              </a:rPr>
              <a:t> </a:t>
            </a:r>
            <a:r>
              <a:rPr lang="en-GB" err="1">
                <a:latin typeface="Calibri"/>
                <a:ea typeface="Calibri"/>
                <a:cs typeface="Calibri"/>
              </a:rPr>
              <a:t>I’ch</a:t>
            </a:r>
            <a:r>
              <a:rPr lang="en-GB" dirty="0">
                <a:latin typeface="Calibri"/>
                <a:ea typeface="Calibri"/>
                <a:cs typeface="Calibri"/>
              </a:rPr>
              <a:t> </a:t>
            </a:r>
            <a:r>
              <a:rPr lang="en-GB" err="1">
                <a:latin typeface="Calibri"/>
                <a:ea typeface="Calibri"/>
                <a:cs typeface="Calibri"/>
              </a:rPr>
              <a:t>hunain</a:t>
            </a:r>
            <a:r>
              <a:rPr lang="en-GB" dirty="0">
                <a:latin typeface="Calibri"/>
                <a:ea typeface="Calibri"/>
                <a:cs typeface="Calibri"/>
              </a:rPr>
              <a:t> pam </a:t>
            </a:r>
            <a:r>
              <a:rPr lang="en-GB" err="1">
                <a:latin typeface="Calibri"/>
                <a:ea typeface="Calibri"/>
                <a:cs typeface="Calibri"/>
              </a:rPr>
              <a:t>chi’n</a:t>
            </a:r>
            <a:r>
              <a:rPr lang="en-GB" dirty="0">
                <a:latin typeface="Calibri"/>
                <a:ea typeface="Calibri"/>
                <a:cs typeface="Calibri"/>
              </a:rPr>
              <a:t> </a:t>
            </a:r>
            <a:r>
              <a:rPr lang="en-GB" err="1">
                <a:latin typeface="Calibri"/>
                <a:ea typeface="Calibri"/>
                <a:cs typeface="Calibri"/>
              </a:rPr>
              <a:t>meddwl</a:t>
            </a:r>
            <a:r>
              <a:rPr lang="en-GB" dirty="0">
                <a:latin typeface="Calibri"/>
                <a:ea typeface="Calibri"/>
                <a:cs typeface="Calibri"/>
              </a:rPr>
              <a:t> bod </a:t>
            </a:r>
            <a:r>
              <a:rPr lang="en-GB" err="1">
                <a:latin typeface="Calibri"/>
                <a:ea typeface="Calibri"/>
                <a:cs typeface="Calibri"/>
              </a:rPr>
              <a:t>alluogi</a:t>
            </a:r>
            <a:r>
              <a:rPr lang="en-GB" dirty="0">
                <a:latin typeface="Calibri"/>
                <a:ea typeface="Calibri"/>
                <a:cs typeface="Calibri"/>
              </a:rPr>
              <a:t> plant I </a:t>
            </a:r>
            <a:r>
              <a:rPr lang="en-GB" err="1">
                <a:latin typeface="Calibri"/>
                <a:ea typeface="Calibri"/>
                <a:cs typeface="Calibri"/>
              </a:rPr>
              <a:t>dewis</a:t>
            </a:r>
            <a:r>
              <a:rPr lang="en-GB" dirty="0">
                <a:latin typeface="Calibri"/>
                <a:ea typeface="Calibri"/>
                <a:cs typeface="Calibri"/>
              </a:rPr>
              <a:t> </a:t>
            </a:r>
            <a:r>
              <a:rPr lang="en-GB" err="1">
                <a:latin typeface="Calibri"/>
                <a:ea typeface="Calibri"/>
                <a:cs typeface="Calibri"/>
              </a:rPr>
              <a:t>chwarae</a:t>
            </a:r>
            <a:r>
              <a:rPr lang="en-GB" dirty="0">
                <a:latin typeface="Calibri"/>
                <a:ea typeface="Calibri"/>
                <a:cs typeface="Calibri"/>
              </a:rPr>
              <a:t> </a:t>
            </a:r>
            <a:r>
              <a:rPr lang="en-GB" err="1">
                <a:latin typeface="Calibri"/>
                <a:ea typeface="Calibri"/>
                <a:cs typeface="Calibri"/>
              </a:rPr>
              <a:t>ei</a:t>
            </a:r>
            <a:r>
              <a:rPr lang="en-GB" dirty="0">
                <a:latin typeface="Calibri"/>
                <a:ea typeface="Calibri"/>
                <a:cs typeface="Calibri"/>
              </a:rPr>
              <a:t> </a:t>
            </a:r>
            <a:r>
              <a:rPr lang="en-GB" err="1">
                <a:latin typeface="Calibri"/>
                <a:ea typeface="Calibri"/>
                <a:cs typeface="Calibri"/>
              </a:rPr>
              <a:t>hunain</a:t>
            </a:r>
            <a:r>
              <a:rPr lang="en-GB" dirty="0">
                <a:latin typeface="Calibri"/>
                <a:ea typeface="Calibri"/>
                <a:cs typeface="Calibri"/>
              </a:rPr>
              <a:t> </a:t>
            </a:r>
            <a:r>
              <a:rPr lang="en-GB" err="1">
                <a:latin typeface="Calibri"/>
                <a:ea typeface="Calibri"/>
                <a:cs typeface="Calibri"/>
              </a:rPr>
              <a:t>yn</a:t>
            </a:r>
            <a:r>
              <a:rPr lang="en-GB" dirty="0">
                <a:latin typeface="Calibri"/>
                <a:ea typeface="Calibri"/>
                <a:cs typeface="Calibri"/>
              </a:rPr>
              <a:t> </a:t>
            </a:r>
            <a:r>
              <a:rPr lang="en-GB" err="1">
                <a:latin typeface="Calibri"/>
                <a:ea typeface="Calibri"/>
                <a:cs typeface="Calibri"/>
              </a:rPr>
              <a:t>bwysig</a:t>
            </a:r>
            <a:r>
              <a:rPr lang="en-GB" dirty="0">
                <a:latin typeface="Calibri"/>
                <a:ea typeface="Calibri"/>
                <a:cs typeface="Calibri"/>
              </a:rPr>
              <a:t>?</a:t>
            </a:r>
            <a:endParaRPr lang="en-US" dirty="0">
              <a:latin typeface="Calibri" panose="020F0502020204030204" pitchFamily="34" charset="0"/>
              <a:ea typeface="Calibri" panose="020F0502020204030204" pitchFamily="34" charset="0"/>
              <a:cs typeface="Calibri" panose="020F0502020204030204" pitchFamily="34" charset="0"/>
            </a:endParaRPr>
          </a:p>
          <a:p>
            <a:endParaRPr lang="en-GB" dirty="0">
              <a:latin typeface="Calibri" panose="020F0502020204030204" pitchFamily="34" charset="0"/>
              <a:ea typeface="Calibri"/>
              <a:cs typeface="Calibri" panose="020F0502020204030204" pitchFamily="34" charset="0"/>
            </a:endParaRPr>
          </a:p>
        </p:txBody>
      </p:sp>
      <p:sp>
        <p:nvSpPr>
          <p:cNvPr id="4" name="Content Placeholder 3">
            <a:extLst>
              <a:ext uri="{FF2B5EF4-FFF2-40B4-BE49-F238E27FC236}">
                <a16:creationId xmlns:a16="http://schemas.microsoft.com/office/drawing/2014/main" id="{867CA1C6-991E-9E49-73A9-C27D29FC2A3C}"/>
              </a:ext>
            </a:extLst>
          </p:cNvPr>
          <p:cNvSpPr>
            <a:spLocks noGrp="1"/>
          </p:cNvSpPr>
          <p:nvPr>
            <p:ph sz="half" idx="2"/>
          </p:nvPr>
        </p:nvSpPr>
        <p:spPr>
          <a:xfrm>
            <a:off x="4788024" y="2132855"/>
            <a:ext cx="3975298" cy="3331567"/>
          </a:xfrm>
        </p:spPr>
        <p:txBody>
          <a:bodyPr/>
          <a:lstStyle/>
          <a:p>
            <a:r>
              <a:rPr lang="en-GB" dirty="0">
                <a:solidFill>
                  <a:srgbClr val="0070C0"/>
                </a:solidFill>
                <a:latin typeface="Calibri"/>
                <a:ea typeface="Calibri"/>
                <a:cs typeface="Calibri"/>
              </a:rPr>
              <a:t>Now you’ve experienced it for yourself consider why it is important for children to choose their own play?</a:t>
            </a:r>
          </a:p>
          <a:p>
            <a:endParaRPr lang="en-GB" dirty="0">
              <a:solidFill>
                <a:srgbClr val="0070C0"/>
              </a:solidFill>
              <a:latin typeface="Calibri" panose="020F0502020204030204" pitchFamily="34" charset="0"/>
              <a:ea typeface="Calibri"/>
              <a:cs typeface="Calibri" panose="020F0502020204030204" pitchFamily="34" charset="0"/>
            </a:endParaRPr>
          </a:p>
          <a:p>
            <a:pPr marL="0" indent="0">
              <a:buNone/>
            </a:pPr>
            <a:endParaRPr lang="en-GB" dirty="0">
              <a:solidFill>
                <a:srgbClr val="0070C0"/>
              </a:solidFill>
              <a:latin typeface="Calibri"/>
              <a:ea typeface="Calibri"/>
              <a:cs typeface="Calibri"/>
            </a:endParaRPr>
          </a:p>
        </p:txBody>
      </p:sp>
      <p:sp>
        <p:nvSpPr>
          <p:cNvPr id="6" name="Title 1">
            <a:extLst>
              <a:ext uri="{FF2B5EF4-FFF2-40B4-BE49-F238E27FC236}">
                <a16:creationId xmlns:a16="http://schemas.microsoft.com/office/drawing/2014/main" id="{244EE648-4ABF-10B3-B53C-82AC4AF599BA}"/>
              </a:ext>
            </a:extLst>
          </p:cNvPr>
          <p:cNvSpPr txBox="1">
            <a:spLocks/>
          </p:cNvSpPr>
          <p:nvPr/>
        </p:nvSpPr>
        <p:spPr bwMode="auto">
          <a:xfrm>
            <a:off x="705569" y="571440"/>
            <a:ext cx="78867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5800" rtl="0" eaLnBrk="0" fontAlgn="base" hangingPunct="0">
              <a:lnSpc>
                <a:spcPct val="90000"/>
              </a:lnSpc>
              <a:spcBef>
                <a:spcPct val="0"/>
              </a:spcBef>
              <a:spcAft>
                <a:spcPct val="0"/>
              </a:spcAft>
              <a:defRPr sz="3300" kern="1200">
                <a:solidFill>
                  <a:schemeClr val="tx1"/>
                </a:solidFill>
                <a:latin typeface="+mj-lt"/>
                <a:ea typeface="+mj-ea"/>
                <a:cs typeface="+mj-cs"/>
              </a:defRPr>
            </a:lvl1pPr>
            <a:lvl2pPr algn="l" defTabSz="685800" rtl="0" eaLnBrk="0" fontAlgn="base" hangingPunct="0">
              <a:lnSpc>
                <a:spcPct val="90000"/>
              </a:lnSpc>
              <a:spcBef>
                <a:spcPct val="0"/>
              </a:spcBef>
              <a:spcAft>
                <a:spcPct val="0"/>
              </a:spcAft>
              <a:defRPr sz="3300">
                <a:solidFill>
                  <a:schemeClr val="tx1"/>
                </a:solidFill>
                <a:latin typeface="Arial" panose="020B0604020202020204" pitchFamily="34" charset="0"/>
              </a:defRPr>
            </a:lvl2pPr>
            <a:lvl3pPr algn="l" defTabSz="685800" rtl="0" eaLnBrk="0" fontAlgn="base" hangingPunct="0">
              <a:lnSpc>
                <a:spcPct val="90000"/>
              </a:lnSpc>
              <a:spcBef>
                <a:spcPct val="0"/>
              </a:spcBef>
              <a:spcAft>
                <a:spcPct val="0"/>
              </a:spcAft>
              <a:defRPr sz="3300">
                <a:solidFill>
                  <a:schemeClr val="tx1"/>
                </a:solidFill>
                <a:latin typeface="Arial" panose="020B0604020202020204" pitchFamily="34" charset="0"/>
              </a:defRPr>
            </a:lvl3pPr>
            <a:lvl4pPr algn="l" defTabSz="685800" rtl="0" eaLnBrk="0" fontAlgn="base" hangingPunct="0">
              <a:lnSpc>
                <a:spcPct val="90000"/>
              </a:lnSpc>
              <a:spcBef>
                <a:spcPct val="0"/>
              </a:spcBef>
              <a:spcAft>
                <a:spcPct val="0"/>
              </a:spcAft>
              <a:defRPr sz="3300">
                <a:solidFill>
                  <a:schemeClr val="tx1"/>
                </a:solidFill>
                <a:latin typeface="Arial" panose="020B0604020202020204" pitchFamily="34" charset="0"/>
              </a:defRPr>
            </a:lvl4pPr>
            <a:lvl5pPr algn="l" defTabSz="685800" rtl="0" eaLnBrk="0" fontAlgn="base" hangingPunct="0">
              <a:lnSpc>
                <a:spcPct val="90000"/>
              </a:lnSpc>
              <a:spcBef>
                <a:spcPct val="0"/>
              </a:spcBef>
              <a:spcAft>
                <a:spcPct val="0"/>
              </a:spcAft>
              <a:defRPr sz="3300">
                <a:solidFill>
                  <a:schemeClr val="tx1"/>
                </a:solidFill>
                <a:latin typeface="Arial" panose="020B0604020202020204" pitchFamily="34" charset="0"/>
              </a:defRPr>
            </a:lvl5pPr>
            <a:lvl6pPr marL="457200" algn="l" defTabSz="685800" rtl="0" fontAlgn="base">
              <a:lnSpc>
                <a:spcPct val="90000"/>
              </a:lnSpc>
              <a:spcBef>
                <a:spcPct val="0"/>
              </a:spcBef>
              <a:spcAft>
                <a:spcPct val="0"/>
              </a:spcAft>
              <a:defRPr sz="3300">
                <a:solidFill>
                  <a:schemeClr val="tx1"/>
                </a:solidFill>
                <a:latin typeface="Arial" panose="020B0604020202020204" pitchFamily="34" charset="0"/>
              </a:defRPr>
            </a:lvl6pPr>
            <a:lvl7pPr marL="914400" algn="l" defTabSz="685800" rtl="0" fontAlgn="base">
              <a:lnSpc>
                <a:spcPct val="90000"/>
              </a:lnSpc>
              <a:spcBef>
                <a:spcPct val="0"/>
              </a:spcBef>
              <a:spcAft>
                <a:spcPct val="0"/>
              </a:spcAft>
              <a:defRPr sz="3300">
                <a:solidFill>
                  <a:schemeClr val="tx1"/>
                </a:solidFill>
                <a:latin typeface="Arial" panose="020B0604020202020204" pitchFamily="34" charset="0"/>
              </a:defRPr>
            </a:lvl7pPr>
            <a:lvl8pPr marL="1371600" algn="l" defTabSz="685800" rtl="0" fontAlgn="base">
              <a:lnSpc>
                <a:spcPct val="90000"/>
              </a:lnSpc>
              <a:spcBef>
                <a:spcPct val="0"/>
              </a:spcBef>
              <a:spcAft>
                <a:spcPct val="0"/>
              </a:spcAft>
              <a:defRPr sz="3300">
                <a:solidFill>
                  <a:schemeClr val="tx1"/>
                </a:solidFill>
                <a:latin typeface="Arial" panose="020B0604020202020204" pitchFamily="34" charset="0"/>
              </a:defRPr>
            </a:lvl8pPr>
            <a:lvl9pPr marL="1828800" algn="l" defTabSz="685800" rtl="0" fontAlgn="base">
              <a:lnSpc>
                <a:spcPct val="90000"/>
              </a:lnSpc>
              <a:spcBef>
                <a:spcPct val="0"/>
              </a:spcBef>
              <a:spcAft>
                <a:spcPct val="0"/>
              </a:spcAft>
              <a:defRPr sz="3300">
                <a:solidFill>
                  <a:schemeClr val="tx1"/>
                </a:solidFill>
                <a:latin typeface="Arial" panose="020B0604020202020204" pitchFamily="34" charset="0"/>
              </a:defRPr>
            </a:lvl9pPr>
          </a:lstStyle>
          <a:p>
            <a:r>
              <a:rPr lang="en-GB" sz="4000" dirty="0" err="1">
                <a:latin typeface="Calibri"/>
                <a:ea typeface="Calibri"/>
                <a:cs typeface="Calibri"/>
              </a:rPr>
              <a:t>Adlewyrchiad</a:t>
            </a:r>
            <a:br>
              <a:rPr lang="en-GB" sz="4000" dirty="0">
                <a:latin typeface="Calibri"/>
                <a:ea typeface="Calibri"/>
                <a:cs typeface="Calibri"/>
              </a:rPr>
            </a:br>
            <a:r>
              <a:rPr lang="en-GB" sz="4000" dirty="0">
                <a:solidFill>
                  <a:srgbClr val="0070C0"/>
                </a:solidFill>
                <a:latin typeface="Calibri"/>
                <a:ea typeface="Calibri"/>
                <a:cs typeface="Calibri"/>
              </a:rPr>
              <a:t>Reflection</a:t>
            </a:r>
            <a:endParaRPr lang="en-US" dirty="0">
              <a:solidFill>
                <a:srgbClr val="0070C0"/>
              </a:solidFill>
            </a:endParaRPr>
          </a:p>
        </p:txBody>
      </p:sp>
    </p:spTree>
    <p:extLst>
      <p:ext uri="{BB962C8B-B14F-4D97-AF65-F5344CB8AC3E}">
        <p14:creationId xmlns:p14="http://schemas.microsoft.com/office/powerpoint/2010/main" val="28231760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A FULL day Of Toddler Play | Montessori &amp; Open Ended Child Led Play">
            <a:hlinkClick r:id="" action="ppaction://media"/>
            <a:extLst>
              <a:ext uri="{FF2B5EF4-FFF2-40B4-BE49-F238E27FC236}">
                <a16:creationId xmlns:a16="http://schemas.microsoft.com/office/drawing/2014/main" id="{A011F8A0-4885-85ED-DED5-FC2FE8425FE8}"/>
              </a:ext>
            </a:extLst>
          </p:cNvPr>
          <p:cNvPicPr>
            <a:picLocks noGrp="1" noRot="1" noChangeAspect="1"/>
          </p:cNvPicPr>
          <p:nvPr>
            <p:ph sz="half" idx="1"/>
            <a:videoFile r:link="rId1"/>
          </p:nvPr>
        </p:nvPicPr>
        <p:blipFill>
          <a:blip r:embed="rId4"/>
          <a:stretch>
            <a:fillRect/>
          </a:stretch>
        </p:blipFill>
        <p:spPr>
          <a:xfrm>
            <a:off x="263525" y="476250"/>
            <a:ext cx="8616950" cy="4848225"/>
          </a:xfr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nodeType="clickPar">
                      <p:stCondLst>
                        <p:cond delay="0"/>
                      </p:stCondLst>
                      <p:childTnLst>
                        <p:par>
                          <p:cTn id="10" fill="hold" nodeType="withGroup">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a:extLst>
              <a:ext uri="{FF2B5EF4-FFF2-40B4-BE49-F238E27FC236}">
                <a16:creationId xmlns:a16="http://schemas.microsoft.com/office/drawing/2014/main" id="{666D5F51-07E9-F0CF-CF9A-9EEB53F17E46}"/>
              </a:ext>
            </a:extLst>
          </p:cNvPr>
          <p:cNvSpPr>
            <a:spLocks noGrp="1" noChangeArrowheads="1"/>
          </p:cNvSpPr>
          <p:nvPr>
            <p:ph type="title"/>
          </p:nvPr>
        </p:nvSpPr>
        <p:spPr>
          <a:xfrm>
            <a:off x="335577" y="306789"/>
            <a:ext cx="4000500" cy="1335683"/>
          </a:xfrm>
        </p:spPr>
        <p:txBody>
          <a:bodyPr/>
          <a:lstStyle/>
          <a:p>
            <a:pPr eaLnBrk="1" hangingPunct="1"/>
            <a:r>
              <a:rPr lang="en-GB" altLang="en-US" sz="4000" err="1">
                <a:latin typeface="Calibri"/>
                <a:ea typeface="Calibri"/>
                <a:cs typeface="Calibri"/>
              </a:rPr>
              <a:t>Chwarae</a:t>
            </a:r>
            <a:r>
              <a:rPr lang="en-GB" altLang="en-US" sz="4000" dirty="0">
                <a:latin typeface="Calibri"/>
                <a:ea typeface="Calibri"/>
                <a:cs typeface="Calibri"/>
              </a:rPr>
              <a:t> </a:t>
            </a:r>
            <a:r>
              <a:rPr lang="en-GB" altLang="en-US" sz="4000" err="1">
                <a:latin typeface="Calibri"/>
                <a:ea typeface="Calibri"/>
                <a:cs typeface="Calibri"/>
              </a:rPr>
              <a:t>hunan-gyfeiriedig</a:t>
            </a:r>
            <a:endParaRPr lang="en-GB" altLang="en-US" sz="4000">
              <a:solidFill>
                <a:srgbClr val="0070C0"/>
              </a:solidFill>
              <a:latin typeface="Calibri"/>
              <a:ea typeface="Calibri"/>
              <a:cs typeface="Calibri"/>
            </a:endParaRPr>
          </a:p>
        </p:txBody>
      </p:sp>
      <p:sp>
        <p:nvSpPr>
          <p:cNvPr id="36867" name="Content Placeholder 1">
            <a:extLst>
              <a:ext uri="{FF2B5EF4-FFF2-40B4-BE49-F238E27FC236}">
                <a16:creationId xmlns:a16="http://schemas.microsoft.com/office/drawing/2014/main" id="{DAA658B4-B522-DBAD-78D8-C98F18E4E2BC}"/>
              </a:ext>
            </a:extLst>
          </p:cNvPr>
          <p:cNvSpPr>
            <a:spLocks noGrp="1" noChangeArrowheads="1"/>
          </p:cNvSpPr>
          <p:nvPr>
            <p:ph sz="half" idx="1"/>
          </p:nvPr>
        </p:nvSpPr>
        <p:spPr>
          <a:xfrm>
            <a:off x="333688" y="1893848"/>
            <a:ext cx="4003744" cy="3063696"/>
          </a:xfrm>
        </p:spPr>
        <p:txBody>
          <a:bodyPr/>
          <a:lstStyle/>
          <a:p>
            <a:pPr marL="0" indent="0">
              <a:buNone/>
            </a:pPr>
            <a:r>
              <a:rPr lang="en-GB" sz="2000" dirty="0">
                <a:ea typeface="+mn-lt"/>
                <a:cs typeface="+mn-lt"/>
              </a:rPr>
              <a:t>Mae </a:t>
            </a:r>
            <a:r>
              <a:rPr lang="en-GB" sz="2000" dirty="0" err="1">
                <a:ea typeface="+mn-lt"/>
                <a:cs typeface="+mn-lt"/>
              </a:rPr>
              <a:t>chwarae</a:t>
            </a:r>
            <a:r>
              <a:rPr lang="en-GB" sz="2000" dirty="0">
                <a:ea typeface="+mn-lt"/>
                <a:cs typeface="+mn-lt"/>
              </a:rPr>
              <a:t> </a:t>
            </a:r>
            <a:r>
              <a:rPr lang="en-GB" sz="2000" dirty="0" err="1">
                <a:ea typeface="+mn-lt"/>
                <a:cs typeface="+mn-lt"/>
              </a:rPr>
              <a:t>hunan-gyfeiriedig</a:t>
            </a:r>
            <a:r>
              <a:rPr lang="en-GB" sz="2000" dirty="0">
                <a:ea typeface="+mn-lt"/>
                <a:cs typeface="+mn-lt"/>
              </a:rPr>
              <a:t> </a:t>
            </a:r>
            <a:r>
              <a:rPr lang="en-GB" sz="2000" dirty="0" err="1">
                <a:ea typeface="+mn-lt"/>
                <a:cs typeface="+mn-lt"/>
              </a:rPr>
              <a:t>yn</a:t>
            </a:r>
            <a:r>
              <a:rPr lang="en-GB" sz="2000" dirty="0">
                <a:ea typeface="+mn-lt"/>
                <a:cs typeface="+mn-lt"/>
              </a:rPr>
              <a:t> </a:t>
            </a:r>
            <a:r>
              <a:rPr lang="en-GB" sz="2000" dirty="0" err="1">
                <a:ea typeface="+mn-lt"/>
                <a:cs typeface="+mn-lt"/>
              </a:rPr>
              <a:t>hanfodol</a:t>
            </a:r>
            <a:r>
              <a:rPr lang="en-GB" sz="2000" dirty="0">
                <a:ea typeface="+mn-lt"/>
                <a:cs typeface="+mn-lt"/>
              </a:rPr>
              <a:t> </a:t>
            </a:r>
            <a:r>
              <a:rPr lang="en-GB" sz="2000" dirty="0" err="1">
                <a:ea typeface="+mn-lt"/>
                <a:cs typeface="+mn-lt"/>
              </a:rPr>
              <a:t>ar</a:t>
            </a:r>
            <a:r>
              <a:rPr lang="en-GB" sz="2000" dirty="0">
                <a:ea typeface="+mn-lt"/>
                <a:cs typeface="+mn-lt"/>
              </a:rPr>
              <a:t> </a:t>
            </a:r>
            <a:r>
              <a:rPr lang="en-GB" sz="2000" dirty="0" err="1">
                <a:ea typeface="+mn-lt"/>
                <a:cs typeface="+mn-lt"/>
              </a:rPr>
              <a:t>gyfer</a:t>
            </a:r>
            <a:r>
              <a:rPr lang="en-GB" sz="2000" dirty="0">
                <a:ea typeface="+mn-lt"/>
                <a:cs typeface="+mn-lt"/>
              </a:rPr>
              <a:t> </a:t>
            </a:r>
            <a:r>
              <a:rPr lang="en-GB" sz="2000" dirty="0" err="1">
                <a:ea typeface="+mn-lt"/>
                <a:cs typeface="+mn-lt"/>
              </a:rPr>
              <a:t>datblygiad</a:t>
            </a:r>
            <a:r>
              <a:rPr lang="en-GB" sz="2000" dirty="0">
                <a:ea typeface="+mn-lt"/>
                <a:cs typeface="+mn-lt"/>
              </a:rPr>
              <a:t> </a:t>
            </a:r>
            <a:r>
              <a:rPr lang="en-GB" sz="2000" dirty="0" err="1">
                <a:ea typeface="+mn-lt"/>
                <a:cs typeface="+mn-lt"/>
              </a:rPr>
              <a:t>plentyn</a:t>
            </a:r>
            <a:r>
              <a:rPr lang="en-GB" sz="2000" dirty="0">
                <a:ea typeface="+mn-lt"/>
                <a:cs typeface="+mn-lt"/>
              </a:rPr>
              <a:t> </a:t>
            </a:r>
            <a:r>
              <a:rPr lang="en-GB" sz="2000" dirty="0" err="1">
                <a:ea typeface="+mn-lt"/>
                <a:cs typeface="+mn-lt"/>
              </a:rPr>
              <a:t>oherwydd</a:t>
            </a:r>
            <a:r>
              <a:rPr lang="en-GB" sz="2000" dirty="0">
                <a:ea typeface="+mn-lt"/>
                <a:cs typeface="+mn-lt"/>
              </a:rPr>
              <a:t> </a:t>
            </a:r>
            <a:r>
              <a:rPr lang="en-GB" sz="2000" dirty="0" err="1">
                <a:ea typeface="+mn-lt"/>
                <a:cs typeface="+mn-lt"/>
              </a:rPr>
              <a:t>ei</a:t>
            </a:r>
            <a:r>
              <a:rPr lang="en-GB" sz="2000" dirty="0">
                <a:ea typeface="+mn-lt"/>
                <a:cs typeface="+mn-lt"/>
              </a:rPr>
              <a:t> </a:t>
            </a:r>
            <a:r>
              <a:rPr lang="en-GB" sz="2000" dirty="0" err="1">
                <a:ea typeface="+mn-lt"/>
                <a:cs typeface="+mn-lt"/>
              </a:rPr>
              <a:t>fod</a:t>
            </a:r>
            <a:r>
              <a:rPr lang="en-GB" sz="2000" dirty="0">
                <a:ea typeface="+mn-lt"/>
                <a:cs typeface="+mn-lt"/>
              </a:rPr>
              <a:t> </a:t>
            </a:r>
            <a:r>
              <a:rPr lang="en-GB" sz="2000" dirty="0" err="1">
                <a:ea typeface="+mn-lt"/>
                <a:cs typeface="+mn-lt"/>
              </a:rPr>
              <a:t>yn</a:t>
            </a:r>
            <a:r>
              <a:rPr lang="en-GB" sz="2000" dirty="0">
                <a:ea typeface="+mn-lt"/>
                <a:cs typeface="+mn-lt"/>
              </a:rPr>
              <a:t> </a:t>
            </a:r>
            <a:r>
              <a:rPr lang="en-GB" sz="2000" dirty="0" err="1">
                <a:ea typeface="+mn-lt"/>
                <a:cs typeface="+mn-lt"/>
              </a:rPr>
              <a:t>caniatáu</a:t>
            </a:r>
            <a:r>
              <a:rPr lang="en-GB" sz="2000" dirty="0">
                <a:ea typeface="+mn-lt"/>
                <a:cs typeface="+mn-lt"/>
              </a:rPr>
              <a:t> </a:t>
            </a:r>
            <a:r>
              <a:rPr lang="en-GB" sz="2000" dirty="0" err="1">
                <a:ea typeface="+mn-lt"/>
                <a:cs typeface="+mn-lt"/>
              </a:rPr>
              <a:t>iddynt</a:t>
            </a:r>
            <a:r>
              <a:rPr lang="en-GB" sz="2000" dirty="0">
                <a:ea typeface="+mn-lt"/>
                <a:cs typeface="+mn-lt"/>
              </a:rPr>
              <a:t> </a:t>
            </a:r>
            <a:r>
              <a:rPr lang="en-GB" sz="2000" dirty="0" err="1">
                <a:ea typeface="+mn-lt"/>
                <a:cs typeface="+mn-lt"/>
              </a:rPr>
              <a:t>reoli</a:t>
            </a:r>
            <a:r>
              <a:rPr lang="en-GB" sz="2000" dirty="0">
                <a:ea typeface="+mn-lt"/>
                <a:cs typeface="+mn-lt"/>
              </a:rPr>
              <a:t> </a:t>
            </a:r>
            <a:r>
              <a:rPr lang="en-GB" sz="2000" dirty="0" err="1">
                <a:ea typeface="+mn-lt"/>
                <a:cs typeface="+mn-lt"/>
              </a:rPr>
              <a:t>eu</a:t>
            </a:r>
            <a:r>
              <a:rPr lang="en-GB" sz="2000" dirty="0">
                <a:ea typeface="+mn-lt"/>
                <a:cs typeface="+mn-lt"/>
              </a:rPr>
              <a:t> </a:t>
            </a:r>
            <a:r>
              <a:rPr lang="en-GB" sz="2000" dirty="0" err="1">
                <a:ea typeface="+mn-lt"/>
                <a:cs typeface="+mn-lt"/>
              </a:rPr>
              <a:t>dysgu</a:t>
            </a:r>
            <a:r>
              <a:rPr lang="en-GB" sz="2000" dirty="0">
                <a:ea typeface="+mn-lt"/>
                <a:cs typeface="+mn-lt"/>
              </a:rPr>
              <a:t>, </a:t>
            </a:r>
            <a:r>
              <a:rPr lang="en-GB" sz="2000" dirty="0" err="1">
                <a:ea typeface="+mn-lt"/>
                <a:cs typeface="+mn-lt"/>
              </a:rPr>
              <a:t>gan</a:t>
            </a:r>
            <a:r>
              <a:rPr lang="en-GB" sz="2000" dirty="0">
                <a:ea typeface="+mn-lt"/>
                <a:cs typeface="+mn-lt"/>
              </a:rPr>
              <a:t> </a:t>
            </a:r>
            <a:r>
              <a:rPr lang="en-GB" sz="2000" dirty="0" err="1">
                <a:ea typeface="+mn-lt"/>
                <a:cs typeface="+mn-lt"/>
              </a:rPr>
              <a:t>feithrin</a:t>
            </a:r>
            <a:r>
              <a:rPr lang="en-GB" sz="2000" dirty="0">
                <a:ea typeface="+mn-lt"/>
                <a:cs typeface="+mn-lt"/>
              </a:rPr>
              <a:t> </a:t>
            </a:r>
            <a:r>
              <a:rPr lang="en-GB" sz="2000" dirty="0" err="1">
                <a:ea typeface="+mn-lt"/>
                <a:cs typeface="+mn-lt"/>
              </a:rPr>
              <a:t>annibyniaeth</a:t>
            </a:r>
            <a:r>
              <a:rPr lang="en-GB" sz="2000" dirty="0">
                <a:ea typeface="+mn-lt"/>
                <a:cs typeface="+mn-lt"/>
              </a:rPr>
              <a:t>, </a:t>
            </a:r>
            <a:r>
              <a:rPr lang="en-GB" sz="2000" dirty="0" err="1">
                <a:ea typeface="+mn-lt"/>
                <a:cs typeface="+mn-lt"/>
              </a:rPr>
              <a:t>creadigrwydd</a:t>
            </a:r>
            <a:r>
              <a:rPr lang="en-GB" sz="2000" dirty="0">
                <a:ea typeface="+mn-lt"/>
                <a:cs typeface="+mn-lt"/>
              </a:rPr>
              <a:t> a </a:t>
            </a:r>
            <a:r>
              <a:rPr lang="en-GB" sz="2000" dirty="0" err="1">
                <a:ea typeface="+mn-lt"/>
                <a:cs typeface="+mn-lt"/>
              </a:rPr>
              <a:t>sgiliau</a:t>
            </a:r>
            <a:r>
              <a:rPr lang="en-GB" sz="2000" dirty="0">
                <a:ea typeface="+mn-lt"/>
                <a:cs typeface="+mn-lt"/>
              </a:rPr>
              <a:t> </a:t>
            </a:r>
            <a:r>
              <a:rPr lang="en-GB" sz="2000" dirty="0" err="1">
                <a:ea typeface="+mn-lt"/>
                <a:cs typeface="+mn-lt"/>
              </a:rPr>
              <a:t>datrys</a:t>
            </a:r>
            <a:r>
              <a:rPr lang="en-GB" sz="2000" dirty="0">
                <a:ea typeface="+mn-lt"/>
                <a:cs typeface="+mn-lt"/>
              </a:rPr>
              <a:t> </a:t>
            </a:r>
            <a:r>
              <a:rPr lang="en-GB" sz="2000" dirty="0" err="1">
                <a:ea typeface="+mn-lt"/>
                <a:cs typeface="+mn-lt"/>
              </a:rPr>
              <a:t>problemau</a:t>
            </a:r>
            <a:r>
              <a:rPr lang="en-GB" sz="2000" dirty="0">
                <a:ea typeface="+mn-lt"/>
                <a:cs typeface="+mn-lt"/>
              </a:rPr>
              <a:t>.</a:t>
            </a:r>
            <a:endParaRPr lang="en-US" dirty="0"/>
          </a:p>
        </p:txBody>
      </p:sp>
      <p:sp>
        <p:nvSpPr>
          <p:cNvPr id="36868" name="Content Placeholder 3">
            <a:extLst>
              <a:ext uri="{FF2B5EF4-FFF2-40B4-BE49-F238E27FC236}">
                <a16:creationId xmlns:a16="http://schemas.microsoft.com/office/drawing/2014/main" id="{3EC100D1-B983-AA4F-6B2F-E7F78CAFD148}"/>
              </a:ext>
            </a:extLst>
          </p:cNvPr>
          <p:cNvSpPr>
            <a:spLocks noGrp="1" noChangeArrowheads="1"/>
          </p:cNvSpPr>
          <p:nvPr>
            <p:ph sz="half" idx="2"/>
          </p:nvPr>
        </p:nvSpPr>
        <p:spPr>
          <a:xfrm>
            <a:off x="4574481" y="1893848"/>
            <a:ext cx="4013904" cy="3658959"/>
          </a:xfrm>
        </p:spPr>
        <p:txBody>
          <a:bodyPr/>
          <a:lstStyle/>
          <a:p>
            <a:pPr marL="0" indent="0">
              <a:buNone/>
            </a:pPr>
            <a:r>
              <a:rPr lang="en-GB" altLang="en-US" sz="2000" dirty="0">
                <a:solidFill>
                  <a:srgbClr val="0070C0"/>
                </a:solidFill>
                <a:latin typeface="Calibri"/>
                <a:ea typeface="Calibri"/>
                <a:cs typeface="Calibri"/>
              </a:rPr>
              <a:t>Self-directed play is essential for child development because it allows them to take control of their learning, fostering independence, creativity and problem-solving skills. </a:t>
            </a:r>
            <a:endParaRPr lang="en-US" dirty="0"/>
          </a:p>
          <a:p>
            <a:pPr marL="0" indent="0">
              <a:buNone/>
            </a:pPr>
            <a:r>
              <a:rPr lang="en-GB" altLang="en-US" sz="2000" dirty="0">
                <a:solidFill>
                  <a:srgbClr val="0070C0"/>
                </a:solidFill>
                <a:latin typeface="Calibri"/>
                <a:ea typeface="Calibri"/>
                <a:cs typeface="Calibri"/>
              </a:rPr>
              <a:t>(The Steiner Connection, 2022)</a:t>
            </a:r>
          </a:p>
          <a:p>
            <a:pPr eaLnBrk="1" hangingPunct="1"/>
            <a:endParaRPr lang="en-GB" altLang="en-US" dirty="0">
              <a:cs typeface="Arial" panose="020B0604020202020204"/>
            </a:endParaRPr>
          </a:p>
        </p:txBody>
      </p:sp>
      <p:sp>
        <p:nvSpPr>
          <p:cNvPr id="2" name="TextBox 1">
            <a:extLst>
              <a:ext uri="{FF2B5EF4-FFF2-40B4-BE49-F238E27FC236}">
                <a16:creationId xmlns:a16="http://schemas.microsoft.com/office/drawing/2014/main" id="{E4313A1B-A27D-A723-A28A-19AA2B6ABA4E}"/>
              </a:ext>
            </a:extLst>
          </p:cNvPr>
          <p:cNvSpPr txBox="1"/>
          <p:nvPr/>
        </p:nvSpPr>
        <p:spPr>
          <a:xfrm>
            <a:off x="4572000" y="548680"/>
            <a:ext cx="3893502" cy="707886"/>
          </a:xfrm>
          <a:prstGeom prst="rect">
            <a:avLst/>
          </a:prstGeom>
          <a:noFill/>
        </p:spPr>
        <p:txBody>
          <a:bodyPr wrap="none" lIns="91440" tIns="45720" rIns="91440" bIns="45720" rtlCol="0" anchor="t">
            <a:spAutoFit/>
          </a:bodyPr>
          <a:lstStyle/>
          <a:p>
            <a:r>
              <a:rPr lang="en-GB" altLang="en-US" sz="4000" dirty="0">
                <a:solidFill>
                  <a:srgbClr val="0070C0"/>
                </a:solidFill>
                <a:latin typeface="Calibri"/>
                <a:ea typeface="Calibri"/>
                <a:cs typeface="Calibri"/>
              </a:rPr>
              <a:t>Self-directed play</a:t>
            </a:r>
            <a:endParaRPr lang="en-US" sz="4000" dirty="0">
              <a:latin typeface="Calibri"/>
              <a:ea typeface="Calibri"/>
              <a:cs typeface="Calibri"/>
            </a:endParaRPr>
          </a:p>
        </p:txBody>
      </p:sp>
    </p:spTree>
    <p:extLst>
      <p:ext uri="{BB962C8B-B14F-4D97-AF65-F5344CB8AC3E}">
        <p14:creationId xmlns:p14="http://schemas.microsoft.com/office/powerpoint/2010/main" val="210031349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4B86B2EC-DDA5-6579-EB38-9E0AC7AFCE9F}"/>
              </a:ext>
            </a:extLst>
          </p:cNvPr>
          <p:cNvSpPr>
            <a:spLocks noGrp="1" noChangeArrowheads="1"/>
          </p:cNvSpPr>
          <p:nvPr>
            <p:ph type="title"/>
          </p:nvPr>
        </p:nvSpPr>
        <p:spPr/>
        <p:txBody>
          <a:bodyPr/>
          <a:lstStyle/>
          <a:p>
            <a:pPr eaLnBrk="1" hangingPunct="1"/>
            <a:r>
              <a:rPr lang="en-GB" altLang="en-US" sz="4000" dirty="0" err="1">
                <a:latin typeface="Calibri"/>
                <a:ea typeface="Calibri"/>
                <a:cs typeface="Calibri"/>
              </a:rPr>
              <a:t>Chwarae</a:t>
            </a:r>
            <a:r>
              <a:rPr lang="en-GB" altLang="en-US" sz="4000" dirty="0">
                <a:latin typeface="Calibri"/>
                <a:ea typeface="Calibri"/>
                <a:cs typeface="Calibri"/>
              </a:rPr>
              <a:t> </a:t>
            </a:r>
            <a:r>
              <a:rPr lang="en-GB" altLang="en-US" sz="4000" dirty="0" err="1">
                <a:latin typeface="Calibri"/>
                <a:ea typeface="Calibri"/>
                <a:cs typeface="Calibri"/>
              </a:rPr>
              <a:t>hunan-gyfeiriedig</a:t>
            </a:r>
            <a:br>
              <a:rPr lang="en-GB" altLang="en-US" sz="4000" dirty="0">
                <a:latin typeface="Calibri" panose="020F0502020204030204" pitchFamily="34" charset="0"/>
                <a:cs typeface="Calibri" panose="020F0502020204030204" pitchFamily="34" charset="0"/>
              </a:rPr>
            </a:br>
            <a:r>
              <a:rPr lang="en-GB" altLang="en-US" sz="4000" dirty="0">
                <a:solidFill>
                  <a:srgbClr val="0070C0"/>
                </a:solidFill>
                <a:latin typeface="Calibri"/>
                <a:ea typeface="Calibri"/>
                <a:cs typeface="Calibri"/>
              </a:rPr>
              <a:t>Self-directed play</a:t>
            </a:r>
          </a:p>
        </p:txBody>
      </p:sp>
      <p:sp>
        <p:nvSpPr>
          <p:cNvPr id="40963" name="Rectangle 3">
            <a:extLst>
              <a:ext uri="{FF2B5EF4-FFF2-40B4-BE49-F238E27FC236}">
                <a16:creationId xmlns:a16="http://schemas.microsoft.com/office/drawing/2014/main" id="{A2F59598-45E0-E33E-526A-AA2C92E91437}"/>
              </a:ext>
            </a:extLst>
          </p:cNvPr>
          <p:cNvSpPr>
            <a:spLocks noGrp="1" noChangeArrowheads="1"/>
          </p:cNvSpPr>
          <p:nvPr>
            <p:ph sz="half" idx="1"/>
          </p:nvPr>
        </p:nvSpPr>
        <p:spPr>
          <a:xfrm>
            <a:off x="637848" y="2276872"/>
            <a:ext cx="8119814" cy="2467471"/>
          </a:xfrm>
        </p:spPr>
        <p:txBody>
          <a:bodyPr/>
          <a:lstStyle/>
          <a:p>
            <a:pPr eaLnBrk="1" hangingPunct="1">
              <a:buFont typeface="Arial" panose="020B0604020202020204" pitchFamily="34" charset="0"/>
              <a:buNone/>
            </a:pPr>
            <a:r>
              <a:rPr lang="en-GB" altLang="en-US" sz="2800" dirty="0">
                <a:solidFill>
                  <a:srgbClr val="0070C0"/>
                </a:solidFill>
              </a:rPr>
              <a:t>‘the core of everyday resources that should always be available to children in early years settings.’            </a:t>
            </a:r>
          </a:p>
          <a:p>
            <a:pPr eaLnBrk="1" hangingPunct="1">
              <a:buFont typeface="Arial" panose="020B0604020202020204" pitchFamily="34" charset="0"/>
              <a:buNone/>
            </a:pPr>
            <a:endParaRPr lang="en-GB" altLang="en-US" sz="2800" dirty="0">
              <a:solidFill>
                <a:srgbClr val="0070C0"/>
              </a:solidFill>
            </a:endParaRPr>
          </a:p>
          <a:p>
            <a:pPr eaLnBrk="1" hangingPunct="1">
              <a:buFont typeface="Arial" panose="020B0604020202020204" pitchFamily="34" charset="0"/>
              <a:buNone/>
            </a:pPr>
            <a:r>
              <a:rPr lang="en-GB" altLang="en-US" sz="2800" dirty="0">
                <a:solidFill>
                  <a:srgbClr val="0070C0"/>
                </a:solidFill>
              </a:rPr>
              <a:t> (Williams cited in Moyles, 2010:83) </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C916D2-3E67-5F00-18CA-75A425404B46}"/>
              </a:ext>
            </a:extLst>
          </p:cNvPr>
          <p:cNvSpPr>
            <a:spLocks noGrp="1"/>
          </p:cNvSpPr>
          <p:nvPr>
            <p:ph type="title"/>
          </p:nvPr>
        </p:nvSpPr>
        <p:spPr/>
        <p:txBody>
          <a:bodyPr/>
          <a:lstStyle/>
          <a:p>
            <a:r>
              <a:rPr lang="en-US" err="1">
                <a:cs typeface="Arial"/>
              </a:rPr>
              <a:t>Cefnogi</a:t>
            </a:r>
            <a:r>
              <a:rPr lang="en-US" dirty="0">
                <a:cs typeface="Arial"/>
              </a:rPr>
              <a:t> </a:t>
            </a:r>
            <a:r>
              <a:rPr lang="en-US" err="1">
                <a:cs typeface="Arial"/>
              </a:rPr>
              <a:t>datblygiad</a:t>
            </a:r>
            <a:r>
              <a:rPr lang="en-US" dirty="0">
                <a:cs typeface="Arial"/>
              </a:rPr>
              <a:t> o </a:t>
            </a:r>
            <a:r>
              <a:rPr lang="en-US" err="1">
                <a:cs typeface="Arial"/>
              </a:rPr>
              <a:t>fewn</a:t>
            </a:r>
            <a:r>
              <a:rPr lang="en-US" dirty="0">
                <a:cs typeface="Arial"/>
              </a:rPr>
              <a:t> </a:t>
            </a:r>
            <a:r>
              <a:rPr lang="en-US" err="1">
                <a:cs typeface="Arial"/>
              </a:rPr>
              <a:t>pob</a:t>
            </a:r>
            <a:r>
              <a:rPr lang="en-US" dirty="0">
                <a:cs typeface="Arial"/>
              </a:rPr>
              <a:t> </a:t>
            </a:r>
            <a:r>
              <a:rPr lang="en-US" err="1">
                <a:cs typeface="Arial"/>
              </a:rPr>
              <a:t>maes</a:t>
            </a:r>
            <a:br>
              <a:rPr lang="en-US" dirty="0">
                <a:cs typeface="Arial"/>
              </a:rPr>
            </a:br>
            <a:r>
              <a:rPr lang="en-US" dirty="0">
                <a:solidFill>
                  <a:srgbClr val="0070C0"/>
                </a:solidFill>
                <a:cs typeface="Arial"/>
              </a:rPr>
              <a:t>Supporting development in every area</a:t>
            </a:r>
            <a:endParaRPr lang="en-US" dirty="0">
              <a:solidFill>
                <a:srgbClr val="0070C0"/>
              </a:solidFill>
            </a:endParaRPr>
          </a:p>
        </p:txBody>
      </p:sp>
      <p:sp>
        <p:nvSpPr>
          <p:cNvPr id="3" name="Content Placeholder 2">
            <a:extLst>
              <a:ext uri="{FF2B5EF4-FFF2-40B4-BE49-F238E27FC236}">
                <a16:creationId xmlns:a16="http://schemas.microsoft.com/office/drawing/2014/main" id="{1402342B-204A-F416-E2CF-783C0C5C11ED}"/>
              </a:ext>
            </a:extLst>
          </p:cNvPr>
          <p:cNvSpPr>
            <a:spLocks noGrp="1"/>
          </p:cNvSpPr>
          <p:nvPr>
            <p:ph sz="half" idx="1"/>
          </p:nvPr>
        </p:nvSpPr>
        <p:spPr>
          <a:xfrm>
            <a:off x="628650" y="2099945"/>
            <a:ext cx="3754120" cy="3508058"/>
          </a:xfrm>
        </p:spPr>
        <p:txBody>
          <a:bodyPr/>
          <a:lstStyle/>
          <a:p>
            <a:r>
              <a:rPr lang="en-US" dirty="0">
                <a:ea typeface="+mn-lt"/>
                <a:cs typeface="+mn-lt"/>
              </a:rPr>
              <a:t>Mae </a:t>
            </a:r>
            <a:r>
              <a:rPr lang="en-US" dirty="0" err="1">
                <a:ea typeface="+mn-lt"/>
                <a:cs typeface="+mn-lt"/>
              </a:rPr>
              <a:t>chwarae</a:t>
            </a:r>
            <a:r>
              <a:rPr lang="en-US" dirty="0">
                <a:ea typeface="+mn-lt"/>
                <a:cs typeface="+mn-lt"/>
              </a:rPr>
              <a:t> </a:t>
            </a:r>
            <a:r>
              <a:rPr lang="en-US" dirty="0" err="1">
                <a:ea typeface="+mn-lt"/>
                <a:cs typeface="+mn-lt"/>
              </a:rPr>
              <a:t>hunangyfeiriedig</a:t>
            </a:r>
            <a:r>
              <a:rPr lang="en-US" dirty="0">
                <a:ea typeface="+mn-lt"/>
                <a:cs typeface="+mn-lt"/>
              </a:rPr>
              <a:t> </a:t>
            </a:r>
            <a:r>
              <a:rPr lang="en-US" dirty="0" err="1">
                <a:ea typeface="+mn-lt"/>
                <a:cs typeface="+mn-lt"/>
              </a:rPr>
              <a:t>yn</a:t>
            </a:r>
            <a:r>
              <a:rPr lang="en-US" dirty="0">
                <a:ea typeface="+mn-lt"/>
                <a:cs typeface="+mn-lt"/>
              </a:rPr>
              <a:t> </a:t>
            </a:r>
            <a:r>
              <a:rPr lang="en-US" dirty="0" err="1">
                <a:ea typeface="+mn-lt"/>
                <a:cs typeface="+mn-lt"/>
              </a:rPr>
              <a:t>llwybr</a:t>
            </a:r>
            <a:r>
              <a:rPr lang="en-US" dirty="0">
                <a:ea typeface="+mn-lt"/>
                <a:cs typeface="+mn-lt"/>
              </a:rPr>
              <a:t> </a:t>
            </a:r>
            <a:r>
              <a:rPr lang="en-US" dirty="0" err="1">
                <a:ea typeface="+mn-lt"/>
                <a:cs typeface="+mn-lt"/>
              </a:rPr>
              <a:t>naturiol</a:t>
            </a:r>
            <a:r>
              <a:rPr lang="en-US" dirty="0">
                <a:ea typeface="+mn-lt"/>
                <a:cs typeface="+mn-lt"/>
              </a:rPr>
              <a:t> </a:t>
            </a:r>
            <a:r>
              <a:rPr lang="en-US" dirty="0" err="1">
                <a:ea typeface="+mn-lt"/>
                <a:cs typeface="+mn-lt"/>
              </a:rPr>
              <a:t>tuag</a:t>
            </a:r>
            <a:r>
              <a:rPr lang="en-US" dirty="0">
                <a:ea typeface="+mn-lt"/>
                <a:cs typeface="+mn-lt"/>
              </a:rPr>
              <a:t> at </a:t>
            </a:r>
            <a:r>
              <a:rPr lang="en-US" dirty="0" err="1">
                <a:ea typeface="+mn-lt"/>
                <a:cs typeface="+mn-lt"/>
              </a:rPr>
              <a:t>gyflawni</a:t>
            </a:r>
            <a:r>
              <a:rPr lang="en-US" dirty="0">
                <a:ea typeface="+mn-lt"/>
                <a:cs typeface="+mn-lt"/>
              </a:rPr>
              <a:t> </a:t>
            </a:r>
            <a:r>
              <a:rPr lang="en-US" dirty="0" err="1">
                <a:ea typeface="+mn-lt"/>
                <a:cs typeface="+mn-lt"/>
              </a:rPr>
              <a:t>nodau</a:t>
            </a:r>
            <a:r>
              <a:rPr lang="en-US" dirty="0">
                <a:ea typeface="+mn-lt"/>
                <a:cs typeface="+mn-lt"/>
              </a:rPr>
              <a:t> </a:t>
            </a:r>
            <a:r>
              <a:rPr lang="en-US" dirty="0" err="1">
                <a:ea typeface="+mn-lt"/>
                <a:cs typeface="+mn-lt"/>
              </a:rPr>
              <a:t>chwarae</a:t>
            </a:r>
            <a:r>
              <a:rPr lang="en-US" dirty="0">
                <a:ea typeface="+mn-lt"/>
                <a:cs typeface="+mn-lt"/>
              </a:rPr>
              <a:t> </a:t>
            </a:r>
            <a:r>
              <a:rPr lang="en-US" dirty="0" err="1">
                <a:ea typeface="+mn-lt"/>
                <a:cs typeface="+mn-lt"/>
              </a:rPr>
              <a:t>cyfannol</a:t>
            </a:r>
            <a:r>
              <a:rPr lang="en-US" dirty="0">
                <a:ea typeface="+mn-lt"/>
                <a:cs typeface="+mn-lt"/>
              </a:rPr>
              <a:t>. </a:t>
            </a:r>
            <a:endParaRPr lang="en-US" dirty="0">
              <a:cs typeface="Arial" panose="020B0604020202020204"/>
            </a:endParaRPr>
          </a:p>
          <a:p>
            <a:endParaRPr lang="en-US"/>
          </a:p>
          <a:p>
            <a:r>
              <a:rPr lang="en-US" dirty="0">
                <a:ea typeface="+mn-lt"/>
                <a:cs typeface="+mn-lt"/>
              </a:rPr>
              <a:t>Mae </a:t>
            </a:r>
            <a:r>
              <a:rPr lang="en-US" dirty="0" err="1">
                <a:ea typeface="+mn-lt"/>
                <a:cs typeface="+mn-lt"/>
              </a:rPr>
              <a:t>hyn</a:t>
            </a:r>
            <a:r>
              <a:rPr lang="en-US" dirty="0">
                <a:ea typeface="+mn-lt"/>
                <a:cs typeface="+mn-lt"/>
              </a:rPr>
              <a:t> </a:t>
            </a:r>
            <a:r>
              <a:rPr lang="en-US" dirty="0" err="1">
                <a:ea typeface="+mn-lt"/>
                <a:cs typeface="+mn-lt"/>
              </a:rPr>
              <a:t>yn</a:t>
            </a:r>
            <a:r>
              <a:rPr lang="en-US" dirty="0">
                <a:ea typeface="+mn-lt"/>
                <a:cs typeface="+mn-lt"/>
              </a:rPr>
              <a:t> </a:t>
            </a:r>
            <a:r>
              <a:rPr lang="en-US" dirty="0" err="1">
                <a:ea typeface="+mn-lt"/>
                <a:cs typeface="+mn-lt"/>
              </a:rPr>
              <a:t>helpu</a:t>
            </a:r>
            <a:r>
              <a:rPr lang="en-US" dirty="0">
                <a:ea typeface="+mn-lt"/>
                <a:cs typeface="+mn-lt"/>
              </a:rPr>
              <a:t> </a:t>
            </a:r>
            <a:r>
              <a:rPr lang="en-US" dirty="0" err="1">
                <a:ea typeface="+mn-lt"/>
                <a:cs typeface="+mn-lt"/>
              </a:rPr>
              <a:t>i</a:t>
            </a:r>
            <a:r>
              <a:rPr lang="en-US" dirty="0">
                <a:ea typeface="+mn-lt"/>
                <a:cs typeface="+mn-lt"/>
              </a:rPr>
              <a:t> </a:t>
            </a:r>
            <a:r>
              <a:rPr lang="en-US" dirty="0" err="1">
                <a:ea typeface="+mn-lt"/>
                <a:cs typeface="+mn-lt"/>
              </a:rPr>
              <a:t>gefnogi</a:t>
            </a:r>
            <a:r>
              <a:rPr lang="en-US" dirty="0">
                <a:ea typeface="+mn-lt"/>
                <a:cs typeface="+mn-lt"/>
              </a:rPr>
              <a:t> </a:t>
            </a:r>
            <a:r>
              <a:rPr lang="en-US" dirty="0" err="1">
                <a:ea typeface="+mn-lt"/>
                <a:cs typeface="+mn-lt"/>
              </a:rPr>
              <a:t>datblygiad</a:t>
            </a:r>
            <a:r>
              <a:rPr lang="en-US" dirty="0">
                <a:ea typeface="+mn-lt"/>
                <a:cs typeface="+mn-lt"/>
              </a:rPr>
              <a:t> </a:t>
            </a:r>
            <a:r>
              <a:rPr lang="en-US" dirty="0" err="1">
                <a:ea typeface="+mn-lt"/>
                <a:cs typeface="+mn-lt"/>
              </a:rPr>
              <a:t>cyfannol</a:t>
            </a:r>
            <a:r>
              <a:rPr lang="en-US" dirty="0">
                <a:ea typeface="+mn-lt"/>
                <a:cs typeface="+mn-lt"/>
              </a:rPr>
              <a:t>.</a:t>
            </a:r>
            <a:endParaRPr lang="en-US" dirty="0" err="1"/>
          </a:p>
        </p:txBody>
      </p:sp>
      <p:sp>
        <p:nvSpPr>
          <p:cNvPr id="4" name="Content Placeholder 3">
            <a:extLst>
              <a:ext uri="{FF2B5EF4-FFF2-40B4-BE49-F238E27FC236}">
                <a16:creationId xmlns:a16="http://schemas.microsoft.com/office/drawing/2014/main" id="{6949D21A-2EE4-9C58-EA04-AB922651C1ED}"/>
              </a:ext>
            </a:extLst>
          </p:cNvPr>
          <p:cNvSpPr>
            <a:spLocks noGrp="1"/>
          </p:cNvSpPr>
          <p:nvPr>
            <p:ph sz="half" idx="2"/>
          </p:nvPr>
        </p:nvSpPr>
        <p:spPr>
          <a:xfrm>
            <a:off x="4588510" y="2099945"/>
            <a:ext cx="3916680" cy="3518218"/>
          </a:xfrm>
        </p:spPr>
        <p:txBody>
          <a:bodyPr/>
          <a:lstStyle/>
          <a:p>
            <a:r>
              <a:rPr lang="en-US" dirty="0">
                <a:solidFill>
                  <a:srgbClr val="0070C0"/>
                </a:solidFill>
                <a:cs typeface="Arial"/>
              </a:rPr>
              <a:t>Self-directed play is a natural pathway to achieving goals of holistic play. </a:t>
            </a:r>
          </a:p>
          <a:p>
            <a:endParaRPr lang="en-US" dirty="0">
              <a:solidFill>
                <a:srgbClr val="0070C0"/>
              </a:solidFill>
              <a:cs typeface="Arial"/>
            </a:endParaRPr>
          </a:p>
          <a:p>
            <a:r>
              <a:rPr lang="en-US" dirty="0">
                <a:solidFill>
                  <a:srgbClr val="0070C0"/>
                </a:solidFill>
                <a:cs typeface="Arial"/>
              </a:rPr>
              <a:t>This helps support holistic development.</a:t>
            </a:r>
          </a:p>
          <a:p>
            <a:pPr marL="0" indent="0">
              <a:buNone/>
            </a:pPr>
            <a:endParaRPr lang="en-US" dirty="0">
              <a:solidFill>
                <a:srgbClr val="0070C0"/>
              </a:solidFill>
              <a:cs typeface="Arial"/>
            </a:endParaRPr>
          </a:p>
          <a:p>
            <a:pPr marL="0" indent="0">
              <a:buNone/>
            </a:pPr>
            <a:r>
              <a:rPr lang="en-GB" sz="2000" dirty="0">
                <a:solidFill>
                  <a:srgbClr val="0070C0"/>
                </a:solidFill>
                <a:latin typeface="Calibri"/>
                <a:ea typeface="Calibri"/>
                <a:cs typeface="Calibri"/>
              </a:rPr>
              <a:t>(The Steiner Connection, 2022)</a:t>
            </a:r>
            <a:endParaRPr lang="en-US" dirty="0"/>
          </a:p>
        </p:txBody>
      </p:sp>
    </p:spTree>
    <p:extLst>
      <p:ext uri="{BB962C8B-B14F-4D97-AF65-F5344CB8AC3E}">
        <p14:creationId xmlns:p14="http://schemas.microsoft.com/office/powerpoint/2010/main" val="80159597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767486CE-E1DD-E6E9-5D61-9189DF3E0493}"/>
              </a:ext>
            </a:extLst>
          </p:cNvPr>
          <p:cNvSpPr>
            <a:spLocks noGrp="1" noChangeArrowheads="1"/>
          </p:cNvSpPr>
          <p:nvPr>
            <p:ph type="title"/>
          </p:nvPr>
        </p:nvSpPr>
        <p:spPr>
          <a:xfrm>
            <a:off x="52916" y="322791"/>
            <a:ext cx="9029699" cy="1257829"/>
          </a:xfrm>
        </p:spPr>
        <p:txBody>
          <a:bodyPr/>
          <a:lstStyle/>
          <a:p>
            <a:pPr eaLnBrk="1" hangingPunct="1"/>
            <a:r>
              <a:rPr lang="en-GB" altLang="en-US" sz="4000">
                <a:latin typeface="Calibri"/>
                <a:ea typeface="Calibri"/>
                <a:cs typeface="Calibri"/>
              </a:rPr>
              <a:t>Datblygiad </a:t>
            </a:r>
            <a:r>
              <a:rPr lang="en-GB" altLang="en-US" sz="4000" err="1">
                <a:latin typeface="Calibri"/>
                <a:ea typeface="Calibri"/>
                <a:cs typeface="Calibri"/>
              </a:rPr>
              <a:t>cyfannol</a:t>
            </a:r>
            <a:r>
              <a:rPr lang="en-GB" altLang="en-US" sz="4000" dirty="0">
                <a:latin typeface="Calibri"/>
                <a:ea typeface="Calibri"/>
                <a:cs typeface="Calibri"/>
              </a:rPr>
              <a:t>   </a:t>
            </a:r>
            <a:r>
              <a:rPr lang="en-GB" altLang="en-US" sz="4000">
                <a:solidFill>
                  <a:srgbClr val="0070C0"/>
                </a:solidFill>
                <a:latin typeface="Calibri"/>
                <a:ea typeface="Calibri"/>
                <a:cs typeface="Calibri"/>
              </a:rPr>
              <a:t>Holistic Development</a:t>
            </a:r>
            <a:endParaRPr lang="en-GB" altLang="en-US" sz="4000">
              <a:latin typeface="Calibri"/>
              <a:ea typeface="Calibri"/>
              <a:cs typeface="Calibri"/>
            </a:endParaRPr>
          </a:p>
        </p:txBody>
      </p:sp>
      <p:sp>
        <p:nvSpPr>
          <p:cNvPr id="43011" name="Content Placeholder 1">
            <a:extLst>
              <a:ext uri="{FF2B5EF4-FFF2-40B4-BE49-F238E27FC236}">
                <a16:creationId xmlns:a16="http://schemas.microsoft.com/office/drawing/2014/main" id="{1988C511-E1F0-4B28-F507-63246DE781BA}"/>
              </a:ext>
            </a:extLst>
          </p:cNvPr>
          <p:cNvSpPr>
            <a:spLocks noGrp="1" noChangeArrowheads="1"/>
          </p:cNvSpPr>
          <p:nvPr>
            <p:ph sz="half" idx="1"/>
          </p:nvPr>
        </p:nvSpPr>
        <p:spPr>
          <a:xfrm>
            <a:off x="628650" y="1872640"/>
            <a:ext cx="3886200" cy="4351338"/>
          </a:xfrm>
        </p:spPr>
        <p:txBody>
          <a:bodyPr/>
          <a:lstStyle/>
          <a:p>
            <a:pPr eaLnBrk="1" hangingPunct="1"/>
            <a:r>
              <a:rPr lang="en-GB" altLang="en-US" sz="2000" dirty="0">
                <a:latin typeface="Calibri"/>
                <a:ea typeface="Calibri"/>
                <a:cs typeface="Calibri"/>
              </a:rPr>
              <a:t>Ethos</a:t>
            </a:r>
          </a:p>
          <a:p>
            <a:pPr eaLnBrk="1" hangingPunct="1"/>
            <a:r>
              <a:rPr lang="en-GB" altLang="en-US" sz="2000" err="1">
                <a:latin typeface="Calibri"/>
                <a:ea typeface="Calibri"/>
                <a:cs typeface="Calibri"/>
              </a:rPr>
              <a:t>Lleoedd</a:t>
            </a:r>
            <a:r>
              <a:rPr lang="en-GB" altLang="en-US" sz="2000" dirty="0">
                <a:latin typeface="Calibri"/>
                <a:ea typeface="Calibri"/>
                <a:cs typeface="Calibri"/>
              </a:rPr>
              <a:t> </a:t>
            </a:r>
            <a:r>
              <a:rPr lang="en-GB" altLang="en-US" sz="2000" err="1">
                <a:latin typeface="Calibri"/>
                <a:ea typeface="Calibri"/>
                <a:cs typeface="Calibri"/>
              </a:rPr>
              <a:t>chwarae</a:t>
            </a:r>
            <a:endParaRPr lang="en-GB" altLang="en-US" sz="2000">
              <a:latin typeface="Calibri"/>
              <a:ea typeface="Calibri"/>
              <a:cs typeface="Calibri"/>
            </a:endParaRPr>
          </a:p>
          <a:p>
            <a:pPr eaLnBrk="1" hangingPunct="1"/>
            <a:r>
              <a:rPr lang="en-GB" altLang="en-US" sz="2000" dirty="0">
                <a:latin typeface="Calibri"/>
                <a:ea typeface="Calibri"/>
                <a:cs typeface="Calibri"/>
              </a:rPr>
              <a:t>Proses </a:t>
            </a:r>
            <a:r>
              <a:rPr lang="en-GB" altLang="en-US" sz="2000" err="1">
                <a:latin typeface="Calibri"/>
                <a:ea typeface="Calibri"/>
                <a:cs typeface="Calibri"/>
              </a:rPr>
              <a:t>ysbrydol</a:t>
            </a:r>
            <a:endParaRPr lang="en-GB" altLang="en-US" sz="2000">
              <a:latin typeface="Calibri"/>
              <a:ea typeface="Calibri"/>
              <a:cs typeface="Calibri"/>
            </a:endParaRPr>
          </a:p>
          <a:p>
            <a:pPr eaLnBrk="1" hangingPunct="1"/>
            <a:r>
              <a:rPr lang="en-GB" altLang="en-US" sz="2000" dirty="0">
                <a:latin typeface="Calibri"/>
                <a:ea typeface="Calibri"/>
                <a:cs typeface="Calibri"/>
              </a:rPr>
              <a:t>Proses </a:t>
            </a:r>
            <a:r>
              <a:rPr lang="en-GB" altLang="en-US" sz="2000" err="1">
                <a:latin typeface="Calibri"/>
                <a:ea typeface="Calibri"/>
                <a:cs typeface="Calibri"/>
              </a:rPr>
              <a:t>emosiynol</a:t>
            </a:r>
            <a:endParaRPr lang="en-GB" altLang="en-US" sz="2000">
              <a:latin typeface="Calibri"/>
              <a:ea typeface="Calibri"/>
              <a:cs typeface="Calibri"/>
            </a:endParaRPr>
          </a:p>
          <a:p>
            <a:pPr eaLnBrk="1" hangingPunct="1"/>
            <a:r>
              <a:rPr lang="en-GB" altLang="en-US" sz="2000" err="1">
                <a:latin typeface="Calibri"/>
                <a:ea typeface="Calibri"/>
                <a:cs typeface="Calibri"/>
              </a:rPr>
              <a:t>Diwylliant</a:t>
            </a:r>
            <a:r>
              <a:rPr lang="en-GB" altLang="en-US" sz="2000" dirty="0">
                <a:latin typeface="Calibri"/>
                <a:ea typeface="Calibri"/>
                <a:cs typeface="Calibri"/>
              </a:rPr>
              <a:t> o </a:t>
            </a:r>
            <a:r>
              <a:rPr lang="en-GB" altLang="en-US" sz="2000" err="1">
                <a:latin typeface="Calibri"/>
                <a:ea typeface="Calibri"/>
                <a:cs typeface="Calibri"/>
              </a:rPr>
              <a:t>wrando</a:t>
            </a:r>
            <a:endParaRPr lang="en-GB" altLang="en-US" sz="2000">
              <a:latin typeface="Calibri"/>
              <a:ea typeface="Calibri"/>
              <a:cs typeface="Calibri"/>
            </a:endParaRPr>
          </a:p>
          <a:p>
            <a:pPr eaLnBrk="1" hangingPunct="1"/>
            <a:r>
              <a:rPr lang="en-GB" altLang="en-US" sz="2000" err="1">
                <a:latin typeface="Calibri"/>
                <a:ea typeface="Calibri"/>
                <a:cs typeface="Calibri"/>
              </a:rPr>
              <a:t>Diwylliant</a:t>
            </a:r>
            <a:r>
              <a:rPr lang="en-GB" altLang="en-US" sz="2000" dirty="0">
                <a:latin typeface="Calibri"/>
                <a:ea typeface="Calibri"/>
                <a:cs typeface="Calibri"/>
              </a:rPr>
              <a:t> o </a:t>
            </a:r>
            <a:r>
              <a:rPr lang="en-GB" altLang="en-US" sz="2000" err="1">
                <a:latin typeface="Calibri"/>
                <a:ea typeface="Calibri"/>
                <a:cs typeface="Calibri"/>
              </a:rPr>
              <a:t>barch</a:t>
            </a:r>
            <a:r>
              <a:rPr lang="en-GB" altLang="en-US" sz="2000" dirty="0">
                <a:latin typeface="Calibri"/>
                <a:ea typeface="Calibri"/>
                <a:cs typeface="Calibri"/>
              </a:rPr>
              <a:t>, </a:t>
            </a:r>
            <a:r>
              <a:rPr lang="en-GB" altLang="en-US" sz="2000" err="1">
                <a:latin typeface="Calibri"/>
                <a:ea typeface="Calibri"/>
                <a:cs typeface="Calibri"/>
              </a:rPr>
              <a:t>amser</a:t>
            </a:r>
            <a:r>
              <a:rPr lang="en-GB" altLang="en-US" sz="2000" dirty="0">
                <a:latin typeface="Calibri"/>
                <a:ea typeface="Calibri"/>
                <a:cs typeface="Calibri"/>
              </a:rPr>
              <a:t>, </a:t>
            </a:r>
            <a:r>
              <a:rPr lang="en-GB" altLang="en-US" sz="2000" err="1">
                <a:latin typeface="Calibri"/>
                <a:ea typeface="Calibri"/>
                <a:cs typeface="Calibri"/>
              </a:rPr>
              <a:t>sgwrsio</a:t>
            </a:r>
            <a:r>
              <a:rPr lang="en-GB" altLang="en-US" sz="2000" dirty="0">
                <a:latin typeface="Calibri"/>
                <a:ea typeface="Calibri"/>
                <a:cs typeface="Calibri"/>
              </a:rPr>
              <a:t>, </a:t>
            </a:r>
            <a:r>
              <a:rPr lang="en-GB" altLang="en-US" sz="2000" err="1">
                <a:latin typeface="Calibri"/>
                <a:ea typeface="Calibri"/>
                <a:cs typeface="Calibri"/>
              </a:rPr>
              <a:t>rhyngweithio</a:t>
            </a:r>
            <a:r>
              <a:rPr lang="en-GB" altLang="en-US" sz="2000" dirty="0">
                <a:latin typeface="Calibri"/>
                <a:ea typeface="Calibri"/>
                <a:cs typeface="Calibri"/>
              </a:rPr>
              <a:t> a </a:t>
            </a:r>
            <a:r>
              <a:rPr lang="en-GB" altLang="en-US" sz="2000" err="1">
                <a:latin typeface="Calibri"/>
                <a:ea typeface="Calibri"/>
                <a:cs typeface="Calibri"/>
              </a:rPr>
              <a:t>chefnogaeth</a:t>
            </a:r>
            <a:endParaRPr lang="en-GB" altLang="en-US" sz="2000">
              <a:latin typeface="Calibri"/>
              <a:ea typeface="Calibri"/>
              <a:cs typeface="Calibri"/>
            </a:endParaRPr>
          </a:p>
          <a:p>
            <a:pPr marL="0" indent="0" eaLnBrk="1" hangingPunct="1">
              <a:buNone/>
            </a:pPr>
            <a:r>
              <a:rPr lang="en-GB" altLang="en-US" sz="2000" dirty="0">
                <a:latin typeface="Calibri"/>
                <a:ea typeface="Calibri"/>
                <a:cs typeface="Calibri"/>
              </a:rPr>
              <a:t>(Moyles, 2011)</a:t>
            </a:r>
          </a:p>
          <a:p>
            <a:pPr eaLnBrk="1" hangingPunct="1"/>
            <a:endParaRPr lang="en-GB" altLang="en-US" dirty="0"/>
          </a:p>
        </p:txBody>
      </p:sp>
      <p:sp>
        <p:nvSpPr>
          <p:cNvPr id="43012" name="Content Placeholder 3">
            <a:extLst>
              <a:ext uri="{FF2B5EF4-FFF2-40B4-BE49-F238E27FC236}">
                <a16:creationId xmlns:a16="http://schemas.microsoft.com/office/drawing/2014/main" id="{76F144A3-344B-45C0-D5F6-F1C83B3CD338}"/>
              </a:ext>
            </a:extLst>
          </p:cNvPr>
          <p:cNvSpPr>
            <a:spLocks noGrp="1" noChangeArrowheads="1"/>
          </p:cNvSpPr>
          <p:nvPr>
            <p:ph sz="half" idx="2"/>
          </p:nvPr>
        </p:nvSpPr>
        <p:spPr>
          <a:xfrm>
            <a:off x="4788024" y="1873568"/>
            <a:ext cx="3886200" cy="4351338"/>
          </a:xfrm>
        </p:spPr>
        <p:txBody>
          <a:bodyPr/>
          <a:lstStyle/>
          <a:p>
            <a:pPr eaLnBrk="1" hangingPunct="1"/>
            <a:r>
              <a:rPr lang="en-GB" altLang="en-US" sz="2000" dirty="0">
                <a:solidFill>
                  <a:srgbClr val="0070C0"/>
                </a:solidFill>
                <a:latin typeface="Calibri"/>
                <a:ea typeface="Calibri"/>
                <a:cs typeface="Calibri"/>
              </a:rPr>
              <a:t>Ethos</a:t>
            </a:r>
          </a:p>
          <a:p>
            <a:pPr eaLnBrk="1" hangingPunct="1"/>
            <a:r>
              <a:rPr lang="en-GB" altLang="en-US" sz="2000" dirty="0">
                <a:solidFill>
                  <a:srgbClr val="0070C0"/>
                </a:solidFill>
                <a:latin typeface="Calibri"/>
                <a:ea typeface="Calibri"/>
                <a:cs typeface="Calibri"/>
              </a:rPr>
              <a:t>Places for play</a:t>
            </a:r>
          </a:p>
          <a:p>
            <a:pPr eaLnBrk="1" hangingPunct="1"/>
            <a:r>
              <a:rPr lang="en-GB" altLang="en-US" sz="2000" dirty="0">
                <a:solidFill>
                  <a:srgbClr val="0070C0"/>
                </a:solidFill>
                <a:latin typeface="Calibri"/>
                <a:ea typeface="Calibri"/>
                <a:cs typeface="Calibri"/>
              </a:rPr>
              <a:t>Spiritual process</a:t>
            </a:r>
          </a:p>
          <a:p>
            <a:pPr eaLnBrk="1" hangingPunct="1"/>
            <a:r>
              <a:rPr lang="en-GB" altLang="en-US" sz="2000" dirty="0">
                <a:solidFill>
                  <a:srgbClr val="0070C0"/>
                </a:solidFill>
                <a:latin typeface="Calibri"/>
                <a:ea typeface="Calibri"/>
                <a:cs typeface="Calibri"/>
              </a:rPr>
              <a:t>Emotional process</a:t>
            </a:r>
          </a:p>
          <a:p>
            <a:pPr eaLnBrk="1" hangingPunct="1"/>
            <a:r>
              <a:rPr lang="en-GB" altLang="en-US" sz="2000" dirty="0">
                <a:solidFill>
                  <a:srgbClr val="0070C0"/>
                </a:solidFill>
                <a:latin typeface="Calibri"/>
                <a:ea typeface="Calibri"/>
                <a:cs typeface="Calibri"/>
              </a:rPr>
              <a:t>Listening culture</a:t>
            </a:r>
          </a:p>
          <a:p>
            <a:pPr eaLnBrk="1" hangingPunct="1"/>
            <a:r>
              <a:rPr lang="en-GB" altLang="en-US" sz="2000" dirty="0">
                <a:solidFill>
                  <a:srgbClr val="0070C0"/>
                </a:solidFill>
                <a:latin typeface="Calibri"/>
                <a:ea typeface="Calibri"/>
                <a:cs typeface="Calibri"/>
              </a:rPr>
              <a:t>Culture for respect, time, conversations, interaction and support             </a:t>
            </a:r>
          </a:p>
          <a:p>
            <a:pPr marL="0" indent="0" eaLnBrk="1" hangingPunct="1">
              <a:buNone/>
            </a:pPr>
            <a:r>
              <a:rPr lang="en-GB" altLang="en-US" sz="2000" dirty="0">
                <a:solidFill>
                  <a:srgbClr val="0070C0"/>
                </a:solidFill>
                <a:latin typeface="Calibri"/>
                <a:ea typeface="Calibri"/>
                <a:cs typeface="Calibri"/>
              </a:rPr>
              <a:t>(Moyles, 2011) </a:t>
            </a:r>
          </a:p>
          <a:p>
            <a:pPr eaLnBrk="1" hangingPunct="1"/>
            <a:endParaRPr lang="en-GB" altLang="en-US"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le 1">
            <a:extLst>
              <a:ext uri="{FF2B5EF4-FFF2-40B4-BE49-F238E27FC236}">
                <a16:creationId xmlns:a16="http://schemas.microsoft.com/office/drawing/2014/main" id="{EC8CA7A7-8B72-EA2C-5EB4-D79E6EEE6D04}"/>
              </a:ext>
            </a:extLst>
          </p:cNvPr>
          <p:cNvSpPr>
            <a:spLocks noGrp="1" noChangeArrowheads="1"/>
          </p:cNvSpPr>
          <p:nvPr>
            <p:ph type="title"/>
          </p:nvPr>
        </p:nvSpPr>
        <p:spPr>
          <a:xfrm>
            <a:off x="628650" y="548680"/>
            <a:ext cx="7886700" cy="1325563"/>
          </a:xfrm>
        </p:spPr>
        <p:txBody>
          <a:bodyPr/>
          <a:lstStyle/>
          <a:p>
            <a:pPr eaLnBrk="1" hangingPunct="1"/>
            <a:r>
              <a:rPr lang="en-GB" altLang="en-US" sz="3600" err="1">
                <a:latin typeface="Calibri"/>
                <a:ea typeface="Calibri"/>
                <a:cs typeface="Calibri"/>
              </a:rPr>
              <a:t>Rôl</a:t>
            </a:r>
            <a:r>
              <a:rPr lang="en-GB" altLang="en-US" sz="3600" dirty="0">
                <a:latin typeface="Calibri"/>
                <a:ea typeface="Calibri"/>
                <a:cs typeface="Calibri"/>
              </a:rPr>
              <a:t> yr </a:t>
            </a:r>
            <a:r>
              <a:rPr lang="en-GB" altLang="en-US" sz="3600" err="1">
                <a:latin typeface="Calibri"/>
                <a:ea typeface="Calibri"/>
                <a:cs typeface="Calibri"/>
              </a:rPr>
              <a:t>oedolyn-amgylchedd</a:t>
            </a:r>
            <a:r>
              <a:rPr lang="en-GB" altLang="en-US" sz="3600" dirty="0">
                <a:latin typeface="Calibri"/>
                <a:ea typeface="Calibri"/>
                <a:cs typeface="Calibri"/>
              </a:rPr>
              <a:t> </a:t>
            </a:r>
            <a:r>
              <a:rPr lang="en-GB" altLang="en-US" sz="3600" err="1">
                <a:latin typeface="Calibri"/>
                <a:ea typeface="Calibri"/>
                <a:cs typeface="Calibri"/>
              </a:rPr>
              <a:t>dysgu</a:t>
            </a:r>
            <a:r>
              <a:rPr lang="en-GB" altLang="en-US" sz="3600" dirty="0">
                <a:latin typeface="Calibri"/>
                <a:ea typeface="Calibri"/>
                <a:cs typeface="Calibri"/>
              </a:rPr>
              <a:t> </a:t>
            </a:r>
            <a:r>
              <a:rPr lang="en-GB" altLang="en-US" sz="3600" err="1">
                <a:latin typeface="Calibri"/>
                <a:ea typeface="Calibri"/>
                <a:cs typeface="Calibri"/>
              </a:rPr>
              <a:t>cadarnhaol</a:t>
            </a:r>
            <a:br>
              <a:rPr lang="en-GB" altLang="en-US" sz="3600" dirty="0">
                <a:latin typeface="Calibri" panose="020F0502020204030204" pitchFamily="34" charset="0"/>
                <a:cs typeface="Calibri" panose="020F0502020204030204" pitchFamily="34" charset="0"/>
              </a:rPr>
            </a:br>
            <a:r>
              <a:rPr lang="en-GB" altLang="en-US" sz="3600" dirty="0">
                <a:solidFill>
                  <a:srgbClr val="0070C0"/>
                </a:solidFill>
                <a:latin typeface="Calibri"/>
                <a:ea typeface="Calibri"/>
                <a:cs typeface="Calibri"/>
              </a:rPr>
              <a:t>Role of the adult – positive learning environment</a:t>
            </a:r>
          </a:p>
        </p:txBody>
      </p:sp>
      <p:sp>
        <p:nvSpPr>
          <p:cNvPr id="57347" name="TextBox 9">
            <a:extLst>
              <a:ext uri="{FF2B5EF4-FFF2-40B4-BE49-F238E27FC236}">
                <a16:creationId xmlns:a16="http://schemas.microsoft.com/office/drawing/2014/main" id="{5C9143AE-899F-194F-13D0-F8CD432807DE}"/>
              </a:ext>
            </a:extLst>
          </p:cNvPr>
          <p:cNvSpPr txBox="1">
            <a:spLocks noChangeArrowheads="1"/>
          </p:cNvSpPr>
          <p:nvPr/>
        </p:nvSpPr>
        <p:spPr bwMode="auto">
          <a:xfrm>
            <a:off x="6156176" y="2350311"/>
            <a:ext cx="2808312" cy="3046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US" altLang="en-US" sz="2400" dirty="0">
                <a:solidFill>
                  <a:srgbClr val="0070C0"/>
                </a:solidFill>
                <a:latin typeface="Calibri" panose="020F0502020204030204" pitchFamily="34" charset="0"/>
                <a:cs typeface="Calibri" panose="020F0502020204030204" pitchFamily="34" charset="0"/>
              </a:rPr>
              <a:t>“When students’ mental, emotional, and physical needs are met, they’re more likely to love school—and they learn more”</a:t>
            </a:r>
          </a:p>
          <a:p>
            <a:r>
              <a:rPr lang="en-US" sz="1200" dirty="0">
                <a:solidFill>
                  <a:srgbClr val="0070C0"/>
                </a:solidFill>
                <a:latin typeface="Arial"/>
                <a:cs typeface="Arial"/>
                <a:hlinkClick r:id="rId4"/>
              </a:rPr>
              <a:t>Creating a Positive Learning Environment - YouTube</a:t>
            </a:r>
            <a:endParaRPr lang="en-US"/>
          </a:p>
        </p:txBody>
      </p:sp>
      <p:pic>
        <p:nvPicPr>
          <p:cNvPr id="2" name="Online Media 1" title="Creating a Positive Learning Environment">
            <a:hlinkClick r:id="" action="ppaction://media"/>
            <a:extLst>
              <a:ext uri="{FF2B5EF4-FFF2-40B4-BE49-F238E27FC236}">
                <a16:creationId xmlns:a16="http://schemas.microsoft.com/office/drawing/2014/main" id="{15609F30-AC32-28E5-D6A5-ADB7A0E9FB18}"/>
              </a:ext>
            </a:extLst>
          </p:cNvPr>
          <p:cNvPicPr>
            <a:picLocks noRot="1" noChangeAspect="1"/>
          </p:cNvPicPr>
          <p:nvPr>
            <a:videoFile r:link="rId1"/>
          </p:nvPr>
        </p:nvPicPr>
        <p:blipFill>
          <a:blip r:embed="rId5"/>
          <a:stretch>
            <a:fillRect/>
          </a:stretch>
        </p:blipFill>
        <p:spPr>
          <a:xfrm>
            <a:off x="395536" y="2348880"/>
            <a:ext cx="5464243" cy="3086918"/>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5E2EB32-86A4-14C1-D040-8F4390441AAE}"/>
              </a:ext>
            </a:extLst>
          </p:cNvPr>
          <p:cNvSpPr>
            <a:spLocks noGrp="1"/>
          </p:cNvSpPr>
          <p:nvPr>
            <p:ph sz="half" idx="1"/>
          </p:nvPr>
        </p:nvSpPr>
        <p:spPr/>
        <p:txBody>
          <a:bodyPr/>
          <a:lstStyle/>
          <a:p>
            <a:r>
              <a:rPr lang="en-US" sz="2400" dirty="0">
                <a:latin typeface="Calibri"/>
                <a:ea typeface="+mn-lt"/>
                <a:cs typeface="+mn-lt"/>
              </a:rPr>
              <a:t>Gall </a:t>
            </a:r>
            <a:r>
              <a:rPr lang="en-US" sz="2400" dirty="0" err="1">
                <a:latin typeface="Calibri"/>
                <a:ea typeface="+mn-lt"/>
                <a:cs typeface="+mn-lt"/>
              </a:rPr>
              <a:t>presenoldeb</a:t>
            </a:r>
            <a:r>
              <a:rPr lang="en-US" sz="2400" dirty="0">
                <a:latin typeface="Calibri"/>
                <a:ea typeface="+mn-lt"/>
                <a:cs typeface="+mn-lt"/>
              </a:rPr>
              <a:t> </a:t>
            </a:r>
            <a:r>
              <a:rPr lang="en-US" sz="2400" dirty="0" err="1">
                <a:latin typeface="Calibri"/>
                <a:ea typeface="+mn-lt"/>
                <a:cs typeface="+mn-lt"/>
              </a:rPr>
              <a:t>oedolion</a:t>
            </a:r>
            <a:r>
              <a:rPr lang="en-US" sz="2400" dirty="0">
                <a:latin typeface="Calibri"/>
                <a:ea typeface="+mn-lt"/>
                <a:cs typeface="+mn-lt"/>
              </a:rPr>
              <a:t> </a:t>
            </a:r>
            <a:r>
              <a:rPr lang="en-US" sz="2400" dirty="0" err="1">
                <a:latin typeface="Calibri"/>
                <a:ea typeface="+mn-lt"/>
                <a:cs typeface="+mn-lt"/>
              </a:rPr>
              <a:t>effeithio</a:t>
            </a:r>
            <a:r>
              <a:rPr lang="en-US" sz="2400" dirty="0">
                <a:latin typeface="Calibri"/>
                <a:ea typeface="+mn-lt"/>
                <a:cs typeface="+mn-lt"/>
              </a:rPr>
              <a:t> </a:t>
            </a:r>
            <a:r>
              <a:rPr lang="en-US" sz="2400" dirty="0" err="1">
                <a:latin typeface="Calibri"/>
                <a:ea typeface="+mn-lt"/>
                <a:cs typeface="+mn-lt"/>
              </a:rPr>
              <a:t>ar</a:t>
            </a:r>
            <a:r>
              <a:rPr lang="en-US" sz="2400" dirty="0">
                <a:latin typeface="Calibri"/>
                <a:ea typeface="+mn-lt"/>
                <a:cs typeface="+mn-lt"/>
              </a:rPr>
              <a:t> </a:t>
            </a:r>
            <a:r>
              <a:rPr lang="en-US" sz="2400" dirty="0" err="1">
                <a:latin typeface="Calibri"/>
                <a:ea typeface="+mn-lt"/>
                <a:cs typeface="+mn-lt"/>
              </a:rPr>
              <a:t>ganfyddiadau</a:t>
            </a:r>
            <a:r>
              <a:rPr lang="en-US" sz="2400" dirty="0">
                <a:latin typeface="Calibri"/>
                <a:ea typeface="+mn-lt"/>
                <a:cs typeface="+mn-lt"/>
              </a:rPr>
              <a:t> plant o </a:t>
            </a:r>
            <a:r>
              <a:rPr lang="en-US" sz="2400" dirty="0" err="1">
                <a:latin typeface="Calibri"/>
                <a:ea typeface="+mn-lt"/>
                <a:cs typeface="+mn-lt"/>
              </a:rPr>
              <a:t>chwarae</a:t>
            </a:r>
            <a:r>
              <a:rPr lang="en-US" sz="2400" dirty="0">
                <a:latin typeface="Calibri"/>
                <a:ea typeface="+mn-lt"/>
                <a:cs typeface="+mn-lt"/>
              </a:rPr>
              <a:t> ac felly </a:t>
            </a:r>
            <a:r>
              <a:rPr lang="en-US" sz="2400" dirty="0" err="1">
                <a:latin typeface="Calibri"/>
                <a:ea typeface="+mn-lt"/>
                <a:cs typeface="+mn-lt"/>
              </a:rPr>
              <a:t>ar</a:t>
            </a:r>
            <a:r>
              <a:rPr lang="en-US" sz="2400" dirty="0">
                <a:latin typeface="Calibri"/>
                <a:ea typeface="+mn-lt"/>
                <a:cs typeface="+mn-lt"/>
              </a:rPr>
              <a:t> </a:t>
            </a:r>
            <a:r>
              <a:rPr lang="en-US" sz="2400" dirty="0" err="1">
                <a:latin typeface="Calibri"/>
                <a:ea typeface="+mn-lt"/>
                <a:cs typeface="+mn-lt"/>
              </a:rPr>
              <a:t>ddysgu</a:t>
            </a:r>
            <a:r>
              <a:rPr lang="en-US" sz="2400" dirty="0">
                <a:latin typeface="Calibri"/>
                <a:ea typeface="+mn-lt"/>
                <a:cs typeface="+mn-lt"/>
              </a:rPr>
              <a:t> </a:t>
            </a:r>
            <a:r>
              <a:rPr lang="en-US" sz="2400" dirty="0" err="1">
                <a:latin typeface="Calibri"/>
                <a:ea typeface="+mn-lt"/>
                <a:cs typeface="+mn-lt"/>
              </a:rPr>
              <a:t>chwareus</a:t>
            </a:r>
            <a:endParaRPr lang="en-US" sz="2400" dirty="0">
              <a:latin typeface="Calibri"/>
              <a:ea typeface="Calibri"/>
              <a:cs typeface="Arial" panose="020B0604020202020204"/>
            </a:endParaRPr>
          </a:p>
          <a:p>
            <a:r>
              <a:rPr lang="en-US" sz="2400" dirty="0" err="1">
                <a:latin typeface="Calibri"/>
                <a:ea typeface="+mn-lt"/>
                <a:cs typeface="+mn-lt"/>
              </a:rPr>
              <a:t>Ystyriwch</a:t>
            </a:r>
            <a:r>
              <a:rPr lang="en-US" sz="2400" dirty="0">
                <a:latin typeface="Calibri"/>
                <a:ea typeface="+mn-lt"/>
                <a:cs typeface="+mn-lt"/>
              </a:rPr>
              <a:t>;</a:t>
            </a:r>
          </a:p>
          <a:p>
            <a:pPr marL="0" indent="0">
              <a:buNone/>
            </a:pPr>
            <a:r>
              <a:rPr lang="en-GB" sz="2400" dirty="0">
                <a:latin typeface="Calibri"/>
                <a:ea typeface="Calibri"/>
                <a:cs typeface="Arial"/>
                <a:hlinkClick r:id="rId3"/>
              </a:rPr>
              <a:t>McInnes et al 2013 adult child interaction and play (1).pdf</a:t>
            </a:r>
            <a:endParaRPr lang="en-US" dirty="0">
              <a:latin typeface="Calibri"/>
              <a:ea typeface="Calibri"/>
              <a:cs typeface="Arial"/>
            </a:endParaRPr>
          </a:p>
        </p:txBody>
      </p:sp>
      <p:sp>
        <p:nvSpPr>
          <p:cNvPr id="4" name="Content Placeholder 3">
            <a:extLst>
              <a:ext uri="{FF2B5EF4-FFF2-40B4-BE49-F238E27FC236}">
                <a16:creationId xmlns:a16="http://schemas.microsoft.com/office/drawing/2014/main" id="{D1357701-BB5C-634F-AF07-ADD78700D3EA}"/>
              </a:ext>
            </a:extLst>
          </p:cNvPr>
          <p:cNvSpPr>
            <a:spLocks noGrp="1"/>
          </p:cNvSpPr>
          <p:nvPr>
            <p:ph sz="half" idx="2"/>
          </p:nvPr>
        </p:nvSpPr>
        <p:spPr/>
        <p:txBody>
          <a:bodyPr/>
          <a:lstStyle/>
          <a:p>
            <a:r>
              <a:rPr lang="en-US" sz="2400" dirty="0">
                <a:solidFill>
                  <a:srgbClr val="0070C0"/>
                </a:solidFill>
                <a:latin typeface="Calibri"/>
                <a:ea typeface="+mn-lt"/>
                <a:cs typeface="+mn-lt"/>
              </a:rPr>
              <a:t>Adult presence can affect children’s perceptions of play and therefore playful learning.</a:t>
            </a:r>
          </a:p>
          <a:p>
            <a:r>
              <a:rPr lang="en-GB" sz="2400" dirty="0">
                <a:solidFill>
                  <a:srgbClr val="0070C0"/>
                </a:solidFill>
                <a:latin typeface="Calibri"/>
                <a:ea typeface="Calibri"/>
                <a:cs typeface="Calibri"/>
              </a:rPr>
              <a:t>Consider;</a:t>
            </a:r>
            <a:endParaRPr lang="en-US" sz="2400" dirty="0">
              <a:latin typeface="Calibri"/>
              <a:ea typeface="Calibri"/>
              <a:cs typeface="Calibri"/>
            </a:endParaRPr>
          </a:p>
          <a:p>
            <a:pPr marL="0" indent="0">
              <a:buNone/>
            </a:pPr>
            <a:r>
              <a:rPr lang="en-GB" sz="2400" dirty="0">
                <a:latin typeface="Calibri"/>
                <a:ea typeface="Calibri"/>
                <a:cs typeface="Arial" panose="020B0604020202020204"/>
                <a:hlinkClick r:id="rId3"/>
              </a:rPr>
              <a:t>McInnes et al 2013 adult child interaction and play (1).pdf</a:t>
            </a:r>
            <a:endParaRPr lang="en-US" sz="2400" dirty="0">
              <a:latin typeface="Calibri"/>
              <a:ea typeface="Calibri"/>
              <a:cs typeface="Calibri"/>
            </a:endParaRPr>
          </a:p>
        </p:txBody>
      </p:sp>
      <p:sp>
        <p:nvSpPr>
          <p:cNvPr id="6" name="Title 1">
            <a:extLst>
              <a:ext uri="{FF2B5EF4-FFF2-40B4-BE49-F238E27FC236}">
                <a16:creationId xmlns:a16="http://schemas.microsoft.com/office/drawing/2014/main" id="{FB3C5BBB-0BAC-9BCE-AF5C-1FC369354BFF}"/>
              </a:ext>
            </a:extLst>
          </p:cNvPr>
          <p:cNvSpPr txBox="1">
            <a:spLocks noChangeArrowheads="1"/>
          </p:cNvSpPr>
          <p:nvPr/>
        </p:nvSpPr>
        <p:spPr bwMode="auto">
          <a:xfrm>
            <a:off x="628650" y="391926"/>
            <a:ext cx="78867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5800" rtl="0" eaLnBrk="0" fontAlgn="base" hangingPunct="0">
              <a:lnSpc>
                <a:spcPct val="90000"/>
              </a:lnSpc>
              <a:spcBef>
                <a:spcPct val="0"/>
              </a:spcBef>
              <a:spcAft>
                <a:spcPct val="0"/>
              </a:spcAft>
              <a:defRPr sz="3300" kern="1200">
                <a:solidFill>
                  <a:schemeClr val="tx1"/>
                </a:solidFill>
                <a:latin typeface="+mj-lt"/>
                <a:ea typeface="+mj-ea"/>
                <a:cs typeface="+mj-cs"/>
              </a:defRPr>
            </a:lvl1pPr>
            <a:lvl2pPr algn="l" defTabSz="685800" rtl="0" eaLnBrk="0" fontAlgn="base" hangingPunct="0">
              <a:lnSpc>
                <a:spcPct val="90000"/>
              </a:lnSpc>
              <a:spcBef>
                <a:spcPct val="0"/>
              </a:spcBef>
              <a:spcAft>
                <a:spcPct val="0"/>
              </a:spcAft>
              <a:defRPr sz="3300">
                <a:solidFill>
                  <a:schemeClr val="tx1"/>
                </a:solidFill>
                <a:latin typeface="Arial" panose="020B0604020202020204" pitchFamily="34" charset="0"/>
              </a:defRPr>
            </a:lvl2pPr>
            <a:lvl3pPr algn="l" defTabSz="685800" rtl="0" eaLnBrk="0" fontAlgn="base" hangingPunct="0">
              <a:lnSpc>
                <a:spcPct val="90000"/>
              </a:lnSpc>
              <a:spcBef>
                <a:spcPct val="0"/>
              </a:spcBef>
              <a:spcAft>
                <a:spcPct val="0"/>
              </a:spcAft>
              <a:defRPr sz="3300">
                <a:solidFill>
                  <a:schemeClr val="tx1"/>
                </a:solidFill>
                <a:latin typeface="Arial" panose="020B0604020202020204" pitchFamily="34" charset="0"/>
              </a:defRPr>
            </a:lvl3pPr>
            <a:lvl4pPr algn="l" defTabSz="685800" rtl="0" eaLnBrk="0" fontAlgn="base" hangingPunct="0">
              <a:lnSpc>
                <a:spcPct val="90000"/>
              </a:lnSpc>
              <a:spcBef>
                <a:spcPct val="0"/>
              </a:spcBef>
              <a:spcAft>
                <a:spcPct val="0"/>
              </a:spcAft>
              <a:defRPr sz="3300">
                <a:solidFill>
                  <a:schemeClr val="tx1"/>
                </a:solidFill>
                <a:latin typeface="Arial" panose="020B0604020202020204" pitchFamily="34" charset="0"/>
              </a:defRPr>
            </a:lvl4pPr>
            <a:lvl5pPr algn="l" defTabSz="685800" rtl="0" eaLnBrk="0" fontAlgn="base" hangingPunct="0">
              <a:lnSpc>
                <a:spcPct val="90000"/>
              </a:lnSpc>
              <a:spcBef>
                <a:spcPct val="0"/>
              </a:spcBef>
              <a:spcAft>
                <a:spcPct val="0"/>
              </a:spcAft>
              <a:defRPr sz="3300">
                <a:solidFill>
                  <a:schemeClr val="tx1"/>
                </a:solidFill>
                <a:latin typeface="Arial" panose="020B0604020202020204" pitchFamily="34" charset="0"/>
              </a:defRPr>
            </a:lvl5pPr>
            <a:lvl6pPr marL="457200" algn="l" defTabSz="685800" rtl="0" fontAlgn="base">
              <a:lnSpc>
                <a:spcPct val="90000"/>
              </a:lnSpc>
              <a:spcBef>
                <a:spcPct val="0"/>
              </a:spcBef>
              <a:spcAft>
                <a:spcPct val="0"/>
              </a:spcAft>
              <a:defRPr sz="3300">
                <a:solidFill>
                  <a:schemeClr val="tx1"/>
                </a:solidFill>
                <a:latin typeface="Arial" panose="020B0604020202020204" pitchFamily="34" charset="0"/>
              </a:defRPr>
            </a:lvl6pPr>
            <a:lvl7pPr marL="914400" algn="l" defTabSz="685800" rtl="0" fontAlgn="base">
              <a:lnSpc>
                <a:spcPct val="90000"/>
              </a:lnSpc>
              <a:spcBef>
                <a:spcPct val="0"/>
              </a:spcBef>
              <a:spcAft>
                <a:spcPct val="0"/>
              </a:spcAft>
              <a:defRPr sz="3300">
                <a:solidFill>
                  <a:schemeClr val="tx1"/>
                </a:solidFill>
                <a:latin typeface="Arial" panose="020B0604020202020204" pitchFamily="34" charset="0"/>
              </a:defRPr>
            </a:lvl7pPr>
            <a:lvl8pPr marL="1371600" algn="l" defTabSz="685800" rtl="0" fontAlgn="base">
              <a:lnSpc>
                <a:spcPct val="90000"/>
              </a:lnSpc>
              <a:spcBef>
                <a:spcPct val="0"/>
              </a:spcBef>
              <a:spcAft>
                <a:spcPct val="0"/>
              </a:spcAft>
              <a:defRPr sz="3300">
                <a:solidFill>
                  <a:schemeClr val="tx1"/>
                </a:solidFill>
                <a:latin typeface="Arial" panose="020B0604020202020204" pitchFamily="34" charset="0"/>
              </a:defRPr>
            </a:lvl8pPr>
            <a:lvl9pPr marL="1828800" algn="l" defTabSz="685800" rtl="0" fontAlgn="base">
              <a:lnSpc>
                <a:spcPct val="90000"/>
              </a:lnSpc>
              <a:spcBef>
                <a:spcPct val="0"/>
              </a:spcBef>
              <a:spcAft>
                <a:spcPct val="0"/>
              </a:spcAft>
              <a:defRPr sz="3300">
                <a:solidFill>
                  <a:schemeClr val="tx1"/>
                </a:solidFill>
                <a:latin typeface="Arial" panose="020B0604020202020204" pitchFamily="34" charset="0"/>
              </a:defRPr>
            </a:lvl9pPr>
          </a:lstStyle>
          <a:p>
            <a:pPr eaLnBrk="1" hangingPunct="1"/>
            <a:r>
              <a:rPr lang="en-GB" altLang="en-US" sz="3600" dirty="0" err="1">
                <a:latin typeface="Calibri"/>
                <a:ea typeface="Calibri"/>
                <a:cs typeface="Calibri"/>
              </a:rPr>
              <a:t>Rôl</a:t>
            </a:r>
            <a:r>
              <a:rPr lang="en-GB" altLang="en-US" sz="3600" dirty="0">
                <a:latin typeface="Calibri"/>
                <a:ea typeface="Calibri"/>
                <a:cs typeface="Calibri"/>
              </a:rPr>
              <a:t> yr </a:t>
            </a:r>
            <a:r>
              <a:rPr lang="en-GB" altLang="en-US" sz="3600" dirty="0" err="1">
                <a:latin typeface="Calibri"/>
                <a:ea typeface="Calibri"/>
                <a:cs typeface="Calibri"/>
              </a:rPr>
              <a:t>oedolyn</a:t>
            </a:r>
            <a:br>
              <a:rPr lang="en-GB" altLang="en-US" sz="3600" dirty="0">
                <a:latin typeface="Calibri" panose="020F0502020204030204" pitchFamily="34" charset="0"/>
                <a:cs typeface="Calibri" panose="020F0502020204030204" pitchFamily="34" charset="0"/>
              </a:rPr>
            </a:br>
            <a:r>
              <a:rPr lang="en-GB" altLang="en-US" sz="3600" dirty="0">
                <a:solidFill>
                  <a:srgbClr val="0070C0"/>
                </a:solidFill>
                <a:latin typeface="Calibri"/>
                <a:ea typeface="Calibri"/>
                <a:cs typeface="Calibri"/>
              </a:rPr>
              <a:t>Role of the adult </a:t>
            </a:r>
          </a:p>
        </p:txBody>
      </p:sp>
    </p:spTree>
    <p:extLst>
      <p:ext uri="{BB962C8B-B14F-4D97-AF65-F5344CB8AC3E}">
        <p14:creationId xmlns:p14="http://schemas.microsoft.com/office/powerpoint/2010/main" val="309877138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Content Placeholder 2">
            <a:extLst>
              <a:ext uri="{FF2B5EF4-FFF2-40B4-BE49-F238E27FC236}">
                <a16:creationId xmlns:a16="http://schemas.microsoft.com/office/drawing/2014/main" id="{2E0FAA93-9752-2642-9F6E-E8C1010A1D04}"/>
              </a:ext>
            </a:extLst>
          </p:cNvPr>
          <p:cNvSpPr>
            <a:spLocks noGrp="1" noChangeArrowheads="1"/>
          </p:cNvSpPr>
          <p:nvPr>
            <p:ph sz="half" idx="1"/>
          </p:nvPr>
        </p:nvSpPr>
        <p:spPr>
          <a:xfrm>
            <a:off x="457200" y="228388"/>
            <a:ext cx="8229600" cy="3989388"/>
          </a:xfrm>
        </p:spPr>
        <p:txBody>
          <a:bodyPr/>
          <a:lstStyle/>
          <a:p>
            <a:pPr marL="0" indent="0" eaLnBrk="1" hangingPunct="1">
              <a:buNone/>
            </a:pPr>
            <a:r>
              <a:rPr lang="en-GB" altLang="en-US" sz="1100" dirty="0" err="1"/>
              <a:t>Rhestr</a:t>
            </a:r>
            <a:r>
              <a:rPr lang="en-GB" altLang="en-US" sz="1100" dirty="0"/>
              <a:t> </a:t>
            </a:r>
            <a:r>
              <a:rPr lang="en-GB" altLang="en-US" sz="1100" dirty="0" err="1"/>
              <a:t>darllen</a:t>
            </a:r>
            <a:r>
              <a:rPr lang="en-GB" altLang="en-US" sz="1100" dirty="0"/>
              <a:t>/ </a:t>
            </a:r>
            <a:r>
              <a:rPr lang="en-GB" altLang="en-US" sz="1100" dirty="0">
                <a:solidFill>
                  <a:srgbClr val="0070C0"/>
                </a:solidFill>
              </a:rPr>
              <a:t>Reference list</a:t>
            </a:r>
            <a:endParaRPr lang="en-US" sz="1100" dirty="0">
              <a:solidFill>
                <a:srgbClr val="0070C0"/>
              </a:solidFill>
              <a:cs typeface="Arial" panose="020B0604020202020204"/>
            </a:endParaRPr>
          </a:p>
          <a:p>
            <a:r>
              <a:rPr lang="en-GB" altLang="en-US" sz="1100" dirty="0"/>
              <a:t>King, P. (2020) The Play Cycle and the Theory of Loose Parts [Video] Available at: </a:t>
            </a:r>
            <a:r>
              <a:rPr lang="en-GB" altLang="en-US" sz="1100" dirty="0">
                <a:hlinkClick r:id="rId3"/>
              </a:rPr>
              <a:t>https://www.youtube.com/watch?v=DpuD1NLk6IE</a:t>
            </a:r>
            <a:r>
              <a:rPr lang="en-GB" altLang="en-US" sz="1100" dirty="0"/>
              <a:t> (Accessed: 17th August 2021).</a:t>
            </a:r>
            <a:endParaRPr lang="en-GB" sz="1100" dirty="0">
              <a:cs typeface="Arial"/>
            </a:endParaRPr>
          </a:p>
          <a:p>
            <a:pPr eaLnBrk="1" hangingPunct="1"/>
            <a:r>
              <a:rPr lang="en-GB" altLang="en-US" sz="1100" dirty="0"/>
              <a:t>This Family Thing (2020) </a:t>
            </a:r>
            <a:r>
              <a:rPr lang="en-GB" altLang="en-US" sz="1100" i="1" dirty="0">
                <a:latin typeface="Roboto"/>
                <a:ea typeface="Roboto"/>
                <a:cs typeface="Roboto"/>
              </a:rPr>
              <a:t>A FULL day Of Toddler Play | Montessori &amp; Open Ended Child Led Play [Video] Available at: </a:t>
            </a:r>
            <a:r>
              <a:rPr lang="en-GB" altLang="en-US" sz="1100" i="1" dirty="0">
                <a:latin typeface="Roboto"/>
                <a:ea typeface="Roboto"/>
                <a:cs typeface="Roboto"/>
                <a:hlinkClick r:id="rId4"/>
              </a:rPr>
              <a:t>https://www.youtube.com/watch?v=ZVZR6s0chp4</a:t>
            </a:r>
            <a:r>
              <a:rPr lang="en-GB" altLang="en-US" sz="1100" i="1" dirty="0">
                <a:latin typeface="Roboto"/>
                <a:ea typeface="Roboto"/>
                <a:cs typeface="Roboto"/>
              </a:rPr>
              <a:t> (Accessed: 17</a:t>
            </a:r>
            <a:r>
              <a:rPr lang="en-GB" altLang="en-US" sz="1100" i="1" baseline="30000" dirty="0">
                <a:latin typeface="Roboto"/>
                <a:ea typeface="Roboto"/>
                <a:cs typeface="Roboto"/>
              </a:rPr>
              <a:t>th</a:t>
            </a:r>
            <a:r>
              <a:rPr lang="en-GB" altLang="en-US" sz="1100" i="1" dirty="0">
                <a:latin typeface="Roboto"/>
                <a:ea typeface="Roboto"/>
                <a:cs typeface="Roboto"/>
              </a:rPr>
              <a:t> August 2021).</a:t>
            </a:r>
          </a:p>
          <a:p>
            <a:pPr eaLnBrk="1" hangingPunct="1"/>
            <a:r>
              <a:rPr lang="en-GB" altLang="en-US" sz="1100" dirty="0"/>
              <a:t>King, P. (2020) A Brief Introduction to the Play Cycle [Video] Available at: </a:t>
            </a:r>
            <a:r>
              <a:rPr lang="en-GB" altLang="en-US" sz="1100" dirty="0">
                <a:hlinkClick r:id="rId5"/>
              </a:rPr>
              <a:t>https://www.youtube.com/watch?v=BtGrwAxgLrQ</a:t>
            </a:r>
            <a:r>
              <a:rPr lang="en-GB" altLang="en-US" sz="1100" dirty="0"/>
              <a:t> (Accessed: 17th August 2021).</a:t>
            </a:r>
            <a:endParaRPr lang="en-GB" altLang="en-US" sz="1100" dirty="0">
              <a:cs typeface="Arial"/>
            </a:endParaRPr>
          </a:p>
          <a:p>
            <a:pPr eaLnBrk="1" hangingPunct="1"/>
            <a:r>
              <a:rPr lang="en-GB" altLang="en-US" sz="1100" dirty="0"/>
              <a:t>King, P. (2020) The Adult Role in the Play Cycle[Video] Available at: </a:t>
            </a:r>
            <a:r>
              <a:rPr lang="en-GB" altLang="en-US" sz="1100" dirty="0">
                <a:hlinkClick r:id="rId6"/>
              </a:rPr>
              <a:t>https://www.youtube.com/watch?v=-mpQJwf-mRg</a:t>
            </a:r>
            <a:r>
              <a:rPr lang="en-GB" altLang="en-US" sz="1100" dirty="0"/>
              <a:t> (Accessed: 17th August 2021).</a:t>
            </a:r>
            <a:endParaRPr lang="en-GB" altLang="en-US" sz="1100" dirty="0">
              <a:cs typeface="Arial"/>
            </a:endParaRPr>
          </a:p>
          <a:p>
            <a:pPr eaLnBrk="1" hangingPunct="1"/>
            <a:r>
              <a:rPr lang="en-GB" altLang="en-US" sz="1100" dirty="0"/>
              <a:t>Learning through Landscapes (2013) The role of adults [video] Available at:  </a:t>
            </a:r>
            <a:r>
              <a:rPr lang="en-GB" altLang="en-US" sz="1100" dirty="0">
                <a:hlinkClick r:id="rId7"/>
              </a:rPr>
              <a:t>https://www.youtube.com/watch?v=kEavpVl2OE0</a:t>
            </a:r>
            <a:r>
              <a:rPr lang="en-GB" altLang="en-US" sz="1100" dirty="0"/>
              <a:t> (Accessed: 17th August 2021).</a:t>
            </a:r>
            <a:endParaRPr lang="en-GB" altLang="en-US" sz="1100" dirty="0">
              <a:cs typeface="Arial"/>
            </a:endParaRPr>
          </a:p>
          <a:p>
            <a:r>
              <a:rPr lang="en-GB" sz="1100" dirty="0">
                <a:latin typeface="Arial" panose="020B0604020202020204"/>
                <a:cs typeface="Arial" panose="020B0604020202020204"/>
              </a:rPr>
              <a:t>Andrews</a:t>
            </a:r>
            <a:r>
              <a:rPr lang="en-GB" sz="1100" dirty="0">
                <a:ea typeface="+mn-lt"/>
                <a:cs typeface="+mn-lt"/>
              </a:rPr>
              <a:t>, M. (2017) </a:t>
            </a:r>
            <a:r>
              <a:rPr lang="en-GB" sz="1100" i="1" dirty="0">
                <a:ea typeface="+mn-lt"/>
                <a:cs typeface="+mn-lt"/>
              </a:rPr>
              <a:t>Exploring play for early childhood studies</a:t>
            </a:r>
            <a:r>
              <a:rPr lang="en-GB" sz="1100" dirty="0">
                <a:ea typeface="+mn-lt"/>
                <a:cs typeface="+mn-lt"/>
              </a:rPr>
              <a:t>. First edition. Thousand Oaks, CA: Sage Publications.</a:t>
            </a:r>
          </a:p>
          <a:p>
            <a:r>
              <a:rPr lang="en-GB" sz="1100" dirty="0">
                <a:latin typeface="Arial" panose="020B0604020202020204"/>
                <a:cs typeface="Arial" panose="020B0604020202020204"/>
              </a:rPr>
              <a:t>The Montessori School of the </a:t>
            </a:r>
            <a:r>
              <a:rPr lang="en-GB" sz="1100" dirty="0" err="1">
                <a:latin typeface="Arial" panose="020B0604020202020204"/>
                <a:cs typeface="Arial" panose="020B0604020202020204"/>
              </a:rPr>
              <a:t>Burkshires</a:t>
            </a:r>
            <a:r>
              <a:rPr lang="en-GB" sz="1100" dirty="0">
                <a:latin typeface="Arial" panose="020B0604020202020204"/>
                <a:cs typeface="Arial" panose="020B0604020202020204"/>
              </a:rPr>
              <a:t>. (2024). 'Why encourage self-directed play?'. </a:t>
            </a:r>
            <a:r>
              <a:rPr lang="en-GB" sz="1100" dirty="0">
                <a:ea typeface="+mn-lt"/>
                <a:cs typeface="+mn-lt"/>
                <a:hlinkClick r:id="rId8"/>
              </a:rPr>
              <a:t>Why Encourage Self-Directed Play?</a:t>
            </a:r>
            <a:endParaRPr lang="en-GB" sz="1100" dirty="0">
              <a:latin typeface="Arial" panose="020B0604020202020204"/>
              <a:cs typeface="Arial" panose="020B0604020202020204"/>
            </a:endParaRPr>
          </a:p>
          <a:p>
            <a:r>
              <a:rPr lang="en-GB" sz="1100" dirty="0">
                <a:ea typeface="+mn-lt"/>
                <a:cs typeface="+mn-lt"/>
              </a:rPr>
              <a:t>Howard, J. and McInnes, K. (2013) </a:t>
            </a:r>
            <a:r>
              <a:rPr lang="en-GB" sz="1100" i="1" dirty="0">
                <a:ea typeface="+mn-lt"/>
                <a:cs typeface="+mn-lt"/>
              </a:rPr>
              <a:t>The essence of play : a practice companion for professionals working with children and young people</a:t>
            </a:r>
            <a:r>
              <a:rPr lang="en-GB" sz="1100" dirty="0">
                <a:ea typeface="+mn-lt"/>
                <a:cs typeface="+mn-lt"/>
              </a:rPr>
              <a:t>. Abingdon, Oxon: Routledge.</a:t>
            </a:r>
            <a:endParaRPr lang="en-GB" sz="1100" dirty="0">
              <a:latin typeface="Arial" panose="020B0604020202020204"/>
              <a:ea typeface="Roboto" panose="02000000000000000000" pitchFamily="2" charset="0"/>
              <a:cs typeface="Arial" panose="020B0604020202020204"/>
            </a:endParaRPr>
          </a:p>
          <a:p>
            <a:r>
              <a:rPr lang="en-GB" sz="1100" dirty="0">
                <a:latin typeface="Arial" panose="020B0604020202020204"/>
                <a:ea typeface="Roboto"/>
                <a:cs typeface="Arial" panose="020B0604020202020204"/>
              </a:rPr>
              <a:t>The Steiner Connection. (2022). 'Self-Directed play in the Waldorf Kindergarten'. </a:t>
            </a:r>
            <a:r>
              <a:rPr lang="en-GB" sz="1100" dirty="0">
                <a:ea typeface="+mn-lt"/>
                <a:cs typeface="+mn-lt"/>
                <a:hlinkClick r:id="rId9"/>
              </a:rPr>
              <a:t>Self-Directed Play in the Waldorf Kindergarten – The Steiner Connection</a:t>
            </a:r>
            <a:endParaRPr lang="en-GB" sz="1100" dirty="0">
              <a:latin typeface="Arial" panose="020B0604020202020204"/>
              <a:ea typeface="Roboto" panose="02000000000000000000" pitchFamily="2" charset="0"/>
              <a:cs typeface="Arial" panose="020B0604020202020204"/>
            </a:endParaRPr>
          </a:p>
          <a:p>
            <a:r>
              <a:rPr lang="en-GB" sz="1100" dirty="0">
                <a:ea typeface="+mn-lt"/>
                <a:cs typeface="+mn-lt"/>
              </a:rPr>
              <a:t>Sands, C. (2013). 'The Play Cycle: Observing and Understanding play'. </a:t>
            </a:r>
            <a:r>
              <a:rPr lang="en-GB" sz="1100" dirty="0">
                <a:ea typeface="+mn-lt"/>
                <a:cs typeface="+mn-lt"/>
                <a:hlinkClick r:id="rId10"/>
              </a:rPr>
              <a:t>The Play Cycle: Observing &amp; Understanding Play — Children's </a:t>
            </a:r>
            <a:r>
              <a:rPr lang="en-GB" sz="1100" dirty="0" err="1">
                <a:ea typeface="+mn-lt"/>
                <a:cs typeface="+mn-lt"/>
                <a:hlinkClick r:id="rId10"/>
              </a:rPr>
              <a:t>Scrapstore</a:t>
            </a:r>
            <a:endParaRPr lang="en-GB" sz="1100" dirty="0">
              <a:ea typeface="+mn-lt"/>
              <a:cs typeface="+mn-lt"/>
            </a:endParaRPr>
          </a:p>
          <a:p>
            <a:r>
              <a:rPr lang="en-GB" sz="1100" dirty="0">
                <a:ea typeface="+mn-lt"/>
                <a:cs typeface="+mn-lt"/>
              </a:rPr>
              <a:t>Whalley, C. (2022). ‘The role of the adult in learning through play’. </a:t>
            </a:r>
            <a:r>
              <a:rPr lang="en-US" sz="1100" dirty="0">
                <a:hlinkClick r:id="rId11"/>
              </a:rPr>
              <a:t>The role of the adult in learning through play | </a:t>
            </a:r>
            <a:r>
              <a:rPr lang="en-US" sz="1100" dirty="0">
                <a:hlinkClick r:id="rId12"/>
              </a:rPr>
              <a:t>www.eyalliance.org.uk</a:t>
            </a:r>
            <a:endParaRPr lang="en-US" sz="1100" dirty="0"/>
          </a:p>
          <a:p>
            <a:r>
              <a:rPr lang="en-US" sz="1100" dirty="0">
                <a:ea typeface="+mn-lt"/>
                <a:cs typeface="+mn-lt"/>
              </a:rPr>
              <a:t>Fuertes, M. Fernandes, I., Azevedo, A.R., Morais, I., Tadeu, B. and Tempera, T. (2025). What do adults learn through play regarding interactions and communication with children? European Early Childhood Education Research Journal, 33(1). Pp. 36-49. </a:t>
            </a:r>
            <a:endParaRPr lang="en-GB" sz="1100" dirty="0">
              <a:ea typeface="+mn-lt"/>
              <a:cs typeface="+mn-lt"/>
            </a:endParaRPr>
          </a:p>
          <a:p>
            <a:r>
              <a:rPr lang="en-GB" sz="1100" dirty="0">
                <a:ea typeface="+mn-lt"/>
                <a:cs typeface="+mn-lt"/>
              </a:rPr>
              <a:t>King, P. (2025). Play-based learning and the play cycle: A consideration of the adult role in the process of play. </a:t>
            </a:r>
            <a:r>
              <a:rPr lang="en-US" sz="1100" dirty="0">
                <a:hlinkClick r:id="rId13"/>
              </a:rPr>
              <a:t>EJ1487324.pdf</a:t>
            </a:r>
            <a:endParaRPr lang="en-US" sz="1100" dirty="0"/>
          </a:p>
          <a:p>
            <a:r>
              <a:rPr lang="en-US" sz="1100" dirty="0">
                <a:ea typeface="+mn-lt"/>
                <a:cs typeface="+mn-lt"/>
              </a:rPr>
              <a:t>The strong national museum of play. (2025). Play quotes. </a:t>
            </a:r>
            <a:r>
              <a:rPr lang="en-US" sz="1100" dirty="0">
                <a:hlinkClick r:id="rId14"/>
              </a:rPr>
              <a:t>Play Quotes - The Strong National Museum of Play</a:t>
            </a:r>
            <a:endParaRPr lang="en-GB" sz="1100" dirty="0">
              <a:ea typeface="+mn-lt"/>
              <a:cs typeface="+mn-lt"/>
            </a:endParaRPr>
          </a:p>
          <a:p>
            <a:endParaRPr lang="en-GB" sz="1600" dirty="0">
              <a:latin typeface="Arial" panose="020B0604020202020204"/>
              <a:ea typeface="Roboto" panose="02000000000000000000" pitchFamily="2" charset="0"/>
              <a:cs typeface="Arial" panose="020B0604020202020204"/>
            </a:endParaRPr>
          </a:p>
          <a:p>
            <a:endParaRPr lang="en-GB" altLang="en-US" sz="1600" dirty="0">
              <a:latin typeface="Arial" panose="020B0604020202020204"/>
              <a:ea typeface="Roboto" panose="02000000000000000000" pitchFamily="2" charset="0"/>
              <a:cs typeface="Arial" panose="020B0604020202020204"/>
            </a:endParaRPr>
          </a:p>
          <a:p>
            <a:pPr eaLnBrk="1" hangingPunct="1"/>
            <a:endParaRPr lang="en-GB" altLang="en-US" sz="1600" i="1" dirty="0">
              <a:latin typeface="Roboto" panose="02000000000000000000" pitchFamily="2" charset="0"/>
              <a:ea typeface="Roboto" panose="02000000000000000000" pitchFamily="2" charset="0"/>
              <a:cs typeface="Roboto" panose="02000000000000000000" pitchFamily="2" charset="0"/>
            </a:endParaRPr>
          </a:p>
          <a:p>
            <a:pPr eaLnBrk="1" hangingPunct="1"/>
            <a:endParaRPr lang="en-GB" altLang="en-US" dirty="0">
              <a:cs typeface="Arial" panose="020B0604020202020204"/>
            </a:endParaRPr>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PodHandler">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dHandler" id="{13650762-B47E-4831-B6E2-90D0068FB010}" vid="{7EAE80CA-C815-451C-9B0B-943525A673D6}"/>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PodHandler" id="{13650762-B47E-4831-B6E2-90D0068FB010}" vid="{F3944D7E-7013-4E67-A11B-0FC9CD71B0FC}"/>
    </a:ext>
  </a:extLst>
</a:theme>
</file>

<file path=ppt/theme/theme3.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6" ma:contentTypeDescription="Create a new document." ma:contentTypeScope="" ma:versionID="1dcbe6cef95cab57b35572ed51877462">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cef594030a4e2a8adfaa4d1426399581"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element name="MediaServiceBillingMetadata" ma:index="2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E4A782A-B287-4975-91F1-419E9AA70684}">
  <ds:schemaRefs>
    <ds:schemaRef ds:uri="http://schemas.microsoft.com/sharepoint/v3/contenttype/forms"/>
  </ds:schemaRefs>
</ds:datastoreItem>
</file>

<file path=customXml/itemProps2.xml><?xml version="1.0" encoding="utf-8"?>
<ds:datastoreItem xmlns:ds="http://schemas.openxmlformats.org/officeDocument/2006/customXml" ds:itemID="{DA3D0330-6357-444C-9C22-FF1378D3632D}">
  <ds:schemaRefs>
    <ds:schemaRef ds:uri="http://www.w3.org/XML/1998/namespace"/>
    <ds:schemaRef ds:uri="http://purl.org/dc/terms/"/>
    <ds:schemaRef ds:uri="16bfc89a-06a0-41d6-ae50-6ff65b36cb8b"/>
    <ds:schemaRef ds:uri="http://purl.org/dc/dcmitype/"/>
    <ds:schemaRef ds:uri="e4a72011-89be-41d7-bd49-565121a9e247"/>
    <ds:schemaRef ds:uri="http://schemas.microsoft.com/office/infopath/2007/PartnerControls"/>
    <ds:schemaRef ds:uri="http://purl.org/dc/elements/1.1/"/>
    <ds:schemaRef ds:uri="http://schemas.microsoft.com/office/2006/documentManagement/types"/>
    <ds:schemaRef ds:uri="http://schemas.openxmlformats.org/package/2006/metadata/core-properties"/>
    <ds:schemaRef ds:uri="http://schemas.microsoft.com/office/2006/metadata/properties"/>
  </ds:schemaRefs>
</ds:datastoreItem>
</file>

<file path=customXml/itemProps3.xml><?xml version="1.0" encoding="utf-8"?>
<ds:datastoreItem xmlns:ds="http://schemas.openxmlformats.org/officeDocument/2006/customXml" ds:itemID="{DCC71AE5-210C-40FF-83B0-46A02B7E481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PodHandler</Template>
  <TotalTime>3012</TotalTime>
  <Words>2573</Words>
  <Application>Microsoft Office PowerPoint</Application>
  <PresentationFormat>On-screen Show (4:3)</PresentationFormat>
  <Paragraphs>302</Paragraphs>
  <Slides>30</Slides>
  <Notes>21</Notes>
  <HiddenSlides>0</HiddenSlides>
  <MMClips>4</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30</vt:i4>
      </vt:variant>
    </vt:vector>
  </HeadingPairs>
  <TitlesOfParts>
    <vt:vector size="39" baseType="lpstr">
      <vt:lpstr>Arial,Sans-Serif</vt:lpstr>
      <vt:lpstr>MS PGothic</vt:lpstr>
      <vt:lpstr>Myriad Pro</vt:lpstr>
      <vt:lpstr>Arial</vt:lpstr>
      <vt:lpstr>Calibri</vt:lpstr>
      <vt:lpstr>Roboto</vt:lpstr>
      <vt:lpstr>Times</vt:lpstr>
      <vt:lpstr>PodHandler</vt:lpstr>
      <vt:lpstr>20140311PresentationUWTSDTemplate</vt:lpstr>
      <vt:lpstr>ECEY4003/C Chwarae plant: egwyddorion ac arfer Darlith 3- Rôl yr oedolyn  Children’s play: principles and practice Lecture 3- The role of the adult </vt:lpstr>
      <vt:lpstr>PowerPoint Presentation</vt:lpstr>
      <vt:lpstr>Geirfa  Glossary</vt:lpstr>
      <vt:lpstr>Beth yw rol yr oedolyn yn ystod chwarae? What is the role of the adult during play?</vt:lpstr>
      <vt:lpstr>Beth yw rol yr oedolyn yn ystod chwarae? What is the role of the adult during play?</vt:lpstr>
      <vt:lpstr>Rôlau gwahanol yn chwarae Different roles in play</vt:lpstr>
      <vt:lpstr>Rôl yr arsylwr Observer role</vt:lpstr>
      <vt:lpstr>Rôl y partner Partner role</vt:lpstr>
      <vt:lpstr>Rôl yr hwylusydd Facilitator role</vt:lpstr>
      <vt:lpstr>PowerPoint Presentation</vt:lpstr>
      <vt:lpstr>PowerPoint Presentation</vt:lpstr>
      <vt:lpstr>Gallwch chi feddwl am amser pan newidiodd oedolyn eich chwarae fel plentyn?  Can you think of a time an adult changed your play as a child?</vt:lpstr>
      <vt:lpstr>Sut mae oedolion yn torri’r cylch chwarae How adults break the play cycle</vt:lpstr>
      <vt:lpstr>Sut gall oedolion cefnogi How can adults support</vt:lpstr>
      <vt:lpstr>Ciwiau chwarae</vt:lpstr>
      <vt:lpstr>PowerPoint Presentation</vt:lpstr>
      <vt:lpstr>Beth yw ystyr chwarae hunan-gyfeiriedig? What do we mean by self-directed play?</vt:lpstr>
      <vt:lpstr>Chwarae hunan-gyfeiriedig Self-directed play</vt:lpstr>
      <vt:lpstr>Enghreifftiau o chwarae Examples of play</vt:lpstr>
      <vt:lpstr>Adlewyrchiad Reflection</vt:lpstr>
      <vt:lpstr>Adlewyrchiad Reflection</vt:lpstr>
      <vt:lpstr>PowerPoint Presentation</vt:lpstr>
      <vt:lpstr>PowerPoint Presentation</vt:lpstr>
      <vt:lpstr>Chwarae hunan-gyfeiriedig</vt:lpstr>
      <vt:lpstr>Chwarae hunan-gyfeiriedig Self-directed play</vt:lpstr>
      <vt:lpstr>Cefnogi datblygiad o fewn pob maes Supporting development in every area</vt:lpstr>
      <vt:lpstr>Datblygiad cyfannol   Holistic Development</vt:lpstr>
      <vt:lpstr>Rôl yr oedolyn-amgylchedd dysgu cadarnhaol Role of the adult – positive learning environment</vt:lpstr>
      <vt:lpstr>PowerPoint Presentation</vt:lpstr>
      <vt:lpstr>PowerPoint Presentation</vt:lpstr>
    </vt:vector>
  </TitlesOfParts>
  <Company>Stills Design &amp; Advertising</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Templed PowerPoint Bwrdd yr Iaith Gymraeg</dc:title>
  <dc:creator>chris carpenter</dc:creator>
  <cp:keywords>templed, dempled, thempled, powerpoint, bwrdd, fwrdd, iaith, cymraeg, gymraeg, chymraeg, cyflwyniadau, gyflwyniadau, chyflwyniadau, delwedd, ddelwedd,</cp:keywords>
  <cp:lastModifiedBy>Natasha Morgans</cp:lastModifiedBy>
  <cp:revision>646</cp:revision>
  <cp:lastPrinted>2019-11-18T15:49:11Z</cp:lastPrinted>
  <dcterms:created xsi:type="dcterms:W3CDTF">2004-04-06T15:50:52Z</dcterms:created>
  <dcterms:modified xsi:type="dcterms:W3CDTF">2025-12-18T14:48:07Z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WLBCategory">
    <vt:lpwstr>61</vt:lpwstr>
  </property>
  <property fmtid="{D5CDD505-2E9C-101B-9397-08002B2CF9AE}" pid="3" name="Target Audiences">
    <vt:lpwstr/>
  </property>
  <property fmtid="{D5CDD505-2E9C-101B-9397-08002B2CF9AE}" pid="4" name="Description0">
    <vt:lpwstr>Dyma dempled y Bwrdd ar gyfer cyflwyniadau PowerPoint. Mae'n cynnwys gwybodaeth a fydd o gymorth i chi lunio cyflwyniadau sydd yn cyflwyno delwedd y Bwrdd yn gyson. Cofiwch lynu'n gaeth at y templed - peidiwch â'i newid o gwbl.</vt:lpwstr>
  </property>
  <property fmtid="{D5CDD505-2E9C-101B-9397-08002B2CF9AE}" pid="5" name="Sites">
    <vt:lpwstr>;#Intranet Site;#</vt:lpwstr>
  </property>
  <property fmtid="{D5CDD505-2E9C-101B-9397-08002B2CF9AE}" pid="6" name="Name">
    <vt:lpwstr>1091.PPT</vt:lpwstr>
  </property>
  <property fmtid="{D5CDD505-2E9C-101B-9397-08002B2CF9AE}" pid="7" name="Date">
    <vt:lpwstr>2007-03-12T00:00:00Z</vt:lpwstr>
  </property>
  <property fmtid="{D5CDD505-2E9C-101B-9397-08002B2CF9AE}" pid="8" name="Order">
    <vt:lpwstr>211100.000000000</vt:lpwstr>
  </property>
  <property fmtid="{D5CDD505-2E9C-101B-9397-08002B2CF9AE}" pid="9" name="Hidden">
    <vt:lpwstr>0</vt:lpwstr>
  </property>
  <property fmtid="{D5CDD505-2E9C-101B-9397-08002B2CF9AE}" pid="10" name="IsPopular">
    <vt:lpwstr>0</vt:lpwstr>
  </property>
  <property fmtid="{D5CDD505-2E9C-101B-9397-08002B2CF9AE}" pid="11" name="xd_Signature">
    <vt:lpwstr/>
  </property>
  <property fmtid="{D5CDD505-2E9C-101B-9397-08002B2CF9AE}" pid="12" name="TemplateUrl">
    <vt:lpwstr/>
  </property>
  <property fmtid="{D5CDD505-2E9C-101B-9397-08002B2CF9AE}" pid="13" name="PublishingStartDate">
    <vt:lpwstr/>
  </property>
  <property fmtid="{D5CDD505-2E9C-101B-9397-08002B2CF9AE}" pid="14" name="PublishingExpirationDate">
    <vt:lpwstr/>
  </property>
  <property fmtid="{D5CDD505-2E9C-101B-9397-08002B2CF9AE}" pid="15" name="xd_ProgID">
    <vt:lpwstr/>
  </property>
  <property fmtid="{D5CDD505-2E9C-101B-9397-08002B2CF9AE}" pid="16" name="Keywords0">
    <vt:lpwstr>templed, dempled, thempled, powerpoint, bwrdd, fwrdd, iaith, cymraeg, gymraeg, chymraeg, cyflwyniadau, gyflwyniadau, chyflwyniadau, delwedd, ddelwedd, </vt:lpwstr>
  </property>
  <property fmtid="{D5CDD505-2E9C-101B-9397-08002B2CF9AE}" pid="17" name="Language">
    <vt:lpwstr>Welsh</vt:lpwstr>
  </property>
  <property fmtid="{D5CDD505-2E9C-101B-9397-08002B2CF9AE}" pid="18" name="display_urn:schemas-microsoft-com:office:office#Editor">
    <vt:lpwstr>NTDD2413\Operator</vt:lpwstr>
  </property>
  <property fmtid="{D5CDD505-2E9C-101B-9397-08002B2CF9AE}" pid="19" name="display_urn:schemas-microsoft-com:office:office#Author">
    <vt:lpwstr>Jeremy Evas</vt:lpwstr>
  </property>
  <property fmtid="{D5CDD505-2E9C-101B-9397-08002B2CF9AE}" pid="20" name="ContentTypeId">
    <vt:lpwstr>0x010100B144F219396AFE458016C97602F34B7A</vt:lpwstr>
  </property>
  <property fmtid="{D5CDD505-2E9C-101B-9397-08002B2CF9AE}" pid="21" name="MediaServiceImageTags">
    <vt:lpwstr/>
  </property>
</Properties>
</file>