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8" r:id="rId6"/>
    <p:sldId id="261" r:id="rId7"/>
    <p:sldId id="262" r:id="rId8"/>
    <p:sldId id="266" r:id="rId9"/>
    <p:sldId id="267" r:id="rId10"/>
    <p:sldId id="274" r:id="rId11"/>
    <p:sldId id="263" r:id="rId12"/>
    <p:sldId id="270" r:id="rId13"/>
    <p:sldId id="273" r:id="rId14"/>
    <p:sldId id="264" r:id="rId15"/>
    <p:sldId id="269" r:id="rId16"/>
    <p:sldId id="265" r:id="rId17"/>
    <p:sldId id="272" r:id="rId18"/>
    <p:sldId id="27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D32C0E9-2B19-4019-B8C6-482C484523CD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2E08F2-C985-456E-9881-03DA50C3057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0.png"/><Relationship Id="rId4" Type="http://schemas.openxmlformats.org/officeDocument/2006/relationships/oleObject" Target="../embeddings/oleObject2.bin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Steve\My Documents\My Pictures\Egypt\naqada_label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067944" y="260648"/>
            <a:ext cx="4788416" cy="408103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068016"/>
            <a:ext cx="8077200" cy="1673352"/>
          </a:xfrm>
        </p:spPr>
        <p:txBody>
          <a:bodyPr>
            <a:normAutofit/>
          </a:bodyPr>
          <a:lstStyle/>
          <a:p>
            <a:r>
              <a:rPr lang="en-GB" sz="7200" dirty="0" smtClean="0"/>
              <a:t>AHAR5004</a:t>
            </a:r>
            <a:endParaRPr lang="en-GB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40968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/>
              <a:t>Egypt: Origins of Hieroglyphs</a:t>
            </a:r>
            <a:endParaRPr lang="en-GB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251062"/>
          </a:xfrm>
        </p:spPr>
        <p:txBody>
          <a:bodyPr/>
          <a:lstStyle/>
          <a:p>
            <a:r>
              <a:rPr lang="en-GB" dirty="0" smtClean="0"/>
              <a:t>Hieroglyphs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Ancient Egyptians believed the god Thoth invented  writing</a:t>
            </a:r>
          </a:p>
          <a:p>
            <a:r>
              <a:rPr lang="en-GB" dirty="0" smtClean="0"/>
              <a:t>Hieroglyphic script was called </a:t>
            </a:r>
            <a:r>
              <a:rPr lang="en-GB" i="1" dirty="0" err="1" smtClean="0">
                <a:solidFill>
                  <a:srgbClr val="FFC000"/>
                </a:solidFill>
              </a:rPr>
              <a:t>mdwt</a:t>
            </a:r>
            <a:r>
              <a:rPr lang="en-GB" i="1" dirty="0" smtClean="0">
                <a:solidFill>
                  <a:srgbClr val="FFC000"/>
                </a:solidFill>
              </a:rPr>
              <a:t> </a:t>
            </a:r>
            <a:r>
              <a:rPr lang="en-GB" i="1" dirty="0" err="1" smtClean="0">
                <a:solidFill>
                  <a:srgbClr val="FFC000"/>
                </a:solidFill>
              </a:rPr>
              <a:t>ntr</a:t>
            </a:r>
            <a:endParaRPr lang="en-GB" i="1" dirty="0" smtClean="0">
              <a:solidFill>
                <a:srgbClr val="FFC000"/>
              </a:solidFill>
            </a:endParaRPr>
          </a:p>
          <a:p>
            <a:pPr lvl="1"/>
            <a:r>
              <a:rPr lang="en-GB" dirty="0" smtClean="0"/>
              <a:t>God’s words</a:t>
            </a:r>
          </a:p>
          <a:p>
            <a:r>
              <a:rPr lang="en-GB" dirty="0" smtClean="0"/>
              <a:t>Hieroglyphic script used from the </a:t>
            </a:r>
            <a:r>
              <a:rPr lang="en-GB" dirty="0" err="1" smtClean="0"/>
              <a:t>Predynastic</a:t>
            </a:r>
            <a:r>
              <a:rPr lang="en-GB" dirty="0" smtClean="0"/>
              <a:t> period (Dynasty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en-GB" dirty="0" smtClean="0"/>
              <a:t>) to the Roman period (c. AD4</a:t>
            </a:r>
            <a:r>
              <a:rPr lang="en-GB" baseline="30000" dirty="0" smtClean="0"/>
              <a:t>th</a:t>
            </a:r>
            <a:r>
              <a:rPr lang="en-GB" dirty="0" smtClean="0"/>
              <a:t> century)</a:t>
            </a:r>
            <a:endParaRPr lang="en-GB" dirty="0"/>
          </a:p>
        </p:txBody>
      </p:sp>
      <p:pic>
        <p:nvPicPr>
          <p:cNvPr id="5" name="Content Placeholder 4" descr="thot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08104" y="1556792"/>
            <a:ext cx="3221876" cy="49567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of Hieroglyphs?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844824"/>
            <a:ext cx="5410944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Origins are obscure </a:t>
            </a:r>
          </a:p>
          <a:p>
            <a:r>
              <a:rPr lang="en-GB" dirty="0" smtClean="0"/>
              <a:t>Appears as pictographic script at end of 4</a:t>
            </a:r>
            <a:r>
              <a:rPr lang="en-GB" baseline="30000" dirty="0" smtClean="0"/>
              <a:t>th</a:t>
            </a:r>
            <a:r>
              <a:rPr lang="en-GB" dirty="0" smtClean="0"/>
              <a:t> millennium</a:t>
            </a:r>
          </a:p>
          <a:p>
            <a:r>
              <a:rPr lang="en-GB" dirty="0" smtClean="0"/>
              <a:t>Does not have a long prehistory of the use of mnemonic devices evident in Mesopotamia</a:t>
            </a:r>
          </a:p>
          <a:p>
            <a:pPr lvl="1"/>
            <a:r>
              <a:rPr lang="en-GB" dirty="0" smtClean="0"/>
              <a:t>How/why did this writing system develop?</a:t>
            </a:r>
          </a:p>
          <a:p>
            <a:r>
              <a:rPr lang="en-GB" dirty="0" smtClean="0"/>
              <a:t>Possibly the </a:t>
            </a:r>
            <a:r>
              <a:rPr lang="en-GB" dirty="0" smtClean="0">
                <a:solidFill>
                  <a:srgbClr val="FFC000"/>
                </a:solidFill>
              </a:rPr>
              <a:t>concept</a:t>
            </a:r>
            <a:r>
              <a:rPr lang="en-GB" dirty="0" smtClean="0"/>
              <a:t> (but not the actual </a:t>
            </a:r>
            <a:r>
              <a:rPr lang="en-GB" dirty="0" smtClean="0">
                <a:solidFill>
                  <a:srgbClr val="FFC000"/>
                </a:solidFill>
              </a:rPr>
              <a:t>system </a:t>
            </a:r>
            <a:r>
              <a:rPr lang="en-GB" dirty="0" smtClean="0"/>
              <a:t>of writing ) derives from Mesopotamia?</a:t>
            </a:r>
          </a:p>
        </p:txBody>
      </p:sp>
      <p:pic>
        <p:nvPicPr>
          <p:cNvPr id="12" name="Content Placeholder 4" descr="daik_buto03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96136" y="2780928"/>
            <a:ext cx="2996804" cy="216024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Predynastic</a:t>
            </a:r>
            <a:r>
              <a:rPr lang="en-GB" dirty="0" smtClean="0"/>
              <a:t> Origins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338936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Abydos (</a:t>
            </a:r>
            <a:r>
              <a:rPr lang="en-GB" dirty="0" err="1" smtClean="0"/>
              <a:t>Naqada</a:t>
            </a:r>
            <a:r>
              <a:rPr lang="en-GB" dirty="0" smtClean="0"/>
              <a:t> III): ivory, bone &amp; wooden labels with inscribed signs attached to boxes &amp; jars</a:t>
            </a:r>
          </a:p>
          <a:p>
            <a:r>
              <a:rPr lang="en-GB" dirty="0" smtClean="0"/>
              <a:t>Thought to have an economic use: marking movement of goods</a:t>
            </a:r>
          </a:p>
          <a:p>
            <a:r>
              <a:rPr lang="en-GB" dirty="0" smtClean="0"/>
              <a:t>Signs might represent the names of places, products or persons</a:t>
            </a:r>
          </a:p>
          <a:p>
            <a:pPr lvl="1"/>
            <a:r>
              <a:rPr lang="en-GB" dirty="0" smtClean="0"/>
              <a:t>But they cannot be “read”</a:t>
            </a:r>
            <a:endParaRPr lang="en-GB" dirty="0"/>
          </a:p>
        </p:txBody>
      </p:sp>
      <p:pic>
        <p:nvPicPr>
          <p:cNvPr id="5" name="Content Placeholder 6" descr="abydos wooden plaque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940152" y="1844824"/>
            <a:ext cx="2941687" cy="434732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Predynastic</a:t>
            </a:r>
            <a:r>
              <a:rPr lang="en-GB" dirty="0" smtClean="0"/>
              <a:t> Writing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896544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What do the signs represent?</a:t>
            </a:r>
          </a:p>
          <a:p>
            <a:r>
              <a:rPr lang="en-GB" dirty="0" smtClean="0"/>
              <a:t>They  might be:</a:t>
            </a:r>
          </a:p>
          <a:p>
            <a:pPr lvl="1"/>
            <a:r>
              <a:rPr lang="en-GB" dirty="0" smtClean="0"/>
              <a:t>Pictograms</a:t>
            </a:r>
          </a:p>
          <a:p>
            <a:pPr lvl="1"/>
            <a:r>
              <a:rPr lang="en-GB" dirty="0" smtClean="0"/>
              <a:t>Ideograms</a:t>
            </a:r>
          </a:p>
          <a:p>
            <a:pPr lvl="1"/>
            <a:r>
              <a:rPr lang="en-GB" dirty="0" smtClean="0"/>
              <a:t>Phonemes</a:t>
            </a:r>
          </a:p>
          <a:p>
            <a:r>
              <a:rPr lang="en-GB" dirty="0" smtClean="0"/>
              <a:t>Dreyer: groups of signs on some fragments can be read</a:t>
            </a:r>
          </a:p>
          <a:p>
            <a:pPr lvl="1"/>
            <a:r>
              <a:rPr lang="en-GB" dirty="0" smtClean="0"/>
              <a:t>Identifies place names such as </a:t>
            </a:r>
            <a:r>
              <a:rPr lang="en-GB" dirty="0" err="1" smtClean="0"/>
              <a:t>Bast</a:t>
            </a:r>
            <a:endParaRPr lang="en-GB" dirty="0" smtClean="0"/>
          </a:p>
          <a:p>
            <a:r>
              <a:rPr lang="en-GB" dirty="0" smtClean="0"/>
              <a:t>Like </a:t>
            </a:r>
            <a:r>
              <a:rPr lang="en-GB" dirty="0" err="1" smtClean="0"/>
              <a:t>protocuneiform</a:t>
            </a:r>
            <a:r>
              <a:rPr lang="en-GB" dirty="0" smtClean="0"/>
              <a:t> the meaning of the signs &amp; how they worked is elusive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gallery_7_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08327" y="2420888"/>
            <a:ext cx="3799325" cy="244827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of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050904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Egypt or Mesopotamia?</a:t>
            </a:r>
          </a:p>
          <a:p>
            <a:r>
              <a:rPr lang="en-GB" dirty="0" smtClean="0"/>
              <a:t>Both systems develop in late 4</a:t>
            </a:r>
            <a:r>
              <a:rPr lang="en-GB" baseline="30000" dirty="0" smtClean="0"/>
              <a:t>th</a:t>
            </a:r>
            <a:r>
              <a:rPr lang="en-GB" dirty="0" smtClean="0"/>
              <a:t> millennium</a:t>
            </a:r>
          </a:p>
          <a:p>
            <a:pPr lvl="1"/>
            <a:r>
              <a:rPr lang="en-GB" dirty="0" smtClean="0"/>
              <a:t>Associated with state formation</a:t>
            </a:r>
          </a:p>
          <a:p>
            <a:r>
              <a:rPr lang="en-GB" dirty="0" smtClean="0"/>
              <a:t>Traditionally thought that writing first developed in Mesopotamia</a:t>
            </a:r>
          </a:p>
          <a:p>
            <a:r>
              <a:rPr lang="en-GB" dirty="0" smtClean="0"/>
              <a:t>Other elements of material culture introduced from Mesopotamia</a:t>
            </a:r>
          </a:p>
          <a:p>
            <a:pPr lvl="1"/>
            <a:r>
              <a:rPr lang="en-GB" dirty="0" err="1" smtClean="0"/>
              <a:t>Niched</a:t>
            </a:r>
            <a:r>
              <a:rPr lang="en-GB" dirty="0" smtClean="0"/>
              <a:t> facades, cylinder seal, some iconography</a:t>
            </a:r>
          </a:p>
        </p:txBody>
      </p:sp>
      <p:pic>
        <p:nvPicPr>
          <p:cNvPr id="5" name="Content Placeholder 4" descr="Abydos seal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156176" y="404664"/>
            <a:ext cx="2366585" cy="2396542"/>
          </a:xfrm>
        </p:spPr>
      </p:pic>
      <p:pic>
        <p:nvPicPr>
          <p:cNvPr id="6" name="Picture 5" descr="uruk script.bmp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284984"/>
            <a:ext cx="2856146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Mesopotamian Links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338936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Ray (1986): concept of writing adopted from Mesopotamia</a:t>
            </a:r>
          </a:p>
          <a:p>
            <a:pPr lvl="1"/>
            <a:r>
              <a:rPr lang="en-GB" dirty="0" smtClean="0"/>
              <a:t>&amp; adapted by an individual to suit particular Egyptian needs</a:t>
            </a:r>
          </a:p>
          <a:p>
            <a:pPr lvl="1"/>
            <a:r>
              <a:rPr lang="en-GB" dirty="0" smtClean="0"/>
              <a:t>Quickly developed into a vey different writing system</a:t>
            </a:r>
          </a:p>
          <a:p>
            <a:r>
              <a:rPr lang="en-GB" dirty="0" smtClean="0"/>
              <a:t>“...it still seems likely that the invention of  writing in Mesopotamia preceded the </a:t>
            </a:r>
            <a:r>
              <a:rPr lang="en-GB" dirty="0" err="1" smtClean="0"/>
              <a:t>earlierst</a:t>
            </a:r>
            <a:r>
              <a:rPr lang="en-GB" dirty="0" smtClean="0"/>
              <a:t> Egyptian hieroglyphs by 50 to 100 years”</a:t>
            </a:r>
          </a:p>
          <a:p>
            <a:pPr>
              <a:buNone/>
            </a:pPr>
            <a:r>
              <a:rPr lang="en-GB" dirty="0" smtClean="0"/>
              <a:t>	Wilkinson 2007: 451</a:t>
            </a:r>
          </a:p>
        </p:txBody>
      </p:sp>
      <p:pic>
        <p:nvPicPr>
          <p:cNvPr id="7" name="Content Placeholder 6" descr="Scorpion-tag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228184" y="1772816"/>
            <a:ext cx="2504296" cy="467468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Egyptian Origins?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Dreyer however argues for indigenous Egyptian origin</a:t>
            </a:r>
          </a:p>
          <a:p>
            <a:r>
              <a:rPr lang="en-GB" dirty="0" smtClean="0"/>
              <a:t>Tomb U-j:</a:t>
            </a:r>
          </a:p>
          <a:p>
            <a:pPr lvl="1"/>
            <a:r>
              <a:rPr lang="en-GB" dirty="0" smtClean="0"/>
              <a:t>Large corpus of bone labels</a:t>
            </a:r>
          </a:p>
          <a:p>
            <a:pPr lvl="1"/>
            <a:r>
              <a:rPr lang="en-GB" dirty="0" smtClean="0"/>
              <a:t>Pottery vessels inscribed in ink</a:t>
            </a:r>
          </a:p>
          <a:p>
            <a:pPr lvl="1"/>
            <a:r>
              <a:rPr lang="en-GB" dirty="0" smtClean="0"/>
              <a:t>Identifies tomb with Egyptian ruler (possibly King Scorpion?)</a:t>
            </a:r>
          </a:p>
          <a:p>
            <a:r>
              <a:rPr lang="en-GB" dirty="0" smtClean="0"/>
              <a:t>Style, composition &amp; pictorial nature of writing in keeping with </a:t>
            </a:r>
            <a:r>
              <a:rPr lang="en-GB" dirty="0" err="1" smtClean="0"/>
              <a:t>Naqada</a:t>
            </a:r>
            <a:r>
              <a:rPr lang="en-GB" dirty="0" smtClean="0"/>
              <a:t> III material culture</a:t>
            </a:r>
          </a:p>
          <a:p>
            <a:r>
              <a:rPr lang="en-GB" dirty="0" smtClean="0"/>
              <a:t>Argues that some combinations of signs can be read</a:t>
            </a:r>
          </a:p>
          <a:p>
            <a:endParaRPr lang="en-GB" dirty="0"/>
          </a:p>
        </p:txBody>
      </p:sp>
      <p:pic>
        <p:nvPicPr>
          <p:cNvPr id="5" name="Content Placeholder 4" descr="Scorpion-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868144" y="1772816"/>
            <a:ext cx="2970581" cy="462438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Visual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80520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Dynasty 1: libation dish illustrates symbolic value attached to writing</a:t>
            </a:r>
          </a:p>
          <a:p>
            <a:pPr lvl="1"/>
            <a:r>
              <a:rPr lang="en-GB" i="1" dirty="0" smtClean="0">
                <a:solidFill>
                  <a:srgbClr val="FFC000"/>
                </a:solidFill>
              </a:rPr>
              <a:t>Ankh-ka</a:t>
            </a:r>
            <a:r>
              <a:rPr lang="en-GB" dirty="0" smtClean="0"/>
              <a:t> (life to thy spirit)</a:t>
            </a:r>
          </a:p>
          <a:p>
            <a:r>
              <a:rPr lang="en-GB" dirty="0" smtClean="0"/>
              <a:t>Close relationship between writing &amp; pictorial representation is key to hieroglyphic script</a:t>
            </a:r>
          </a:p>
          <a:p>
            <a:r>
              <a:rPr lang="en-GB" dirty="0" smtClean="0"/>
              <a:t>Writing incorporated within earlier system of visual communication</a:t>
            </a:r>
            <a:endParaRPr lang="en-GB" dirty="0"/>
          </a:p>
        </p:txBody>
      </p:sp>
      <p:pic>
        <p:nvPicPr>
          <p:cNvPr id="5" name="Content Placeholder 4" descr="libation dis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2204864"/>
            <a:ext cx="3700909" cy="302433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Egyptian Serekh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968552" cy="476783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Earliest royal title is the </a:t>
            </a:r>
            <a:r>
              <a:rPr lang="en-GB" dirty="0" smtClean="0">
                <a:solidFill>
                  <a:srgbClr val="FFC000"/>
                </a:solidFill>
              </a:rPr>
              <a:t>Horus name</a:t>
            </a:r>
          </a:p>
          <a:p>
            <a:pPr lvl="1">
              <a:defRPr/>
            </a:pPr>
            <a:r>
              <a:rPr lang="en-GB" dirty="0" smtClean="0">
                <a:solidFill>
                  <a:srgbClr val="FFC000"/>
                </a:solidFill>
              </a:rPr>
              <a:t>Serekh</a:t>
            </a:r>
            <a:r>
              <a:rPr lang="en-GB" dirty="0" smtClean="0"/>
              <a:t>: records king’s name within a palace facade</a:t>
            </a:r>
          </a:p>
          <a:p>
            <a:pPr lvl="1">
              <a:defRPr/>
            </a:pPr>
            <a:r>
              <a:rPr lang="en-GB" dirty="0" smtClean="0"/>
              <a:t>Topped by Horus : explicitly relates ruler with cult of Horus</a:t>
            </a:r>
          </a:p>
          <a:p>
            <a:pPr lvl="1">
              <a:defRPr/>
            </a:pPr>
            <a:r>
              <a:rPr lang="en-GB" dirty="0" smtClean="0"/>
              <a:t>Linked with the important ritual centre at </a:t>
            </a:r>
            <a:r>
              <a:rPr lang="en-GB" dirty="0" err="1" smtClean="0"/>
              <a:t>Hierakonpolis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Embodies 2 important aspects of kingship:</a:t>
            </a:r>
          </a:p>
          <a:p>
            <a:pPr lvl="1">
              <a:defRPr/>
            </a:pPr>
            <a:r>
              <a:rPr lang="en-GB" dirty="0" smtClean="0"/>
              <a:t>Intermediary with the gods</a:t>
            </a:r>
          </a:p>
          <a:p>
            <a:pPr lvl="1">
              <a:defRPr/>
            </a:pPr>
            <a:r>
              <a:rPr lang="en-GB" dirty="0" smtClean="0"/>
              <a:t>Importance of  the palace administration</a:t>
            </a:r>
          </a:p>
          <a:p>
            <a:endParaRPr lang="en-GB" dirty="0"/>
          </a:p>
        </p:txBody>
      </p:sp>
      <p:pic>
        <p:nvPicPr>
          <p:cNvPr id="8" name="Picture 6" descr="djet stel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44556" y="1916832"/>
            <a:ext cx="3899444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Writing: Administrative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9248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Early Dynastic: fully developed writing system (range of signs)</a:t>
            </a:r>
          </a:p>
          <a:p>
            <a:r>
              <a:rPr lang="en-GB" dirty="0" smtClean="0"/>
              <a:t>No continuous texts</a:t>
            </a:r>
          </a:p>
          <a:p>
            <a:r>
              <a:rPr lang="en-GB" dirty="0" smtClean="0"/>
              <a:t>Limited range of materials recorded: </a:t>
            </a:r>
          </a:p>
          <a:p>
            <a:pPr lvl="1"/>
            <a:r>
              <a:rPr lang="en-GB" dirty="0" smtClean="0"/>
              <a:t>Primarily administrative texts, on tags &amp; pottery</a:t>
            </a:r>
          </a:p>
          <a:p>
            <a:pPr lvl="1"/>
            <a:r>
              <a:rPr lang="en-GB" dirty="0" smtClean="0"/>
              <a:t>Some record of </a:t>
            </a:r>
            <a:r>
              <a:rPr lang="en-GB" i="1" dirty="0" err="1" smtClean="0">
                <a:solidFill>
                  <a:srgbClr val="FFC000"/>
                </a:solidFill>
              </a:rPr>
              <a:t>jnw</a:t>
            </a:r>
            <a:r>
              <a:rPr lang="en-GB" i="1" dirty="0" smtClean="0">
                <a:solidFill>
                  <a:srgbClr val="FFC000"/>
                </a:solidFill>
              </a:rPr>
              <a:t> </a:t>
            </a:r>
            <a:r>
              <a:rPr lang="en-GB" dirty="0" smtClean="0"/>
              <a:t>exchange within &amp; beyond Egypt</a:t>
            </a:r>
            <a:endParaRPr lang="en-GB" dirty="0"/>
          </a:p>
        </p:txBody>
      </p:sp>
      <p:pic>
        <p:nvPicPr>
          <p:cNvPr id="14" name="Content Placeholder 13" descr="narmersvi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340768"/>
            <a:ext cx="4038600" cy="3200506"/>
          </a:xfrm>
        </p:spPr>
      </p:pic>
      <p:pic>
        <p:nvPicPr>
          <p:cNvPr id="15" name="Content Placeholder 10" descr="clay seal frag AH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4869160"/>
            <a:ext cx="2143983" cy="17396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The </a:t>
            </a:r>
            <a:r>
              <a:rPr lang="en-GB" err="1" smtClean="0"/>
              <a:t>Naqada</a:t>
            </a:r>
            <a:r>
              <a:rPr lang="en-GB" smtClean="0"/>
              <a:t> Label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751408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2800" dirty="0"/>
              <a:t>Horus name of Aha</a:t>
            </a:r>
          </a:p>
          <a:p>
            <a:pPr>
              <a:defRPr/>
            </a:pPr>
            <a:r>
              <a:rPr lang="en-GB" sz="2800" dirty="0"/>
              <a:t>Group of signs identified by </a:t>
            </a:r>
            <a:r>
              <a:rPr lang="en-GB" sz="2800" dirty="0" err="1"/>
              <a:t>Borchhardt</a:t>
            </a:r>
            <a:r>
              <a:rPr lang="en-GB" sz="2800" dirty="0"/>
              <a:t> as the </a:t>
            </a:r>
            <a:r>
              <a:rPr lang="en-GB" sz="2800" dirty="0" err="1"/>
              <a:t>Nebty</a:t>
            </a:r>
            <a:r>
              <a:rPr lang="en-GB" sz="2800" dirty="0"/>
              <a:t>-name of Menes</a:t>
            </a:r>
          </a:p>
          <a:p>
            <a:pPr lvl="1">
              <a:defRPr/>
            </a:pPr>
            <a:r>
              <a:rPr lang="en-GB" sz="2400" dirty="0" smtClean="0"/>
              <a:t>Concluded that Aha = Menes</a:t>
            </a:r>
          </a:p>
          <a:p>
            <a:pPr>
              <a:defRPr/>
            </a:pPr>
            <a:r>
              <a:rPr lang="en-GB" sz="2800" dirty="0" smtClean="0"/>
              <a:t>“Men” written in symbol for funerary building:</a:t>
            </a:r>
          </a:p>
          <a:p>
            <a:pPr lvl="1">
              <a:defRPr/>
            </a:pPr>
            <a:r>
              <a:rPr lang="en-GB" sz="2400" dirty="0" smtClean="0"/>
              <a:t>Aha </a:t>
            </a:r>
            <a:r>
              <a:rPr lang="en-GB" sz="2400" dirty="0"/>
              <a:t>overseeing burial of Menes</a:t>
            </a:r>
            <a:r>
              <a:rPr lang="en-GB" sz="2400" dirty="0" smtClean="0"/>
              <a:t>?</a:t>
            </a:r>
          </a:p>
          <a:p>
            <a:pPr>
              <a:defRPr/>
            </a:pPr>
            <a:r>
              <a:rPr lang="en-GB" sz="2800" dirty="0" smtClean="0"/>
              <a:t>Can we use this to “write” history</a:t>
            </a:r>
            <a:endParaRPr lang="en-GB" sz="2800" dirty="0"/>
          </a:p>
        </p:txBody>
      </p:sp>
      <p:pic>
        <p:nvPicPr>
          <p:cNvPr id="11" name="Picture 3" descr="naqada_label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204864"/>
            <a:ext cx="4285679" cy="3653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val 12"/>
          <p:cNvSpPr>
            <a:spLocks noChangeArrowheads="1"/>
          </p:cNvSpPr>
          <p:nvPr/>
        </p:nvSpPr>
        <p:spPr bwMode="auto">
          <a:xfrm>
            <a:off x="7812360" y="2492897"/>
            <a:ext cx="936104" cy="1296144"/>
          </a:xfrm>
          <a:prstGeom prst="ellipse">
            <a:avLst/>
          </a:prstGeom>
          <a:noFill/>
          <a:ln w="57150" algn="ctr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" name="Oval 13"/>
          <p:cNvSpPr>
            <a:spLocks noChangeArrowheads="1"/>
          </p:cNvSpPr>
          <p:nvPr/>
        </p:nvSpPr>
        <p:spPr bwMode="auto">
          <a:xfrm>
            <a:off x="7092280" y="2276872"/>
            <a:ext cx="864096" cy="1285305"/>
          </a:xfrm>
          <a:prstGeom prst="ellipse">
            <a:avLst/>
          </a:prstGeom>
          <a:noFill/>
          <a:ln w="57150" algn="ctr">
            <a:solidFill>
              <a:srgbClr val="00B0F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Egyptian Writing in Palestine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3488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Evidence for Egyptian Dynasty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0 </a:t>
            </a:r>
            <a:r>
              <a:rPr lang="en-GB" dirty="0" smtClean="0"/>
              <a:t>colonies in Palestine:</a:t>
            </a:r>
          </a:p>
          <a:p>
            <a:pPr lvl="1">
              <a:defRPr/>
            </a:pPr>
            <a:r>
              <a:rPr lang="en-GB" dirty="0" smtClean="0"/>
              <a:t>Egyptian residences</a:t>
            </a:r>
          </a:p>
          <a:p>
            <a:pPr lvl="1">
              <a:defRPr/>
            </a:pPr>
            <a:r>
              <a:rPr lang="en-GB" dirty="0" smtClean="0"/>
              <a:t>Locally made Egyptian pottery</a:t>
            </a:r>
          </a:p>
          <a:p>
            <a:pPr lvl="1">
              <a:defRPr/>
            </a:pPr>
            <a:r>
              <a:rPr lang="en-GB" dirty="0" smtClean="0"/>
              <a:t>Egyptian writing: serekh identified at Tell </a:t>
            </a:r>
            <a:r>
              <a:rPr lang="en-GB" dirty="0" err="1" smtClean="0"/>
              <a:t>Sakan</a:t>
            </a:r>
            <a:r>
              <a:rPr lang="en-GB" dirty="0" smtClean="0"/>
              <a:t>, Arad</a:t>
            </a:r>
          </a:p>
          <a:p>
            <a:pPr>
              <a:defRPr/>
            </a:pPr>
            <a:r>
              <a:rPr lang="en-GB" dirty="0" smtClean="0"/>
              <a:t>Egyptian control of trade:</a:t>
            </a:r>
          </a:p>
          <a:p>
            <a:pPr lvl="1">
              <a:defRPr/>
            </a:pPr>
            <a:r>
              <a:rPr lang="en-GB" dirty="0" smtClean="0"/>
              <a:t>Cosmetic palettes, copper, wine</a:t>
            </a:r>
          </a:p>
          <a:p>
            <a:pPr lvl="1"/>
            <a:endParaRPr lang="en-GB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7411" name="Object 3"/>
          <p:cNvGraphicFramePr>
            <a:graphicFrameLocks noGrp="1" noChangeAspect="1"/>
          </p:cNvGraphicFramePr>
          <p:nvPr>
            <p:ph sz="half" idx="2"/>
          </p:nvPr>
        </p:nvGraphicFramePr>
        <p:xfrm>
          <a:off x="5652120" y="2348880"/>
          <a:ext cx="3045048" cy="2840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4" name="Photo Editor Photo" r:id="rId3" imgW="4533333" imgH="4229690" progId="MSPhotoEd.3">
                  <p:embed/>
                </p:oleObj>
              </mc:Choice>
              <mc:Fallback>
                <p:oleObj name="Photo Editor Photo" r:id="rId3" imgW="4533333" imgH="4229690" progId="MSPhotoEd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2120" y="2348880"/>
                        <a:ext cx="3045048" cy="2840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Writing: Administrative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Palermo stone: records </a:t>
            </a:r>
            <a:r>
              <a:rPr lang="en-GB" dirty="0" err="1" smtClean="0"/>
              <a:t>regnal</a:t>
            </a:r>
            <a:r>
              <a:rPr lang="en-GB" dirty="0" smtClean="0"/>
              <a:t> years of kings of Dynasties 1-5</a:t>
            </a:r>
          </a:p>
          <a:p>
            <a:r>
              <a:rPr lang="en-GB" dirty="0" smtClean="0"/>
              <a:t>Years named after important events in king’s reign:</a:t>
            </a:r>
          </a:p>
          <a:p>
            <a:pPr lvl="1"/>
            <a:r>
              <a:rPr lang="en-GB" dirty="0" smtClean="0"/>
              <a:t>Taxation</a:t>
            </a:r>
          </a:p>
          <a:p>
            <a:pPr lvl="1"/>
            <a:r>
              <a:rPr lang="en-GB" dirty="0" smtClean="0"/>
              <a:t>Religious ceremonies</a:t>
            </a:r>
          </a:p>
          <a:p>
            <a:pPr lvl="1"/>
            <a:r>
              <a:rPr lang="en-GB" dirty="0" smtClean="0"/>
              <a:t>Levels of the Nile</a:t>
            </a:r>
          </a:p>
          <a:p>
            <a:pPr lvl="1"/>
            <a:r>
              <a:rPr lang="en-GB" dirty="0" smtClean="0"/>
              <a:t>Building works</a:t>
            </a:r>
          </a:p>
          <a:p>
            <a:pPr lvl="1"/>
            <a:r>
              <a:rPr lang="en-GB" dirty="0" smtClean="0"/>
              <a:t>Trade &amp; military expeditions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076056" y="5301208"/>
            <a:ext cx="3700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Detail of the Palermo Stone</a:t>
            </a:r>
            <a:endParaRPr lang="en-GB" sz="2400" dirty="0">
              <a:solidFill>
                <a:srgbClr val="FFC000"/>
              </a:solidFill>
            </a:endParaRPr>
          </a:p>
        </p:txBody>
      </p:sp>
      <p:pic>
        <p:nvPicPr>
          <p:cNvPr id="9" name="Content Placeholder 4" descr="palerm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2276872"/>
            <a:ext cx="4038600" cy="268025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Funerary Associations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/>
          <a:lstStyle/>
          <a:p>
            <a:r>
              <a:rPr lang="en-GB" dirty="0" smtClean="0"/>
              <a:t>Writing is primarily found in royal tombs</a:t>
            </a:r>
          </a:p>
          <a:p>
            <a:r>
              <a:rPr lang="en-GB" dirty="0" smtClean="0"/>
              <a:t>Early writing is intrinsically royal:</a:t>
            </a:r>
          </a:p>
          <a:p>
            <a:pPr lvl="1"/>
            <a:r>
              <a:rPr lang="en-GB" dirty="0" smtClean="0"/>
              <a:t>Royal ownership?</a:t>
            </a:r>
          </a:p>
          <a:p>
            <a:pPr lvl="1"/>
            <a:r>
              <a:rPr lang="en-GB" dirty="0" smtClean="0"/>
              <a:t>Gifts to the king?</a:t>
            </a:r>
          </a:p>
          <a:p>
            <a:r>
              <a:rPr lang="en-GB" dirty="0" smtClean="0"/>
              <a:t>But also an important role in funerary ritual or in the afterlife?</a:t>
            </a:r>
          </a:p>
        </p:txBody>
      </p:sp>
      <p:pic>
        <p:nvPicPr>
          <p:cNvPr id="5" name="Content Placeholder 4" descr="peribsen vesse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124744"/>
            <a:ext cx="3511921" cy="3096344"/>
          </a:xfrm>
        </p:spPr>
      </p:pic>
      <p:pic>
        <p:nvPicPr>
          <p:cNvPr id="6" name="Picture 5" descr="faience hor ah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4509120"/>
            <a:ext cx="1804674" cy="20031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Writing: Ceremonial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773936"/>
            <a:ext cx="5222384" cy="472689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Dynasty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en-GB" dirty="0" smtClean="0"/>
              <a:t>, Dynasty 1: inscribed ceremonial objects from temple at </a:t>
            </a:r>
            <a:r>
              <a:rPr lang="en-GB" dirty="0" err="1" smtClean="0"/>
              <a:t>Hierakonpolis</a:t>
            </a:r>
            <a:endParaRPr lang="en-GB" dirty="0" smtClean="0"/>
          </a:p>
          <a:p>
            <a:pPr lvl="1"/>
            <a:r>
              <a:rPr lang="en-GB" dirty="0" smtClean="0"/>
              <a:t>Scorpion </a:t>
            </a:r>
            <a:r>
              <a:rPr lang="en-GB" dirty="0" err="1" smtClean="0"/>
              <a:t>macehead</a:t>
            </a:r>
            <a:endParaRPr lang="en-GB" dirty="0" smtClean="0"/>
          </a:p>
          <a:p>
            <a:pPr lvl="1"/>
            <a:r>
              <a:rPr lang="en-GB" dirty="0" err="1" smtClean="0"/>
              <a:t>Narmer</a:t>
            </a:r>
            <a:r>
              <a:rPr lang="en-GB" dirty="0" smtClean="0"/>
              <a:t> </a:t>
            </a:r>
            <a:r>
              <a:rPr lang="en-GB" dirty="0" err="1" smtClean="0"/>
              <a:t>machead</a:t>
            </a:r>
            <a:endParaRPr lang="en-GB" dirty="0" smtClean="0"/>
          </a:p>
          <a:p>
            <a:pPr lvl="1"/>
            <a:r>
              <a:rPr lang="en-GB" dirty="0" err="1" smtClean="0"/>
              <a:t>Narmer</a:t>
            </a:r>
            <a:r>
              <a:rPr lang="en-GB" dirty="0" smtClean="0"/>
              <a:t> palette</a:t>
            </a:r>
          </a:p>
          <a:p>
            <a:r>
              <a:rPr lang="en-GB" dirty="0" smtClean="0"/>
              <a:t>Purpose of objects &amp; inscriptions?</a:t>
            </a:r>
          </a:p>
          <a:p>
            <a:pPr lvl="1"/>
            <a:r>
              <a:rPr lang="en-GB" dirty="0" smtClean="0"/>
              <a:t>To mark royal ownership?</a:t>
            </a:r>
          </a:p>
          <a:p>
            <a:pPr lvl="1"/>
            <a:r>
              <a:rPr lang="en-GB" dirty="0" smtClean="0"/>
              <a:t>Importance of king’s name in ritual context before the gods?</a:t>
            </a:r>
          </a:p>
        </p:txBody>
      </p:sp>
      <p:pic>
        <p:nvPicPr>
          <p:cNvPr id="8" name="Content Placeholder 7" descr="Narmer macehea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652120" y="2276872"/>
            <a:ext cx="3204863" cy="34563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Documents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Can we use these early texts to write history?</a:t>
            </a:r>
          </a:p>
          <a:p>
            <a:pPr>
              <a:defRPr/>
            </a:pPr>
            <a:r>
              <a:rPr lang="en-GB" dirty="0" err="1" smtClean="0"/>
              <a:t>Narmer</a:t>
            </a:r>
            <a:r>
              <a:rPr lang="en-GB" dirty="0" smtClean="0"/>
              <a:t> palette:</a:t>
            </a:r>
          </a:p>
          <a:p>
            <a:pPr lvl="1">
              <a:defRPr/>
            </a:pPr>
            <a:r>
              <a:rPr lang="en-GB" dirty="0" smtClean="0"/>
              <a:t>Commemoration of victory of </a:t>
            </a:r>
            <a:r>
              <a:rPr lang="en-GB" dirty="0" err="1" smtClean="0"/>
              <a:t>Narmer</a:t>
            </a:r>
            <a:r>
              <a:rPr lang="en-GB" dirty="0" smtClean="0"/>
              <a:t> over Lower Egyptian ruler</a:t>
            </a:r>
          </a:p>
          <a:p>
            <a:pPr lvl="1">
              <a:defRPr/>
            </a:pPr>
            <a:r>
              <a:rPr lang="en-GB" dirty="0" smtClean="0"/>
              <a:t>Does this record an historical event?</a:t>
            </a:r>
          </a:p>
          <a:p>
            <a:pPr>
              <a:defRPr/>
            </a:pPr>
            <a:r>
              <a:rPr lang="en-GB" dirty="0" err="1" smtClean="0"/>
              <a:t>Narmer</a:t>
            </a:r>
            <a:r>
              <a:rPr lang="en-GB" dirty="0" smtClean="0"/>
              <a:t> is also known from a number of named documents</a:t>
            </a:r>
          </a:p>
          <a:p>
            <a:pPr lvl="1">
              <a:defRPr/>
            </a:pPr>
            <a:r>
              <a:rPr lang="en-GB" dirty="0" smtClean="0"/>
              <a:t>A real historical figure</a:t>
            </a:r>
          </a:p>
        </p:txBody>
      </p:sp>
      <p:pic>
        <p:nvPicPr>
          <p:cNvPr id="5" name="Content Placeholder 4" descr="narmerpalet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32656"/>
            <a:ext cx="2359148" cy="3629458"/>
          </a:xfrm>
          <a:prstGeom prst="rect">
            <a:avLst/>
          </a:prstGeom>
          <a:noFill/>
        </p:spPr>
      </p:pic>
      <p:graphicFrame>
        <p:nvGraphicFramePr>
          <p:cNvPr id="17410" name="Object 2"/>
          <p:cNvGraphicFramePr>
            <a:graphicFrameLocks noChangeAspect="1"/>
          </p:cNvGraphicFramePr>
          <p:nvPr/>
        </p:nvGraphicFramePr>
        <p:xfrm>
          <a:off x="5796136" y="4221088"/>
          <a:ext cx="3083769" cy="23925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Bitmap Image" r:id="rId4" imgW="5866667" imgH="4552381" progId="Paint.Picture">
                  <p:embed/>
                </p:oleObj>
              </mc:Choice>
              <mc:Fallback>
                <p:oleObj name="Bitmap Image" r:id="rId4" imgW="5866667" imgH="4552381" progId="Paint.Picture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lum bright="-14000" contrast="-18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4221088"/>
                        <a:ext cx="3083769" cy="23925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75252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Development of pictorial script in the late </a:t>
            </a:r>
            <a:r>
              <a:rPr lang="en-GB" dirty="0" err="1" smtClean="0"/>
              <a:t>Predynastic</a:t>
            </a:r>
            <a:r>
              <a:rPr lang="en-GB" dirty="0" smtClean="0"/>
              <a:t> (</a:t>
            </a:r>
            <a:r>
              <a:rPr lang="en-GB" dirty="0" err="1" smtClean="0"/>
              <a:t>Naqada</a:t>
            </a:r>
            <a:r>
              <a:rPr lang="en-GB" dirty="0" smtClean="0"/>
              <a:t> III) – late 4</a:t>
            </a:r>
            <a:r>
              <a:rPr lang="en-GB" baseline="30000" dirty="0" smtClean="0"/>
              <a:t>th</a:t>
            </a:r>
            <a:r>
              <a:rPr lang="en-GB" dirty="0" smtClean="0"/>
              <a:t> millennium</a:t>
            </a:r>
          </a:p>
          <a:p>
            <a:r>
              <a:rPr lang="en-GB" dirty="0" smtClean="0"/>
              <a:t>More or less contemporary with development of </a:t>
            </a:r>
            <a:r>
              <a:rPr lang="en-GB" dirty="0" err="1" smtClean="0"/>
              <a:t>Protocuneiform</a:t>
            </a:r>
            <a:r>
              <a:rPr lang="en-GB" dirty="0" smtClean="0"/>
              <a:t>: are the two writing systems related?</a:t>
            </a:r>
          </a:p>
          <a:p>
            <a:r>
              <a:rPr lang="en-GB" dirty="0" smtClean="0"/>
              <a:t>Royal associations: royal tombs &amp; serekh</a:t>
            </a:r>
          </a:p>
          <a:p>
            <a:r>
              <a:rPr lang="en-GB" dirty="0" smtClean="0"/>
              <a:t>Economic &amp; ceremonial/ritual functions</a:t>
            </a:r>
          </a:p>
          <a:p>
            <a:r>
              <a:rPr lang="en-GB" dirty="0" smtClean="0"/>
              <a:t>Pictorial aspect of script was very important</a:t>
            </a:r>
          </a:p>
          <a:p>
            <a:r>
              <a:rPr lang="en-GB" dirty="0" smtClean="0"/>
              <a:t>Can we use this early writing to write a history of early Egypt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257</TotalTime>
  <Words>801</Words>
  <Application>Microsoft Office PowerPoint</Application>
  <PresentationFormat>On-screen Show (4:3)</PresentationFormat>
  <Paragraphs>118</Paragraphs>
  <Slides>18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Corbel</vt:lpstr>
      <vt:lpstr>Wingdings</vt:lpstr>
      <vt:lpstr>Wingdings 2</vt:lpstr>
      <vt:lpstr>Wingdings 3</vt:lpstr>
      <vt:lpstr>Module</vt:lpstr>
      <vt:lpstr>Photo Editor Photo</vt:lpstr>
      <vt:lpstr>Bitmap Image</vt:lpstr>
      <vt:lpstr>AHAR5004</vt:lpstr>
      <vt:lpstr>Hieroglyphs</vt:lpstr>
      <vt:lpstr>Origins of Hieroglyphs?</vt:lpstr>
      <vt:lpstr>Predynastic Origins</vt:lpstr>
      <vt:lpstr>Predynastic Writing System</vt:lpstr>
      <vt:lpstr>Origins of Writing</vt:lpstr>
      <vt:lpstr>Mesopotamian Links </vt:lpstr>
      <vt:lpstr>Egyptian Origins?</vt:lpstr>
      <vt:lpstr>Visual Communication</vt:lpstr>
      <vt:lpstr>Egyptian Serekh</vt:lpstr>
      <vt:lpstr>Early Writing: Administrative</vt:lpstr>
      <vt:lpstr>The Naqada Label</vt:lpstr>
      <vt:lpstr>Egyptian Writing in Palestine</vt:lpstr>
      <vt:lpstr>Early Writing: Administrative</vt:lpstr>
      <vt:lpstr>Funerary Associations</vt:lpstr>
      <vt:lpstr>Early Writing: Ceremonial</vt:lpstr>
      <vt:lpstr>Historical Documents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AHAR5001</dc:title>
  <dc:creator>Louise</dc:creator>
  <cp:lastModifiedBy>Louise Steel</cp:lastModifiedBy>
  <cp:revision>44</cp:revision>
  <dcterms:created xsi:type="dcterms:W3CDTF">2012-10-21T10:43:17Z</dcterms:created>
  <dcterms:modified xsi:type="dcterms:W3CDTF">2017-10-09T10:23:31Z</dcterms:modified>
</cp:coreProperties>
</file>