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1" r:id="rId6"/>
    <p:sldId id="260" r:id="rId7"/>
    <p:sldId id="265" r:id="rId8"/>
    <p:sldId id="266" r:id="rId9"/>
    <p:sldId id="261" r:id="rId10"/>
    <p:sldId id="262" r:id="rId11"/>
    <p:sldId id="267" r:id="rId12"/>
    <p:sldId id="268" r:id="rId13"/>
    <p:sldId id="263" r:id="rId14"/>
    <p:sldId id="269" r:id="rId15"/>
    <p:sldId id="264"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61" d="100"/>
          <a:sy n="61" d="100"/>
        </p:scale>
        <p:origin x="261" y="10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4C6E-108B-7086-88D8-F5BB6C234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55CB47-A818-B408-EBC1-94CE9B2CB1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C62C9B-75BF-B633-6841-BD8E9311ED5F}"/>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55B5F56B-F65E-8B30-6DA7-39BBA308E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D64A4E-33BF-DB28-4219-E719CA8AB1F3}"/>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3150785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DE5BB-4A8E-5C98-C090-156618C326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F58BB1-151D-7C1F-9B89-2550EF13F4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36538-869B-D0E7-4B12-385EE0095B50}"/>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B326E7DF-0321-9C2F-CFCD-2E5EA0763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2A27AC-E9A0-21E3-5FE6-68BE02F02B69}"/>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989490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66729-F388-8FF6-96F6-AACF3B2697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A70C32-06D5-0DB6-976F-3C61345493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BB44E8-8480-81B5-2D82-3BE7D737813E}"/>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C25766CB-C163-A32C-2999-D13FDEF7B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3CE6D-97AB-91F7-EE17-70C9E0F68DEF}"/>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707969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6A458-57BC-02E2-6466-2501DA65B3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255E1-DAC7-A0A7-4AF0-D628586286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0EE1C-8D04-40F0-549F-23745413B0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358E11-5352-B630-F4A9-1C9D82529FAC}"/>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6" name="Footer Placeholder 5">
            <a:extLst>
              <a:ext uri="{FF2B5EF4-FFF2-40B4-BE49-F238E27FC236}">
                <a16:creationId xmlns:a16="http://schemas.microsoft.com/office/drawing/2014/main" id="{59416F65-3375-D721-647B-DAD922EE4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147018-FFA0-B444-E00C-2D612C551C74}"/>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2505343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C5284-E806-9483-0DC7-EDEF561DDD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31778C-C092-484C-2F79-A5EBFFCE50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20FFC5-16AD-D3B6-2A10-EFDFF33F36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2CDFFE-48FD-3B27-4A7E-9727C8EB41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72EC0D-70E7-B097-F0B0-16C93A2D4B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A0CD5D-6ADF-BC19-281F-327ED25097CE}"/>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8" name="Footer Placeholder 7">
            <a:extLst>
              <a:ext uri="{FF2B5EF4-FFF2-40B4-BE49-F238E27FC236}">
                <a16:creationId xmlns:a16="http://schemas.microsoft.com/office/drawing/2014/main" id="{A8115207-D739-CA1A-64C3-478DABD5E0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ABD560-EEDA-9978-7FBA-535B47B87214}"/>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2419919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6247C-99B8-6051-07AF-8AE137DD9C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B46618-8D6A-453F-2648-1587DF3D15BC}"/>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4" name="Footer Placeholder 3">
            <a:extLst>
              <a:ext uri="{FF2B5EF4-FFF2-40B4-BE49-F238E27FC236}">
                <a16:creationId xmlns:a16="http://schemas.microsoft.com/office/drawing/2014/main" id="{6A7E9438-1907-7C5A-A7D3-DDFBE3F11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EC2D78-AB3E-8E14-9FAA-3F1F36CDF436}"/>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1116768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D9ACDE-4583-8D1D-E6B7-B79250B54AE2}"/>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3" name="Footer Placeholder 2">
            <a:extLst>
              <a:ext uri="{FF2B5EF4-FFF2-40B4-BE49-F238E27FC236}">
                <a16:creationId xmlns:a16="http://schemas.microsoft.com/office/drawing/2014/main" id="{AD748698-6D2B-7858-F811-3A57BC1064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C5DBDF-8928-2F4F-BE23-C9B2E7B6A633}"/>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208913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7B072-3CC8-6BDD-C6FC-FA02548C33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CF8D9D-E397-5F5A-58DA-A88CB88E15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810C95-54E3-CBA1-2352-2CD59627C6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931BB3-B7E7-18A6-ACF6-06E02793C481}"/>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6" name="Footer Placeholder 5">
            <a:extLst>
              <a:ext uri="{FF2B5EF4-FFF2-40B4-BE49-F238E27FC236}">
                <a16:creationId xmlns:a16="http://schemas.microsoft.com/office/drawing/2014/main" id="{18AE31CE-CEF3-B94F-A222-0EB261BB4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69B52F-7B24-8C62-2B4E-5B9514109725}"/>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852158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D083-475D-26CD-241B-73948BC3C8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A3ADE8-3996-00B1-A69F-D635BA92F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2B7E31-3B17-3A32-A28C-133179AC31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5B55ED-DE29-A302-AB17-B8917806BC64}"/>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6" name="Footer Placeholder 5">
            <a:extLst>
              <a:ext uri="{FF2B5EF4-FFF2-40B4-BE49-F238E27FC236}">
                <a16:creationId xmlns:a16="http://schemas.microsoft.com/office/drawing/2014/main" id="{520E7823-CD78-F9A3-E325-36840FC46E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1942BD-EA81-97A0-ACD2-705E7FDFA165}"/>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348115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6B7B-20F1-47B0-9549-E5BEBE5948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41294-F596-1F17-E426-2798B6320F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6A148-E16E-ACBC-823D-9D446AAD4040}"/>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E171653C-E3E3-37C6-3DC7-7860E08E0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D4751A-3946-2AEB-AEB7-8B25C6026D51}"/>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781996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98C5BE-2055-C7B1-1669-25D50C05F3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91B893-E4AC-B450-19DC-845999E09D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4A67F5-FD6C-D7F1-8328-7AFFDDDB06AD}"/>
              </a:ext>
            </a:extLst>
          </p:cNvPr>
          <p:cNvSpPr>
            <a:spLocks noGrp="1"/>
          </p:cNvSpPr>
          <p:nvPr>
            <p:ph type="dt" sz="half" idx="10"/>
          </p:nvPr>
        </p:nvSpPr>
        <p:spPr/>
        <p:txBody>
          <a:body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995C020C-2269-BF46-D837-75F5DFAAF0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EC346-3350-8002-A56E-5F2154067AFB}"/>
              </a:ext>
            </a:extLst>
          </p:cNvPr>
          <p:cNvSpPr>
            <a:spLocks noGrp="1"/>
          </p:cNvSpPr>
          <p:nvPr>
            <p:ph type="sldNum" sz="quarter" idx="12"/>
          </p:nvPr>
        </p:nvSpPr>
        <p:spPr/>
        <p:txBody>
          <a:bodyPr/>
          <a:lstStyle/>
          <a:p>
            <a:fld id="{0503D9D7-C2AC-474B-ACAA-FD75529AE8CE}" type="slidenum">
              <a:rPr lang="en-GB" smtClean="0"/>
              <a:t>‹#›</a:t>
            </a:fld>
            <a:endParaRPr lang="en-GB"/>
          </a:p>
        </p:txBody>
      </p:sp>
    </p:spTree>
    <p:extLst>
      <p:ext uri="{BB962C8B-B14F-4D97-AF65-F5344CB8AC3E}">
        <p14:creationId xmlns:p14="http://schemas.microsoft.com/office/powerpoint/2010/main" val="3321993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71F0F8-C9A7-69B9-10E0-A3BC3AC3D3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3D3D7D-871A-0EEF-6D38-274620F439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982448-D3CA-3EE3-8DD5-BF6D2AEFFF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CE37D-DA22-4990-AB4F-B23BCEC550C8}" type="datetimeFigureOut">
              <a:rPr lang="en-GB" smtClean="0"/>
              <a:t>09/10/2023</a:t>
            </a:fld>
            <a:endParaRPr lang="en-GB"/>
          </a:p>
        </p:txBody>
      </p:sp>
      <p:sp>
        <p:nvSpPr>
          <p:cNvPr id="5" name="Footer Placeholder 4">
            <a:extLst>
              <a:ext uri="{FF2B5EF4-FFF2-40B4-BE49-F238E27FC236}">
                <a16:creationId xmlns:a16="http://schemas.microsoft.com/office/drawing/2014/main" id="{9EDD355F-6C56-0F28-CDC3-537F90CE84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E434AD-C6CE-FB7A-12C1-7A3A989AEF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03D9D7-C2AC-474B-ACAA-FD75529AE8CE}" type="slidenum">
              <a:rPr lang="en-GB" smtClean="0"/>
              <a:t>‹#›</a:t>
            </a:fld>
            <a:endParaRPr lang="en-GB"/>
          </a:p>
        </p:txBody>
      </p:sp>
    </p:spTree>
    <p:extLst>
      <p:ext uri="{BB962C8B-B14F-4D97-AF65-F5344CB8AC3E}">
        <p14:creationId xmlns:p14="http://schemas.microsoft.com/office/powerpoint/2010/main" val="1217025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view-image.php?image=144576&amp;picture=health-background"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Marathon" TargetMode="External"/><Relationship Id="rId7" Type="http://schemas.openxmlformats.org/officeDocument/2006/relationships/hyperlink" Target="https://palabrasaflordepiel.com/2016/05/13/felicidad-que-aspiracion-tan-clasemediera/"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focusfitness.net/stock-photos/downloads/healthy-woman-rating-raw-veggies-using-folk/"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hyperlink" Target="https://besthealthips.blogspot.com/2016/09/cancer-treatment-organ-specific-cancer.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hyperlink" Target="https://wtcs.pressbooks.pub/nursingfundamentals/chapter/2-3-communicating-with-patients/" TargetMode="External"/><Relationship Id="rId7" Type="http://schemas.openxmlformats.org/officeDocument/2006/relationships/hyperlink" Target="https://www.opennews.org/blog/opennews-cornavirus-community-care/"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hyperlink" Target="https://pxhere.com/en/photo/934030"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onecommunityglobal.org/foundations-of-leadership-teaching-and-communicating/" TargetMode="External"/><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hyperlink" Target="https://pxhere.com/en/photo/681808" TargetMode="Externa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169-306D-62B5-DCC1-93AE2D9ACED5}"/>
              </a:ext>
            </a:extLst>
          </p:cNvPr>
          <p:cNvSpPr>
            <a:spLocks noGrp="1"/>
          </p:cNvSpPr>
          <p:nvPr>
            <p:ph type="ctrTitle"/>
          </p:nvPr>
        </p:nvSpPr>
        <p:spPr>
          <a:xfrm>
            <a:off x="1524000" y="1122363"/>
            <a:ext cx="9144000" cy="1583966"/>
          </a:xfrm>
        </p:spPr>
        <p:txBody>
          <a:bodyPr>
            <a:normAutofit fontScale="90000"/>
          </a:bodyPr>
          <a:lstStyle/>
          <a:p>
            <a:r>
              <a:rPr lang="en-GB" b="1" dirty="0">
                <a:latin typeface="Arial" panose="020B0604020202020204" pitchFamily="34" charset="0"/>
                <a:cs typeface="Arial" panose="020B0604020202020204" pitchFamily="34" charset="0"/>
              </a:rPr>
              <a:t>What Does Health, Care &amp; Education Mean to You?</a:t>
            </a:r>
          </a:p>
        </p:txBody>
      </p:sp>
      <p:sp>
        <p:nvSpPr>
          <p:cNvPr id="3" name="Subtitle 2">
            <a:extLst>
              <a:ext uri="{FF2B5EF4-FFF2-40B4-BE49-F238E27FC236}">
                <a16:creationId xmlns:a16="http://schemas.microsoft.com/office/drawing/2014/main" id="{CCBA5DD1-0B9B-449A-A015-3488024D1195}"/>
              </a:ext>
            </a:extLst>
          </p:cNvPr>
          <p:cNvSpPr>
            <a:spLocks noGrp="1"/>
          </p:cNvSpPr>
          <p:nvPr>
            <p:ph type="subTitle" idx="1"/>
          </p:nvPr>
        </p:nvSpPr>
        <p:spPr/>
        <p:txBody>
          <a:bodyPr/>
          <a:lstStyle/>
          <a:p>
            <a:endParaRPr lang="en-GB" dirty="0"/>
          </a:p>
        </p:txBody>
      </p:sp>
      <p:pic>
        <p:nvPicPr>
          <p:cNvPr id="5" name="Picture 4" descr="A hand holding a piece of blue light&#10;&#10;Description automatically generated">
            <a:extLst>
              <a:ext uri="{FF2B5EF4-FFF2-40B4-BE49-F238E27FC236}">
                <a16:creationId xmlns:a16="http://schemas.microsoft.com/office/drawing/2014/main" id="{A76BDD76-27FF-F51B-AE68-CBA1839D10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2853813"/>
            <a:ext cx="9205452" cy="3135825"/>
          </a:xfrm>
          <a:prstGeom prst="rect">
            <a:avLst/>
          </a:prstGeom>
        </p:spPr>
      </p:pic>
    </p:spTree>
    <p:extLst>
      <p:ext uri="{BB962C8B-B14F-4D97-AF65-F5344CB8AC3E}">
        <p14:creationId xmlns:p14="http://schemas.microsoft.com/office/powerpoint/2010/main" val="198819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9890B-01D1-FD04-4368-0A8F6E551F4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AA27594-2A31-3B18-6D52-E8D1D97649C0}"/>
              </a:ext>
            </a:extLst>
          </p:cNvPr>
          <p:cNvSpPr>
            <a:spLocks noGrp="1"/>
          </p:cNvSpPr>
          <p:nvPr>
            <p:ph idx="1"/>
          </p:nvPr>
        </p:nvSpPr>
        <p:spPr/>
        <p:txBody>
          <a:bodyPr/>
          <a:lstStyle/>
          <a:p>
            <a:r>
              <a:rPr lang="en-GB" sz="3200" dirty="0">
                <a:latin typeface="Arial" panose="020B0604020202020204" pitchFamily="34" charset="0"/>
                <a:cs typeface="Arial" panose="020B0604020202020204" pitchFamily="34" charset="0"/>
              </a:rPr>
              <a:t>In today's lecture we will discuss how </a:t>
            </a:r>
          </a:p>
          <a:p>
            <a:r>
              <a:rPr lang="en-GB" sz="3200" dirty="0">
                <a:latin typeface="Arial" panose="020B0604020202020204" pitchFamily="34" charset="0"/>
                <a:cs typeface="Arial" panose="020B0604020202020204" pitchFamily="34" charset="0"/>
              </a:rPr>
              <a:t>Health </a:t>
            </a:r>
          </a:p>
          <a:p>
            <a:r>
              <a:rPr lang="en-GB" sz="3200" dirty="0">
                <a:latin typeface="Arial" panose="020B0604020202020204" pitchFamily="34" charset="0"/>
                <a:cs typeface="Arial" panose="020B0604020202020204" pitchFamily="34" charset="0"/>
              </a:rPr>
              <a:t>Care </a:t>
            </a:r>
          </a:p>
          <a:p>
            <a:r>
              <a:rPr lang="en-GB" sz="3200" dirty="0">
                <a:latin typeface="Arial" panose="020B0604020202020204" pitchFamily="34" charset="0"/>
                <a:cs typeface="Arial" panose="020B0604020202020204" pitchFamily="34" charset="0"/>
              </a:rPr>
              <a:t>Education </a:t>
            </a:r>
          </a:p>
          <a:p>
            <a:pPr marL="0" indent="0">
              <a:buNone/>
            </a:pPr>
            <a:r>
              <a:rPr lang="en-GB" sz="3200" dirty="0">
                <a:latin typeface="Arial" panose="020B0604020202020204" pitchFamily="34" charset="0"/>
                <a:cs typeface="Arial" panose="020B0604020202020204" pitchFamily="34" charset="0"/>
              </a:rPr>
              <a:t>Means different things to different people</a:t>
            </a:r>
          </a:p>
          <a:p>
            <a:pPr marL="0" indent="0">
              <a:buNone/>
            </a:pPr>
            <a:endParaRPr lang="en-GB" dirty="0"/>
          </a:p>
        </p:txBody>
      </p:sp>
    </p:spTree>
    <p:extLst>
      <p:ext uri="{BB962C8B-B14F-4D97-AF65-F5344CB8AC3E}">
        <p14:creationId xmlns:p14="http://schemas.microsoft.com/office/powerpoint/2010/main" val="1723644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538DB-9C94-A7E0-B563-2F7644F128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does Health mean to you?</a:t>
            </a:r>
          </a:p>
        </p:txBody>
      </p:sp>
      <p:pic>
        <p:nvPicPr>
          <p:cNvPr id="5" name="Content Placeholder 4" descr="A group of people running on a street&#10;&#10;Description automatically generated">
            <a:extLst>
              <a:ext uri="{FF2B5EF4-FFF2-40B4-BE49-F238E27FC236}">
                <a16:creationId xmlns:a16="http://schemas.microsoft.com/office/drawing/2014/main" id="{F0A26B2B-EC9B-E08A-DA94-C3868B5B658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2563446"/>
            <a:ext cx="4587630" cy="3048000"/>
          </a:xfrm>
        </p:spPr>
      </p:pic>
      <p:pic>
        <p:nvPicPr>
          <p:cNvPr id="8" name="Picture 7" descr="A person holding a fork with lettuce&#10;&#10;Description automatically generated">
            <a:extLst>
              <a:ext uri="{FF2B5EF4-FFF2-40B4-BE49-F238E27FC236}">
                <a16:creationId xmlns:a16="http://schemas.microsoft.com/office/drawing/2014/main" id="{33B37818-9631-EE6E-211D-FDE65C7268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25829" y="1844430"/>
            <a:ext cx="2858479" cy="2477477"/>
          </a:xfrm>
          <a:prstGeom prst="rect">
            <a:avLst/>
          </a:prstGeom>
        </p:spPr>
      </p:pic>
      <p:pic>
        <p:nvPicPr>
          <p:cNvPr id="10" name="Picture 9" descr="A child drawing a face on a wall&#10;&#10;Description automatically generated">
            <a:extLst>
              <a:ext uri="{FF2B5EF4-FFF2-40B4-BE49-F238E27FC236}">
                <a16:creationId xmlns:a16="http://schemas.microsoft.com/office/drawing/2014/main" id="{62FF1C9A-2451-9326-DE08-B7C5ED58BDE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503137" y="1614487"/>
            <a:ext cx="3266832" cy="3684343"/>
          </a:xfrm>
          <a:prstGeom prst="rect">
            <a:avLst/>
          </a:prstGeom>
        </p:spPr>
      </p:pic>
    </p:spTree>
    <p:extLst>
      <p:ext uri="{BB962C8B-B14F-4D97-AF65-F5344CB8AC3E}">
        <p14:creationId xmlns:p14="http://schemas.microsoft.com/office/powerpoint/2010/main" val="1813987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EAC061-3EF9-34DC-C1AF-99AF37F72CD2}"/>
              </a:ext>
            </a:extLst>
          </p:cNvPr>
          <p:cNvSpPr>
            <a:spLocks noGrp="1"/>
          </p:cNvSpPr>
          <p:nvPr>
            <p:ph type="title"/>
          </p:nvPr>
        </p:nvSpPr>
        <p:spPr>
          <a:xfrm>
            <a:off x="838199" y="1068891"/>
            <a:ext cx="4259731" cy="1985085"/>
          </a:xfrm>
        </p:spPr>
        <p:txBody>
          <a:bodyPr anchor="b">
            <a:normAutofit/>
          </a:bodyPr>
          <a:lstStyle/>
          <a:p>
            <a:pPr algn="ctr"/>
            <a:r>
              <a:rPr lang="en-GB" b="1">
                <a:latin typeface="Arial" panose="020B0604020202020204" pitchFamily="34" charset="0"/>
                <a:cs typeface="Arial" panose="020B0604020202020204" pitchFamily="34" charset="0"/>
              </a:rPr>
              <a:t>Health</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close up of a sign&#10;&#10;Description automatically generated">
            <a:extLst>
              <a:ext uri="{FF2B5EF4-FFF2-40B4-BE49-F238E27FC236}">
                <a16:creationId xmlns:a16="http://schemas.microsoft.com/office/drawing/2014/main" id="{DE8FF20A-9757-29EF-7E5E-115BDC1809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9617" y="4141428"/>
            <a:ext cx="3836894" cy="1278964"/>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20F01C-2C95-49B0-C3B6-4EB293A651DE}"/>
              </a:ext>
            </a:extLst>
          </p:cNvPr>
          <p:cNvSpPr>
            <a:spLocks noGrp="1"/>
          </p:cNvSpPr>
          <p:nvPr>
            <p:ph idx="1"/>
          </p:nvPr>
        </p:nvSpPr>
        <p:spPr>
          <a:xfrm>
            <a:off x="6586414" y="312615"/>
            <a:ext cx="5050693" cy="6181970"/>
          </a:xfrm>
        </p:spPr>
        <p:txBody>
          <a:bodyPr anchor="ctr">
            <a:noAutofit/>
          </a:bodyPr>
          <a:lstStyle/>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lang="en-GB" sz="2400" dirty="0">
                <a:latin typeface="Arial" panose="020B0604020202020204" pitchFamily="34" charset="0"/>
                <a:cs typeface="Arial" panose="020B0604020202020204" pitchFamily="34" charset="0"/>
              </a:rPr>
              <a:t>The term health</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can mean different things to different people  </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lang="en-GB" sz="2400" dirty="0">
                <a:latin typeface="Arial" panose="020B0604020202020204" pitchFamily="34" charset="0"/>
                <a:cs typeface="Arial" panose="020B0604020202020204" pitchFamily="34" charset="0"/>
              </a:rPr>
              <a:t>F</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or instance, older people may consider carrying out day-to-day activities (e.g., walking, shopping, meeting friends </a:t>
            </a:r>
            <a:r>
              <a:rPr lang="en-GB" sz="2400" dirty="0">
                <a:latin typeface="Arial" panose="020B0604020202020204" pitchFamily="34" charset="0"/>
                <a:cs typeface="Arial" panose="020B0604020202020204" pitchFamily="34" charset="0"/>
              </a:rPr>
              <a:t>a</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 being healthy</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In comparison, younger people may consider undertaking vigorous physical exercise regimes as being healthy </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What do you </a:t>
            </a:r>
            <a:r>
              <a:rPr lang="en-GB" sz="2400" dirty="0">
                <a:latin typeface="Arial" panose="020B0604020202020204" pitchFamily="34" charset="0"/>
                <a:cs typeface="Arial" panose="020B0604020202020204" pitchFamily="34" charset="0"/>
              </a:rPr>
              <a:t>think makes you feel healthy?</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What do you think makes you feel unhealthy?</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lang="en-GB" sz="2400" dirty="0">
                <a:latin typeface="Arial" panose="020B0604020202020204" pitchFamily="34" charset="0"/>
                <a:cs typeface="Arial" panose="020B0604020202020204" pitchFamily="34" charset="0"/>
              </a:rPr>
              <a:t>W</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hat factors initiate good health?</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What factors initiate poor health?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5625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744C2-F8F0-DEBB-5D78-BE49D3574F6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according to WHO</a:t>
            </a:r>
          </a:p>
        </p:txBody>
      </p:sp>
      <p:sp>
        <p:nvSpPr>
          <p:cNvPr id="3" name="Content Placeholder 2">
            <a:extLst>
              <a:ext uri="{FF2B5EF4-FFF2-40B4-BE49-F238E27FC236}">
                <a16:creationId xmlns:a16="http://schemas.microsoft.com/office/drawing/2014/main" id="{8E25999F-54A4-AEBB-1097-FF443435B54C}"/>
              </a:ext>
            </a:extLst>
          </p:cNvPr>
          <p:cNvSpPr>
            <a:spLocks noGrp="1"/>
          </p:cNvSpPr>
          <p:nvPr>
            <p:ph idx="1"/>
          </p:nvPr>
        </p:nvSpPr>
        <p:spPr/>
        <p:txBody>
          <a:bodyPr/>
          <a:lstStyle/>
          <a:p>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is a state of complete physical, mental and social well-being and not merely the absence of disease or infirmity.  (WHO, 2020, p. 1).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820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2FB08-E52D-D611-1A6A-D42FF3F87FBF}"/>
              </a:ext>
            </a:extLst>
          </p:cNvPr>
          <p:cNvSpPr>
            <a:spLocks noGrp="1"/>
          </p:cNvSpPr>
          <p:nvPr>
            <p:ph type="title"/>
          </p:nvPr>
        </p:nvSpPr>
        <p:spPr>
          <a:xfrm>
            <a:off x="707413" y="4544704"/>
            <a:ext cx="4792635" cy="1811645"/>
          </a:xfrm>
        </p:spPr>
        <p:txBody>
          <a:bodyPr anchor="ctr">
            <a:normAutofit/>
          </a:bodyPr>
          <a:lstStyle/>
          <a:p>
            <a:r>
              <a:rPr kumimoji="0" lang="en-GB" sz="4000" b="1" i="0" u="none" strike="noStrike" kern="1200" cap="none" spc="0" normalizeH="0" baseline="0" noProof="0" dirty="0">
                <a:ln>
                  <a:noFill/>
                </a:ln>
                <a:effectLst/>
                <a:uLnTx/>
                <a:uFillTx/>
                <a:latin typeface="Arial" panose="020B0604020202020204" pitchFamily="34" charset="0"/>
                <a:cs typeface="Arial" panose="020B0604020202020204" pitchFamily="34" charset="0"/>
              </a:rPr>
              <a:t>Health: is a fluid concept</a:t>
            </a:r>
            <a:endParaRPr lang="en-GB" sz="4000" b="1" dirty="0">
              <a:latin typeface="Arial" panose="020B0604020202020204" pitchFamily="34" charset="0"/>
              <a:cs typeface="Arial" panose="020B0604020202020204" pitchFamily="34" charset="0"/>
            </a:endParaRPr>
          </a:p>
        </p:txBody>
      </p:sp>
      <p:pic>
        <p:nvPicPr>
          <p:cNvPr id="5" name="Picture 4" descr="One in a crowd">
            <a:extLst>
              <a:ext uri="{FF2B5EF4-FFF2-40B4-BE49-F238E27FC236}">
                <a16:creationId xmlns:a16="http://schemas.microsoft.com/office/drawing/2014/main" id="{256A3D19-B0A7-5CEB-E2E3-D2D16CA03C8B}"/>
              </a:ext>
            </a:extLst>
          </p:cNvPr>
          <p:cNvPicPr>
            <a:picLocks noChangeAspect="1"/>
          </p:cNvPicPr>
          <p:nvPr/>
        </p:nvPicPr>
        <p:blipFill rotWithShape="1">
          <a:blip r:embed="rId2"/>
          <a:srcRect b="10000"/>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3E777F80-5D29-7636-88D4-7EAA7B1107F6}"/>
              </a:ext>
            </a:extLst>
          </p:cNvPr>
          <p:cNvSpPr>
            <a:spLocks noGrp="1"/>
          </p:cNvSpPr>
          <p:nvPr>
            <p:ph idx="1"/>
          </p:nvPr>
        </p:nvSpPr>
        <p:spPr>
          <a:xfrm>
            <a:off x="6207456" y="375138"/>
            <a:ext cx="5804789" cy="6377354"/>
          </a:xfrm>
        </p:spPr>
        <p:txBody>
          <a:bodyPr anchor="ctr">
            <a:normAutofit/>
          </a:bodyPr>
          <a:lstStyle/>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Scriven (2017) notes that health means different things to different people and can be conceptualised in different ways. </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Differences in understanding are often a reflection of circumstances/experience/professional background (Earle, 2007)</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For example: an asylum seeker might consider health in terms of living in his/her own socio-cultural milieu; someone working in a smoking cessation service might prioritise not smoking; an older person might prioritise being able to walk to the shops; a young person might prioritise going to the gym</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Views of health are therefore fluid, changing as circumstances change (Scriven, 2017)</a:t>
            </a:r>
          </a:p>
          <a:p>
            <a:pPr marL="274320" marR="0" lvl="0" indent="-274320" defTabSz="914400" rtl="0" eaLnBrk="1" fontAlgn="auto" latinLnBrk="0" hangingPunct="1">
              <a:spcBef>
                <a:spcPts val="580"/>
              </a:spcBef>
              <a:spcAft>
                <a:spcPts val="0"/>
              </a:spcAft>
              <a:buClr>
                <a:srgbClr val="D34817"/>
              </a:buClr>
              <a:buSzPct val="85000"/>
              <a:buFont typeface="Wingdings 2"/>
              <a:buChar char=""/>
              <a:tabLst/>
              <a:defRPr/>
            </a:pPr>
            <a:r>
              <a:rPr kumimoji="0" lang="en-GB"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Moreover, what is considered healthy can change over time..</a:t>
            </a:r>
          </a:p>
          <a:p>
            <a:endParaRPr lang="en-GB" sz="1700" dirty="0"/>
          </a:p>
        </p:txBody>
      </p:sp>
    </p:spTree>
    <p:extLst>
      <p:ext uri="{BB962C8B-B14F-4D97-AF65-F5344CB8AC3E}">
        <p14:creationId xmlns:p14="http://schemas.microsoft.com/office/powerpoint/2010/main" val="3420617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7E894-9DB3-6DB1-F528-81F91EA29938}"/>
              </a:ext>
            </a:extLst>
          </p:cNvPr>
          <p:cNvSpPr>
            <a:spLocks noGrp="1"/>
          </p:cNvSpPr>
          <p:nvPr>
            <p:ph type="title"/>
          </p:nvPr>
        </p:nvSpPr>
        <p:spPr>
          <a:xfrm>
            <a:off x="6981824" y="1367673"/>
            <a:ext cx="4375151" cy="2665509"/>
          </a:xfrm>
        </p:spPr>
        <p:txBody>
          <a:bodyPr vert="horz" lIns="91440" tIns="45720" rIns="91440" bIns="45720" rtlCol="0" anchor="b">
            <a:normAutofit fontScale="90000"/>
          </a:bodyPr>
          <a:lstStyle/>
          <a:p>
            <a:pPr algn="r"/>
            <a:r>
              <a:rPr kumimoji="0" lang="en-US" sz="4000" b="0" i="0" u="none" strike="noStrike" cap="none" spc="0" normalizeH="0" baseline="0" noProof="0" dirty="0">
                <a:ln>
                  <a:noFill/>
                </a:ln>
                <a:solidFill>
                  <a:schemeClr val="bg1"/>
                </a:solidFill>
                <a:effectLst/>
                <a:uLnTx/>
                <a:uFillTx/>
              </a:rPr>
              <a:t>…</a:t>
            </a:r>
            <a:r>
              <a:rPr kumimoji="0" lang="en-US" sz="4000" b="0" i="0" u="none" strike="noStrike"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so that a ‘healthy’ body in one era (early seventeenth century)…</a:t>
            </a:r>
            <a:endParaRPr lang="en-US" sz="4000" dirty="0">
              <a:solidFill>
                <a:schemeClr val="bg1"/>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345952C9-3286-C704-4CC8-55CB0AE06D28}"/>
              </a:ext>
            </a:extLst>
          </p:cNvPr>
          <p:cNvPicPr>
            <a:picLocks noGrp="1" noChangeAspect="1" noChangeArrowheads="1"/>
          </p:cNvPicPr>
          <p:nvPr>
            <p:ph idx="1"/>
          </p:nvPr>
        </p:nvPicPr>
        <p:blipFill rotWithShape="1">
          <a:blip r:embed="rId2" cstate="print"/>
          <a:srcRect b="11769"/>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noFill/>
          <a:effectLst>
            <a:outerShdw blurRad="381000" dist="152400" algn="tl" rotWithShape="0">
              <a:prstClr val="black">
                <a:alpha val="10000"/>
              </a:prstClr>
            </a:outerShdw>
          </a:effectLst>
        </p:spPr>
      </p:pic>
      <p:sp>
        <p:nvSpPr>
          <p:cNvPr id="11" name="Freeform: Shape 10">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6880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3FFFB-4BC8-852A-BEF6-B1762D98CBC7}"/>
              </a:ext>
            </a:extLst>
          </p:cNvPr>
          <p:cNvSpPr>
            <a:spLocks noGrp="1"/>
          </p:cNvSpPr>
          <p:nvPr>
            <p:ph type="title"/>
          </p:nvPr>
        </p:nvSpPr>
        <p:spPr>
          <a:xfrm>
            <a:off x="5232400" y="1367673"/>
            <a:ext cx="6124576" cy="2665509"/>
          </a:xfrm>
        </p:spPr>
        <p:txBody>
          <a:bodyPr vert="horz" lIns="91440" tIns="45720" rIns="91440" bIns="45720" rtlCol="0" anchor="b">
            <a:normAutofit fontScale="90000"/>
          </a:bodyPr>
          <a:lstStyle/>
          <a:p>
            <a:pPr algn="r"/>
            <a:r>
              <a:rPr kumimoji="0" lang="en-US" sz="4500" b="1" i="0" u="none" strike="noStrike"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…might be considered less healthy in another era (early twenty-first century) </a:t>
            </a:r>
            <a:endParaRPr lang="en-US" sz="4500" b="1" dirty="0">
              <a:solidFill>
                <a:schemeClr val="bg1"/>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84F204EF-62CA-48AE-9D63-CB5E6015D199}"/>
              </a:ext>
            </a:extLst>
          </p:cNvPr>
          <p:cNvPicPr>
            <a:picLocks noGrp="1" noChangeAspect="1"/>
          </p:cNvPicPr>
          <p:nvPr>
            <p:ph idx="1"/>
          </p:nvPr>
        </p:nvPicPr>
        <p:blipFill rotWithShape="1">
          <a:blip r:embed="rId2"/>
          <a:srcRect r="579"/>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1" name="Group 10">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0336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67942A-16DF-6226-388A-BDD338827EAC}"/>
              </a:ext>
            </a:extLst>
          </p:cNvPr>
          <p:cNvSpPr>
            <a:spLocks noGrp="1"/>
          </p:cNvSpPr>
          <p:nvPr>
            <p:ph type="title"/>
          </p:nvPr>
        </p:nvSpPr>
        <p:spPr>
          <a:xfrm>
            <a:off x="838200" y="4669978"/>
            <a:ext cx="4391024" cy="1173700"/>
          </a:xfrm>
        </p:spPr>
        <p:txBody>
          <a:bodyPr anchor="t">
            <a:normAutofit/>
          </a:bodyPr>
          <a:lstStyle/>
          <a:p>
            <a:r>
              <a:rPr lang="en-GB" b="1" dirty="0">
                <a:solidFill>
                  <a:schemeClr val="bg1"/>
                </a:solidFill>
                <a:latin typeface="Arial" panose="020B0604020202020204" pitchFamily="34" charset="0"/>
                <a:cs typeface="Arial" panose="020B0604020202020204" pitchFamily="34" charset="0"/>
              </a:rPr>
              <a:t>Care</a:t>
            </a:r>
          </a:p>
        </p:txBody>
      </p:sp>
      <p:pic>
        <p:nvPicPr>
          <p:cNvPr id="7" name="Picture 6" descr="A nurse standing next to an old person&#10;&#10;Description automatically generated">
            <a:extLst>
              <a:ext uri="{FF2B5EF4-FFF2-40B4-BE49-F238E27FC236}">
                <a16:creationId xmlns:a16="http://schemas.microsoft.com/office/drawing/2014/main" id="{C201D4B1-4EA0-6ABF-47C0-8829088AB3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616"/>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5" name="Picture 4" descr="A child kissing a baby on a bench&#10;&#10;Description automatically generated">
            <a:extLst>
              <a:ext uri="{FF2B5EF4-FFF2-40B4-BE49-F238E27FC236}">
                <a16:creationId xmlns:a16="http://schemas.microsoft.com/office/drawing/2014/main" id="{C094BA5A-D13B-9B23-DB66-7FDCFFCF2A9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7238" r="17634"/>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10" name="Picture 9" descr="A close up of a sign&#10;&#10;Description automatically generated">
            <a:extLst>
              <a:ext uri="{FF2B5EF4-FFF2-40B4-BE49-F238E27FC236}">
                <a16:creationId xmlns:a16="http://schemas.microsoft.com/office/drawing/2014/main" id="{08AF7CD2-223A-79D8-B6AD-A3623DB7072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457" r="21689" b="-3"/>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17" name="Group 16">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8" name="Freeform: Shape 17">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8">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439C088-A268-7137-D616-1220603F1B87}"/>
              </a:ext>
            </a:extLst>
          </p:cNvPr>
          <p:cNvSpPr>
            <a:spLocks noGrp="1"/>
          </p:cNvSpPr>
          <p:nvPr>
            <p:ph idx="1"/>
          </p:nvPr>
        </p:nvSpPr>
        <p:spPr>
          <a:xfrm>
            <a:off x="5664201" y="4766267"/>
            <a:ext cx="5692774" cy="1077411"/>
          </a:xfrm>
        </p:spPr>
        <p:txBody>
          <a:bodyPr>
            <a:normAutofit/>
          </a:bodyPr>
          <a:lstStyle/>
          <a:p>
            <a:r>
              <a:rPr lang="en-GB" dirty="0">
                <a:solidFill>
                  <a:schemeClr val="bg1">
                    <a:alpha val="80000"/>
                  </a:schemeClr>
                </a:solidFill>
                <a:latin typeface="Arial" panose="020B0604020202020204" pitchFamily="34" charset="0"/>
                <a:cs typeface="Arial" panose="020B0604020202020204" pitchFamily="34" charset="0"/>
              </a:rPr>
              <a:t>What does Care mean to you?</a:t>
            </a:r>
          </a:p>
          <a:p>
            <a:pPr marL="0" indent="0">
              <a:buNone/>
            </a:pPr>
            <a:endParaRPr lang="en-GB" sz="2400" dirty="0">
              <a:solidFill>
                <a:schemeClr val="bg1">
                  <a:alpha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9169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EB7032-A720-27B3-6B99-EDD135493FA7}"/>
              </a:ext>
            </a:extLst>
          </p:cNvPr>
          <p:cNvPicPr>
            <a:picLocks noChangeAspect="1"/>
          </p:cNvPicPr>
          <p:nvPr/>
        </p:nvPicPr>
        <p:blipFill rotWithShape="1">
          <a:blip r:embed="rId2"/>
          <a:srcRect l="22827" r="2723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15433-4D32-5EE1-E3E4-A256FE724849}"/>
              </a:ext>
            </a:extLst>
          </p:cNvPr>
          <p:cNvSpPr>
            <a:spLocks noGrp="1"/>
          </p:cNvSpPr>
          <p:nvPr>
            <p:ph type="title"/>
          </p:nvPr>
        </p:nvSpPr>
        <p:spPr>
          <a:xfrm>
            <a:off x="761801" y="328512"/>
            <a:ext cx="4778387" cy="1140780"/>
          </a:xfrm>
        </p:spPr>
        <p:txBody>
          <a:bodyPr anchor="ctr">
            <a:normAutofit/>
          </a:bodyPr>
          <a:lstStyle/>
          <a:p>
            <a:r>
              <a:rPr lang="en-GB" sz="4000" b="1" dirty="0">
                <a:latin typeface="Arial" panose="020B0604020202020204" pitchFamily="34" charset="0"/>
                <a:cs typeface="Arial" panose="020B0604020202020204" pitchFamily="34" charset="0"/>
              </a:rPr>
              <a:t>Care</a:t>
            </a:r>
          </a:p>
        </p:txBody>
      </p:sp>
      <p:sp>
        <p:nvSpPr>
          <p:cNvPr id="3" name="Content Placeholder 2">
            <a:extLst>
              <a:ext uri="{FF2B5EF4-FFF2-40B4-BE49-F238E27FC236}">
                <a16:creationId xmlns:a16="http://schemas.microsoft.com/office/drawing/2014/main" id="{F7F11B87-343F-FDC9-6F93-424C436990B3}"/>
              </a:ext>
            </a:extLst>
          </p:cNvPr>
          <p:cNvSpPr>
            <a:spLocks noGrp="1"/>
          </p:cNvSpPr>
          <p:nvPr>
            <p:ph idx="1"/>
          </p:nvPr>
        </p:nvSpPr>
        <p:spPr>
          <a:xfrm>
            <a:off x="761801" y="1469293"/>
            <a:ext cx="4659756" cy="4789774"/>
          </a:xfrm>
        </p:spPr>
        <p:txBody>
          <a:bodyPr anchor="ctr">
            <a:noAutofit/>
          </a:bodyPr>
          <a:lstStyle/>
          <a:p>
            <a:r>
              <a:rPr lang="en-GB" sz="2400" dirty="0">
                <a:latin typeface="Arial" panose="020B0604020202020204" pitchFamily="34" charset="0"/>
                <a:cs typeface="Arial" panose="020B0604020202020204" pitchFamily="34" charset="0"/>
              </a:rPr>
              <a:t>Can mean many different things to different people</a:t>
            </a:r>
          </a:p>
          <a:p>
            <a:r>
              <a:rPr lang="en-GB" sz="2400" dirty="0">
                <a:latin typeface="Arial" panose="020B0604020202020204" pitchFamily="34" charset="0"/>
                <a:cs typeface="Arial" panose="020B0604020202020204" pitchFamily="34" charset="0"/>
              </a:rPr>
              <a:t>Care for the ones you love in terms of family, look after them, love them, look out for them</a:t>
            </a:r>
          </a:p>
          <a:p>
            <a:r>
              <a:rPr lang="en-GB" sz="2400" dirty="0">
                <a:latin typeface="Arial" panose="020B0604020202020204" pitchFamily="34" charset="0"/>
                <a:cs typeface="Arial" panose="020B0604020202020204" pitchFamily="34" charset="0"/>
              </a:rPr>
              <a:t>Care for your friends - discuss</a:t>
            </a:r>
          </a:p>
          <a:p>
            <a:r>
              <a:rPr lang="en-GB" sz="2400" dirty="0">
                <a:latin typeface="Arial" panose="020B0604020202020204" pitchFamily="34" charset="0"/>
                <a:cs typeface="Arial" panose="020B0604020202020204" pitchFamily="34" charset="0"/>
              </a:rPr>
              <a:t>Care for your neighbours - discuss</a:t>
            </a:r>
          </a:p>
          <a:p>
            <a:r>
              <a:rPr lang="en-GB" sz="2400" dirty="0">
                <a:latin typeface="Arial" panose="020B0604020202020204" pitchFamily="34" charset="0"/>
                <a:cs typeface="Arial" panose="020B0604020202020204" pitchFamily="34" charset="0"/>
              </a:rPr>
              <a:t>Care for your community - discuss</a:t>
            </a:r>
          </a:p>
          <a:p>
            <a:r>
              <a:rPr lang="en-GB" sz="2400" dirty="0">
                <a:latin typeface="Arial" panose="020B0604020202020204" pitchFamily="34" charset="0"/>
                <a:cs typeface="Arial" panose="020B0604020202020204" pitchFamily="34" charset="0"/>
              </a:rPr>
              <a:t>Formal care</a:t>
            </a:r>
          </a:p>
          <a:p>
            <a:r>
              <a:rPr lang="en-GB" sz="2400" dirty="0">
                <a:latin typeface="Arial" panose="020B0604020202020204" pitchFamily="34" charset="0"/>
                <a:cs typeface="Arial" panose="020B0604020202020204" pitchFamily="34" charset="0"/>
              </a:rPr>
              <a:t>Informal care</a:t>
            </a:r>
          </a:p>
        </p:txBody>
      </p:sp>
    </p:spTree>
    <p:extLst>
      <p:ext uri="{BB962C8B-B14F-4D97-AF65-F5344CB8AC3E}">
        <p14:creationId xmlns:p14="http://schemas.microsoft.com/office/powerpoint/2010/main" val="71331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CEB05-9ACA-4E04-B6DC-63D1BD4060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Formal Care             Informal Care</a:t>
            </a:r>
          </a:p>
        </p:txBody>
      </p:sp>
      <p:sp>
        <p:nvSpPr>
          <p:cNvPr id="5" name="Content Placeholder 4">
            <a:extLst>
              <a:ext uri="{FF2B5EF4-FFF2-40B4-BE49-F238E27FC236}">
                <a16:creationId xmlns:a16="http://schemas.microsoft.com/office/drawing/2014/main" id="{127F1337-C271-9CE3-911F-8B3A8B1A9CDE}"/>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Formal care is paid care services that is provided by a healthcare institution or individual for a person who needs care. Discuss</a:t>
            </a:r>
          </a:p>
          <a:p>
            <a:pPr marL="0" indent="0">
              <a:buNone/>
            </a:pPr>
            <a:r>
              <a:rPr lang="en-GB" dirty="0">
                <a:latin typeface="Arial" panose="020B0604020202020204" pitchFamily="34" charset="0"/>
                <a:cs typeface="Arial" panose="020B0604020202020204" pitchFamily="34" charset="0"/>
              </a:rPr>
              <a:t>(Li &amp; Song, 2019).</a:t>
            </a:r>
          </a:p>
        </p:txBody>
      </p:sp>
      <p:sp>
        <p:nvSpPr>
          <p:cNvPr id="6" name="Content Placeholder 5">
            <a:extLst>
              <a:ext uri="{FF2B5EF4-FFF2-40B4-BE49-F238E27FC236}">
                <a16:creationId xmlns:a16="http://schemas.microsoft.com/office/drawing/2014/main" id="{1F309C00-F19B-40BA-5BFB-96865E2CE662}"/>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Informal care is care provided by family members, for their relatives. It can also be for friends, neighbours or persons within the community who need care. People can also provide informal care through charitable requirements. For example, Help the Aged or Barnardo’s. </a:t>
            </a:r>
          </a:p>
        </p:txBody>
      </p:sp>
    </p:spTree>
    <p:extLst>
      <p:ext uri="{BB962C8B-B14F-4D97-AF65-F5344CB8AC3E}">
        <p14:creationId xmlns:p14="http://schemas.microsoft.com/office/powerpoint/2010/main" val="95069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45377-C701-C133-8841-D97059353BC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does Education mean to you?</a:t>
            </a:r>
          </a:p>
        </p:txBody>
      </p:sp>
      <p:sp>
        <p:nvSpPr>
          <p:cNvPr id="3" name="Content Placeholder 2">
            <a:extLst>
              <a:ext uri="{FF2B5EF4-FFF2-40B4-BE49-F238E27FC236}">
                <a16:creationId xmlns:a16="http://schemas.microsoft.com/office/drawing/2014/main" id="{3CBF817A-0E32-C504-BE5E-24BC69D65C38}"/>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Education is the term used when one is receiving instruction or giving instruction within a school or university. For example, you are all receiving an education within the context of your learning. Education is the transmission of knowledge, skills and character traits (Chazan, 2021).</a:t>
            </a:r>
          </a:p>
        </p:txBody>
      </p:sp>
      <p:sp>
        <p:nvSpPr>
          <p:cNvPr id="4" name="Content Placeholder 3">
            <a:extLst>
              <a:ext uri="{FF2B5EF4-FFF2-40B4-BE49-F238E27FC236}">
                <a16:creationId xmlns:a16="http://schemas.microsoft.com/office/drawing/2014/main" id="{7FBD863A-BFB7-6CA4-054A-BF013650E6B5}"/>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What does education mean to you? Discuss.</a:t>
            </a:r>
          </a:p>
        </p:txBody>
      </p:sp>
    </p:spTree>
    <p:extLst>
      <p:ext uri="{BB962C8B-B14F-4D97-AF65-F5344CB8AC3E}">
        <p14:creationId xmlns:p14="http://schemas.microsoft.com/office/powerpoint/2010/main" val="1352642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703C-414C-5CDC-F981-48FBE7463333}"/>
              </a:ext>
            </a:extLst>
          </p:cNvPr>
          <p:cNvSpPr>
            <a:spLocks noGrp="1"/>
          </p:cNvSpPr>
          <p:nvPr>
            <p:ph type="title"/>
          </p:nvPr>
        </p:nvSpPr>
        <p:spPr>
          <a:xfrm>
            <a:off x="838200" y="365126"/>
            <a:ext cx="10515600" cy="846260"/>
          </a:xfrm>
        </p:spPr>
        <p:txBody>
          <a:bodyPr/>
          <a:lstStyle/>
          <a:p>
            <a:r>
              <a:rPr lang="en-GB" b="1" dirty="0">
                <a:latin typeface="Arial" panose="020B0604020202020204" pitchFamily="34" charset="0"/>
                <a:cs typeface="Arial" panose="020B0604020202020204" pitchFamily="34" charset="0"/>
              </a:rPr>
              <a:t>Education - Quote</a:t>
            </a:r>
          </a:p>
        </p:txBody>
      </p:sp>
      <p:pic>
        <p:nvPicPr>
          <p:cNvPr id="5" name="Content Placeholder 4" descr="A person writing on a chalkboard&#10;&#10;Description automatically generated">
            <a:extLst>
              <a:ext uri="{FF2B5EF4-FFF2-40B4-BE49-F238E27FC236}">
                <a16:creationId xmlns:a16="http://schemas.microsoft.com/office/drawing/2014/main" id="{7FD6D589-7FD8-8A14-E0E6-03C36AC114F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86339" y="1825625"/>
            <a:ext cx="5259754" cy="3973390"/>
          </a:xfrm>
        </p:spPr>
      </p:pic>
      <p:pic>
        <p:nvPicPr>
          <p:cNvPr id="8" name="Picture 7" descr="A person standing in front of a board with a person pointing at the wall&#10;&#10;Description automatically generated">
            <a:extLst>
              <a:ext uri="{FF2B5EF4-FFF2-40B4-BE49-F238E27FC236}">
                <a16:creationId xmlns:a16="http://schemas.microsoft.com/office/drawing/2014/main" id="{09627412-5F03-2990-7E67-5CBCBC5CAB7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46092" y="1825625"/>
            <a:ext cx="4893407" cy="3973390"/>
          </a:xfrm>
          <a:prstGeom prst="rect">
            <a:avLst/>
          </a:prstGeom>
        </p:spPr>
      </p:pic>
    </p:spTree>
    <p:extLst>
      <p:ext uri="{BB962C8B-B14F-4D97-AF65-F5344CB8AC3E}">
        <p14:creationId xmlns:p14="http://schemas.microsoft.com/office/powerpoint/2010/main" val="2993116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A8B8-705C-DEE5-9CB3-2FDC4D180115}"/>
              </a:ext>
            </a:extLst>
          </p:cNvPr>
          <p:cNvSpPr>
            <a:spLocks noGrp="1"/>
          </p:cNvSpPr>
          <p:nvPr>
            <p:ph type="title"/>
          </p:nvPr>
        </p:nvSpPr>
        <p:spPr>
          <a:xfrm>
            <a:off x="6823878" y="741391"/>
            <a:ext cx="4491821" cy="1616203"/>
          </a:xfrm>
        </p:spPr>
        <p:txBody>
          <a:bodyPr anchor="b">
            <a:normAutofit/>
          </a:bodyPr>
          <a:lstStyle/>
          <a:p>
            <a:r>
              <a:rPr lang="en-GB" sz="4000" b="1" dirty="0">
                <a:latin typeface="Arial" panose="020B0604020202020204" pitchFamily="34" charset="0"/>
                <a:cs typeface="Arial" panose="020B0604020202020204" pitchFamily="34" charset="0"/>
              </a:rPr>
              <a:t>Definitions</a:t>
            </a:r>
          </a:p>
        </p:txBody>
      </p:sp>
      <p:pic>
        <p:nvPicPr>
          <p:cNvPr id="5" name="Picture 4" descr="Magnifying glass on clear background">
            <a:extLst>
              <a:ext uri="{FF2B5EF4-FFF2-40B4-BE49-F238E27FC236}">
                <a16:creationId xmlns:a16="http://schemas.microsoft.com/office/drawing/2014/main" id="{39184D34-BD7C-65C8-CA6C-58E98AE6A9E3}"/>
              </a:ext>
            </a:extLst>
          </p:cNvPr>
          <p:cNvPicPr>
            <a:picLocks noChangeAspect="1"/>
          </p:cNvPicPr>
          <p:nvPr/>
        </p:nvPicPr>
        <p:blipFill rotWithShape="1">
          <a:blip r:embed="rId2"/>
          <a:srcRect l="33473" r="7193" b="-1"/>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721C245-9FF0-E0E6-44EC-C898D0CF0177}"/>
              </a:ext>
            </a:extLst>
          </p:cNvPr>
          <p:cNvSpPr>
            <a:spLocks noGrp="1"/>
          </p:cNvSpPr>
          <p:nvPr>
            <p:ph idx="1"/>
          </p:nvPr>
        </p:nvSpPr>
        <p:spPr>
          <a:xfrm>
            <a:off x="6823878" y="2533476"/>
            <a:ext cx="4491820" cy="3447832"/>
          </a:xfrm>
        </p:spPr>
        <p:txBody>
          <a:bodyPr anchor="t">
            <a:normAutofit/>
          </a:bodyPr>
          <a:lstStyle/>
          <a:p>
            <a:r>
              <a:rPr lang="en-GB" sz="2400" dirty="0">
                <a:latin typeface="Arial" panose="020B0604020202020204" pitchFamily="34" charset="0"/>
                <a:cs typeface="Arial" panose="020B0604020202020204" pitchFamily="34" charset="0"/>
              </a:rPr>
              <a:t>It is vitally important to be able to understand the module titles that you are learning from.</a:t>
            </a:r>
          </a:p>
          <a:p>
            <a:r>
              <a:rPr lang="en-GB" sz="2400" dirty="0">
                <a:latin typeface="Arial" panose="020B0604020202020204" pitchFamily="34" charset="0"/>
                <a:cs typeface="Arial" panose="020B0604020202020204" pitchFamily="34" charset="0"/>
              </a:rPr>
              <a:t>To be able to put into context each topic can help you to prepare for your module learning and outcomes.</a:t>
            </a:r>
          </a:p>
        </p:txBody>
      </p:sp>
    </p:spTree>
    <p:extLst>
      <p:ext uri="{BB962C8B-B14F-4D97-AF65-F5344CB8AC3E}">
        <p14:creationId xmlns:p14="http://schemas.microsoft.com/office/powerpoint/2010/main" val="3992657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37832-BAE6-B6AC-5F06-E71D6B2F911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Summarise</a:t>
            </a:r>
          </a:p>
        </p:txBody>
      </p:sp>
      <p:sp>
        <p:nvSpPr>
          <p:cNvPr id="3" name="Content Placeholder 2">
            <a:extLst>
              <a:ext uri="{FF2B5EF4-FFF2-40B4-BE49-F238E27FC236}">
                <a16:creationId xmlns:a16="http://schemas.microsoft.com/office/drawing/2014/main" id="{EFD4D430-111F-9BCD-DD7C-F3F1174CBA27}"/>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We have discussed what Health means to you</a:t>
            </a:r>
          </a:p>
          <a:p>
            <a:r>
              <a:rPr lang="en-GB" dirty="0">
                <a:latin typeface="Arial" panose="020B0604020202020204" pitchFamily="34" charset="0"/>
                <a:cs typeface="Arial" panose="020B0604020202020204" pitchFamily="34" charset="0"/>
              </a:rPr>
              <a:t>What Care means to you</a:t>
            </a:r>
          </a:p>
          <a:p>
            <a:r>
              <a:rPr lang="en-GB" dirty="0">
                <a:latin typeface="Arial" panose="020B0604020202020204" pitchFamily="34" charset="0"/>
                <a:cs typeface="Arial" panose="020B0604020202020204" pitchFamily="34" charset="0"/>
              </a:rPr>
              <a:t>What Education means to you</a:t>
            </a:r>
          </a:p>
          <a:p>
            <a:r>
              <a:rPr lang="en-GB" dirty="0">
                <a:latin typeface="Arial" panose="020B0604020202020204" pitchFamily="34" charset="0"/>
                <a:cs typeface="Arial" panose="020B0604020202020204" pitchFamily="34" charset="0"/>
              </a:rPr>
              <a:t>How these topics mean different things to different people</a:t>
            </a:r>
          </a:p>
          <a:p>
            <a:r>
              <a:rPr lang="en-GB" dirty="0">
                <a:latin typeface="Arial" panose="020B0604020202020204" pitchFamily="34" charset="0"/>
                <a:cs typeface="Arial" panose="020B0604020202020204" pitchFamily="34" charset="0"/>
              </a:rPr>
              <a:t>Why we have touched upon these topics</a:t>
            </a:r>
          </a:p>
        </p:txBody>
      </p:sp>
    </p:spTree>
    <p:extLst>
      <p:ext uri="{BB962C8B-B14F-4D97-AF65-F5344CB8AC3E}">
        <p14:creationId xmlns:p14="http://schemas.microsoft.com/office/powerpoint/2010/main" val="2354052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9713-B802-5344-D735-B4C576B6D8B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EA335F-81AC-584F-F678-0558568BF47B}"/>
              </a:ext>
            </a:extLst>
          </p:cNvPr>
          <p:cNvSpPr>
            <a:spLocks noGrp="1"/>
          </p:cNvSpPr>
          <p:nvPr>
            <p:ph idx="1"/>
          </p:nvPr>
        </p:nvSpPr>
        <p:spPr/>
        <p:txBody>
          <a:bodyPr/>
          <a:lstStyle/>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Chazan, B, (2021) What is ‘Education’ .Principles and Pedagogies in Jewish Education. </a:t>
            </a:r>
            <a:r>
              <a:rPr lang="fr-FR" sz="2000" b="0" i="0" dirty="0" err="1">
                <a:solidFill>
                  <a:srgbClr val="333333"/>
                </a:solidFill>
                <a:effectLst/>
                <a:latin typeface="Arial" panose="020B0604020202020204" pitchFamily="34" charset="0"/>
                <a:cs typeface="Arial" panose="020B0604020202020204" pitchFamily="34" charset="0"/>
              </a:rPr>
              <a:t>Palgrave</a:t>
            </a:r>
            <a:r>
              <a:rPr lang="fr-FR" sz="2000" b="0" i="0" dirty="0">
                <a:solidFill>
                  <a:srgbClr val="333333"/>
                </a:solidFill>
                <a:effectLst/>
                <a:latin typeface="Arial" panose="020B0604020202020204" pitchFamily="34" charset="0"/>
                <a:cs typeface="Arial" panose="020B0604020202020204" pitchFamily="34" charset="0"/>
              </a:rPr>
              <a:t> Macmillan, </a:t>
            </a:r>
            <a:r>
              <a:rPr lang="fr-FR" sz="2000" b="0" i="1" dirty="0">
                <a:solidFill>
                  <a:srgbClr val="333333"/>
                </a:solidFill>
                <a:effectLst/>
                <a:latin typeface="Arial" panose="020B0604020202020204" pitchFamily="34" charset="0"/>
                <a:cs typeface="Arial" panose="020B0604020202020204" pitchFamily="34" charset="0"/>
              </a:rPr>
              <a:t>Cham.</a:t>
            </a:r>
            <a:r>
              <a:rPr lang="fr-FR" sz="2000" b="0" i="0" dirty="0">
                <a:solidFill>
                  <a:srgbClr val="333333"/>
                </a:solidFill>
                <a:effectLst/>
                <a:latin typeface="Arial" panose="020B0604020202020204" pitchFamily="34" charset="0"/>
                <a:cs typeface="Arial" panose="020B0604020202020204" pitchFamily="34" charset="0"/>
              </a:rPr>
              <a:t> </a:t>
            </a:r>
            <a:r>
              <a:rPr lang="fr-FR" sz="2000" dirty="0">
                <a:solidFill>
                  <a:srgbClr val="333333"/>
                </a:solidFill>
                <a:latin typeface="Arial" panose="020B0604020202020204" pitchFamily="34" charset="0"/>
                <a:cs typeface="Arial" panose="020B0604020202020204" pitchFamily="34" charset="0"/>
              </a:rPr>
              <a:t>P, 13-21</a:t>
            </a: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endParaRPr kumimoji="0" lang="fr-FR" sz="20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endParaRP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r>
              <a:rPr lang="en-GB" sz="2000" b="0" i="0" dirty="0">
                <a:solidFill>
                  <a:srgbClr val="333333"/>
                </a:solidFill>
                <a:effectLst/>
                <a:latin typeface="Arial" panose="020B0604020202020204" pitchFamily="34" charset="0"/>
                <a:cs typeface="Arial" panose="020B0604020202020204" pitchFamily="34" charset="0"/>
              </a:rPr>
              <a:t>Li, J., Song, Y. (2019). Formal and Informal Care. In: Gu, D., Dupre, M. (eds) </a:t>
            </a:r>
            <a:r>
              <a:rPr lang="en-GB" sz="2000" b="0" i="0" dirty="0" err="1">
                <a:solidFill>
                  <a:srgbClr val="333333"/>
                </a:solidFill>
                <a:effectLst/>
                <a:latin typeface="Arial" panose="020B0604020202020204" pitchFamily="34" charset="0"/>
                <a:cs typeface="Arial" panose="020B0604020202020204" pitchFamily="34" charset="0"/>
              </a:rPr>
              <a:t>Encyclopedia</a:t>
            </a:r>
            <a:r>
              <a:rPr lang="en-GB" sz="2000" b="0" i="0" dirty="0">
                <a:solidFill>
                  <a:srgbClr val="333333"/>
                </a:solidFill>
                <a:effectLst/>
                <a:latin typeface="Arial" panose="020B0604020202020204" pitchFamily="34" charset="0"/>
                <a:cs typeface="Arial" panose="020B0604020202020204" pitchFamily="34" charset="0"/>
              </a:rPr>
              <a:t> of Gerontology and Population Aging. </a:t>
            </a:r>
            <a:r>
              <a:rPr lang="en-GB" sz="2000" b="0" i="1" dirty="0">
                <a:solidFill>
                  <a:srgbClr val="333333"/>
                </a:solidFill>
                <a:effectLst/>
                <a:latin typeface="Arial" panose="020B0604020202020204" pitchFamily="34" charset="0"/>
                <a:cs typeface="Arial" panose="020B0604020202020204" pitchFamily="34" charset="0"/>
              </a:rPr>
              <a:t>Springer, Cham</a:t>
            </a:r>
            <a:r>
              <a:rPr lang="en-GB" sz="2000" b="0" i="0" dirty="0">
                <a:solidFill>
                  <a:srgbClr val="333333"/>
                </a:solidFill>
                <a:effectLst/>
                <a:latin typeface="Arial" panose="020B0604020202020204" pitchFamily="34" charset="0"/>
                <a:cs typeface="Arial" panose="020B0604020202020204" pitchFamily="34" charset="0"/>
              </a:rPr>
              <a:t>. 847-1</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endParaRPr lang="en-GB" sz="2000" dirty="0">
              <a:solidFill>
                <a:prstClr val="black"/>
              </a:solidFill>
              <a:latin typeface="Arial" panose="020B0604020202020204" pitchFamily="34" charset="0"/>
              <a:cs typeface="Arial" panose="020B0604020202020204" pitchFamily="34" charset="0"/>
            </a:endParaRP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Scriven, A. (2017).  </a:t>
            </a:r>
            <a:r>
              <a:rPr kumimoji="0" lang="en-GB" sz="2000" b="0" i="1"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Ewles</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and </a:t>
            </a:r>
            <a:r>
              <a:rPr kumimoji="0" lang="en-GB" sz="2000" b="0" i="1"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Simnett’s</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Promoting Health: a Practical Guide.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(7</a:t>
            </a:r>
            <a:r>
              <a:rPr kumimoji="0" lang="en-GB" sz="20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edn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Elsevier.</a:t>
            </a: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endParaRPr lang="en-GB" sz="2000" dirty="0">
              <a:solidFill>
                <a:prstClr val="black"/>
              </a:solidFill>
              <a:latin typeface="Arial" panose="020B0604020202020204" pitchFamily="34" charset="0"/>
              <a:cs typeface="Arial" panose="020B0604020202020204" pitchFamily="34" charset="0"/>
            </a:endParaRP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World Health Organisation, (WHO) (2023).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Constitution.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Available at: https://www.who.int/about/governance/constitution (Accessed 06/10/23)</a:t>
            </a:r>
          </a:p>
          <a:p>
            <a:pPr marL="274320" marR="0" lvl="0" indent="-274320" algn="l" defTabSz="914400" rtl="0" eaLnBrk="1" fontAlgn="auto" latinLnBrk="0" hangingPunct="1">
              <a:lnSpc>
                <a:spcPct val="100000"/>
              </a:lnSpc>
              <a:spcBef>
                <a:spcPts val="580"/>
              </a:spcBef>
              <a:spcAft>
                <a:spcPts val="0"/>
              </a:spcAft>
              <a:buClr>
                <a:srgbClr val="D34817"/>
              </a:buClr>
              <a:buSzPct val="85000"/>
              <a:buFont typeface="Wingdings 2"/>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68907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725</Words>
  <Application>Microsoft Office PowerPoint</Application>
  <PresentationFormat>Widescreen</PresentationFormat>
  <Paragraphs>61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 2</vt:lpstr>
      <vt:lpstr>Office Theme</vt:lpstr>
      <vt:lpstr>What Does Health, Care &amp; Education Mean to You?</vt:lpstr>
      <vt:lpstr>Introduction</vt:lpstr>
      <vt:lpstr>What does Health mean to you?</vt:lpstr>
      <vt:lpstr>Health</vt:lpstr>
      <vt:lpstr>Health according to WHO</vt:lpstr>
      <vt:lpstr>Health: is a fluid concept</vt:lpstr>
      <vt:lpstr>…so that a ‘healthy’ body in one era (early seventeenth century)…</vt:lpstr>
      <vt:lpstr>…might be considered less healthy in another era (early twenty-first century) </vt:lpstr>
      <vt:lpstr>Care</vt:lpstr>
      <vt:lpstr>Care</vt:lpstr>
      <vt:lpstr>Formal Care             Informal Care</vt:lpstr>
      <vt:lpstr>What does Education mean to you?</vt:lpstr>
      <vt:lpstr>Education - Quote</vt:lpstr>
      <vt:lpstr>Definitions</vt:lpstr>
      <vt:lpstr>Summarise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Does Health, Care &amp; Education Mean to You?</dc:title>
  <dc:creator>Joanna Fender</dc:creator>
  <cp:lastModifiedBy>Joanna Fender</cp:lastModifiedBy>
  <cp:revision>35</cp:revision>
  <dcterms:created xsi:type="dcterms:W3CDTF">2023-10-09T15:47:01Z</dcterms:created>
  <dcterms:modified xsi:type="dcterms:W3CDTF">2023-10-09T18:49:08Z</dcterms:modified>
</cp:coreProperties>
</file>