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35"/>
  </p:notesMasterIdLst>
  <p:sldIdLst>
    <p:sldId id="356" r:id="rId2"/>
    <p:sldId id="408" r:id="rId3"/>
    <p:sldId id="619" r:id="rId4"/>
    <p:sldId id="620" r:id="rId5"/>
    <p:sldId id="621" r:id="rId6"/>
    <p:sldId id="595" r:id="rId7"/>
    <p:sldId id="622" r:id="rId8"/>
    <p:sldId id="587" r:id="rId9"/>
    <p:sldId id="586" r:id="rId10"/>
    <p:sldId id="588" r:id="rId11"/>
    <p:sldId id="589" r:id="rId12"/>
    <p:sldId id="590" r:id="rId13"/>
    <p:sldId id="591" r:id="rId14"/>
    <p:sldId id="596" r:id="rId15"/>
    <p:sldId id="592" r:id="rId16"/>
    <p:sldId id="597" r:id="rId17"/>
    <p:sldId id="593" r:id="rId18"/>
    <p:sldId id="598" r:id="rId19"/>
    <p:sldId id="600" r:id="rId20"/>
    <p:sldId id="601" r:id="rId21"/>
    <p:sldId id="602" r:id="rId22"/>
    <p:sldId id="603" r:id="rId23"/>
    <p:sldId id="604" r:id="rId24"/>
    <p:sldId id="605" r:id="rId25"/>
    <p:sldId id="606" r:id="rId26"/>
    <p:sldId id="607" r:id="rId27"/>
    <p:sldId id="608" r:id="rId28"/>
    <p:sldId id="609" r:id="rId29"/>
    <p:sldId id="610" r:id="rId30"/>
    <p:sldId id="611" r:id="rId31"/>
    <p:sldId id="616" r:id="rId32"/>
    <p:sldId id="617" r:id="rId33"/>
    <p:sldId id="618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5" autoAdjust="0"/>
    <p:restoredTop sz="99242" autoAdjust="0"/>
  </p:normalViewPr>
  <p:slideViewPr>
    <p:cSldViewPr>
      <p:cViewPr>
        <p:scale>
          <a:sx n="70" d="100"/>
          <a:sy n="70" d="100"/>
        </p:scale>
        <p:origin x="-258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AAF6C-4828-4954-8FDD-EEAB7E861365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8B874-871C-4033-A2C1-198621AC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44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mi.eng.cam.ac.uk/~cipolla/archive/Presentations/MakingPresentations.pdf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oro.open.ac.uk/41291/8/AssessingOralPresentations.pdf" TargetMode="External"/><Relationship Id="rId4" Type="http://schemas.openxmlformats.org/officeDocument/2006/relationships/hyperlink" Target="https://www.ed.ac.uk/files/atoms/files/presentation_skills_checklists_independent_study_version.pdf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http://mi.eng.cam.ac.uk/~cipolla/archive/Presentations/MakingPresentations.pdf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4"/>
              </a:rPr>
              <a:t>https://www.ed.ac.uk/files/atoms/files//presentation_skills_checklists_independent_study_version.pdf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5"/>
              </a:rPr>
              <a:t>https://oro.open.ac.uk/41291/8/AssessingOralPresentations.pdf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344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584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584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58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58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58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584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584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584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58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584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584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67FE8-E400-4346-AE5A-F82786457F01}" type="datetime1">
              <a:rPr lang="en-GB" smtClean="0"/>
              <a:t>22/04/2021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95F42-CCE6-4826-BB97-8441EE944217}" type="datetime1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9C23B-1D71-4D51-B9F7-C19C5F2639A7}" type="datetime1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AC80-5846-40A8-8158-D8EF562D548F}" type="datetime1">
              <a:rPr lang="en-GB" smtClean="0"/>
              <a:t>22/04/2021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2FC8B-AA84-4008-8239-EE938337E59C}" type="datetime1">
              <a:rPr lang="en-GB" smtClean="0"/>
              <a:t>22/04/2021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C8064-4982-4484-8DC8-A0CE67E123C8}" type="datetime1">
              <a:rPr lang="en-GB" smtClean="0"/>
              <a:t>22/04/2021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301D3-1F5E-47CB-B6AA-5FC520F13BE0}" type="datetime1">
              <a:rPr lang="en-GB" smtClean="0"/>
              <a:t>22/04/2021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0403-A5B0-40EA-816C-114F893D5892}" type="datetime1">
              <a:rPr lang="en-GB" smtClean="0"/>
              <a:t>22/04/2021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79B75-8525-41DD-84D6-9A25A1A404D7}" type="datetime1">
              <a:rPr lang="en-GB" smtClean="0"/>
              <a:t>22/04/2021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031DC-7EFE-4737-AA1D-C9F9573BA600}" type="datetime1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B399-3E54-4084-994A-87B596FF7481}" type="datetime1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9B5C677-9E6A-4560-8648-A83F428A91A2}" type="datetime1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2276871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err="1">
                <a:latin typeface="Georgia" panose="02040502050405020303" pitchFamily="18" charset="0"/>
                <a:cs typeface="Arial" panose="020B0604020202020204" pitchFamily="34" charset="0"/>
              </a:rPr>
              <a:t>Sinological</a:t>
            </a:r>
            <a:r>
              <a:rPr lang="en-GB" sz="3600" b="1" dirty="0">
                <a:latin typeface="Georgia" panose="02040502050405020303" pitchFamily="18" charset="0"/>
                <a:cs typeface="Arial" panose="020B0604020202020204" pitchFamily="34" charset="0"/>
              </a:rPr>
              <a:t> English </a:t>
            </a:r>
            <a:r>
              <a:rPr lang="en-GB" sz="3600" b="1" dirty="0" smtClean="0">
                <a:latin typeface="Georgia" panose="02040502050405020303" pitchFamily="18" charset="0"/>
                <a:cs typeface="Arial" panose="020B0604020202020204" pitchFamily="34" charset="0"/>
              </a:rPr>
              <a:t>III </a:t>
            </a:r>
            <a:endParaRPr lang="en-GB" sz="3600" b="1" dirty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09957" y="4221088"/>
            <a:ext cx="47703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Georgia" panose="02040502050405020303" pitchFamily="18" charset="0"/>
              </a:rPr>
              <a:t>Module code: </a:t>
            </a:r>
            <a:r>
              <a:rPr lang="en-GB" sz="2000" dirty="0" smtClean="0">
                <a:latin typeface="Georgia" panose="02040502050405020303" pitchFamily="18" charset="0"/>
              </a:rPr>
              <a:t>SICH6011</a:t>
            </a:r>
            <a:endParaRPr lang="en-GB" sz="2000" dirty="0">
              <a:latin typeface="Georgia" panose="02040502050405020303" pitchFamily="18" charset="0"/>
            </a:endParaRPr>
          </a:p>
          <a:p>
            <a:r>
              <a:rPr lang="en-GB" sz="2000" dirty="0">
                <a:latin typeface="Georgia" panose="02040502050405020303" pitchFamily="18" charset="0"/>
              </a:rPr>
              <a:t>Module tutor: </a:t>
            </a:r>
            <a:r>
              <a:rPr lang="en-GB" sz="2000" dirty="0" err="1">
                <a:latin typeface="Georgia" panose="02040502050405020303" pitchFamily="18" charset="0"/>
              </a:rPr>
              <a:t>Jie</a:t>
            </a:r>
            <a:r>
              <a:rPr lang="en-GB" sz="2000" dirty="0">
                <a:latin typeface="Georgia" panose="02040502050405020303" pitchFamily="18" charset="0"/>
              </a:rPr>
              <a:t> Deng</a:t>
            </a:r>
          </a:p>
          <a:p>
            <a:r>
              <a:rPr lang="en-GB" sz="2000" dirty="0">
                <a:latin typeface="Georgia" panose="02040502050405020303" pitchFamily="18" charset="0"/>
              </a:rPr>
              <a:t>Date: </a:t>
            </a:r>
            <a:r>
              <a:rPr lang="en-GB" sz="2000" dirty="0" smtClean="0">
                <a:latin typeface="Georgia" panose="02040502050405020303" pitchFamily="18" charset="0"/>
              </a:rPr>
              <a:t>22 April 2021</a:t>
            </a:r>
            <a:endParaRPr lang="en-GB" sz="2000" dirty="0">
              <a:latin typeface="Georgia" panose="02040502050405020303" pitchFamily="18" charset="0"/>
            </a:endParaRPr>
          </a:p>
          <a:p>
            <a:r>
              <a:rPr lang="en-GB" sz="2000" dirty="0">
                <a:latin typeface="Georgia" panose="02040502050405020303" pitchFamily="18" charset="0"/>
              </a:rPr>
              <a:t>Location: </a:t>
            </a:r>
            <a:r>
              <a:rPr lang="en-GB" sz="2000" dirty="0" smtClean="0">
                <a:latin typeface="Georgia" panose="02040502050405020303" pitchFamily="18" charset="0"/>
              </a:rPr>
              <a:t>Academy of Sinology UWTSD,  </a:t>
            </a:r>
          </a:p>
          <a:p>
            <a:r>
              <a:rPr lang="en-GB" sz="2000" dirty="0" smtClean="0">
                <a:latin typeface="Georgia" panose="02040502050405020303" pitchFamily="18" charset="0"/>
              </a:rPr>
              <a:t>                  </a:t>
            </a:r>
            <a:r>
              <a:rPr lang="en-GB" sz="2000" dirty="0" err="1" smtClean="0">
                <a:latin typeface="Georgia" panose="02040502050405020303" pitchFamily="18" charset="0"/>
              </a:rPr>
              <a:t>Lampeter</a:t>
            </a:r>
            <a:r>
              <a:rPr lang="en-GB" sz="2000" dirty="0" smtClean="0">
                <a:latin typeface="Georgia" panose="02040502050405020303" pitchFamily="18" charset="0"/>
              </a:rPr>
              <a:t> campus</a:t>
            </a:r>
            <a:endParaRPr lang="en-GB" sz="2000" dirty="0">
              <a:latin typeface="Georgia" panose="02040502050405020303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11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</a:t>
            </a:fld>
            <a:endParaRPr lang="en-GB"/>
          </a:p>
        </p:txBody>
      </p:sp>
      <p:pic>
        <p:nvPicPr>
          <p:cNvPr id="1027" name="Picture 3" descr="F:\Xiaocong孝聰_PostcardPhoto\2020.09.30\_MG_5838_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-23182"/>
            <a:ext cx="4590469" cy="687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96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3</a:t>
            </a:fld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73902" y="2995124"/>
            <a:ext cx="8276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Georgia" panose="02040502050405020303" pitchFamily="18" charset="0"/>
                <a:cs typeface="Arial" panose="020B0604020202020204" pitchFamily="34" charset="0"/>
              </a:rPr>
              <a:t>U</a:t>
            </a:r>
            <a:r>
              <a:rPr lang="en-US" altLang="zh-CN" sz="2800" dirty="0" smtClean="0">
                <a:latin typeface="Georgia" panose="02040502050405020303" pitchFamily="18" charset="0"/>
                <a:cs typeface="Arial" panose="020B0604020202020204" pitchFamily="34" charset="0"/>
              </a:rPr>
              <a:t>ntranslatability of Chinese </a:t>
            </a:r>
            <a:r>
              <a:rPr lang="en-US" altLang="zh-CN" sz="2800" i="1" dirty="0" err="1" smtClean="0">
                <a:latin typeface="Georgia" panose="02040502050405020303" pitchFamily="18" charset="0"/>
                <a:cs typeface="Arial" panose="020B0604020202020204" pitchFamily="34" charset="0"/>
              </a:rPr>
              <a:t>shi</a:t>
            </a:r>
            <a:r>
              <a:rPr lang="en-US" altLang="zh-CN" sz="2800" dirty="0" smtClean="0">
                <a:latin typeface="Georgia" panose="02040502050405020303" pitchFamily="18" charset="0"/>
                <a:cs typeface="Arial" panose="020B0604020202020204" pitchFamily="34" charset="0"/>
              </a:rPr>
              <a:t>-poetry</a:t>
            </a:r>
            <a:endParaRPr lang="en-US" sz="2800" dirty="0" smtClean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61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4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475655" y="2216943"/>
            <a:ext cx="6372415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The internal </a:t>
            </a: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structure of Chinese characters has a beauty of its </a:t>
            </a: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own.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The calligraphy </a:t>
            </a: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in which classical poems were </a:t>
            </a: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written.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The </a:t>
            </a: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written result, hung on a wall, presents a rectangle</a:t>
            </a:r>
            <a:endParaRPr lang="en-GB" sz="2300" dirty="0" smtClean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How </a:t>
            </a: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to imitate the 1-2, 1-2-3 rhythm in which five-syllable lines in classical Chinese poems normally are </a:t>
            </a: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read?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The </a:t>
            </a: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patterns of tone arrangement in classical Chinese </a:t>
            </a: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poetry.</a:t>
            </a:r>
            <a:endParaRPr lang="en-GB" sz="2300" dirty="0" smtClean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0194" y="133944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Untranslatability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671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5</a:t>
            </a:fld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73902" y="2995124"/>
            <a:ext cx="8276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Georgia" panose="02040502050405020303" pitchFamily="18" charset="0"/>
                <a:cs typeface="Arial" panose="020B0604020202020204" pitchFamily="34" charset="0"/>
              </a:rPr>
              <a:t>Difficulties in </a:t>
            </a:r>
            <a:r>
              <a:rPr lang="en-US" altLang="zh-CN" sz="2800" dirty="0" smtClean="0">
                <a:latin typeface="Georgia" panose="02040502050405020303" pitchFamily="18" charset="0"/>
                <a:cs typeface="Arial" panose="020B0604020202020204" pitchFamily="34" charset="0"/>
              </a:rPr>
              <a:t>Chinese </a:t>
            </a:r>
            <a:r>
              <a:rPr lang="en-US" altLang="zh-CN" sz="2800" i="1" dirty="0" err="1" smtClean="0">
                <a:latin typeface="Georgia" panose="02040502050405020303" pitchFamily="18" charset="0"/>
                <a:cs typeface="Arial" panose="020B0604020202020204" pitchFamily="34" charset="0"/>
              </a:rPr>
              <a:t>shi</a:t>
            </a:r>
            <a:r>
              <a:rPr lang="en-US" altLang="zh-CN" sz="2800" dirty="0" smtClean="0">
                <a:latin typeface="Georgia" panose="02040502050405020303" pitchFamily="18" charset="0"/>
                <a:cs typeface="Arial" panose="020B0604020202020204" pitchFamily="34" charset="0"/>
              </a:rPr>
              <a:t>-poetry translation</a:t>
            </a:r>
            <a:endParaRPr lang="en-US" sz="2800" dirty="0" smtClean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91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6</a:t>
            </a:fld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35407" y="2204864"/>
            <a:ext cx="77799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Classical </a:t>
            </a:r>
            <a:r>
              <a:rPr lang="en-GB" sz="2400" dirty="0">
                <a:latin typeface="Georgia" panose="02040502050405020303" pitchFamily="18" charset="0"/>
                <a:cs typeface="Arial" panose="020B0604020202020204" pitchFamily="34" charset="0"/>
              </a:rPr>
              <a:t>Chinese is often </a:t>
            </a:r>
            <a:r>
              <a:rPr lang="en-GB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ambiguous; </a:t>
            </a:r>
            <a:r>
              <a:rPr lang="en-GB" sz="2400" dirty="0" smtClean="0">
                <a:solidFill>
                  <a:srgbClr val="0070C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(Really?)</a:t>
            </a:r>
            <a:r>
              <a:rPr lang="en-GB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rabicParenR"/>
            </a:pPr>
            <a:r>
              <a:rPr lang="en-GB" sz="2400" dirty="0">
                <a:latin typeface="Georgia" panose="02040502050405020303" pitchFamily="18" charset="0"/>
                <a:cs typeface="Arial" panose="020B0604020202020204" pitchFamily="34" charset="0"/>
              </a:rPr>
              <a:t>T</a:t>
            </a:r>
            <a:r>
              <a:rPr lang="en-GB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he </a:t>
            </a:r>
            <a:r>
              <a:rPr lang="en-GB" sz="2400" dirty="0">
                <a:latin typeface="Georgia" panose="02040502050405020303" pitchFamily="18" charset="0"/>
                <a:cs typeface="Arial" panose="020B0604020202020204" pitchFamily="34" charset="0"/>
              </a:rPr>
              <a:t>basic prosodic foot in the two languages is different (the </a:t>
            </a:r>
            <a:r>
              <a:rPr lang="en-GB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trochee, </a:t>
            </a:r>
            <a:r>
              <a:rPr lang="zh-HK" altLang="en-US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長</a:t>
            </a:r>
            <a:r>
              <a:rPr lang="zh-HK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短</a:t>
            </a:r>
            <a:r>
              <a:rPr lang="zh-HK" altLang="en-US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格</a:t>
            </a:r>
            <a:r>
              <a:rPr lang="en-GB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; </a:t>
            </a:r>
            <a:r>
              <a:rPr lang="en-GB" sz="2400" dirty="0">
                <a:latin typeface="Georgia" panose="02040502050405020303" pitchFamily="18" charset="0"/>
                <a:cs typeface="Arial" panose="020B0604020202020204" pitchFamily="34" charset="0"/>
              </a:rPr>
              <a:t>the iamb, </a:t>
            </a:r>
            <a:r>
              <a:rPr lang="zh-HK" altLang="en-US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短</a:t>
            </a:r>
            <a:r>
              <a:rPr lang="zh-HK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長</a:t>
            </a:r>
            <a:r>
              <a:rPr lang="zh-HK" altLang="en-US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格</a:t>
            </a:r>
            <a:r>
              <a:rPr lang="en-GB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); </a:t>
            </a:r>
          </a:p>
          <a:p>
            <a:pPr marL="457200" indent="-457200">
              <a:buAutoNum type="arabicParenR"/>
            </a:pPr>
            <a:r>
              <a:rPr lang="en-GB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Chinese </a:t>
            </a:r>
            <a:r>
              <a:rPr lang="en-GB" sz="2400" dirty="0">
                <a:latin typeface="Georgia" panose="02040502050405020303" pitchFamily="18" charset="0"/>
                <a:cs typeface="Arial" panose="020B0604020202020204" pitchFamily="34" charset="0"/>
              </a:rPr>
              <a:t>has more rhymes than does English; </a:t>
            </a:r>
            <a:endParaRPr lang="en-GB" sz="2400" dirty="0" smtClean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457200" indent="-457200">
              <a:buAutoNum type="arabicParenR"/>
            </a:pPr>
            <a:r>
              <a:rPr lang="en-GB" sz="2400" dirty="0">
                <a:latin typeface="Georgia" panose="02040502050405020303" pitchFamily="18" charset="0"/>
                <a:cs typeface="Arial" panose="020B0604020202020204" pitchFamily="34" charset="0"/>
              </a:rPr>
              <a:t>M</a:t>
            </a:r>
            <a:r>
              <a:rPr lang="en-GB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ost </a:t>
            </a:r>
            <a:r>
              <a:rPr lang="en-GB" sz="2400" dirty="0">
                <a:latin typeface="Georgia" panose="02040502050405020303" pitchFamily="18" charset="0"/>
                <a:cs typeface="Arial" panose="020B0604020202020204" pitchFamily="34" charset="0"/>
              </a:rPr>
              <a:t>Chinese poetry </a:t>
            </a:r>
            <a:r>
              <a:rPr lang="en-GB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was </a:t>
            </a:r>
            <a:r>
              <a:rPr lang="en-GB" sz="2400" dirty="0">
                <a:latin typeface="Georgia" panose="02040502050405020303" pitchFamily="18" charset="0"/>
                <a:cs typeface="Arial" panose="020B0604020202020204" pitchFamily="34" charset="0"/>
              </a:rPr>
              <a:t>rhymed with a break in the middle of each line. It is therefore exceedingly difficult in translation to avoid misrepresenting the sonic and metrical nature of Chinese poetry.</a:t>
            </a:r>
            <a:endParaRPr lang="en-GB" sz="2400" dirty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7744" y="1073227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Difficulties experienced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8296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7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15884" y="1772816"/>
            <a:ext cx="7632848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What does the translator think the poetic line says? </a:t>
            </a:r>
            <a:endParaRPr lang="en-GB" sz="2300" dirty="0" smtClean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H</a:t>
            </a: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ow </a:t>
            </a: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can he render it into the target language</a:t>
            </a: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? (the </a:t>
            </a: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letter-versus-spirit </a:t>
            </a: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dilemma)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Chinese characters, in avoiding grammatical specificity, offer advantages to </a:t>
            </a: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poets.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It is the norm in classical Chinese </a:t>
            </a: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poetry to </a:t>
            </a: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omit subjects; the reader or listener infers a </a:t>
            </a: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subject.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The grammars of some Western </a:t>
            </a:r>
            <a:r>
              <a:rPr lang="en-GB" sz="2300" dirty="0" smtClean="0">
                <a:latin typeface="Georgia" panose="02040502050405020303" pitchFamily="18" charset="0"/>
                <a:cs typeface="Arial" panose="020B0604020202020204" pitchFamily="34" charset="0"/>
              </a:rPr>
              <a:t>languages require </a:t>
            </a: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that a subject be stated (although this is often avoided by using a passive or impersonal construction). </a:t>
            </a:r>
            <a:endParaRPr lang="en-GB" sz="2300" dirty="0" smtClean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Nouns have no number in Chinese.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300" dirty="0">
                <a:latin typeface="Georgia" panose="02040502050405020303" pitchFamily="18" charset="0"/>
                <a:cs typeface="Arial" panose="020B0604020202020204" pitchFamily="34" charset="0"/>
              </a:rPr>
              <a:t>Chinese verbs are tense-less. </a:t>
            </a:r>
          </a:p>
          <a:p>
            <a:pPr marL="457200" indent="-457200">
              <a:buFont typeface="+mj-lt"/>
              <a:buAutoNum type="arabicPeriod"/>
            </a:pPr>
            <a:endParaRPr lang="en-GB" sz="2300" dirty="0" smtClean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0194" y="1107091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Difficulties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363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8</a:t>
            </a:fld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752449" y="2604972"/>
            <a:ext cx="77799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smtClean="0">
                <a:latin typeface="Georgia" panose="02040502050405020303" pitchFamily="18" charset="0"/>
                <a:cs typeface="Arial" panose="020B0604020202020204" pitchFamily="34" charset="0"/>
              </a:rPr>
              <a:t>There </a:t>
            </a:r>
            <a:r>
              <a:rPr lang="en-GB" sz="2400" i="1" dirty="0">
                <a:latin typeface="Georgia" panose="02040502050405020303" pitchFamily="18" charset="0"/>
                <a:cs typeface="Arial" panose="020B0604020202020204" pitchFamily="34" charset="0"/>
              </a:rPr>
              <a:t>is probably no single set of criteria for a good translation of a poem, but the best translations are almost without exception the work of poets translating into their own language</a:t>
            </a:r>
            <a:r>
              <a:rPr lang="en-GB" sz="2400" i="1" dirty="0" smtClean="0">
                <a:latin typeface="Georgia" panose="02040502050405020303" pitchFamily="18" charset="0"/>
                <a:cs typeface="Arial" panose="020B0604020202020204" pitchFamily="34" charset="0"/>
              </a:rPr>
              <a:t>.</a:t>
            </a:r>
            <a:endParaRPr lang="en-GB" sz="2400" dirty="0" smtClean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algn="r"/>
            <a:r>
              <a:rPr 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-- </a:t>
            </a:r>
            <a:r>
              <a:rPr lang="en-US" sz="2400" dirty="0" err="1">
                <a:latin typeface="Georgia" panose="02040502050405020303" pitchFamily="18" charset="0"/>
                <a:cs typeface="Arial" panose="020B0604020202020204" pitchFamily="34" charset="0"/>
              </a:rPr>
              <a:t>Endymion</a:t>
            </a:r>
            <a:r>
              <a:rPr 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 Wilkinson </a:t>
            </a:r>
            <a:endParaRPr lang="en-GB" sz="2400" dirty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45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9</a:t>
            </a:fld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64935" y="2708920"/>
            <a:ext cx="82766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Georgia" panose="02040502050405020303" pitchFamily="18" charset="0"/>
                <a:cs typeface="Arial" panose="020B0604020202020204" pitchFamily="34" charset="0"/>
              </a:rPr>
              <a:t>The Direction of </a:t>
            </a:r>
            <a:r>
              <a:rPr lang="en-US" sz="2800" dirty="0" smtClean="0">
                <a:latin typeface="Georgia" panose="02040502050405020303" pitchFamily="18" charset="0"/>
                <a:cs typeface="Arial" panose="020B0604020202020204" pitchFamily="34" charset="0"/>
              </a:rPr>
              <a:t>Chinese </a:t>
            </a:r>
            <a:r>
              <a:rPr lang="en-US" sz="2800" i="1" dirty="0" smtClean="0">
                <a:latin typeface="Georgia" panose="02040502050405020303" pitchFamily="18" charset="0"/>
                <a:cs typeface="Arial" panose="020B0604020202020204" pitchFamily="34" charset="0"/>
              </a:rPr>
              <a:t>Shi</a:t>
            </a:r>
            <a:r>
              <a:rPr lang="en-US" sz="2800" dirty="0" smtClean="0">
                <a:latin typeface="Georgia" panose="02040502050405020303" pitchFamily="18" charset="0"/>
                <a:cs typeface="Arial" panose="020B0604020202020204" pitchFamily="34" charset="0"/>
              </a:rPr>
              <a:t>-Poetry Translation</a:t>
            </a:r>
            <a:endParaRPr lang="en-US" sz="2800" dirty="0" smtClean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algn="ctr"/>
            <a:endParaRPr lang="en-US" sz="2800" dirty="0" smtClean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algn="ctr"/>
            <a:r>
              <a:rPr lang="en-US" sz="2400" dirty="0" smtClean="0">
                <a:latin typeface="Georgia" panose="02040502050405020303" pitchFamily="18" charset="0"/>
                <a:cs typeface="Arial" panose="020B0604020202020204" pitchFamily="34" charset="0"/>
              </a:rPr>
              <a:t>Native target-language speakers or native Chinese? </a:t>
            </a:r>
            <a:endParaRPr 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94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10</a:t>
            </a:fld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295271" y="1557977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pic>
        <p:nvPicPr>
          <p:cNvPr id="12" name="Picture 2" descr="F:\EngTutorials_LearningMaterials\Image_PanWengu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5" y="2780928"/>
            <a:ext cx="2265356" cy="302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ounded Rectangular Callout 12"/>
          <p:cNvSpPr/>
          <p:nvPr/>
        </p:nvSpPr>
        <p:spPr>
          <a:xfrm>
            <a:off x="539552" y="3200213"/>
            <a:ext cx="4850178" cy="2317019"/>
          </a:xfrm>
          <a:prstGeom prst="wedgeRoundRectCallout">
            <a:avLst>
              <a:gd name="adj1" fmla="val 65853"/>
              <a:gd name="adj2" fmla="val 2087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The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translation of Chinese classics is not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‘the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privilege of native target-language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translators’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and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‘Chinese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scholars and translators should undertake the task with full justification and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confidence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’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.</a:t>
            </a:r>
            <a:endParaRPr lang="en-GB" sz="2200" i="1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52121" y="5831966"/>
            <a:ext cx="3184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</a:t>
            </a:r>
            <a:r>
              <a:rPr lang="en-GB" altLang="zh-CN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Wenguo</a:t>
            </a:r>
            <a:r>
              <a:rPr lang="en-GB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 Pan</a:t>
            </a:r>
          </a:p>
          <a:p>
            <a:pPr algn="ctr"/>
            <a:r>
              <a:rPr lang="zh-CN" altLang="en-US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潘文國教授 </a:t>
            </a:r>
            <a:r>
              <a:rPr lang="en-US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(1944-present)</a:t>
            </a:r>
            <a:endParaRPr lang="en-US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642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11</a:t>
            </a:fld>
            <a:endParaRPr lang="en-GB"/>
          </a:p>
        </p:txBody>
      </p:sp>
      <p:pic>
        <p:nvPicPr>
          <p:cNvPr id="12" name="Picture 2" descr="F:\EngTutorials_LearningMaterials\Image_PanWengu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7179" y="2492896"/>
            <a:ext cx="2074522" cy="2772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39552" y="1700808"/>
            <a:ext cx="54726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200" dirty="0" smtClean="0">
                <a:solidFill>
                  <a:srgbClr val="0070C0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1) </a:t>
            </a:r>
            <a:r>
              <a:rPr lang="en-GB" altLang="zh-CN" sz="22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Individual </a:t>
            </a:r>
            <a:r>
              <a:rPr lang="en-GB" altLang="zh-CN" sz="2200" dirty="0">
                <a:latin typeface="Georgia" panose="02040502050405020303" pitchFamily="18" charset="0"/>
                <a:ea typeface="FangSong" panose="02010609060101010101" pitchFamily="49" charset="-122"/>
              </a:rPr>
              <a:t>cases of poor translations by Chinese translators do not mean that the Chinese are not well-suited for the </a:t>
            </a:r>
            <a:r>
              <a:rPr lang="en-GB" altLang="zh-CN" sz="22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job.</a:t>
            </a:r>
            <a:endParaRPr lang="en-US" sz="22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9553" y="2831701"/>
            <a:ext cx="56561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100" dirty="0">
                <a:solidFill>
                  <a:srgbClr val="0070C0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2</a:t>
            </a:r>
            <a:r>
              <a:rPr lang="en-GB" altLang="zh-CN" sz="2100" dirty="0" smtClean="0">
                <a:solidFill>
                  <a:srgbClr val="0070C0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) </a:t>
            </a:r>
            <a:r>
              <a:rPr lang="en-GB" altLang="zh-CN" sz="21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Native English-speaking </a:t>
            </a:r>
            <a:r>
              <a:rPr lang="en-GB" altLang="zh-CN" sz="2100" dirty="0">
                <a:latin typeface="Georgia" panose="02040502050405020303" pitchFamily="18" charset="0"/>
                <a:ea typeface="FangSong" panose="02010609060101010101" pitchFamily="49" charset="-122"/>
              </a:rPr>
              <a:t>translators might have a </a:t>
            </a:r>
            <a:r>
              <a:rPr lang="en-GB" altLang="zh-CN" sz="21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‘linguistic advantage’ </a:t>
            </a:r>
            <a:r>
              <a:rPr lang="en-GB" altLang="zh-CN" sz="2100" dirty="0">
                <a:latin typeface="Georgia" panose="02040502050405020303" pitchFamily="18" charset="0"/>
                <a:ea typeface="FangSong" panose="02010609060101010101" pitchFamily="49" charset="-122"/>
              </a:rPr>
              <a:t>over non-natives, but they are often </a:t>
            </a:r>
            <a:r>
              <a:rPr lang="en-GB" altLang="zh-CN" sz="2100" dirty="0">
                <a:solidFill>
                  <a:srgbClr val="0070C0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baffled</a:t>
            </a:r>
            <a:r>
              <a:rPr lang="en-GB" altLang="zh-CN" sz="2100" dirty="0">
                <a:latin typeface="Georgia" panose="02040502050405020303" pitchFamily="18" charset="0"/>
                <a:ea typeface="FangSong" panose="02010609060101010101" pitchFamily="49" charset="-122"/>
              </a:rPr>
              <a:t> when it comes to the comprehension of the original.</a:t>
            </a:r>
            <a:endParaRPr lang="en-US" sz="21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9552" y="4205221"/>
            <a:ext cx="5656138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100" dirty="0" smtClean="0">
                <a:solidFill>
                  <a:srgbClr val="0070C0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3</a:t>
            </a:r>
            <a:r>
              <a:rPr lang="en-GB" altLang="zh-CN" sz="2100" dirty="0">
                <a:solidFill>
                  <a:srgbClr val="0070C0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) </a:t>
            </a:r>
            <a:r>
              <a:rPr lang="en-GB" altLang="zh-CN" sz="21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Chinese </a:t>
            </a:r>
            <a:r>
              <a:rPr lang="en-GB" altLang="zh-CN" sz="2100" dirty="0">
                <a:latin typeface="Georgia" panose="02040502050405020303" pitchFamily="18" charset="0"/>
                <a:ea typeface="FangSong" panose="02010609060101010101" pitchFamily="49" charset="-122"/>
              </a:rPr>
              <a:t>classics and Chinese characters constitute special difficulties for the </a:t>
            </a:r>
            <a:r>
              <a:rPr lang="en-GB" altLang="zh-CN" sz="21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non-native learner. Therefore, native English-speaking </a:t>
            </a:r>
            <a:r>
              <a:rPr lang="en-GB" altLang="zh-CN" sz="2100" dirty="0">
                <a:latin typeface="Georgia" panose="02040502050405020303" pitchFamily="18" charset="0"/>
                <a:ea typeface="FangSong" panose="02010609060101010101" pitchFamily="49" charset="-122"/>
              </a:rPr>
              <a:t>translators, however well-versed they are in Chinese, </a:t>
            </a:r>
            <a:r>
              <a:rPr lang="en-GB" altLang="zh-CN" sz="2100" dirty="0">
                <a:solidFill>
                  <a:srgbClr val="0070C0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frequently</a:t>
            </a:r>
            <a:r>
              <a:rPr lang="en-GB" altLang="zh-CN" sz="2100" dirty="0">
                <a:latin typeface="Georgia" panose="02040502050405020303" pitchFamily="18" charset="0"/>
                <a:ea typeface="FangSong" panose="02010609060101010101" pitchFamily="49" charset="-122"/>
              </a:rPr>
              <a:t> make </a:t>
            </a:r>
            <a:r>
              <a:rPr lang="en-GB" altLang="zh-CN" sz="21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errors, </a:t>
            </a:r>
            <a:r>
              <a:rPr lang="en-GB" altLang="zh-CN" sz="2100" dirty="0" smtClean="0">
                <a:solidFill>
                  <a:srgbClr val="0070C0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often </a:t>
            </a:r>
            <a:r>
              <a:rPr lang="en-GB" altLang="zh-CN" sz="2100" dirty="0">
                <a:solidFill>
                  <a:srgbClr val="0070C0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serious </a:t>
            </a:r>
            <a:r>
              <a:rPr lang="en-GB" altLang="zh-CN" sz="2100" dirty="0" smtClean="0">
                <a:solidFill>
                  <a:srgbClr val="0070C0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errors</a:t>
            </a:r>
            <a:r>
              <a:rPr lang="en-GB" altLang="zh-CN" sz="21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, when </a:t>
            </a:r>
            <a:r>
              <a:rPr lang="en-GB" altLang="zh-CN" sz="2100" dirty="0">
                <a:latin typeface="Georgia" panose="02040502050405020303" pitchFamily="18" charset="0"/>
                <a:ea typeface="FangSong" panose="02010609060101010101" pitchFamily="49" charset="-122"/>
              </a:rPr>
              <a:t>translating Chinese classics into </a:t>
            </a:r>
            <a:r>
              <a:rPr lang="en-GB" altLang="zh-CN" sz="21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English.</a:t>
            </a:r>
            <a:endParaRPr lang="en-US" sz="21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95271" y="1064185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91988" y="5265839"/>
            <a:ext cx="3184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16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</a:t>
            </a:r>
            <a:r>
              <a:rPr lang="en-GB" altLang="zh-CN" sz="1600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Wenguo</a:t>
            </a:r>
            <a:r>
              <a:rPr lang="en-GB" altLang="zh-CN" sz="16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 Pan</a:t>
            </a:r>
          </a:p>
          <a:p>
            <a:pPr algn="ctr"/>
            <a:r>
              <a:rPr lang="zh-CN" altLang="en-US" sz="1600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潘文國教授 </a:t>
            </a:r>
            <a:r>
              <a:rPr lang="en-US" altLang="zh-CN" sz="16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(1944-present)</a:t>
            </a:r>
            <a:endParaRPr lang="en-US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859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12</a:t>
            </a:fld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279739" y="2599830"/>
            <a:ext cx="317745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altLang="zh-CN" sz="26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Spare no effort</a:t>
            </a:r>
            <a:endParaRPr lang="en-US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686" y="3702936"/>
            <a:ext cx="453650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altLang="zh-CN" sz="26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Strengthen the command </a:t>
            </a:r>
            <a:endParaRPr lang="en-US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pic>
        <p:nvPicPr>
          <p:cNvPr id="12" name="Picture 2" descr="F:\EngTutorials_LearningMaterials\Image_PanWengu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578074"/>
            <a:ext cx="2074522" cy="2772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920686" y="4827798"/>
            <a:ext cx="453650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altLang="zh-CN" sz="26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Deepen and broaden</a:t>
            </a:r>
            <a:endParaRPr lang="en-US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79739" y="1296367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00985" y="5355390"/>
            <a:ext cx="3184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</a:t>
            </a:r>
            <a:r>
              <a:rPr lang="en-GB" altLang="zh-CN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Wenguo</a:t>
            </a:r>
            <a:r>
              <a:rPr lang="en-GB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 Pan</a:t>
            </a:r>
          </a:p>
          <a:p>
            <a:pPr algn="ctr"/>
            <a:r>
              <a:rPr lang="zh-CN" altLang="en-US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潘文國教授 </a:t>
            </a:r>
            <a:r>
              <a:rPr lang="en-US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(1944-present)</a:t>
            </a:r>
            <a:endParaRPr lang="en-US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657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13</a:t>
            </a:fld>
            <a:endParaRPr lang="en-GB"/>
          </a:p>
        </p:txBody>
      </p:sp>
      <p:pic>
        <p:nvPicPr>
          <p:cNvPr id="75780" name="Picture 4" descr="F:\EngTutorials_LearningMaterials\Image_ChouChuntang_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280" y="2267832"/>
            <a:ext cx="2831535" cy="336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ular Callout 9"/>
          <p:cNvSpPr/>
          <p:nvPr/>
        </p:nvSpPr>
        <p:spPr>
          <a:xfrm>
            <a:off x="395536" y="3717032"/>
            <a:ext cx="5068248" cy="2232248"/>
          </a:xfrm>
          <a:prstGeom prst="wedgeRoundRectCallout">
            <a:avLst>
              <a:gd name="adj1" fmla="val 59112"/>
              <a:gd name="adj2" fmla="val -43520"/>
              <a:gd name="adj3" fmla="val 16667"/>
            </a:avLst>
          </a:prstGeom>
          <a:noFill/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The </a:t>
            </a:r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reason why I </a:t>
            </a:r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choose </a:t>
            </a:r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Lin </a:t>
            </a:r>
            <a:r>
              <a:rPr lang="en-GB" i="1" dirty="0" err="1">
                <a:solidFill>
                  <a:schemeClr val="tx1"/>
                </a:solidFill>
                <a:latin typeface="Georgia" panose="02040502050405020303" pitchFamily="18" charset="0"/>
              </a:rPr>
              <a:t>Yutang</a:t>
            </a:r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 for our last lecture is because I want to correct your views. You mustn’t think that translation has to rely on native target-language </a:t>
            </a:r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speakers. Not </a:t>
            </a:r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true. Not necessary. </a:t>
            </a:r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We </a:t>
            </a:r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can do it ourselves, and we can do it very well. </a:t>
            </a:r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endParaRPr lang="en-GB" i="1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algn="ctr"/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We </a:t>
            </a:r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must never belittle ourselves</a:t>
            </a:r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…</a:t>
            </a:r>
            <a:endParaRPr lang="en-GB" i="1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395536" y="2132856"/>
            <a:ext cx="5265238" cy="1464805"/>
          </a:xfrm>
          <a:prstGeom prst="wedgeRoundRectCallout">
            <a:avLst>
              <a:gd name="adj1" fmla="val 55083"/>
              <a:gd name="adj2" fmla="val 35800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…</a:t>
            </a:r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What </a:t>
            </a:r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makes Lin </a:t>
            </a:r>
            <a:r>
              <a:rPr lang="en-GB" i="1" dirty="0" err="1">
                <a:solidFill>
                  <a:schemeClr val="tx1"/>
                </a:solidFill>
                <a:latin typeface="Georgia" panose="02040502050405020303" pitchFamily="18" charset="0"/>
              </a:rPr>
              <a:t>Yutang</a:t>
            </a:r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 so great? His Chinese was first-class, his English was outstanding. He was also very open-minded. His great aspirations. </a:t>
            </a:r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His </a:t>
            </a:r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deep love for China</a:t>
            </a:r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…</a:t>
            </a:r>
            <a:endParaRPr lang="en-GB" i="1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61472" y="5661218"/>
            <a:ext cx="30963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Clayton </a:t>
            </a:r>
            <a:r>
              <a:rPr lang="en-GB" altLang="zh-CN" sz="2000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Chuntang</a:t>
            </a:r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 </a:t>
            </a:r>
            <a:r>
              <a:rPr lang="en-GB" altLang="zh-CN" sz="2000" dirty="0">
                <a:latin typeface="Georgia" panose="02040502050405020303" pitchFamily="18" charset="0"/>
                <a:ea typeface="FangSong" panose="02010609060101010101" pitchFamily="49" charset="-122"/>
              </a:rPr>
              <a:t>Chou </a:t>
            </a:r>
            <a:endParaRPr lang="en-GB" altLang="zh-CN" sz="2000" dirty="0" smtClean="0">
              <a:latin typeface="Georgia" panose="02040502050405020303" pitchFamily="18" charset="0"/>
              <a:ea typeface="FangSong" panose="02010609060101010101" pitchFamily="49" charset="-122"/>
            </a:endParaRPr>
          </a:p>
          <a:p>
            <a:pPr algn="ctr"/>
            <a:r>
              <a:rPr lang="zh-CN" altLang="en-US" sz="2000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周春塘教授</a:t>
            </a:r>
            <a:endParaRPr lang="en-US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92931" y="107783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883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14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0194" y="133944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546" y="2585562"/>
            <a:ext cx="245745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47099" y="5579545"/>
            <a:ext cx="3096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</a:t>
            </a:r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Y</a:t>
            </a:r>
            <a:r>
              <a:rPr lang="en-US" altLang="zh-CN" sz="2000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uanchong</a:t>
            </a:r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 Xu</a:t>
            </a:r>
            <a:endParaRPr lang="en-GB" altLang="zh-CN" sz="2000" dirty="0" smtClean="0">
              <a:latin typeface="Georgia" panose="02040502050405020303" pitchFamily="18" charset="0"/>
              <a:ea typeface="FangSong" panose="02010609060101010101" pitchFamily="49" charset="-122"/>
            </a:endParaRPr>
          </a:p>
          <a:p>
            <a:pPr algn="ctr"/>
            <a:r>
              <a:rPr lang="zh-CN" altLang="en-US" sz="2000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許淵衝教授 </a:t>
            </a:r>
            <a:r>
              <a:rPr lang="en-GB" altLang="zh-CN" sz="2000" dirty="0">
                <a:latin typeface="Georgia" panose="02040502050405020303" pitchFamily="18" charset="0"/>
                <a:ea typeface="FangSong" panose="02010609060101010101" pitchFamily="49" charset="-122"/>
              </a:rPr>
              <a:t>(1921-present</a:t>
            </a:r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)</a:t>
            </a:r>
            <a:endParaRPr lang="en-GB" altLang="zh-CN" sz="2000" dirty="0">
              <a:latin typeface="Georgia" panose="02040502050405020303" pitchFamily="18" charset="0"/>
              <a:ea typeface="FangSong" panose="02010609060101010101" pitchFamily="49" charset="-122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4427984" y="2549853"/>
            <a:ext cx="3193994" cy="1329986"/>
          </a:xfrm>
          <a:prstGeom prst="wedgeRoundRectCallout">
            <a:avLst>
              <a:gd name="adj1" fmla="val -76436"/>
              <a:gd name="adj2" fmla="val 53395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i="1" dirty="0">
                <a:solidFill>
                  <a:schemeClr val="tx1"/>
                </a:solidFill>
                <a:latin typeface="Georgia" panose="02040502050405020303" pitchFamily="18" charset="0"/>
              </a:rPr>
              <a:t>Only the Chinese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can </a:t>
            </a:r>
            <a:r>
              <a:rPr lang="en-GB" sz="2200" i="1" dirty="0">
                <a:solidFill>
                  <a:schemeClr val="tx1"/>
                </a:solidFill>
                <a:latin typeface="Georgia" panose="02040502050405020303" pitchFamily="18" charset="0"/>
              </a:rPr>
              <a:t>translate Chinese </a:t>
            </a:r>
            <a:endParaRPr lang="en-GB" sz="2200" i="1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en-GB" sz="2200" i="1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shi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-poetry </a:t>
            </a:r>
            <a:r>
              <a:rPr lang="en-GB" sz="2200" i="1" dirty="0">
                <a:solidFill>
                  <a:schemeClr val="tx1"/>
                </a:solidFill>
                <a:latin typeface="Georgia" panose="02040502050405020303" pitchFamily="18" charset="0"/>
              </a:rPr>
              <a:t>properly.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4139952" y="4221088"/>
            <a:ext cx="4418130" cy="1846125"/>
          </a:xfrm>
          <a:prstGeom prst="wedgeRoundRectCallout">
            <a:avLst>
              <a:gd name="adj1" fmla="val -62651"/>
              <a:gd name="adj2" fmla="val -37833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i="1" dirty="0">
                <a:solidFill>
                  <a:schemeClr val="tx1"/>
                </a:solidFill>
                <a:latin typeface="Georgia" panose="02040502050405020303" pitchFamily="18" charset="0"/>
              </a:rPr>
              <a:t>Using a target language with two dimensions of beauty to convey the meaning of a source language with three dimensions of beauty is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not easy.</a:t>
            </a:r>
            <a:endParaRPr lang="en-GB" sz="2200" i="1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51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15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057999"/>
              </p:ext>
            </p:extLst>
          </p:nvPr>
        </p:nvGraphicFramePr>
        <p:xfrm>
          <a:off x="395536" y="1920863"/>
          <a:ext cx="5616624" cy="353568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6166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觀獵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en-US" altLang="zh-HK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Stephen Owen: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The wind is strong, the horn-how sings,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The general is hunting east of Wei City. 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The plants are sere, the hawk’s eye keen,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Snow is gone, horses’ hooves move easily.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Suddenly they are past </a:t>
                      </a:r>
                      <a:r>
                        <a:rPr lang="en-GB" altLang="zh-HK" sz="2200" b="0" dirty="0" err="1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Xinfeng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 Market,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Then back to Thin-Willow Camp.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Turn and look where the eagle was shot,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A thousand leagues of evening clouds fat.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254430" y="1844824"/>
            <a:ext cx="2431435" cy="46079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觀獵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  <a:r>
              <a:rPr lang="zh-CN" altLang="en-US" sz="2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王維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風勁角弓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鳴 將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軍獵渭城</a:t>
            </a:r>
          </a:p>
          <a:p>
            <a:pPr algn="ctr"/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草枯鷹眼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疾 雪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盡馬蹄輕</a:t>
            </a:r>
          </a:p>
          <a:p>
            <a:pPr algn="ctr"/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忽過新豐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市 還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歸細柳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營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回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看射雕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處 千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里暮雲平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92931" y="107783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79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16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0194" y="133944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546" y="2585562"/>
            <a:ext cx="245745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47099" y="5579545"/>
            <a:ext cx="3096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</a:t>
            </a:r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Y</a:t>
            </a:r>
            <a:r>
              <a:rPr lang="en-US" altLang="zh-CN" sz="2000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uanchong</a:t>
            </a:r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 Xu</a:t>
            </a:r>
            <a:endParaRPr lang="en-GB" altLang="zh-CN" sz="2000" dirty="0" smtClean="0">
              <a:latin typeface="Georgia" panose="02040502050405020303" pitchFamily="18" charset="0"/>
              <a:ea typeface="FangSong" panose="02010609060101010101" pitchFamily="49" charset="-122"/>
            </a:endParaRPr>
          </a:p>
          <a:p>
            <a:pPr algn="ctr"/>
            <a:r>
              <a:rPr lang="zh-CN" altLang="en-US" sz="2000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許淵衝教授 </a:t>
            </a:r>
            <a:r>
              <a:rPr lang="en-US" altLang="zh-CN" sz="2000" dirty="0">
                <a:latin typeface="Georgia" panose="02040502050405020303" pitchFamily="18" charset="0"/>
                <a:ea typeface="FangSong" panose="02010609060101010101" pitchFamily="49" charset="-122"/>
              </a:rPr>
              <a:t>(1921-present</a:t>
            </a:r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)</a:t>
            </a:r>
            <a:endParaRPr lang="en-US" sz="2000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4224781" y="2585562"/>
            <a:ext cx="4248472" cy="1329986"/>
          </a:xfrm>
          <a:prstGeom prst="wedgeRoundRectCallout">
            <a:avLst>
              <a:gd name="adj1" fmla="val -65192"/>
              <a:gd name="adj2" fmla="val 52369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i="1" dirty="0">
                <a:solidFill>
                  <a:schemeClr val="tx1"/>
                </a:solidFill>
                <a:latin typeface="Georgia" panose="02040502050405020303" pitchFamily="18" charset="0"/>
              </a:rPr>
              <a:t>Translating Chinese </a:t>
            </a:r>
            <a:r>
              <a:rPr lang="en-GB" sz="2200" i="1" dirty="0" err="1">
                <a:solidFill>
                  <a:schemeClr val="tx1"/>
                </a:solidFill>
                <a:latin typeface="Georgia" panose="02040502050405020303" pitchFamily="18" charset="0"/>
              </a:rPr>
              <a:t>shi</a:t>
            </a:r>
            <a:r>
              <a:rPr lang="en-GB" sz="2200" i="1" dirty="0">
                <a:solidFill>
                  <a:schemeClr val="tx1"/>
                </a:solidFill>
                <a:latin typeface="Georgia" panose="02040502050405020303" pitchFamily="18" charset="0"/>
              </a:rPr>
              <a:t>-poetry needs to convey the emotion and express the meaning. 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4139952" y="4221088"/>
            <a:ext cx="4418130" cy="1326749"/>
          </a:xfrm>
          <a:prstGeom prst="wedgeRoundRectCallout">
            <a:avLst>
              <a:gd name="adj1" fmla="val -62651"/>
              <a:gd name="adj2" fmla="val -37833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i="1" dirty="0">
                <a:solidFill>
                  <a:schemeClr val="tx1"/>
                </a:solidFill>
                <a:latin typeface="Georgia" panose="02040502050405020303" pitchFamily="18" charset="0"/>
              </a:rPr>
              <a:t>Expressing the meaning is a low standard, and conveying the emotion is a high standard. </a:t>
            </a:r>
          </a:p>
        </p:txBody>
      </p:sp>
    </p:spTree>
    <p:extLst>
      <p:ext uri="{BB962C8B-B14F-4D97-AF65-F5344CB8AC3E}">
        <p14:creationId xmlns:p14="http://schemas.microsoft.com/office/powerpoint/2010/main" val="251667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17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618598"/>
              </p:ext>
            </p:extLst>
          </p:nvPr>
        </p:nvGraphicFramePr>
        <p:xfrm>
          <a:off x="129975" y="1844824"/>
          <a:ext cx="6444208" cy="353568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64442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觀獵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zh-TW" altLang="en-US" sz="2200" b="1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大中華文庫</a:t>
                      </a:r>
                      <a:r>
                        <a:rPr lang="en-US" altLang="zh-TW" sz="2200" b="1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·</a:t>
                      </a:r>
                      <a:r>
                        <a:rPr lang="zh-TW" altLang="en-US" sz="2200" b="1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唐詩三百首</a:t>
                      </a:r>
                      <a:r>
                        <a:rPr lang="en-US" altLang="zh-HK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Louder than gusty winds twang horn-backed 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bows,</a:t>
                      </a:r>
                      <a:endParaRPr lang="en-GB" altLang="zh-HK" sz="2200" b="0" dirty="0" smtClean="0">
                        <a:solidFill>
                          <a:schemeClr val="tx1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Hunting outside the town the general 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goes.</a:t>
                      </a:r>
                      <a:endParaRPr lang="en-GB" altLang="zh-HK" sz="2200" b="0" dirty="0" smtClean="0">
                        <a:solidFill>
                          <a:schemeClr val="tx1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Keener o’er withered grass his falcon’s 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eye,</a:t>
                      </a:r>
                      <a:endParaRPr lang="en-GB" altLang="zh-HK" sz="2200" b="0" dirty="0" smtClean="0">
                        <a:solidFill>
                          <a:schemeClr val="tx1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Lighter on melted snow his steed trots 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by.</a:t>
                      </a:r>
                      <a:endParaRPr lang="en-GB" altLang="zh-HK" sz="2200" b="0" dirty="0" smtClean="0">
                        <a:solidFill>
                          <a:schemeClr val="tx1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No sooner is New Harvest Market 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passed,</a:t>
                      </a:r>
                      <a:endParaRPr lang="en-GB" altLang="zh-HK" sz="2200" b="0" dirty="0" smtClean="0">
                        <a:solidFill>
                          <a:schemeClr val="tx1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Than he comes back to Willow Camp at 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last.</a:t>
                      </a:r>
                      <a:endParaRPr lang="en-GB" altLang="zh-HK" sz="2200" b="0" dirty="0" smtClean="0">
                        <a:solidFill>
                          <a:schemeClr val="tx1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He looks back where the vultures were shot 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down,</a:t>
                      </a:r>
                      <a:endParaRPr lang="en-GB" altLang="zh-HK" sz="2200" b="0" dirty="0" smtClean="0">
                        <a:solidFill>
                          <a:schemeClr val="tx1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Only to find cloud on cloud spread on and 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on.</a:t>
                      </a:r>
                      <a:endParaRPr lang="en-GB" altLang="zh-HK" sz="2200" b="0" dirty="0" smtClean="0">
                        <a:solidFill>
                          <a:schemeClr val="tx1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588224" y="1844824"/>
            <a:ext cx="2431435" cy="46079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觀獵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  <a:r>
              <a:rPr lang="zh-CN" altLang="en-US" sz="2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王維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風勁角弓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鳴 將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軍獵渭城</a:t>
            </a:r>
          </a:p>
          <a:p>
            <a:pPr algn="ctr"/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草枯鷹眼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疾 雪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盡馬蹄輕</a:t>
            </a:r>
          </a:p>
          <a:p>
            <a:pPr algn="ctr"/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忽過新豐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市 還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歸細柳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營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回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看射雕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處 千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里暮雲平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92931" y="107783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528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18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0194" y="133944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7099" y="5579545"/>
            <a:ext cx="3096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</a:t>
            </a:r>
            <a:r>
              <a:rPr lang="en-GB" altLang="zh-CN" sz="2000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Guangzhong</a:t>
            </a:r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 Yu</a:t>
            </a:r>
            <a:endParaRPr lang="en-GB" altLang="zh-CN" sz="2000" dirty="0" smtClean="0">
              <a:latin typeface="Georgia" panose="02040502050405020303" pitchFamily="18" charset="0"/>
              <a:ea typeface="FangSong" panose="02010609060101010101" pitchFamily="49" charset="-122"/>
            </a:endParaRPr>
          </a:p>
          <a:p>
            <a:pPr algn="ctr"/>
            <a:r>
              <a:rPr lang="zh-CN" altLang="en-US" sz="2000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余光中教授 </a:t>
            </a:r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(1928-2017)</a:t>
            </a:r>
            <a:endParaRPr lang="en-US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4224781" y="4023344"/>
            <a:ext cx="4091635" cy="1329986"/>
          </a:xfrm>
          <a:prstGeom prst="wedgeRoundRectCallout">
            <a:avLst>
              <a:gd name="adj1" fmla="val -63907"/>
              <a:gd name="adj2" fmla="val -35881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A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GB" sz="2200" i="1" dirty="0">
                <a:solidFill>
                  <a:schemeClr val="tx1"/>
                </a:solidFill>
                <a:latin typeface="Georgia" panose="02040502050405020303" pitchFamily="18" charset="0"/>
              </a:rPr>
              <a:t>great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translator should </a:t>
            </a:r>
            <a:r>
              <a:rPr lang="en-GB" sz="2200" i="1" dirty="0">
                <a:solidFill>
                  <a:schemeClr val="tx1"/>
                </a:solidFill>
                <a:latin typeface="Georgia" panose="02040502050405020303" pitchFamily="18" charset="0"/>
              </a:rPr>
              <a:t>be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the combination </a:t>
            </a:r>
            <a:r>
              <a:rPr lang="en-GB" sz="2200" i="1" dirty="0">
                <a:solidFill>
                  <a:schemeClr val="tx1"/>
                </a:solidFill>
                <a:latin typeface="Georgia" panose="02040502050405020303" pitchFamily="18" charset="0"/>
              </a:rPr>
              <a:t>of a scholar,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a write </a:t>
            </a:r>
            <a:r>
              <a:rPr lang="en-GB" sz="2200" i="1" dirty="0">
                <a:solidFill>
                  <a:schemeClr val="tx1"/>
                </a:solidFill>
                <a:latin typeface="Georgia" panose="02040502050405020303" pitchFamily="18" charset="0"/>
              </a:rPr>
              <a:t>and </a:t>
            </a:r>
            <a:r>
              <a:rPr lang="en-GB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a translator</a:t>
            </a:r>
            <a:r>
              <a:rPr lang="en-US" altLang="zh-HK" sz="22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.</a:t>
            </a:r>
            <a:endParaRPr lang="en-GB" sz="2200" i="1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pic>
        <p:nvPicPr>
          <p:cNvPr id="3074" name="Picture 2" descr="F:\EngTutorials_LearningMaterials\Image_YuGuangzhong_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093" y="2498853"/>
            <a:ext cx="2524201" cy="3048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07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19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0194" y="133944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187" y="5549504"/>
            <a:ext cx="3096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</a:t>
            </a:r>
            <a:r>
              <a:rPr lang="en-GB" altLang="zh-CN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Jiaying</a:t>
            </a:r>
            <a:r>
              <a:rPr lang="en-GB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 Ye</a:t>
            </a:r>
            <a:endParaRPr lang="en-GB" altLang="zh-CN" dirty="0" smtClean="0">
              <a:latin typeface="Georgia" panose="02040502050405020303" pitchFamily="18" charset="0"/>
              <a:ea typeface="FangSong" panose="02010609060101010101" pitchFamily="49" charset="-122"/>
            </a:endParaRPr>
          </a:p>
          <a:p>
            <a:pPr algn="ctr"/>
            <a:r>
              <a:rPr lang="zh-CN" altLang="en-US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葉嘉瑩教授 </a:t>
            </a:r>
            <a:r>
              <a:rPr lang="en-US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(1924-present)</a:t>
            </a:r>
            <a:endParaRPr lang="en-US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3435453" y="2780928"/>
            <a:ext cx="2570731" cy="1061840"/>
          </a:xfrm>
          <a:prstGeom prst="wedgeRoundRectCallout">
            <a:avLst>
              <a:gd name="adj1" fmla="val -76648"/>
              <a:gd name="adj2" fmla="val 52804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吝情忽共傷去</a:t>
            </a:r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留 </a:t>
            </a:r>
            <a:endParaRPr lang="en-US" altLang="zh-TW" sz="2400" b="1" dirty="0" smtClean="0">
              <a:solidFill>
                <a:schemeClr val="tx1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論</a:t>
            </a:r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學曾同辨古</a:t>
            </a:r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今</a:t>
            </a:r>
            <a:r>
              <a:rPr lang="zh-CN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GB" sz="2400" b="1" dirty="0">
              <a:solidFill>
                <a:schemeClr val="tx1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31" y="2575471"/>
            <a:ext cx="2100306" cy="2974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9231" y="6596390"/>
            <a:ext cx="36455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https://www.thepaper.cn/newsDetail_forward_4198655</a:t>
            </a:r>
          </a:p>
        </p:txBody>
      </p:sp>
      <p:pic>
        <p:nvPicPr>
          <p:cNvPr id="4099" name="Picture 3" descr="F:\EngTutorials_LearningMaterials\Image_Hightower,JamesRober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46230"/>
            <a:ext cx="2255426" cy="291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047657" y="5872669"/>
            <a:ext cx="3096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</a:t>
            </a:r>
            <a:r>
              <a:rPr lang="en-GB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James Hightower</a:t>
            </a:r>
            <a:endParaRPr lang="en-GB" altLang="zh-CN" dirty="0" smtClean="0">
              <a:latin typeface="Georgia" panose="02040502050405020303" pitchFamily="18" charset="0"/>
              <a:ea typeface="FangSong" panose="02010609060101010101" pitchFamily="49" charset="-122"/>
            </a:endParaRPr>
          </a:p>
          <a:p>
            <a:pPr algn="ctr"/>
            <a:r>
              <a:rPr lang="zh-CN" altLang="en-US" b="1" dirty="0">
                <a:latin typeface="Georgia" panose="02040502050405020303" pitchFamily="18" charset="0"/>
                <a:ea typeface="FangSong" panose="02010609060101010101" pitchFamily="49" charset="-122"/>
              </a:rPr>
              <a:t>海陶瑋教</a:t>
            </a:r>
            <a:r>
              <a:rPr lang="zh-CN" altLang="en-US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授 </a:t>
            </a:r>
            <a:r>
              <a:rPr lang="en-US" altLang="zh-CN" dirty="0" smtClean="0">
                <a:latin typeface="Georgia" panose="02040502050405020303" pitchFamily="18" charset="0"/>
                <a:ea typeface="FangSong" panose="02010609060101010101" pitchFamily="49" charset="-122"/>
              </a:rPr>
              <a:t>(1915-2006)</a:t>
            </a:r>
            <a:endParaRPr lang="en-US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2917673" y="4570141"/>
            <a:ext cx="3240360" cy="1291648"/>
          </a:xfrm>
          <a:prstGeom prst="wedgeRoundRectCallout">
            <a:avLst>
              <a:gd name="adj1" fmla="val 60683"/>
              <a:gd name="adj2" fmla="val -58171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zh-TW" dirty="0">
                <a:solidFill>
                  <a:schemeClr val="tx1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Reluctant or impatient, stay or leave, someone’s hurt;</a:t>
            </a:r>
          </a:p>
          <a:p>
            <a:r>
              <a:rPr lang="en-GB" altLang="zh-TW" dirty="0">
                <a:solidFill>
                  <a:schemeClr val="tx1"/>
                </a:solidFill>
                <a:latin typeface="Georgia" panose="02040502050405020303" pitchFamily="18" charset="0"/>
                <a:ea typeface="FangSong" panose="02010609060101010101" pitchFamily="49" charset="-122"/>
              </a:rPr>
              <a:t>We have studied together, debated past and present. </a:t>
            </a:r>
          </a:p>
        </p:txBody>
      </p:sp>
    </p:spTree>
    <p:extLst>
      <p:ext uri="{BB962C8B-B14F-4D97-AF65-F5344CB8AC3E}">
        <p14:creationId xmlns:p14="http://schemas.microsoft.com/office/powerpoint/2010/main" val="121857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20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0194" y="133944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546" y="2585562"/>
            <a:ext cx="245745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47099" y="5579545"/>
            <a:ext cx="3096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</a:t>
            </a:r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Y</a:t>
            </a:r>
            <a:r>
              <a:rPr lang="en-US" altLang="zh-CN" sz="2000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uanchong</a:t>
            </a:r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 Xu</a:t>
            </a:r>
            <a:endParaRPr lang="en-GB" altLang="zh-CN" sz="2000" dirty="0" smtClean="0">
              <a:latin typeface="Georgia" panose="02040502050405020303" pitchFamily="18" charset="0"/>
              <a:ea typeface="FangSong" panose="02010609060101010101" pitchFamily="49" charset="-122"/>
            </a:endParaRPr>
          </a:p>
          <a:p>
            <a:pPr algn="ctr"/>
            <a:r>
              <a:rPr lang="zh-CN" altLang="en-US" sz="2000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許淵衝教授 </a:t>
            </a:r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(1921-present)</a:t>
            </a:r>
            <a:endParaRPr lang="en-US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4139951" y="4365103"/>
            <a:ext cx="4248473" cy="864097"/>
          </a:xfrm>
          <a:prstGeom prst="wedgeRoundRectCallout">
            <a:avLst>
              <a:gd name="adj1" fmla="val -61391"/>
              <a:gd name="adj2" fmla="val -48889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We’ve grieved at heart to part at </a:t>
            </a:r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last,</a:t>
            </a:r>
            <a:endParaRPr lang="en-GB" i="1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en-GB" i="1" dirty="0">
                <a:solidFill>
                  <a:schemeClr val="tx1"/>
                </a:solidFill>
                <a:latin typeface="Georgia" panose="02040502050405020303" pitchFamily="18" charset="0"/>
              </a:rPr>
              <a:t>For we have studied present and </a:t>
            </a:r>
            <a:r>
              <a:rPr lang="en-GB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past. </a:t>
            </a:r>
            <a:endParaRPr lang="en-GB" i="1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4605019" y="2618993"/>
            <a:ext cx="2570731" cy="1061840"/>
          </a:xfrm>
          <a:prstGeom prst="wedgeRoundRectCallout">
            <a:avLst>
              <a:gd name="adj1" fmla="val -47980"/>
              <a:gd name="adj2" fmla="val 27098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吝情忽共傷去</a:t>
            </a:r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留 </a:t>
            </a:r>
            <a:endParaRPr lang="en-US" altLang="zh-TW" sz="2400" b="1" dirty="0" smtClean="0">
              <a:solidFill>
                <a:schemeClr val="tx1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論</a:t>
            </a:r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學曾同辨古</a:t>
            </a:r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今</a:t>
            </a:r>
            <a:r>
              <a:rPr lang="zh-CN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GB" sz="2400" b="1" dirty="0">
              <a:solidFill>
                <a:schemeClr val="tx1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6680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21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0194" y="133944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7099" y="5579545"/>
            <a:ext cx="3096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</a:t>
            </a:r>
            <a:r>
              <a:rPr lang="en-US" altLang="zh-CN" sz="2000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Shuxiang</a:t>
            </a:r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 </a:t>
            </a:r>
            <a:r>
              <a:rPr lang="en-US" altLang="zh-CN" sz="2000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Lv</a:t>
            </a:r>
            <a:endParaRPr lang="en-GB" altLang="zh-CN" sz="2000" dirty="0" smtClean="0">
              <a:latin typeface="Georgia" panose="02040502050405020303" pitchFamily="18" charset="0"/>
              <a:ea typeface="FangSong" panose="02010609060101010101" pitchFamily="49" charset="-122"/>
            </a:endParaRPr>
          </a:p>
          <a:p>
            <a:pPr algn="ctr"/>
            <a:r>
              <a:rPr lang="zh-CN" altLang="en-US" sz="2000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呂叔湘教授 </a:t>
            </a:r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(1904-1998)</a:t>
            </a:r>
            <a:endParaRPr lang="en-US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292080" y="3356992"/>
            <a:ext cx="3672408" cy="2370950"/>
          </a:xfrm>
          <a:prstGeom prst="wedgeRoundRectCallout">
            <a:avLst>
              <a:gd name="adj1" fmla="val -61672"/>
              <a:gd name="adj2" fmla="val 2866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r>
              <a:rPr lang="zh-CN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以原則言 從事翻譯者於原文不容有一詞一語之誤解。以中國文字之艱深 詩詞鑄語之凝練 譯人之誤會在所難免。</a:t>
            </a:r>
            <a:endParaRPr lang="en-GB" sz="2400" b="1" dirty="0">
              <a:solidFill>
                <a:schemeClr val="tx1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pic>
        <p:nvPicPr>
          <p:cNvPr id="5122" name="Picture 2" descr="F:\EngTutorials_LearningMaterials\Image_LvShuxia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42226"/>
            <a:ext cx="4362516" cy="284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99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22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9726034"/>
              </p:ext>
            </p:extLst>
          </p:nvPr>
        </p:nvGraphicFramePr>
        <p:xfrm>
          <a:off x="899592" y="2204864"/>
          <a:ext cx="5674591" cy="152400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6745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僧言古壁佛畫好 以火來照所見稀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en-US" altLang="zh-TW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Witter </a:t>
                      </a:r>
                      <a:r>
                        <a:rPr lang="en-US" altLang="zh-TW" sz="2200" b="0" dirty="0" err="1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Bynner</a:t>
                      </a:r>
                      <a:r>
                        <a:rPr lang="en-US" altLang="zh-HK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And he brought a light and showed me, 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and I called them </a:t>
                      </a:r>
                      <a:r>
                        <a:rPr lang="en-GB" altLang="zh-HK" sz="2200" b="0" i="1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wonderful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.</a:t>
                      </a:r>
                      <a:endParaRPr lang="en-GB" altLang="zh-HK" sz="2200" b="0" dirty="0" smtClean="0">
                        <a:solidFill>
                          <a:schemeClr val="tx1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74508" y="1840304"/>
            <a:ext cx="1631216" cy="446901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山石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  <a:r>
              <a:rPr lang="zh-CN" altLang="en-US" sz="2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CN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韓愈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僧言古壁佛畫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好 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以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火來照所見</a:t>
            </a:r>
            <a:r>
              <a:rPr lang="zh-TW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稀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92931" y="107783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4365104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Misunderstanding word meaning</a:t>
            </a:r>
            <a:endParaRPr lang="en-US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352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23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385659"/>
              </p:ext>
            </p:extLst>
          </p:nvPr>
        </p:nvGraphicFramePr>
        <p:xfrm>
          <a:off x="899592" y="2204864"/>
          <a:ext cx="5674591" cy="152400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6745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妾不堪驅使 徒留無所施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en-US" altLang="zh-TW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A</a:t>
                      </a:r>
                      <a:r>
                        <a:rPr lang="en-US" altLang="zh-CN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rthur </a:t>
                      </a:r>
                      <a:r>
                        <a:rPr lang="en-US" altLang="zh-CN" sz="2200" b="0" dirty="0" err="1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Waley</a:t>
                      </a:r>
                      <a:r>
                        <a:rPr lang="en-US" altLang="zh-HK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I said to myself, ‘I will not be </a:t>
                      </a:r>
                      <a:r>
                        <a:rPr lang="en-GB" altLang="zh-HK" sz="2200" b="0" i="1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driven away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.’ 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Yet if I stay, what use will it be? </a:t>
                      </a:r>
                      <a:endParaRPr lang="en-GB" altLang="zh-HK" sz="2200" b="0" dirty="0" smtClean="0">
                        <a:solidFill>
                          <a:schemeClr val="tx1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74618" y="1700808"/>
            <a:ext cx="1231106" cy="460851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玉臺新詠</a:t>
            </a:r>
            <a:r>
              <a:rPr lang="en-US" altLang="zh-TW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古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詩為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焦仲卿妻作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妾不堪</a:t>
            </a:r>
            <a:r>
              <a:rPr lang="zh-TW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驅使 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徒留無所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施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92931" y="107783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9592" y="4365104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Misconnection of meaning, </a:t>
            </a:r>
            <a:endParaRPr lang="en-US" altLang="zh-CN" sz="2000" dirty="0">
              <a:latin typeface="Georgia" panose="02040502050405020303" pitchFamily="18" charset="0"/>
              <a:ea typeface="FangSong" panose="02010609060101010101" pitchFamily="49" charset="-122"/>
            </a:endParaRPr>
          </a:p>
          <a:p>
            <a:pPr algn="ctr"/>
            <a:r>
              <a:rPr lang="en-US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Punctuation error</a:t>
            </a:r>
            <a:r>
              <a:rPr lang="zh-CN" altLang="en-US" sz="2000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句讀之誤</a:t>
            </a:r>
            <a:endParaRPr lang="en-US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760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24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2677"/>
              </p:ext>
            </p:extLst>
          </p:nvPr>
        </p:nvGraphicFramePr>
        <p:xfrm>
          <a:off x="899592" y="2204864"/>
          <a:ext cx="5674591" cy="185928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6745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卻看妻子愁何在</a:t>
                      </a:r>
                      <a:r>
                        <a:rPr lang="zh-TW" altLang="en-US" sz="2200" b="1" baseline="0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 </a:t>
                      </a:r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漫卷詩書喜欲狂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en-US" altLang="zh-TW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Witter </a:t>
                      </a:r>
                      <a:r>
                        <a:rPr lang="en-US" altLang="zh-TW" sz="2200" b="0" dirty="0" err="1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Bynner</a:t>
                      </a:r>
                      <a:r>
                        <a:rPr lang="en-US" altLang="zh-HK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Where is my wife? Where are my sons?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Yet crazily sure of finding them, I pack my books and poems. 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74508" y="1700808"/>
            <a:ext cx="1631216" cy="460851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聞官軍收河南河北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 </a:t>
            </a:r>
            <a:r>
              <a:rPr lang="zh-CN" altLang="en-US" sz="2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杜甫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卻看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妻子</a:t>
            </a:r>
            <a:r>
              <a:rPr lang="zh-TW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愁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何在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？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漫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卷詩書喜欲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狂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92931" y="107783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4565159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Misunderstanding parts of speech</a:t>
            </a:r>
            <a:endParaRPr lang="en-US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9547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25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857048"/>
              </p:ext>
            </p:extLst>
          </p:nvPr>
        </p:nvGraphicFramePr>
        <p:xfrm>
          <a:off x="899592" y="2204864"/>
          <a:ext cx="5674591" cy="152400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6745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感時花濺淚</a:t>
                      </a:r>
                      <a:r>
                        <a:rPr lang="zh-TW" altLang="en-US" sz="2200" b="1" baseline="0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 </a:t>
                      </a:r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恨別鳥驚心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en-US" altLang="zh-TW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Witter </a:t>
                      </a:r>
                      <a:r>
                        <a:rPr lang="en-US" altLang="zh-TW" sz="2200" b="0" dirty="0" err="1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Bynner</a:t>
                      </a:r>
                      <a:r>
                        <a:rPr lang="en-US" altLang="zh-HK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…Where petals have been shed like tears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And lonely birds have sung their grief. 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74618" y="1700808"/>
            <a:ext cx="1231106" cy="460851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春望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 </a:t>
            </a:r>
            <a:r>
              <a:rPr lang="zh-CN" altLang="en-US" sz="2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杜甫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感時花</a:t>
            </a:r>
            <a:r>
              <a:rPr lang="zh-TW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濺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淚 恨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別鳥</a:t>
            </a:r>
            <a:r>
              <a:rPr lang="zh-TW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驚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心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92931" y="107783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4365104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Special meanings of Chinese verbs</a:t>
            </a:r>
            <a:endParaRPr lang="en-US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7049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26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630909"/>
              </p:ext>
            </p:extLst>
          </p:nvPr>
        </p:nvGraphicFramePr>
        <p:xfrm>
          <a:off x="899592" y="2204864"/>
          <a:ext cx="5674591" cy="11887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6745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四角龍子幡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en-US" altLang="zh-TW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Arthur </a:t>
                      </a:r>
                      <a:r>
                        <a:rPr lang="en-US" altLang="zh-TW" sz="2200" b="0" dirty="0" err="1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Waley</a:t>
                      </a:r>
                      <a:r>
                        <a:rPr lang="en-US" altLang="zh-HK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As its four corners a dragon-</a:t>
                      </a:r>
                      <a:r>
                        <a:rPr lang="en-GB" altLang="zh-HK" sz="2200" b="0" i="1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child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 flag.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292931" y="107783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436510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Misunderstanding empty words and idioms</a:t>
            </a:r>
            <a:endParaRPr lang="en-US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74618" y="1700808"/>
            <a:ext cx="1231106" cy="460851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玉臺新詠</a:t>
            </a:r>
            <a:r>
              <a:rPr lang="en-US" altLang="zh-TW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古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詩為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焦仲卿妻作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「四角龍</a:t>
            </a:r>
            <a:r>
              <a:rPr lang="zh-CN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子</a:t>
            </a:r>
            <a:r>
              <a:rPr lang="zh-CN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幡」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4810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27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445971"/>
              </p:ext>
            </p:extLst>
          </p:nvPr>
        </p:nvGraphicFramePr>
        <p:xfrm>
          <a:off x="899592" y="2204864"/>
          <a:ext cx="5674591" cy="11887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6745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著我繡夾裙</a:t>
                      </a:r>
                      <a:r>
                        <a:rPr lang="zh-TW" altLang="en-US" sz="2200" b="1" baseline="0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 </a:t>
                      </a:r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事事四五通 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en-US" altLang="zh-TW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Arthur </a:t>
                      </a:r>
                      <a:r>
                        <a:rPr lang="en-US" altLang="zh-TW" sz="2200" b="0" dirty="0" err="1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Waley</a:t>
                      </a:r>
                      <a:r>
                        <a:rPr lang="en-US" altLang="zh-HK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‘…Takes what she needs, four or five </a:t>
                      </a:r>
                      <a:r>
                        <a:rPr lang="en-GB" altLang="zh-HK" sz="2200" b="0" i="1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things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292931" y="107783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74618" y="1700808"/>
            <a:ext cx="1231106" cy="460851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玉臺新詠</a:t>
            </a:r>
            <a:r>
              <a:rPr lang="en-US" altLang="zh-TW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古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詩為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焦仲卿妻作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著我繡夾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裙 事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事四五</a:t>
            </a:r>
            <a:r>
              <a:rPr lang="zh-TW" altLang="en-US" sz="2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通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9592" y="436510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Misunderstanding empty words and idioms</a:t>
            </a:r>
            <a:endParaRPr lang="en-US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565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28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3780129"/>
              </p:ext>
            </p:extLst>
          </p:nvPr>
        </p:nvGraphicFramePr>
        <p:xfrm>
          <a:off x="899592" y="2204864"/>
          <a:ext cx="5674591" cy="11887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6745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月既不解飲 影徒隨我身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en-US" altLang="zh-TW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W. J. B. Fletcher: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The moon then drinks </a:t>
                      </a:r>
                      <a:r>
                        <a:rPr lang="en-GB" altLang="zh-HK" sz="2200" b="0" i="1" u="none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without a pause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…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74618" y="1700808"/>
            <a:ext cx="1231106" cy="460851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月下獨酌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 </a:t>
            </a:r>
            <a:r>
              <a:rPr lang="zh-CN" altLang="en-US" sz="2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李白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月既不</a:t>
            </a:r>
            <a:r>
              <a:rPr lang="zh-TW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解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飲 影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徒隨我身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92931" y="107783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4365104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Misunderstanding word meaning</a:t>
            </a:r>
            <a:endParaRPr lang="en-US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4432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29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9405120"/>
              </p:ext>
            </p:extLst>
          </p:nvPr>
        </p:nvGraphicFramePr>
        <p:xfrm>
          <a:off x="899592" y="2204864"/>
          <a:ext cx="5674591" cy="11887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6745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暫伴月將影</a:t>
                      </a:r>
                      <a:r>
                        <a:rPr lang="zh-TW" altLang="en-US" sz="2200" b="1" baseline="0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 </a:t>
                      </a:r>
                      <a:r>
                        <a:rPr lang="zh-TW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行樂須及春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en-US" altLang="zh-TW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W. J. B. Fletcher: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Rejoice </a:t>
                      </a:r>
                      <a:r>
                        <a:rPr lang="en-GB" altLang="zh-HK" sz="2200" b="0" i="1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until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 the Spring comes in.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74618" y="1700808"/>
            <a:ext cx="1231106" cy="460851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月下獨酌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 </a:t>
            </a:r>
            <a:r>
              <a:rPr lang="zh-CN" altLang="en-US" sz="2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李白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暫伴月將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影 行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樂須</a:t>
            </a:r>
            <a:r>
              <a:rPr lang="zh-TW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及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春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92931" y="107783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4365104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Misunderstanding word meaning</a:t>
            </a:r>
            <a:endParaRPr lang="en-US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8257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30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0194" y="1339443"/>
            <a:ext cx="4515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8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The direction of translation</a:t>
            </a:r>
            <a:endParaRPr lang="en-US" sz="2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7099" y="5579545"/>
            <a:ext cx="3096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Professor </a:t>
            </a:r>
            <a:r>
              <a:rPr lang="en-US" altLang="zh-CN" sz="2000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Shuxiang</a:t>
            </a:r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 </a:t>
            </a:r>
            <a:r>
              <a:rPr lang="en-US" altLang="zh-CN" sz="2000" dirty="0" err="1" smtClean="0">
                <a:latin typeface="Georgia" panose="02040502050405020303" pitchFamily="18" charset="0"/>
                <a:ea typeface="FangSong" panose="02010609060101010101" pitchFamily="49" charset="-122"/>
              </a:rPr>
              <a:t>Lv</a:t>
            </a:r>
            <a:endParaRPr lang="en-GB" altLang="zh-CN" sz="2000" dirty="0" smtClean="0">
              <a:latin typeface="Georgia" panose="02040502050405020303" pitchFamily="18" charset="0"/>
              <a:ea typeface="FangSong" panose="02010609060101010101" pitchFamily="49" charset="-122"/>
            </a:endParaRPr>
          </a:p>
          <a:p>
            <a:pPr algn="ctr"/>
            <a:r>
              <a:rPr lang="zh-CN" altLang="en-US" sz="2000" b="1" dirty="0" smtClean="0">
                <a:latin typeface="Georgia" panose="02040502050405020303" pitchFamily="18" charset="0"/>
                <a:ea typeface="FangSong" panose="02010609060101010101" pitchFamily="49" charset="-122"/>
              </a:rPr>
              <a:t>呂叔湘教授 </a:t>
            </a:r>
            <a:r>
              <a:rPr lang="en-US" altLang="zh-CN" sz="2000" dirty="0" smtClean="0">
                <a:latin typeface="Georgia" panose="02040502050405020303" pitchFamily="18" charset="0"/>
                <a:ea typeface="FangSong" panose="02010609060101010101" pitchFamily="49" charset="-122"/>
              </a:rPr>
              <a:t>(1904-1998)</a:t>
            </a:r>
            <a:endParaRPr lang="en-US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292080" y="2642226"/>
            <a:ext cx="3384376" cy="3085716"/>
          </a:xfrm>
          <a:prstGeom prst="wedgeRoundRectCallout">
            <a:avLst>
              <a:gd name="adj1" fmla="val -63688"/>
              <a:gd name="adj2" fmla="val 9058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初期譯人好以詩體翻</a:t>
            </a:r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譯 即</a:t>
            </a:r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令達</a:t>
            </a:r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意 風</a:t>
            </a:r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格已</a:t>
            </a:r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殊 稍</a:t>
            </a:r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一不</a:t>
            </a:r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慎 流</a:t>
            </a:r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弊叢生。故後期譯人</a:t>
            </a:r>
            <a:r>
              <a:rPr lang="en-US" altLang="zh-TW" sz="2400" b="1" dirty="0" err="1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Waley</a:t>
            </a:r>
            <a:r>
              <a:rPr lang="en-US" altLang="zh-TW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en-US" altLang="zh-TW" sz="2400" b="1" dirty="0" err="1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Bynner</a:t>
            </a:r>
            <a:r>
              <a:rPr lang="en-US" altLang="zh-TW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諸氏率用散體為</a:t>
            </a:r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之 原</a:t>
            </a:r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詩情</a:t>
            </a:r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趣 轉</a:t>
            </a:r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易保存。此種得</a:t>
            </a:r>
            <a:r>
              <a:rPr lang="zh-TW" altLang="en-US" sz="2400" b="1" dirty="0" smtClean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失 可</a:t>
            </a:r>
            <a:r>
              <a:rPr lang="zh-TW" altLang="en-US" sz="2400" b="1" dirty="0">
                <a:solidFill>
                  <a:schemeClr val="tx1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發深省。</a:t>
            </a:r>
            <a:endParaRPr lang="en-GB" sz="2400" b="1" dirty="0">
              <a:solidFill>
                <a:schemeClr val="tx1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pic>
        <p:nvPicPr>
          <p:cNvPr id="5122" name="Picture 2" descr="F:\EngTutorials_LearningMaterials\Image_LvShuxia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42226"/>
            <a:ext cx="4362516" cy="284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159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31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5397436"/>
              </p:ext>
            </p:extLst>
          </p:nvPr>
        </p:nvGraphicFramePr>
        <p:xfrm>
          <a:off x="395535" y="1920863"/>
          <a:ext cx="6412713" cy="252984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641271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大風歌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zh-CN" altLang="en-US" sz="2200" b="1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許淵衝</a:t>
                      </a:r>
                      <a:r>
                        <a:rPr lang="en-US" altLang="zh-HK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A great wind rises, oh! the clouds are driven away.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I come to my native land, oh! now the world’s under my sway.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Where can I find brave men, oh! to guard my four frontiers today!</a:t>
                      </a:r>
                      <a:endParaRPr lang="en-GB" altLang="zh-HK" sz="2200" b="0" dirty="0" smtClean="0">
                        <a:solidFill>
                          <a:schemeClr val="tx1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054649" y="1844824"/>
            <a:ext cx="1631216" cy="46079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大風歌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  <a:r>
              <a:rPr lang="zh-CN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劉邦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大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風起兮雲飛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揚 威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加海內兮歸故鄉。安得猛士兮守四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方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984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32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337032"/>
              </p:ext>
            </p:extLst>
          </p:nvPr>
        </p:nvGraphicFramePr>
        <p:xfrm>
          <a:off x="395536" y="1844824"/>
          <a:ext cx="5616625" cy="353568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61662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出塞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zh-CN" altLang="en-US" sz="2200" b="1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許淵衝</a:t>
                      </a:r>
                      <a:r>
                        <a:rPr lang="en-US" altLang="zh-HK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The moon still shines on mountain passes as of yore.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How many guardsmen of Great Wall come back no more!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If the Flying General were still there in command,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No hostile steeds would have dared to invade our land. 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254430" y="1700808"/>
            <a:ext cx="2431435" cy="475195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出塞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  <a:r>
              <a:rPr lang="zh-CN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王昌齡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秦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時明月漢時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關 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萬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里長征人未還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但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使龍城飛將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在 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不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教胡馬度陰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山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4062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33</a:t>
            </a:fld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396801"/>
              </p:ext>
            </p:extLst>
          </p:nvPr>
        </p:nvGraphicFramePr>
        <p:xfrm>
          <a:off x="539552" y="1484784"/>
          <a:ext cx="5328593" cy="420624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32859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飲酒</a:t>
                      </a:r>
                      <a:r>
                        <a:rPr lang="en-US" altLang="zh-CN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•</a:t>
                      </a:r>
                      <a:r>
                        <a:rPr lang="zh-CN" altLang="en-US" sz="2200" b="1" dirty="0" smtClean="0">
                          <a:latin typeface="FangSong" panose="02010609060101010101" pitchFamily="49" charset="-122"/>
                          <a:ea typeface="FangSong" panose="02010609060101010101" pitchFamily="49" charset="-122"/>
                        </a:rPr>
                        <a:t>其五</a:t>
                      </a:r>
                      <a:endParaRPr lang="en-GB" sz="2200" b="1" dirty="0">
                        <a:latin typeface="FangSong" panose="02010609060101010101" pitchFamily="49" charset="-122"/>
                        <a:ea typeface="FangSong" panose="02010609060101010101" pitchFamily="49" charset="-122"/>
                      </a:endParaRPr>
                    </a:p>
                  </a:txBody>
                  <a:tcPr/>
                </a:tc>
              </a:tr>
              <a:tr h="761216">
                <a:tc>
                  <a:txBody>
                    <a:bodyPr/>
                    <a:lstStyle/>
                    <a:p>
                      <a:r>
                        <a:rPr lang="zh-CN" altLang="en-US" sz="2200" b="1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許淵衝</a:t>
                      </a:r>
                      <a:r>
                        <a:rPr lang="en-US" altLang="zh-HK" sz="2200" b="0" dirty="0" smtClean="0">
                          <a:solidFill>
                            <a:srgbClr val="0070C0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:</a:t>
                      </a:r>
                      <a:endParaRPr lang="zh-HK" altLang="en-GB" sz="2200" b="0" dirty="0" smtClean="0">
                        <a:solidFill>
                          <a:srgbClr val="0070C0"/>
                        </a:solidFill>
                        <a:latin typeface="Georgia" panose="02040502050405020303" pitchFamily="18" charset="0"/>
                        <a:ea typeface="FangSong" panose="02010609060101010101" pitchFamily="49" charset="-122"/>
                      </a:endParaRP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In people’s haunt I build my cot; 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Of wheel’s and hoof’s noise I heart not.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How can it leave on me no trace?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Secluded heart makes secluded place. 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I pick </a:t>
                      </a:r>
                      <a:r>
                        <a:rPr lang="en-GB" altLang="zh-HK" sz="2200" b="0" dirty="0" err="1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fenceside</a:t>
                      </a:r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 asters at will;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Carefree I see the Southern Hill.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The mountain air’s fresh day and night;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Together birds go home in flight.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What revelation at this view?</a:t>
                      </a:r>
                    </a:p>
                    <a:p>
                      <a:r>
                        <a:rPr lang="en-GB" altLang="zh-HK" sz="2200" b="0" dirty="0" smtClean="0">
                          <a:solidFill>
                            <a:schemeClr val="tx1"/>
                          </a:solidFill>
                          <a:latin typeface="Georgia" panose="02040502050405020303" pitchFamily="18" charset="0"/>
                          <a:ea typeface="FangSong" panose="02010609060101010101" pitchFamily="49" charset="-122"/>
                        </a:rPr>
                        <a:t>Words fail me if I try to tell you. 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004353" y="1268760"/>
            <a:ext cx="2831544" cy="503871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飲酒</a:t>
            </a:r>
            <a:r>
              <a:rPr lang="en-US" altLang="zh-TW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其五</a:t>
            </a:r>
            <a:r>
              <a:rPr lang="en-US" altLang="zh-TW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  <a:r>
              <a:rPr lang="zh-CN" altLang="en-US" sz="2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陶淵明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「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結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廬在人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境 而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無車馬喧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問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君何能爾？心遠地自偏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採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菊東籬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下 悠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然見南山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山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氣日夕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佳 飛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鳥相與還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US" altLang="zh-TW" sz="2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此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中有真</a:t>
            </a:r>
            <a:r>
              <a:rPr lang="zh-TW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意 欲</a:t>
            </a:r>
            <a:r>
              <a:rPr lang="zh-TW" altLang="en-US" sz="2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辨已忘言。</a:t>
            </a:r>
            <a:r>
              <a:rPr lang="zh-CN" altLang="en-US" sz="2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」</a:t>
            </a:r>
            <a:endParaRPr lang="zh-TW" altLang="en-US" sz="2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160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47812</TotalTime>
  <Words>2137</Words>
  <Application>Microsoft Office PowerPoint</Application>
  <PresentationFormat>On-screen Show (4:3)</PresentationFormat>
  <Paragraphs>301</Paragraphs>
  <Slides>33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Executive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孝親尊師知恩報恩</dc:creator>
  <cp:lastModifiedBy>Robbie</cp:lastModifiedBy>
  <cp:revision>673</cp:revision>
  <dcterms:created xsi:type="dcterms:W3CDTF">2016-12-03T11:57:52Z</dcterms:created>
  <dcterms:modified xsi:type="dcterms:W3CDTF">2021-04-23T18:25:00Z</dcterms:modified>
</cp:coreProperties>
</file>