
<file path=[Content_Types].xml><?xml version="1.0" encoding="utf-8"?>
<Types xmlns="http://schemas.openxmlformats.org/package/2006/content-types">
  <Default Extension="jpeg" ContentType="image/jpe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notesMasterIdLst>
    <p:notesMasterId r:id="rId30"/>
  </p:notesMasterIdLst>
  <p:sldIdLst>
    <p:sldId id="285" r:id="rId2"/>
    <p:sldId id="257" r:id="rId3"/>
    <p:sldId id="256" r:id="rId4"/>
    <p:sldId id="258" r:id="rId5"/>
    <p:sldId id="259" r:id="rId6"/>
    <p:sldId id="260" r:id="rId7"/>
    <p:sldId id="261" r:id="rId8"/>
    <p:sldId id="262" r:id="rId9"/>
    <p:sldId id="264" r:id="rId10"/>
    <p:sldId id="265" r:id="rId11"/>
    <p:sldId id="267" r:id="rId12"/>
    <p:sldId id="266"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7" r:id="rId27"/>
    <p:sldId id="282"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0AFBB2-9EDB-46EC-931E-67065E515419}" type="datetimeFigureOut">
              <a:rPr lang="en-IN" smtClean="0"/>
              <a:t>26-02-2023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1851EC-E9A1-4028-ACE7-416152034283}" type="slidenum">
              <a:rPr lang="en-IN" smtClean="0"/>
              <a:t>‹#›</a:t>
            </a:fld>
            <a:endParaRPr lang="en-IN"/>
          </a:p>
        </p:txBody>
      </p:sp>
    </p:spTree>
    <p:extLst>
      <p:ext uri="{BB962C8B-B14F-4D97-AF65-F5344CB8AC3E}">
        <p14:creationId xmlns:p14="http://schemas.microsoft.com/office/powerpoint/2010/main" val="1912984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D1851EC-E9A1-4028-ACE7-416152034283}" type="slidenum">
              <a:rPr lang="en-IN" smtClean="0"/>
              <a:t>5</a:t>
            </a:fld>
            <a:endParaRPr lang="en-IN"/>
          </a:p>
        </p:txBody>
      </p:sp>
    </p:spTree>
    <p:extLst>
      <p:ext uri="{BB962C8B-B14F-4D97-AF65-F5344CB8AC3E}">
        <p14:creationId xmlns:p14="http://schemas.microsoft.com/office/powerpoint/2010/main" val="27162027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5A26B-80D8-079A-FD61-FBF08BA0FC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9BBF063-6152-9294-70DA-A0A9AA453A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FD16F5F-2F65-B3E0-2722-CD8F3F24F6EE}"/>
              </a:ext>
            </a:extLst>
          </p:cNvPr>
          <p:cNvSpPr>
            <a:spLocks noGrp="1"/>
          </p:cNvSpPr>
          <p:nvPr>
            <p:ph type="dt" sz="half" idx="10"/>
          </p:nvPr>
        </p:nvSpPr>
        <p:spPr/>
        <p:txBody>
          <a:bodyPr/>
          <a:lstStyle/>
          <a:p>
            <a:fld id="{B61BEF0D-F0BB-DE4B-95CE-6DB70DBA9567}" type="datetimeFigureOut">
              <a:rPr lang="en-US" smtClean="0"/>
              <a:pPr/>
              <a:t>2/26/2023</a:t>
            </a:fld>
            <a:endParaRPr lang="en-US" dirty="0"/>
          </a:p>
        </p:txBody>
      </p:sp>
      <p:sp>
        <p:nvSpPr>
          <p:cNvPr id="5" name="Footer Placeholder 4">
            <a:extLst>
              <a:ext uri="{FF2B5EF4-FFF2-40B4-BE49-F238E27FC236}">
                <a16:creationId xmlns:a16="http://schemas.microsoft.com/office/drawing/2014/main" id="{6988369A-37F1-7CDA-CD40-1A082A3E55C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2FAEB4D-9600-5A95-1258-D659770634C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7647553"/>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BF48F-3B08-A921-4133-2FB0E6812C6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5352349-A13C-7A85-2622-BC13B76078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9A07BB9-E29C-E39F-6140-D7A724A27A6B}"/>
              </a:ext>
            </a:extLst>
          </p:cNvPr>
          <p:cNvSpPr>
            <a:spLocks noGrp="1"/>
          </p:cNvSpPr>
          <p:nvPr>
            <p:ph type="dt" sz="half" idx="10"/>
          </p:nvPr>
        </p:nvSpPr>
        <p:spPr/>
        <p:txBody>
          <a:bodyPr/>
          <a:lstStyle/>
          <a:p>
            <a:fld id="{B61BEF0D-F0BB-DE4B-95CE-6DB70DBA9567}" type="datetimeFigureOut">
              <a:rPr lang="en-US" smtClean="0"/>
              <a:pPr/>
              <a:t>2/26/2023</a:t>
            </a:fld>
            <a:endParaRPr lang="en-US" dirty="0"/>
          </a:p>
        </p:txBody>
      </p:sp>
      <p:sp>
        <p:nvSpPr>
          <p:cNvPr id="5" name="Footer Placeholder 4">
            <a:extLst>
              <a:ext uri="{FF2B5EF4-FFF2-40B4-BE49-F238E27FC236}">
                <a16:creationId xmlns:a16="http://schemas.microsoft.com/office/drawing/2014/main" id="{C4AD4FC4-01F7-677E-E044-0D7E6FF1B3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03BF6A8-5AEE-80AB-F07F-AE6F9C2534F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0369651"/>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8BC9B-EC05-6024-440B-AAF4A3058E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16B0C60-9C88-E251-19DC-D4C1152168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74A0C2-D7C0-76E5-17B1-33B88B7DB0EA}"/>
              </a:ext>
            </a:extLst>
          </p:cNvPr>
          <p:cNvSpPr>
            <a:spLocks noGrp="1"/>
          </p:cNvSpPr>
          <p:nvPr>
            <p:ph type="dt" sz="half" idx="10"/>
          </p:nvPr>
        </p:nvSpPr>
        <p:spPr/>
        <p:txBody>
          <a:bodyPr/>
          <a:lstStyle/>
          <a:p>
            <a:fld id="{B61BEF0D-F0BB-DE4B-95CE-6DB70DBA9567}" type="datetimeFigureOut">
              <a:rPr lang="en-US" smtClean="0"/>
              <a:pPr/>
              <a:t>2/26/2023</a:t>
            </a:fld>
            <a:endParaRPr lang="en-US" dirty="0"/>
          </a:p>
        </p:txBody>
      </p:sp>
      <p:sp>
        <p:nvSpPr>
          <p:cNvPr id="5" name="Footer Placeholder 4">
            <a:extLst>
              <a:ext uri="{FF2B5EF4-FFF2-40B4-BE49-F238E27FC236}">
                <a16:creationId xmlns:a16="http://schemas.microsoft.com/office/drawing/2014/main" id="{1D9D7803-928E-DFA2-3DB3-FC77E173260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DE29117-9CF2-9506-E136-2E600C6FFF2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55418436"/>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8E06B-91DC-C466-3493-FF2566BE12C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BA9158A-645D-5C3A-DF0A-92E62CEEFD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F6094CC-E2B4-146D-ABBB-61B332F448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08D6603-77F9-20D4-418E-4560D3676F62}"/>
              </a:ext>
            </a:extLst>
          </p:cNvPr>
          <p:cNvSpPr>
            <a:spLocks noGrp="1"/>
          </p:cNvSpPr>
          <p:nvPr>
            <p:ph type="dt" sz="half" idx="10"/>
          </p:nvPr>
        </p:nvSpPr>
        <p:spPr/>
        <p:txBody>
          <a:bodyPr/>
          <a:lstStyle/>
          <a:p>
            <a:fld id="{EB712588-04B1-427B-82EE-E8DB90309F08}" type="datetimeFigureOut">
              <a:rPr lang="en-US" smtClean="0"/>
              <a:t>2/26/2023</a:t>
            </a:fld>
            <a:endParaRPr lang="en-US" dirty="0"/>
          </a:p>
        </p:txBody>
      </p:sp>
      <p:sp>
        <p:nvSpPr>
          <p:cNvPr id="6" name="Footer Placeholder 5">
            <a:extLst>
              <a:ext uri="{FF2B5EF4-FFF2-40B4-BE49-F238E27FC236}">
                <a16:creationId xmlns:a16="http://schemas.microsoft.com/office/drawing/2014/main" id="{0DE65CEF-0BB2-AAF2-35B2-8F81A16F06F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3741438-D0DD-B9E1-B1AB-09C50AE96620}"/>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73873042"/>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1144E-1F22-C5D3-7F51-AA72736D18C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7C71214-02E7-6B09-D681-9929E865CD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48C684-2031-FD68-E839-500ED6A2BC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BAEBECA-A5BB-C866-54F2-E36BEC435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6581E1-0992-F291-63E2-103436C32C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9EAFC63-0C5F-3F2A-E460-949D926B3C71}"/>
              </a:ext>
            </a:extLst>
          </p:cNvPr>
          <p:cNvSpPr>
            <a:spLocks noGrp="1"/>
          </p:cNvSpPr>
          <p:nvPr>
            <p:ph type="dt" sz="half" idx="10"/>
          </p:nvPr>
        </p:nvSpPr>
        <p:spPr/>
        <p:txBody>
          <a:bodyPr/>
          <a:lstStyle/>
          <a:p>
            <a:fld id="{B61BEF0D-F0BB-DE4B-95CE-6DB70DBA9567}" type="datetimeFigureOut">
              <a:rPr lang="en-US" smtClean="0"/>
              <a:pPr/>
              <a:t>2/26/2023</a:t>
            </a:fld>
            <a:endParaRPr lang="en-US" dirty="0"/>
          </a:p>
        </p:txBody>
      </p:sp>
      <p:sp>
        <p:nvSpPr>
          <p:cNvPr id="8" name="Footer Placeholder 7">
            <a:extLst>
              <a:ext uri="{FF2B5EF4-FFF2-40B4-BE49-F238E27FC236}">
                <a16:creationId xmlns:a16="http://schemas.microsoft.com/office/drawing/2014/main" id="{7EA63BD5-AD88-6D48-472F-84BDDA6E500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19D0DED1-4F97-E597-D6D4-4C75D4C52F0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9121320"/>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F88D5-E661-22BA-F65A-877AEBF8358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026542D-BC52-BA25-1C09-03841ACF8197}"/>
              </a:ext>
            </a:extLst>
          </p:cNvPr>
          <p:cNvSpPr>
            <a:spLocks noGrp="1"/>
          </p:cNvSpPr>
          <p:nvPr>
            <p:ph type="dt" sz="half" idx="10"/>
          </p:nvPr>
        </p:nvSpPr>
        <p:spPr/>
        <p:txBody>
          <a:bodyPr/>
          <a:lstStyle/>
          <a:p>
            <a:fld id="{B61BEF0D-F0BB-DE4B-95CE-6DB70DBA9567}" type="datetimeFigureOut">
              <a:rPr lang="en-US" smtClean="0"/>
              <a:pPr/>
              <a:t>2/26/2023</a:t>
            </a:fld>
            <a:endParaRPr lang="en-US" dirty="0"/>
          </a:p>
        </p:txBody>
      </p:sp>
      <p:sp>
        <p:nvSpPr>
          <p:cNvPr id="4" name="Footer Placeholder 3">
            <a:extLst>
              <a:ext uri="{FF2B5EF4-FFF2-40B4-BE49-F238E27FC236}">
                <a16:creationId xmlns:a16="http://schemas.microsoft.com/office/drawing/2014/main" id="{2CDD6378-C46F-3CE9-4B49-31F6535E44B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21E35DF-ED83-05DC-9BD6-2C44B807066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5721770"/>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BD93D9-DD3B-E031-45DB-39D173D3969D}"/>
              </a:ext>
            </a:extLst>
          </p:cNvPr>
          <p:cNvSpPr>
            <a:spLocks noGrp="1"/>
          </p:cNvSpPr>
          <p:nvPr>
            <p:ph type="dt" sz="half" idx="10"/>
          </p:nvPr>
        </p:nvSpPr>
        <p:spPr/>
        <p:txBody>
          <a:bodyPr/>
          <a:lstStyle/>
          <a:p>
            <a:fld id="{B61BEF0D-F0BB-DE4B-95CE-6DB70DBA9567}" type="datetimeFigureOut">
              <a:rPr lang="en-US" smtClean="0"/>
              <a:pPr/>
              <a:t>2/26/2023</a:t>
            </a:fld>
            <a:endParaRPr lang="en-US" dirty="0"/>
          </a:p>
        </p:txBody>
      </p:sp>
      <p:sp>
        <p:nvSpPr>
          <p:cNvPr id="3" name="Footer Placeholder 2">
            <a:extLst>
              <a:ext uri="{FF2B5EF4-FFF2-40B4-BE49-F238E27FC236}">
                <a16:creationId xmlns:a16="http://schemas.microsoft.com/office/drawing/2014/main" id="{5C2D763E-78DC-70C8-E4D3-FAB56594D4E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14A90F5-BDE9-7DB7-A8F2-82EA7741EB0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84299114"/>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36422-4451-1133-0966-24D3ECD728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AD5E802-DA14-FFC1-1B43-640C5C08B6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F274007-1D90-BB40-4E13-5BC4F26A46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6441ED-AAA0-0617-CDA5-7C021C28416C}"/>
              </a:ext>
            </a:extLst>
          </p:cNvPr>
          <p:cNvSpPr>
            <a:spLocks noGrp="1"/>
          </p:cNvSpPr>
          <p:nvPr>
            <p:ph type="dt" sz="half" idx="10"/>
          </p:nvPr>
        </p:nvSpPr>
        <p:spPr/>
        <p:txBody>
          <a:bodyPr/>
          <a:lstStyle/>
          <a:p>
            <a:fld id="{42A54C80-263E-416B-A8E0-580EDEADCBDC}" type="datetimeFigureOut">
              <a:rPr lang="en-US" smtClean="0"/>
              <a:t>2/26/2023</a:t>
            </a:fld>
            <a:endParaRPr lang="en-US" dirty="0"/>
          </a:p>
        </p:txBody>
      </p:sp>
      <p:sp>
        <p:nvSpPr>
          <p:cNvPr id="6" name="Footer Placeholder 5">
            <a:extLst>
              <a:ext uri="{FF2B5EF4-FFF2-40B4-BE49-F238E27FC236}">
                <a16:creationId xmlns:a16="http://schemas.microsoft.com/office/drawing/2014/main" id="{91AA2C98-6D3A-60C2-C5B6-3943B5FA5CC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EAB806B-80C2-670C-89FD-AEA556CE87C3}"/>
              </a:ext>
            </a:extLst>
          </p:cNvPr>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44160426"/>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4E3B4-013C-9A53-0A6D-B4663959D3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182B557-E2D7-C8BE-E349-9011085AD1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DBB2CCA6-6F68-B7FB-3A0B-C0024F523E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E3F3CB-B6B7-8249-5E94-13DFE7CEC4FD}"/>
              </a:ext>
            </a:extLst>
          </p:cNvPr>
          <p:cNvSpPr>
            <a:spLocks noGrp="1"/>
          </p:cNvSpPr>
          <p:nvPr>
            <p:ph type="dt" sz="half" idx="10"/>
          </p:nvPr>
        </p:nvSpPr>
        <p:spPr/>
        <p:txBody>
          <a:bodyPr/>
          <a:lstStyle/>
          <a:p>
            <a:fld id="{B61BEF0D-F0BB-DE4B-95CE-6DB70DBA9567}" type="datetimeFigureOut">
              <a:rPr lang="en-US" smtClean="0"/>
              <a:pPr/>
              <a:t>2/26/2023</a:t>
            </a:fld>
            <a:endParaRPr lang="en-US" dirty="0"/>
          </a:p>
        </p:txBody>
      </p:sp>
      <p:sp>
        <p:nvSpPr>
          <p:cNvPr id="6" name="Footer Placeholder 5">
            <a:extLst>
              <a:ext uri="{FF2B5EF4-FFF2-40B4-BE49-F238E27FC236}">
                <a16:creationId xmlns:a16="http://schemas.microsoft.com/office/drawing/2014/main" id="{79B85BE5-2A7C-3C3B-BF55-EA74CB7511B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62FAB0E-C867-2605-3852-73B97A21338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6465173"/>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8DFEF-4762-F1E6-8FE0-69B006DB7361}"/>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D5FA44E-6D20-7D2A-6CD3-7DDC7142C5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29CB240-517D-1E68-BAA0-3149FF456A2A}"/>
              </a:ext>
            </a:extLst>
          </p:cNvPr>
          <p:cNvSpPr>
            <a:spLocks noGrp="1"/>
          </p:cNvSpPr>
          <p:nvPr>
            <p:ph type="dt" sz="half" idx="10"/>
          </p:nvPr>
        </p:nvSpPr>
        <p:spPr/>
        <p:txBody>
          <a:bodyPr/>
          <a:lstStyle/>
          <a:p>
            <a:fld id="{55C6B4A9-1611-4792-9094-5F34BCA07E0B}" type="datetimeFigureOut">
              <a:rPr lang="en-US" smtClean="0"/>
              <a:t>2/26/2023</a:t>
            </a:fld>
            <a:endParaRPr lang="en-US" dirty="0"/>
          </a:p>
        </p:txBody>
      </p:sp>
      <p:sp>
        <p:nvSpPr>
          <p:cNvPr id="5" name="Footer Placeholder 4">
            <a:extLst>
              <a:ext uri="{FF2B5EF4-FFF2-40B4-BE49-F238E27FC236}">
                <a16:creationId xmlns:a16="http://schemas.microsoft.com/office/drawing/2014/main" id="{7A4BAA8C-922D-0D21-FD17-8F87534850B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4C4A16-4685-EB63-C355-6F35B9A46446}"/>
              </a:ext>
            </a:extLst>
          </p:cNvPr>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197955665"/>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761815-6180-3F38-C674-0C8A03BA77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181CDC4-8BBA-0F2E-9545-5902E42101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C42AA31-F568-1D77-41F1-775A7E3475F3}"/>
              </a:ext>
            </a:extLst>
          </p:cNvPr>
          <p:cNvSpPr>
            <a:spLocks noGrp="1"/>
          </p:cNvSpPr>
          <p:nvPr>
            <p:ph type="dt" sz="half" idx="10"/>
          </p:nvPr>
        </p:nvSpPr>
        <p:spPr/>
        <p:txBody>
          <a:bodyPr/>
          <a:lstStyle/>
          <a:p>
            <a:fld id="{B61BEF0D-F0BB-DE4B-95CE-6DB70DBA9567}" type="datetimeFigureOut">
              <a:rPr lang="en-US" smtClean="0"/>
              <a:pPr/>
              <a:t>2/26/2023</a:t>
            </a:fld>
            <a:endParaRPr lang="en-US" dirty="0"/>
          </a:p>
        </p:txBody>
      </p:sp>
      <p:sp>
        <p:nvSpPr>
          <p:cNvPr id="5" name="Footer Placeholder 4">
            <a:extLst>
              <a:ext uri="{FF2B5EF4-FFF2-40B4-BE49-F238E27FC236}">
                <a16:creationId xmlns:a16="http://schemas.microsoft.com/office/drawing/2014/main" id="{CEC820E0-8DA5-2B31-3051-8CB43F87F38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72E34C-2635-34BB-2118-A2B8A044B62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0368463"/>
      </p:ext>
    </p:extLst>
  </p:cSld>
  <p:clrMapOvr>
    <a:masterClrMapping/>
  </p:clrMapOvr>
  <mc:AlternateContent xmlns:mc="http://schemas.openxmlformats.org/markup-compatibility/2006">
    <mc:Choice xmlns:p14="http://schemas.microsoft.com/office/powerpoint/2010/main" Requires="p14">
      <p:transition p14:dur="250">
        <p:push dir="u"/>
        <p:sndAc>
          <p:stSnd>
            <p:snd r:embed="rId1" name="click.wav"/>
          </p:stSnd>
        </p:sndAc>
      </p:transition>
    </mc:Choice>
    <mc:Fallback>
      <p:transition>
        <p:push dir="u"/>
        <p:sndAc>
          <p:stSnd>
            <p:snd r:embed="rId1" name="click.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35E61F-379B-6DA2-0B62-4595ED6C41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B21F20F-1BFC-767A-7DFE-AFB62183EA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E31A818-FF1A-82A4-70F1-961CA36A79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2/26/2023</a:t>
            </a:fld>
            <a:endParaRPr lang="en-US" dirty="0"/>
          </a:p>
        </p:txBody>
      </p:sp>
      <p:sp>
        <p:nvSpPr>
          <p:cNvPr id="5" name="Footer Placeholder 4">
            <a:extLst>
              <a:ext uri="{FF2B5EF4-FFF2-40B4-BE49-F238E27FC236}">
                <a16:creationId xmlns:a16="http://schemas.microsoft.com/office/drawing/2014/main" id="{50A35F8A-E6B6-9E04-3AF7-593FF52BF4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2DDBDC6-F69B-6D1D-6F65-3DDD80E67C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19539849"/>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mc:AlternateContent xmlns:mc="http://schemas.openxmlformats.org/markup-compatibility/2006">
    <mc:Choice xmlns:p14="http://schemas.microsoft.com/office/powerpoint/2010/main" Requires="p14">
      <p:transition p14:dur="250">
        <p:push dir="u"/>
        <p:sndAc>
          <p:stSnd>
            <p:snd r:embed="rId13" name="click.wav"/>
          </p:stSnd>
        </p:sndAc>
      </p:transition>
    </mc:Choice>
    <mc:Fallback>
      <p:transition>
        <p:push dir="u"/>
        <p:sndAc>
          <p:stSnd>
            <p:snd r:embed="rId13" name="click.wav"/>
          </p:stSnd>
        </p:sndAc>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69BD-D18E-A5D2-9F6A-A0CC927B260E}"/>
              </a:ext>
            </a:extLst>
          </p:cNvPr>
          <p:cNvSpPr>
            <a:spLocks noGrp="1"/>
          </p:cNvSpPr>
          <p:nvPr>
            <p:ph type="ctrTitle"/>
          </p:nvPr>
        </p:nvSpPr>
        <p:spPr>
          <a:xfrm>
            <a:off x="1454988" y="4106173"/>
            <a:ext cx="9144000" cy="1413744"/>
          </a:xfrm>
        </p:spPr>
        <p:txBody>
          <a:bodyPr>
            <a:normAutofit fontScale="90000"/>
          </a:bodyPr>
          <a:lstStyle/>
          <a:p>
            <a:br>
              <a:rPr lang="en-US" dirty="0"/>
            </a:br>
            <a:r>
              <a:rPr lang="en-US" b="1" dirty="0"/>
              <a:t>Organization change and Organization management theory</a:t>
            </a:r>
            <a:endParaRPr lang="en-IN" b="1" dirty="0"/>
          </a:p>
        </p:txBody>
      </p:sp>
      <p:sp>
        <p:nvSpPr>
          <p:cNvPr id="3" name="Subtitle 2">
            <a:extLst>
              <a:ext uri="{FF2B5EF4-FFF2-40B4-BE49-F238E27FC236}">
                <a16:creationId xmlns:a16="http://schemas.microsoft.com/office/drawing/2014/main" id="{07AE43A0-82E0-2070-CF20-4459C6C34282}"/>
              </a:ext>
            </a:extLst>
          </p:cNvPr>
          <p:cNvSpPr>
            <a:spLocks noGrp="1"/>
          </p:cNvSpPr>
          <p:nvPr>
            <p:ph type="subTitle" idx="1"/>
          </p:nvPr>
        </p:nvSpPr>
        <p:spPr>
          <a:xfrm>
            <a:off x="1316966" y="531004"/>
            <a:ext cx="9144000" cy="2807419"/>
          </a:xfrm>
        </p:spPr>
        <p:txBody>
          <a:bodyPr>
            <a:noAutofit/>
          </a:bodyPr>
          <a:lstStyle/>
          <a:p>
            <a:r>
              <a:rPr lang="en-US" sz="6000" dirty="0"/>
              <a:t>Presentation </a:t>
            </a:r>
          </a:p>
          <a:p>
            <a:r>
              <a:rPr lang="en-US" sz="6000" dirty="0"/>
              <a:t>on</a:t>
            </a:r>
            <a:endParaRPr lang="en-IN" sz="6000" dirty="0"/>
          </a:p>
        </p:txBody>
      </p:sp>
    </p:spTree>
    <p:extLst>
      <p:ext uri="{BB962C8B-B14F-4D97-AF65-F5344CB8AC3E}">
        <p14:creationId xmlns:p14="http://schemas.microsoft.com/office/powerpoint/2010/main" val="4270132861"/>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BCD56-C603-2533-D31A-CDEC591EC9B8}"/>
              </a:ext>
            </a:extLst>
          </p:cNvPr>
          <p:cNvSpPr>
            <a:spLocks noGrp="1"/>
          </p:cNvSpPr>
          <p:nvPr>
            <p:ph type="ctrTitle"/>
          </p:nvPr>
        </p:nvSpPr>
        <p:spPr>
          <a:xfrm>
            <a:off x="1150132" y="338328"/>
            <a:ext cx="9144000" cy="843597"/>
          </a:xfrm>
        </p:spPr>
        <p:txBody>
          <a:bodyPr>
            <a:normAutofit fontScale="90000"/>
          </a:bodyPr>
          <a:lstStyle/>
          <a:p>
            <a:r>
              <a:rPr lang="en-US" u="sng" dirty="0"/>
              <a:t>Table of Content</a:t>
            </a:r>
            <a:endParaRPr lang="en-IN" u="sng" dirty="0"/>
          </a:p>
        </p:txBody>
      </p:sp>
      <p:sp>
        <p:nvSpPr>
          <p:cNvPr id="3" name="Subtitle 2">
            <a:extLst>
              <a:ext uri="{FF2B5EF4-FFF2-40B4-BE49-F238E27FC236}">
                <a16:creationId xmlns:a16="http://schemas.microsoft.com/office/drawing/2014/main" id="{B54C4E1A-D521-CC8B-546B-2C4D2D401177}"/>
              </a:ext>
            </a:extLst>
          </p:cNvPr>
          <p:cNvSpPr>
            <a:spLocks noGrp="1"/>
          </p:cNvSpPr>
          <p:nvPr>
            <p:ph type="subTitle" idx="1"/>
          </p:nvPr>
        </p:nvSpPr>
        <p:spPr>
          <a:xfrm>
            <a:off x="1524000" y="1354347"/>
            <a:ext cx="9144000" cy="5165325"/>
          </a:xfrm>
        </p:spPr>
        <p:txBody>
          <a:bodyPr/>
          <a:lstStyle/>
          <a:p>
            <a:pPr marL="457200" indent="-457200" algn="l">
              <a:buFont typeface="Arial" panose="020B0604020202020204" pitchFamily="34" charset="0"/>
              <a:buChar char="•"/>
            </a:pPr>
            <a:r>
              <a:rPr lang="en-US" dirty="0"/>
              <a:t>What are the four types of organizational change?</a:t>
            </a:r>
          </a:p>
          <a:p>
            <a:pPr marL="457200" indent="-457200" algn="l">
              <a:buFont typeface="Arial" panose="020B0604020202020204" pitchFamily="34" charset="0"/>
              <a:buChar char="•"/>
            </a:pPr>
            <a:r>
              <a:rPr lang="en-US" dirty="0"/>
              <a:t>Strategic Transformational Change </a:t>
            </a:r>
          </a:p>
          <a:p>
            <a:pPr marL="457200" indent="-457200" algn="l">
              <a:buFont typeface="Arial" panose="020B0604020202020204" pitchFamily="34" charset="0"/>
              <a:buChar char="•"/>
            </a:pPr>
            <a:r>
              <a:rPr lang="en-US" dirty="0"/>
              <a:t>Structural Change </a:t>
            </a:r>
          </a:p>
          <a:p>
            <a:pPr marL="457200" indent="-457200" algn="l">
              <a:buFont typeface="Arial" panose="020B0604020202020204" pitchFamily="34" charset="0"/>
              <a:buChar char="•"/>
            </a:pPr>
            <a:r>
              <a:rPr lang="en-US" dirty="0"/>
              <a:t>Remedial Change</a:t>
            </a:r>
          </a:p>
          <a:p>
            <a:pPr marL="457200" indent="-457200" algn="l">
              <a:buFont typeface="Arial" panose="020B0604020202020204" pitchFamily="34" charset="0"/>
              <a:buChar char="•"/>
            </a:pPr>
            <a:r>
              <a:rPr lang="en-US" dirty="0"/>
              <a:t>People-Centric Organizational Change</a:t>
            </a:r>
          </a:p>
          <a:p>
            <a:pPr marL="457200" indent="-457200" algn="l">
              <a:buFont typeface="Arial" panose="020B0604020202020204" pitchFamily="34" charset="0"/>
              <a:buChar char="•"/>
            </a:pPr>
            <a:r>
              <a:rPr lang="en-US" dirty="0"/>
              <a:t>What is Change Management? </a:t>
            </a:r>
          </a:p>
          <a:p>
            <a:pPr marL="457200" indent="-457200" algn="l">
              <a:buFont typeface="Arial" panose="020B0604020202020204" pitchFamily="34" charset="0"/>
              <a:buChar char="•"/>
            </a:pPr>
            <a:r>
              <a:rPr lang="en-US" dirty="0"/>
              <a:t>What is a Change Management Theory? </a:t>
            </a:r>
          </a:p>
          <a:p>
            <a:pPr marL="457200" indent="-457200" algn="l">
              <a:buFont typeface="Arial" panose="020B0604020202020204" pitchFamily="34" charset="0"/>
              <a:buChar char="•"/>
            </a:pPr>
            <a:r>
              <a:rPr lang="en-US" dirty="0"/>
              <a:t>Why are Change Theories Important?</a:t>
            </a:r>
          </a:p>
          <a:p>
            <a:pPr marL="457200" indent="-457200" algn="l">
              <a:buFont typeface="Arial" panose="020B0604020202020204" pitchFamily="34" charset="0"/>
              <a:buChar char="•"/>
            </a:pPr>
            <a:r>
              <a:rPr lang="en-US" dirty="0"/>
              <a:t> The 5 Best Change Management Models 2022 Which is the Best Change Management Model? </a:t>
            </a:r>
          </a:p>
          <a:p>
            <a:pPr marL="457200" indent="-457200" algn="l">
              <a:buFont typeface="Arial" panose="020B0604020202020204" pitchFamily="34" charset="0"/>
              <a:buChar char="•"/>
            </a:pPr>
            <a:r>
              <a:rPr lang="en-US" dirty="0"/>
              <a:t>5 Best Practices for Successful Organizational Change.</a:t>
            </a:r>
          </a:p>
        </p:txBody>
      </p:sp>
    </p:spTree>
    <p:extLst>
      <p:ext uri="{BB962C8B-B14F-4D97-AF65-F5344CB8AC3E}">
        <p14:creationId xmlns:p14="http://schemas.microsoft.com/office/powerpoint/2010/main" val="1928065803"/>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A1AE5-A69B-8AFD-7653-6DBA1B18417B}"/>
              </a:ext>
            </a:extLst>
          </p:cNvPr>
          <p:cNvSpPr>
            <a:spLocks noGrp="1"/>
          </p:cNvSpPr>
          <p:nvPr>
            <p:ph type="ctrTitle"/>
          </p:nvPr>
        </p:nvSpPr>
        <p:spPr>
          <a:xfrm>
            <a:off x="1296435" y="347126"/>
            <a:ext cx="9144000" cy="685801"/>
          </a:xfrm>
        </p:spPr>
        <p:txBody>
          <a:bodyPr>
            <a:normAutofit fontScale="90000"/>
          </a:bodyPr>
          <a:lstStyle/>
          <a:p>
            <a:r>
              <a:rPr lang="en-US" sz="4800" dirty="0"/>
              <a:t>4 Types of Organizational Change</a:t>
            </a:r>
            <a:endParaRPr lang="en-IN" sz="4800" dirty="0"/>
          </a:p>
        </p:txBody>
      </p:sp>
      <p:sp>
        <p:nvSpPr>
          <p:cNvPr id="3" name="Subtitle 2">
            <a:extLst>
              <a:ext uri="{FF2B5EF4-FFF2-40B4-BE49-F238E27FC236}">
                <a16:creationId xmlns:a16="http://schemas.microsoft.com/office/drawing/2014/main" id="{01C77D8D-1D9C-02BE-E250-5AB69A4DC45D}"/>
              </a:ext>
            </a:extLst>
          </p:cNvPr>
          <p:cNvSpPr>
            <a:spLocks noGrp="1"/>
          </p:cNvSpPr>
          <p:nvPr>
            <p:ph type="subTitle" idx="1"/>
          </p:nvPr>
        </p:nvSpPr>
        <p:spPr>
          <a:xfrm>
            <a:off x="283464" y="1354347"/>
            <a:ext cx="11667744" cy="5393925"/>
          </a:xfrm>
        </p:spPr>
        <p:txBody>
          <a:bodyPr>
            <a:normAutofit/>
          </a:bodyPr>
          <a:lstStyle/>
          <a:p>
            <a:r>
              <a:rPr lang="en-US" dirty="0"/>
              <a:t>Organizational change can be a tough nut to crack. Approaches might di8er from business to business, but the main fundamentals will remain the same. This blog will take a look at the di8erent types of organizational change and how they might apply to your business.</a:t>
            </a:r>
          </a:p>
          <a:p>
            <a:r>
              <a:rPr lang="en-US" dirty="0"/>
              <a:t>In the business world, organizational change can be a touchy subject to discuss. People don’t like change, they like consistency. Whether the change is for the good or the bad. But change can be good. It can be a way to stay current and competitive in the business world. But change isn’t for everyone. Some people are early adopters and leaders in change. Others are laggards who will refuse to adopt even the most necessary changes.</a:t>
            </a:r>
          </a:p>
          <a:p>
            <a:r>
              <a:rPr lang="en-US" dirty="0"/>
              <a:t>It is a known fact that the world is changing at an increasingly rapid rate and that this will continue to affect the way we do business, entertain ourselves, and even the way we communicate with one another. This is why it is important to provide a stable environment for each employee at a company so that they may adjust to the changes and help to ensure that the company is successful. There are many approaches to organizational change, and it is important to be aware of each one and the fantastic benefits that they can provide.</a:t>
            </a:r>
          </a:p>
        </p:txBody>
      </p:sp>
    </p:spTree>
    <p:extLst>
      <p:ext uri="{BB962C8B-B14F-4D97-AF65-F5344CB8AC3E}">
        <p14:creationId xmlns:p14="http://schemas.microsoft.com/office/powerpoint/2010/main" val="1672195226"/>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C9B53-3E90-28F3-07DD-A18DC4F5B6B3}"/>
              </a:ext>
            </a:extLst>
          </p:cNvPr>
          <p:cNvSpPr>
            <a:spLocks noGrp="1"/>
          </p:cNvSpPr>
          <p:nvPr>
            <p:ph type="ctrTitle"/>
          </p:nvPr>
        </p:nvSpPr>
        <p:spPr>
          <a:xfrm>
            <a:off x="1176528" y="134916"/>
            <a:ext cx="9144000" cy="1361123"/>
          </a:xfrm>
        </p:spPr>
        <p:txBody>
          <a:bodyPr>
            <a:normAutofit fontScale="90000"/>
          </a:bodyPr>
          <a:lstStyle/>
          <a:p>
            <a:r>
              <a:rPr lang="en-US" sz="4800" dirty="0"/>
              <a:t>What are the four types of organizational change?</a:t>
            </a:r>
            <a:endParaRPr lang="en-IN" sz="4800" dirty="0"/>
          </a:p>
        </p:txBody>
      </p:sp>
      <p:sp>
        <p:nvSpPr>
          <p:cNvPr id="3" name="Subtitle 2">
            <a:extLst>
              <a:ext uri="{FF2B5EF4-FFF2-40B4-BE49-F238E27FC236}">
                <a16:creationId xmlns:a16="http://schemas.microsoft.com/office/drawing/2014/main" id="{083E96D9-1F5D-87E7-8596-2A07C6FD87AB}"/>
              </a:ext>
            </a:extLst>
          </p:cNvPr>
          <p:cNvSpPr>
            <a:spLocks noGrp="1"/>
          </p:cNvSpPr>
          <p:nvPr>
            <p:ph type="subTitle" idx="1"/>
          </p:nvPr>
        </p:nvSpPr>
        <p:spPr>
          <a:xfrm>
            <a:off x="484632" y="1763458"/>
            <a:ext cx="11530584" cy="5094542"/>
          </a:xfrm>
        </p:spPr>
        <p:txBody>
          <a:bodyPr>
            <a:normAutofit lnSpcReduction="10000"/>
          </a:bodyPr>
          <a:lstStyle/>
          <a:p>
            <a:r>
              <a:rPr lang="en-US" dirty="0"/>
              <a:t>There are many reasons why organizations decide to change the way they do business. This process can be initiated by the organization itself or by an outside agent. This can occur due to cultural, social, behavioral, or technological changes. Organizational change can be a necessary and vital part of maintaining organizational health and growth.</a:t>
            </a:r>
          </a:p>
          <a:p>
            <a:r>
              <a:rPr lang="en-US" dirty="0"/>
              <a:t>In the business world, change is often necessary to remain competitive and to meet the needs of a dynamic marketplace. Change is often a welcomed part of life and is generally a good thing. However, not all change is good and some organizations have a difficult time adapting to change. </a:t>
            </a:r>
          </a:p>
          <a:p>
            <a:pPr marL="342900" indent="-342900" algn="l">
              <a:buFont typeface="Wingdings" panose="05000000000000000000" pitchFamily="2" charset="2"/>
              <a:buChar char="Ø"/>
            </a:pPr>
            <a:r>
              <a:rPr lang="en-US" b="1" dirty="0"/>
              <a:t>The types of Organizational Change include:</a:t>
            </a:r>
          </a:p>
          <a:p>
            <a:pPr marL="342900" indent="-342900" algn="l">
              <a:buFont typeface="Arial" panose="020B0604020202020204" pitchFamily="34" charset="0"/>
              <a:buChar char="•"/>
            </a:pPr>
            <a:r>
              <a:rPr lang="en-US" dirty="0"/>
              <a:t>Strategic Transformational Change</a:t>
            </a:r>
          </a:p>
          <a:p>
            <a:pPr marL="342900" indent="-342900" algn="l">
              <a:buFont typeface="Arial" panose="020B0604020202020204" pitchFamily="34" charset="0"/>
              <a:buChar char="•"/>
            </a:pPr>
            <a:r>
              <a:rPr lang="en-US" dirty="0"/>
              <a:t>Structural Change </a:t>
            </a:r>
          </a:p>
          <a:p>
            <a:pPr marL="342900" indent="-342900" algn="l">
              <a:buFont typeface="Arial" panose="020B0604020202020204" pitchFamily="34" charset="0"/>
              <a:buChar char="•"/>
            </a:pPr>
            <a:r>
              <a:rPr lang="en-US" dirty="0"/>
              <a:t>Remedial Change People-Centric</a:t>
            </a:r>
          </a:p>
          <a:p>
            <a:pPr marL="342900" indent="-342900" algn="l">
              <a:buFont typeface="Arial" panose="020B0604020202020204" pitchFamily="34" charset="0"/>
              <a:buChar char="•"/>
            </a:pPr>
            <a:r>
              <a:rPr lang="en-US" dirty="0"/>
              <a:t>Organizational Change</a:t>
            </a:r>
            <a:endParaRPr lang="en-IN" dirty="0"/>
          </a:p>
        </p:txBody>
      </p:sp>
    </p:spTree>
    <p:extLst>
      <p:ext uri="{BB962C8B-B14F-4D97-AF65-F5344CB8AC3E}">
        <p14:creationId xmlns:p14="http://schemas.microsoft.com/office/powerpoint/2010/main" val="4077353655"/>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B51CF-0675-32C3-FFB6-C4241AAE298A}"/>
              </a:ext>
            </a:extLst>
          </p:cNvPr>
          <p:cNvSpPr>
            <a:spLocks noGrp="1"/>
          </p:cNvSpPr>
          <p:nvPr>
            <p:ph type="ctrTitle"/>
          </p:nvPr>
        </p:nvSpPr>
        <p:spPr>
          <a:xfrm>
            <a:off x="1405128" y="521208"/>
            <a:ext cx="9144000" cy="749808"/>
          </a:xfrm>
        </p:spPr>
        <p:txBody>
          <a:bodyPr>
            <a:normAutofit/>
          </a:bodyPr>
          <a:lstStyle/>
          <a:p>
            <a:r>
              <a:rPr lang="en-IN" sz="4800" dirty="0"/>
              <a:t>Strategic Transformational Change</a:t>
            </a:r>
          </a:p>
        </p:txBody>
      </p:sp>
      <p:sp>
        <p:nvSpPr>
          <p:cNvPr id="3" name="Subtitle 2">
            <a:extLst>
              <a:ext uri="{FF2B5EF4-FFF2-40B4-BE49-F238E27FC236}">
                <a16:creationId xmlns:a16="http://schemas.microsoft.com/office/drawing/2014/main" id="{93D1F395-0EED-7921-7280-6A869864F311}"/>
              </a:ext>
            </a:extLst>
          </p:cNvPr>
          <p:cNvSpPr>
            <a:spLocks noGrp="1"/>
          </p:cNvSpPr>
          <p:nvPr>
            <p:ph type="subTitle" idx="1"/>
          </p:nvPr>
        </p:nvSpPr>
        <p:spPr>
          <a:xfrm>
            <a:off x="100584" y="1673352"/>
            <a:ext cx="11932920" cy="5111496"/>
          </a:xfrm>
        </p:spPr>
        <p:txBody>
          <a:bodyPr/>
          <a:lstStyle/>
          <a:p>
            <a:r>
              <a:rPr lang="en-US" dirty="0"/>
              <a:t>Strategic transformational change management is a process of changing the overall direction of an organization or a group within an organization. Strategic transformational change is often initiated by a senior executive of the organization. Strategic transformational change is often a lengthy process and requires in depth planning and preparation. It is an exercise in creativity and requires a lot of resources and leadership. It is a process that is founded on the idea that every organization has the potential for growth and change. It is an approach that is outcome oriented, with a focus on the desired end result. The key to strategic transformational change is in the process. The process should be aimed at empowering the people who will be involved in the change and inculcating a sense of ownership among them.</a:t>
            </a:r>
            <a:endParaRPr lang="en-IN" dirty="0"/>
          </a:p>
        </p:txBody>
      </p:sp>
    </p:spTree>
    <p:extLst>
      <p:ext uri="{BB962C8B-B14F-4D97-AF65-F5344CB8AC3E}">
        <p14:creationId xmlns:p14="http://schemas.microsoft.com/office/powerpoint/2010/main" val="1904637639"/>
      </p:ext>
    </p:extLst>
  </p:cSld>
  <p:clrMapOvr>
    <a:masterClrMapping/>
  </p:clrMapOvr>
  <mc:AlternateContent xmlns:mc="http://schemas.openxmlformats.org/markup-compatibility/2006">
    <mc:Choice xmlns:p14="http://schemas.microsoft.com/office/powerpoint/2010/main" Requires="p14">
      <p:transition p14:dur="250">
        <p:push dir="u"/>
        <p:sndAc>
          <p:stSnd>
            <p:snd r:embed="rId3" name="click.wav"/>
          </p:stSnd>
        </p:sndAc>
      </p:transition>
    </mc:Choice>
    <mc:Fallback>
      <p:transition>
        <p:push dir="u"/>
        <p:sndAc>
          <p:stSnd>
            <p:snd r:embed="rId3" name="click.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2F616-AD8E-A86B-627A-EC3C7B70B869}"/>
              </a:ext>
            </a:extLst>
          </p:cNvPr>
          <p:cNvSpPr>
            <a:spLocks noGrp="1"/>
          </p:cNvSpPr>
          <p:nvPr>
            <p:ph type="ctrTitle"/>
          </p:nvPr>
        </p:nvSpPr>
        <p:spPr>
          <a:xfrm>
            <a:off x="1286256" y="219455"/>
            <a:ext cx="9144000" cy="849059"/>
          </a:xfrm>
        </p:spPr>
        <p:txBody>
          <a:bodyPr/>
          <a:lstStyle/>
          <a:p>
            <a:r>
              <a:rPr lang="en-IN" sz="4800" dirty="0"/>
              <a:t>Structural Change</a:t>
            </a:r>
          </a:p>
        </p:txBody>
      </p:sp>
      <p:sp>
        <p:nvSpPr>
          <p:cNvPr id="3" name="Subtitle 2">
            <a:extLst>
              <a:ext uri="{FF2B5EF4-FFF2-40B4-BE49-F238E27FC236}">
                <a16:creationId xmlns:a16="http://schemas.microsoft.com/office/drawing/2014/main" id="{6BCED941-B01F-7F4A-C0E9-D4C1873902A5}"/>
              </a:ext>
            </a:extLst>
          </p:cNvPr>
          <p:cNvSpPr>
            <a:spLocks noGrp="1"/>
          </p:cNvSpPr>
          <p:nvPr>
            <p:ph type="subTitle" idx="1"/>
          </p:nvPr>
        </p:nvSpPr>
        <p:spPr>
          <a:xfrm>
            <a:off x="198120" y="1448076"/>
            <a:ext cx="11795760" cy="4948238"/>
          </a:xfrm>
        </p:spPr>
        <p:txBody>
          <a:bodyPr/>
          <a:lstStyle/>
          <a:p>
            <a:r>
              <a:rPr lang="en-US" dirty="0"/>
              <a:t>When we think of change, we often think of structural change. This is the most common type of change we usually hear about. It involves a complete transformation of the way something works. For example, if a company was in a lot of debt, it might reorganize to cut expenses, improve </a:t>
            </a:r>
            <a:r>
              <a:rPr lang="en-US" dirty="0" err="1"/>
              <a:t>eIciency</a:t>
            </a:r>
            <a:r>
              <a:rPr lang="en-US" dirty="0"/>
              <a:t>, and make it easier to pay o8 the debt. This type of change is often </a:t>
            </a:r>
            <a:r>
              <a:rPr lang="en-US" dirty="0" err="1"/>
              <a:t>diIcult</a:t>
            </a:r>
            <a:r>
              <a:rPr lang="en-US" dirty="0"/>
              <a:t> to implement and is rarely successful.</a:t>
            </a:r>
            <a:endParaRPr lang="en-IN" dirty="0"/>
          </a:p>
        </p:txBody>
      </p:sp>
    </p:spTree>
    <p:extLst>
      <p:ext uri="{BB962C8B-B14F-4D97-AF65-F5344CB8AC3E}">
        <p14:creationId xmlns:p14="http://schemas.microsoft.com/office/powerpoint/2010/main" val="2008908066"/>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98975-D6EE-5E74-DA5D-4D0C88222B88}"/>
              </a:ext>
            </a:extLst>
          </p:cNvPr>
          <p:cNvSpPr>
            <a:spLocks noGrp="1"/>
          </p:cNvSpPr>
          <p:nvPr>
            <p:ph type="ctrTitle"/>
          </p:nvPr>
        </p:nvSpPr>
        <p:spPr>
          <a:xfrm>
            <a:off x="1323867" y="240842"/>
            <a:ext cx="9144000" cy="916749"/>
          </a:xfrm>
        </p:spPr>
        <p:txBody>
          <a:bodyPr/>
          <a:lstStyle/>
          <a:p>
            <a:r>
              <a:rPr lang="en-IN" sz="4800" dirty="0"/>
              <a:t>Remedial Change</a:t>
            </a:r>
          </a:p>
        </p:txBody>
      </p:sp>
      <p:sp>
        <p:nvSpPr>
          <p:cNvPr id="3" name="Subtitle 2">
            <a:extLst>
              <a:ext uri="{FF2B5EF4-FFF2-40B4-BE49-F238E27FC236}">
                <a16:creationId xmlns:a16="http://schemas.microsoft.com/office/drawing/2014/main" id="{D92B4646-5014-6716-6CA9-8E07F037CE32}"/>
              </a:ext>
            </a:extLst>
          </p:cNvPr>
          <p:cNvSpPr>
            <a:spLocks noGrp="1"/>
          </p:cNvSpPr>
          <p:nvPr>
            <p:ph type="subTitle" idx="1"/>
          </p:nvPr>
        </p:nvSpPr>
        <p:spPr>
          <a:xfrm>
            <a:off x="1524000" y="1373251"/>
            <a:ext cx="9144000" cy="3884549"/>
          </a:xfrm>
        </p:spPr>
        <p:txBody>
          <a:bodyPr/>
          <a:lstStyle/>
          <a:p>
            <a:r>
              <a:rPr lang="en-US" dirty="0"/>
              <a:t>Remedial change is the process of repairing something that has already gone wrong. Where is the use of waiting for the mistake to happen and then Fixing it? If it’s not broken, don’t try to Fix it. Allow the organization to work perfectly with the existing process, procedure, and system. The best way to avoid mistakes is by maintaining a well-organized environment. This way, you can be sure that everything is in its place and will not cause any problem down the road.</a:t>
            </a:r>
            <a:endParaRPr lang="en-IN" dirty="0"/>
          </a:p>
        </p:txBody>
      </p:sp>
    </p:spTree>
    <p:extLst>
      <p:ext uri="{BB962C8B-B14F-4D97-AF65-F5344CB8AC3E}">
        <p14:creationId xmlns:p14="http://schemas.microsoft.com/office/powerpoint/2010/main" val="20827078"/>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36088-19CB-52BA-47B6-7DE7A09836B3}"/>
              </a:ext>
            </a:extLst>
          </p:cNvPr>
          <p:cNvSpPr>
            <a:spLocks noGrp="1"/>
          </p:cNvSpPr>
          <p:nvPr>
            <p:ph type="ctrTitle"/>
          </p:nvPr>
        </p:nvSpPr>
        <p:spPr>
          <a:xfrm>
            <a:off x="1568824" y="376517"/>
            <a:ext cx="8821270" cy="658019"/>
          </a:xfrm>
        </p:spPr>
        <p:txBody>
          <a:bodyPr>
            <a:normAutofit fontScale="90000"/>
          </a:bodyPr>
          <a:lstStyle/>
          <a:p>
            <a:r>
              <a:rPr lang="en-IN" sz="4400" dirty="0"/>
              <a:t>People-Centric Organizational Change</a:t>
            </a:r>
          </a:p>
        </p:txBody>
      </p:sp>
      <p:sp>
        <p:nvSpPr>
          <p:cNvPr id="3" name="Subtitle 2">
            <a:extLst>
              <a:ext uri="{FF2B5EF4-FFF2-40B4-BE49-F238E27FC236}">
                <a16:creationId xmlns:a16="http://schemas.microsoft.com/office/drawing/2014/main" id="{C641996E-3177-F034-7F4A-4666DC50DF6D}"/>
              </a:ext>
            </a:extLst>
          </p:cNvPr>
          <p:cNvSpPr>
            <a:spLocks noGrp="1"/>
          </p:cNvSpPr>
          <p:nvPr>
            <p:ph type="subTitle" idx="1"/>
          </p:nvPr>
        </p:nvSpPr>
        <p:spPr>
          <a:xfrm>
            <a:off x="466165" y="1201271"/>
            <a:ext cx="11456894" cy="5853953"/>
          </a:xfrm>
        </p:spPr>
        <p:txBody>
          <a:bodyPr>
            <a:normAutofit/>
          </a:bodyPr>
          <a:lstStyle/>
          <a:p>
            <a:r>
              <a:rPr lang="en-US" dirty="0"/>
              <a:t>The most successful organizational changes are the ones that are implemented in a people-centric manner. People-centric change management focuses on the employees, customers, and other stakeholders, whose mindset and behaviors are going to be a8ected by the change. During this type of change, the organization focuses on the emotions and intrinsic motivations of these stakeholders. The change management model for this type of change is based on the idea that if the employees and customers are happy then they will buy into your new product or service and adapt to your new policies. At Being at Full Potential we specialize in this approach and have developed a tool to measure People-Centric change according to “Six Organizational Performance Metrics, or OPM’s”: </a:t>
            </a:r>
          </a:p>
          <a:p>
            <a:r>
              <a:rPr lang="en-US" dirty="0"/>
              <a:t>1. Trustworthiness </a:t>
            </a:r>
          </a:p>
          <a:p>
            <a:r>
              <a:rPr lang="en-US" dirty="0"/>
              <a:t>2. Customer Orientation </a:t>
            </a:r>
          </a:p>
          <a:p>
            <a:r>
              <a:rPr lang="en-US" dirty="0"/>
              <a:t>3. Employee Engagement</a:t>
            </a:r>
          </a:p>
          <a:p>
            <a:r>
              <a:rPr lang="en-US" dirty="0"/>
              <a:t> 4. Inventiveness </a:t>
            </a:r>
          </a:p>
          <a:p>
            <a:r>
              <a:rPr lang="en-US" dirty="0"/>
              <a:t>5. Self-Leadership </a:t>
            </a:r>
          </a:p>
          <a:p>
            <a:r>
              <a:rPr lang="en-US" dirty="0"/>
              <a:t>6. Getting things done</a:t>
            </a:r>
            <a:endParaRPr lang="en-IN" dirty="0"/>
          </a:p>
        </p:txBody>
      </p:sp>
    </p:spTree>
    <p:extLst>
      <p:ext uri="{BB962C8B-B14F-4D97-AF65-F5344CB8AC3E}">
        <p14:creationId xmlns:p14="http://schemas.microsoft.com/office/powerpoint/2010/main" val="94491288"/>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AC59D-5C1D-3D15-E62C-09EF9BF6A311}"/>
              </a:ext>
            </a:extLst>
          </p:cNvPr>
          <p:cNvSpPr>
            <a:spLocks noGrp="1"/>
          </p:cNvSpPr>
          <p:nvPr>
            <p:ph type="ctrTitle"/>
          </p:nvPr>
        </p:nvSpPr>
        <p:spPr>
          <a:xfrm>
            <a:off x="1282460" y="232912"/>
            <a:ext cx="9144000" cy="1275721"/>
          </a:xfrm>
        </p:spPr>
        <p:txBody>
          <a:bodyPr>
            <a:normAutofit fontScale="90000"/>
          </a:bodyPr>
          <a:lstStyle/>
          <a:p>
            <a:r>
              <a:rPr lang="en-US" sz="4400" dirty="0"/>
              <a:t>These are the 5 Best Theories of Change Management</a:t>
            </a:r>
            <a:endParaRPr lang="en-IN" sz="4400" dirty="0"/>
          </a:p>
        </p:txBody>
      </p:sp>
      <p:sp>
        <p:nvSpPr>
          <p:cNvPr id="3" name="Subtitle 2">
            <a:extLst>
              <a:ext uri="{FF2B5EF4-FFF2-40B4-BE49-F238E27FC236}">
                <a16:creationId xmlns:a16="http://schemas.microsoft.com/office/drawing/2014/main" id="{EE432B65-A7C5-CF3F-971D-183395E5C54E}"/>
              </a:ext>
            </a:extLst>
          </p:cNvPr>
          <p:cNvSpPr>
            <a:spLocks noGrp="1"/>
          </p:cNvSpPr>
          <p:nvPr>
            <p:ph type="subTitle" idx="1"/>
          </p:nvPr>
        </p:nvSpPr>
        <p:spPr>
          <a:xfrm>
            <a:off x="439947" y="1508633"/>
            <a:ext cx="11378242" cy="5116455"/>
          </a:xfrm>
        </p:spPr>
        <p:txBody>
          <a:bodyPr/>
          <a:lstStyle/>
          <a:p>
            <a:r>
              <a:rPr lang="en-US" dirty="0"/>
              <a:t>Navigating change is never easy, in personal life but especially in business. Yet more companies are undergoing enterprise-scale transformations than ever before. It’s easy to see why change initiatives are so popular as digitalization continues to change how businesses operate. Organizational change is vital in meeting the expectations of modern customers.</a:t>
            </a:r>
          </a:p>
          <a:p>
            <a:r>
              <a:rPr lang="en-US" dirty="0"/>
              <a:t>So, why are businesses failing to achieve their desired results? Gartner’s research shows that ‘half of change initiatives fail, and only 34% are a clear success.’ What can we attribute to the shocking number of failed change projects? Experts believe the answer lies in change management.</a:t>
            </a:r>
          </a:p>
          <a:p>
            <a:r>
              <a:rPr lang="en-US" dirty="0"/>
              <a:t>In this guide to change management theory, we’ll explore what it takes to deliver on complex change initiatives. We’ll highlight popular change management models, explore the best theory for your organization, and five crucial elements of the change management process</a:t>
            </a:r>
            <a:endParaRPr lang="en-IN" dirty="0"/>
          </a:p>
        </p:txBody>
      </p:sp>
    </p:spTree>
    <p:extLst>
      <p:ext uri="{BB962C8B-B14F-4D97-AF65-F5344CB8AC3E}">
        <p14:creationId xmlns:p14="http://schemas.microsoft.com/office/powerpoint/2010/main" val="4221811965"/>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7D801-B0AD-CEC6-DE99-972E74EAC9BD}"/>
              </a:ext>
            </a:extLst>
          </p:cNvPr>
          <p:cNvSpPr>
            <a:spLocks noGrp="1"/>
          </p:cNvSpPr>
          <p:nvPr>
            <p:ph type="ctrTitle"/>
          </p:nvPr>
        </p:nvSpPr>
        <p:spPr>
          <a:xfrm>
            <a:off x="1204822" y="120769"/>
            <a:ext cx="9144000" cy="707785"/>
          </a:xfrm>
        </p:spPr>
        <p:txBody>
          <a:bodyPr/>
          <a:lstStyle/>
          <a:p>
            <a:r>
              <a:rPr lang="en-IN" sz="4400" dirty="0"/>
              <a:t>What is Change Management?</a:t>
            </a:r>
          </a:p>
        </p:txBody>
      </p:sp>
      <p:sp>
        <p:nvSpPr>
          <p:cNvPr id="3" name="Subtitle 2">
            <a:extLst>
              <a:ext uri="{FF2B5EF4-FFF2-40B4-BE49-F238E27FC236}">
                <a16:creationId xmlns:a16="http://schemas.microsoft.com/office/drawing/2014/main" id="{219F42C4-0C61-5395-A5D9-26929C40CDC0}"/>
              </a:ext>
            </a:extLst>
          </p:cNvPr>
          <p:cNvSpPr>
            <a:spLocks noGrp="1"/>
          </p:cNvSpPr>
          <p:nvPr>
            <p:ph type="subTitle" idx="1"/>
          </p:nvPr>
        </p:nvSpPr>
        <p:spPr>
          <a:xfrm>
            <a:off x="457200" y="897147"/>
            <a:ext cx="11507638" cy="5417389"/>
          </a:xfrm>
        </p:spPr>
        <p:txBody>
          <a:bodyPr/>
          <a:lstStyle/>
          <a:p>
            <a:r>
              <a:rPr lang="en-US" dirty="0"/>
              <a:t>When companies undergo large-scale transformations, they encounter resistance from employees and customers. Changing the status quo is uncomfortable for many people, but achieving lasting growth is necessary. Successful change initiatives increase employee productivity, enhance business processes and help companies adapt to future change.</a:t>
            </a:r>
          </a:p>
          <a:p>
            <a:r>
              <a:rPr lang="en-US" dirty="0"/>
              <a:t>Change management is a strategic approach to effecting organizational change. With comprehensive training and support, change management involves guiding employees through a transition or transformation. The process consists in addressing attitudes to change by focusing on employee resistance.</a:t>
            </a:r>
          </a:p>
          <a:p>
            <a:r>
              <a:rPr lang="en-US" dirty="0"/>
              <a:t>Change initiatives vary depending on the objectives of the company. Typically, a business attempts to increase efficiency across processes, technologies, and goals to grow the organization.</a:t>
            </a:r>
            <a:endParaRPr lang="en-IN" dirty="0"/>
          </a:p>
        </p:txBody>
      </p:sp>
    </p:spTree>
    <p:extLst>
      <p:ext uri="{BB962C8B-B14F-4D97-AF65-F5344CB8AC3E}">
        <p14:creationId xmlns:p14="http://schemas.microsoft.com/office/powerpoint/2010/main" val="2935660053"/>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6771B-F434-BAE8-D7D0-9BE9B2E0D294}"/>
              </a:ext>
            </a:extLst>
          </p:cNvPr>
          <p:cNvSpPr>
            <a:spLocks noGrp="1"/>
          </p:cNvSpPr>
          <p:nvPr>
            <p:ph type="ctrTitle"/>
          </p:nvPr>
        </p:nvSpPr>
        <p:spPr>
          <a:xfrm>
            <a:off x="1187569" y="238214"/>
            <a:ext cx="9144000" cy="1361986"/>
          </a:xfrm>
        </p:spPr>
        <p:txBody>
          <a:bodyPr/>
          <a:lstStyle/>
          <a:p>
            <a:r>
              <a:rPr lang="en-US" sz="4400" dirty="0"/>
              <a:t>What is a Change Management Theory?</a:t>
            </a:r>
            <a:endParaRPr lang="en-IN" sz="4400" dirty="0"/>
          </a:p>
        </p:txBody>
      </p:sp>
      <p:sp>
        <p:nvSpPr>
          <p:cNvPr id="3" name="Subtitle 2">
            <a:extLst>
              <a:ext uri="{FF2B5EF4-FFF2-40B4-BE49-F238E27FC236}">
                <a16:creationId xmlns:a16="http://schemas.microsoft.com/office/drawing/2014/main" id="{893577C1-B844-0DB7-0392-FCCADC587EEF}"/>
              </a:ext>
            </a:extLst>
          </p:cNvPr>
          <p:cNvSpPr>
            <a:spLocks noGrp="1"/>
          </p:cNvSpPr>
          <p:nvPr>
            <p:ph type="subTitle" idx="1"/>
          </p:nvPr>
        </p:nvSpPr>
        <p:spPr>
          <a:xfrm>
            <a:off x="388189" y="1600200"/>
            <a:ext cx="11619781" cy="4679830"/>
          </a:xfrm>
        </p:spPr>
        <p:txBody>
          <a:bodyPr/>
          <a:lstStyle/>
          <a:p>
            <a:r>
              <a:rPr lang="en-US" dirty="0"/>
              <a:t>Changing the status quo is a complex process. Many organizations struggle to engage employees in organizational change. You need all the help you can get, which is why change management models are so important. </a:t>
            </a:r>
          </a:p>
          <a:p>
            <a:r>
              <a:rPr lang="en-US" dirty="0"/>
              <a:t>Change management models provide strategic approaches to organizational change. They consist of methodologies, concepts, and theories for implementing change. A change management framework will help you overcome common obstacles and avoid pitfalls many companies fall into. </a:t>
            </a:r>
          </a:p>
          <a:p>
            <a:r>
              <a:rPr lang="en-US" dirty="0"/>
              <a:t>Change management models rely on psychology, social dynamics, and business disciplines to help change practitioners tackle core issues of change management. There are change models to meet every organization’s goals: onboarding new hires, updating or replacing internal processes, or implementing new technology.</a:t>
            </a:r>
            <a:endParaRPr lang="en-IN" dirty="0"/>
          </a:p>
        </p:txBody>
      </p:sp>
    </p:spTree>
    <p:extLst>
      <p:ext uri="{BB962C8B-B14F-4D97-AF65-F5344CB8AC3E}">
        <p14:creationId xmlns:p14="http://schemas.microsoft.com/office/powerpoint/2010/main" val="3556937226"/>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C1F60-C061-2938-1C48-96980AF6C683}"/>
              </a:ext>
            </a:extLst>
          </p:cNvPr>
          <p:cNvSpPr>
            <a:spLocks noGrp="1"/>
          </p:cNvSpPr>
          <p:nvPr>
            <p:ph type="ctrTitle"/>
          </p:nvPr>
        </p:nvSpPr>
        <p:spPr>
          <a:xfrm>
            <a:off x="1282460" y="362310"/>
            <a:ext cx="9144000" cy="706378"/>
          </a:xfrm>
        </p:spPr>
        <p:txBody>
          <a:bodyPr>
            <a:normAutofit/>
          </a:bodyPr>
          <a:lstStyle/>
          <a:p>
            <a:r>
              <a:rPr lang="en-US" sz="4400" dirty="0"/>
              <a:t>Why are Change Theories Important?</a:t>
            </a:r>
            <a:endParaRPr lang="en-IN" sz="4400" dirty="0"/>
          </a:p>
        </p:txBody>
      </p:sp>
      <p:sp>
        <p:nvSpPr>
          <p:cNvPr id="3" name="Subtitle 2">
            <a:extLst>
              <a:ext uri="{FF2B5EF4-FFF2-40B4-BE49-F238E27FC236}">
                <a16:creationId xmlns:a16="http://schemas.microsoft.com/office/drawing/2014/main" id="{31C32C2A-ECC6-EC36-99EC-26D462902363}"/>
              </a:ext>
            </a:extLst>
          </p:cNvPr>
          <p:cNvSpPr>
            <a:spLocks noGrp="1"/>
          </p:cNvSpPr>
          <p:nvPr>
            <p:ph type="subTitle" idx="1"/>
          </p:nvPr>
        </p:nvSpPr>
        <p:spPr>
          <a:xfrm>
            <a:off x="293298" y="1431985"/>
            <a:ext cx="11637034" cy="5201727"/>
          </a:xfrm>
        </p:spPr>
        <p:txBody>
          <a:bodyPr/>
          <a:lstStyle/>
          <a:p>
            <a:r>
              <a:rPr lang="en-US" dirty="0"/>
              <a:t>Companies often waste valuable investments in technology or processes because they don’t know how to achieve lasting change. It helps to have a guideline in place to ensure your company’s efforts pay off.</a:t>
            </a:r>
          </a:p>
          <a:p>
            <a:r>
              <a:rPr lang="en-US" dirty="0"/>
              <a:t> Change managers often rely on proven strategies to ensure the highest level of employee engagement in the change process. Change management models are useful for company-wide transformations or departmental change initiatives.</a:t>
            </a:r>
          </a:p>
          <a:p>
            <a:r>
              <a:rPr lang="en-US" dirty="0"/>
              <a:t> The best change management model is one that combines practice and theory to give change managers the materials they need to succeed in organizational change. A change management framework is essential for organizations looking to create a new status quo. </a:t>
            </a:r>
            <a:endParaRPr lang="en-IN" dirty="0"/>
          </a:p>
        </p:txBody>
      </p:sp>
    </p:spTree>
    <p:extLst>
      <p:ext uri="{BB962C8B-B14F-4D97-AF65-F5344CB8AC3E}">
        <p14:creationId xmlns:p14="http://schemas.microsoft.com/office/powerpoint/2010/main" val="4050764236"/>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11DCE-05CD-A3E2-C51B-6E370B6F199E}"/>
              </a:ext>
            </a:extLst>
          </p:cNvPr>
          <p:cNvSpPr>
            <a:spLocks noGrp="1"/>
          </p:cNvSpPr>
          <p:nvPr>
            <p:ph type="ctrTitle"/>
          </p:nvPr>
        </p:nvSpPr>
        <p:spPr>
          <a:xfrm>
            <a:off x="1058173" y="310551"/>
            <a:ext cx="9144000" cy="1198084"/>
          </a:xfrm>
        </p:spPr>
        <p:txBody>
          <a:bodyPr>
            <a:normAutofit fontScale="90000"/>
          </a:bodyPr>
          <a:lstStyle/>
          <a:p>
            <a:r>
              <a:rPr lang="en-US" sz="4400" dirty="0"/>
              <a:t>The 5 Best Change Management Models 2022</a:t>
            </a:r>
            <a:endParaRPr lang="en-IN" sz="4400" dirty="0"/>
          </a:p>
        </p:txBody>
      </p:sp>
      <p:sp>
        <p:nvSpPr>
          <p:cNvPr id="3" name="Subtitle 2">
            <a:extLst>
              <a:ext uri="{FF2B5EF4-FFF2-40B4-BE49-F238E27FC236}">
                <a16:creationId xmlns:a16="http://schemas.microsoft.com/office/drawing/2014/main" id="{CDF8B11E-B7BF-5464-2BB2-9AAEA356E062}"/>
              </a:ext>
            </a:extLst>
          </p:cNvPr>
          <p:cNvSpPr>
            <a:spLocks noGrp="1"/>
          </p:cNvSpPr>
          <p:nvPr>
            <p:ph type="subTitle" idx="1"/>
          </p:nvPr>
        </p:nvSpPr>
        <p:spPr>
          <a:xfrm>
            <a:off x="172527" y="1508635"/>
            <a:ext cx="11869947" cy="5194090"/>
          </a:xfrm>
        </p:spPr>
        <p:txBody>
          <a:bodyPr/>
          <a:lstStyle/>
          <a:p>
            <a:r>
              <a:rPr lang="en-US" dirty="0"/>
              <a:t>When looking for the best change management model, it’s important to consider company goals. What is the purpose of your change initiative? Which areas need changing? Does your company culture encourage or discourage transformation? These questions will help you find the best change management model to fit your organization’s needs.</a:t>
            </a:r>
            <a:endParaRPr lang="en-IN" dirty="0"/>
          </a:p>
        </p:txBody>
      </p:sp>
    </p:spTree>
    <p:extLst>
      <p:ext uri="{BB962C8B-B14F-4D97-AF65-F5344CB8AC3E}">
        <p14:creationId xmlns:p14="http://schemas.microsoft.com/office/powerpoint/2010/main" val="2063302174"/>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6F74A5D-51EE-B0E1-7ED7-ECD2FAB8B37A}"/>
              </a:ext>
            </a:extLst>
          </p:cNvPr>
          <p:cNvSpPr>
            <a:spLocks noGrp="1"/>
          </p:cNvSpPr>
          <p:nvPr>
            <p:ph type="subTitle" idx="1"/>
          </p:nvPr>
        </p:nvSpPr>
        <p:spPr>
          <a:xfrm>
            <a:off x="94891" y="94891"/>
            <a:ext cx="11921705" cy="6659592"/>
          </a:xfrm>
        </p:spPr>
        <p:txBody>
          <a:bodyPr/>
          <a:lstStyle/>
          <a:p>
            <a:r>
              <a:rPr lang="en-US" dirty="0"/>
              <a:t>Let’s start by examining the oldest change model. </a:t>
            </a:r>
          </a:p>
          <a:p>
            <a:pPr marL="457200" indent="-457200">
              <a:buAutoNum type="arabicPeriod"/>
            </a:pPr>
            <a:r>
              <a:rPr lang="en-US" b="1" dirty="0"/>
              <a:t>Lewin’s Change Management Model</a:t>
            </a:r>
          </a:p>
          <a:p>
            <a:r>
              <a:rPr lang="en-US" dirty="0"/>
              <a:t> Many experts consider Kurt Lewin as one of the forbears of change management, organizational development, and social psychology. His ideas have been critical in developing theories of change management.</a:t>
            </a:r>
          </a:p>
          <a:p>
            <a:r>
              <a:rPr lang="en-US" dirty="0"/>
              <a:t> Lewin’s change management model is straightforward, yet its simplicity makes it powerful. Every change, he says, follows a 3-step process that starts by addressing existing mindsets. These steps include: </a:t>
            </a:r>
          </a:p>
          <a:p>
            <a:r>
              <a:rPr lang="en-US" b="1" dirty="0"/>
              <a:t>Unfreezing</a:t>
            </a:r>
          </a:p>
          <a:p>
            <a:r>
              <a:rPr lang="en-US" dirty="0"/>
              <a:t> Unfreezing First, a process must shift away from its current state. To accomplish this, it’s necessary to overcome inertia, bypass defense mechanisms, and dismantle current viewpoints. </a:t>
            </a:r>
          </a:p>
          <a:p>
            <a:r>
              <a:rPr lang="en-US" b="1" dirty="0"/>
              <a:t>Transition</a:t>
            </a:r>
            <a:r>
              <a:rPr lang="en-US" dirty="0"/>
              <a:t> </a:t>
            </a:r>
          </a:p>
          <a:p>
            <a:r>
              <a:rPr lang="en-US" dirty="0"/>
              <a:t>Transition The second stage is where the change occurs. It can involve confusion and uncertainty. The end goal is not always clear.</a:t>
            </a:r>
          </a:p>
          <a:p>
            <a:r>
              <a:rPr lang="en-US" b="1" dirty="0"/>
              <a:t> Freezing </a:t>
            </a:r>
          </a:p>
        </p:txBody>
      </p:sp>
    </p:spTree>
    <p:extLst>
      <p:ext uri="{BB962C8B-B14F-4D97-AF65-F5344CB8AC3E}">
        <p14:creationId xmlns:p14="http://schemas.microsoft.com/office/powerpoint/2010/main" val="223933401"/>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A2A7CFC-AC83-DD2B-DF5F-89A7CE653F25}"/>
              </a:ext>
            </a:extLst>
          </p:cNvPr>
          <p:cNvSpPr>
            <a:spLocks noGrp="1"/>
          </p:cNvSpPr>
          <p:nvPr>
            <p:ph type="subTitle" idx="1"/>
          </p:nvPr>
        </p:nvSpPr>
        <p:spPr>
          <a:xfrm>
            <a:off x="172528" y="664234"/>
            <a:ext cx="11878574" cy="6116128"/>
          </a:xfrm>
        </p:spPr>
        <p:txBody>
          <a:bodyPr/>
          <a:lstStyle/>
          <a:p>
            <a:r>
              <a:rPr lang="en-US" dirty="0"/>
              <a:t>Freezing The final transition stage involves replacing the old ways of thinking and operating. During this stage, people begin to return to their comfort zone and feel more comfortable with this new status quo. This model is frequently applied to change management and organizational change. The model itself is easy to grasp, making it easy for management to share with employees. Change practitioners who use this theory exclusively can leverage its simplicity, then create their roadmaps and tactics. Organizations looking for step-by-step action plans might consider alternative management models.</a:t>
            </a:r>
            <a:endParaRPr lang="en-IN" dirty="0"/>
          </a:p>
          <a:p>
            <a:endParaRPr lang="en-IN" dirty="0"/>
          </a:p>
        </p:txBody>
      </p:sp>
    </p:spTree>
    <p:extLst>
      <p:ext uri="{BB962C8B-B14F-4D97-AF65-F5344CB8AC3E}">
        <p14:creationId xmlns:p14="http://schemas.microsoft.com/office/powerpoint/2010/main" val="1858659903"/>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8234A-684D-24B2-09EC-7F6C94327658}"/>
              </a:ext>
            </a:extLst>
          </p:cNvPr>
          <p:cNvSpPr>
            <a:spLocks noGrp="1"/>
          </p:cNvSpPr>
          <p:nvPr>
            <p:ph type="ctrTitle"/>
          </p:nvPr>
        </p:nvSpPr>
        <p:spPr>
          <a:xfrm>
            <a:off x="1196197" y="189781"/>
            <a:ext cx="9144000" cy="740884"/>
          </a:xfrm>
        </p:spPr>
        <p:txBody>
          <a:bodyPr>
            <a:normAutofit/>
          </a:bodyPr>
          <a:lstStyle/>
          <a:p>
            <a:r>
              <a:rPr lang="en-IN" sz="4400" dirty="0"/>
              <a:t>2. Kotter’s 8-Step Model for Change</a:t>
            </a:r>
          </a:p>
        </p:txBody>
      </p:sp>
      <p:sp>
        <p:nvSpPr>
          <p:cNvPr id="3" name="Subtitle 2">
            <a:extLst>
              <a:ext uri="{FF2B5EF4-FFF2-40B4-BE49-F238E27FC236}">
                <a16:creationId xmlns:a16="http://schemas.microsoft.com/office/drawing/2014/main" id="{4CB119C6-3DC5-5C74-1223-0CB778A3BA0D}"/>
              </a:ext>
            </a:extLst>
          </p:cNvPr>
          <p:cNvSpPr>
            <a:spLocks noGrp="1"/>
          </p:cNvSpPr>
          <p:nvPr>
            <p:ph type="subTitle" idx="1"/>
          </p:nvPr>
        </p:nvSpPr>
        <p:spPr>
          <a:xfrm>
            <a:off x="198408" y="930665"/>
            <a:ext cx="11731924" cy="5737554"/>
          </a:xfrm>
        </p:spPr>
        <p:txBody>
          <a:bodyPr/>
          <a:lstStyle/>
          <a:p>
            <a:r>
              <a:rPr lang="en-US" dirty="0"/>
              <a:t>John Kotter is a leading authority in the change management industry. His change management framework is designed explicitly around organizational change.</a:t>
            </a:r>
          </a:p>
          <a:p>
            <a:pPr marL="342900" indent="-342900" algn="l">
              <a:buFont typeface="Wingdings" panose="05000000000000000000" pitchFamily="2" charset="2"/>
              <a:buChar char="Ø"/>
            </a:pPr>
            <a:r>
              <a:rPr lang="en-US" dirty="0"/>
              <a:t> The model consists of 8 steps:</a:t>
            </a:r>
          </a:p>
          <a:p>
            <a:pPr marL="342900" indent="-342900" algn="l">
              <a:buFont typeface="Arial" panose="020B0604020202020204" pitchFamily="34" charset="0"/>
              <a:buChar char="•"/>
            </a:pPr>
            <a:r>
              <a:rPr lang="en-US" dirty="0"/>
              <a:t>Create a sense of urgency </a:t>
            </a:r>
          </a:p>
          <a:p>
            <a:pPr marL="342900" indent="-342900" algn="l">
              <a:buFont typeface="Arial" panose="020B0604020202020204" pitchFamily="34" charset="0"/>
              <a:buChar char="•"/>
            </a:pPr>
            <a:r>
              <a:rPr lang="en-US" dirty="0"/>
              <a:t>Build a guiding coalition</a:t>
            </a:r>
          </a:p>
          <a:p>
            <a:pPr marL="342900" indent="-342900" algn="l">
              <a:buFont typeface="Arial" panose="020B0604020202020204" pitchFamily="34" charset="0"/>
              <a:buChar char="•"/>
            </a:pPr>
            <a:r>
              <a:rPr lang="en-US" dirty="0"/>
              <a:t> Form a strategic vision and initiatives</a:t>
            </a:r>
          </a:p>
          <a:p>
            <a:pPr marL="342900" indent="-342900" algn="l">
              <a:buFont typeface="Arial" panose="020B0604020202020204" pitchFamily="34" charset="0"/>
              <a:buChar char="•"/>
            </a:pPr>
            <a:r>
              <a:rPr lang="en-US" dirty="0"/>
              <a:t> Enlist a volunteer army</a:t>
            </a:r>
          </a:p>
          <a:p>
            <a:pPr marL="342900" indent="-342900" algn="l">
              <a:buFont typeface="Arial" panose="020B0604020202020204" pitchFamily="34" charset="0"/>
              <a:buChar char="•"/>
            </a:pPr>
            <a:r>
              <a:rPr lang="en-US" dirty="0"/>
              <a:t> Enable action by removing barriers</a:t>
            </a:r>
          </a:p>
          <a:p>
            <a:pPr marL="342900" indent="-342900" algn="l">
              <a:buFont typeface="Arial" panose="020B0604020202020204" pitchFamily="34" charset="0"/>
              <a:buChar char="•"/>
            </a:pPr>
            <a:r>
              <a:rPr lang="en-US" dirty="0"/>
              <a:t> Generate short-term wins </a:t>
            </a:r>
          </a:p>
          <a:p>
            <a:pPr marL="342900" indent="-342900" algn="l">
              <a:buFont typeface="Arial" panose="020B0604020202020204" pitchFamily="34" charset="0"/>
              <a:buChar char="•"/>
            </a:pPr>
            <a:r>
              <a:rPr lang="en-US" dirty="0"/>
              <a:t>Sustain acceleration</a:t>
            </a:r>
          </a:p>
          <a:p>
            <a:pPr marL="342900" indent="-342900" algn="l">
              <a:buFont typeface="Arial" panose="020B0604020202020204" pitchFamily="34" charset="0"/>
              <a:buChar char="•"/>
            </a:pPr>
            <a:r>
              <a:rPr lang="en-US" dirty="0"/>
              <a:t> Institute change</a:t>
            </a:r>
            <a:endParaRPr lang="en-IN" dirty="0"/>
          </a:p>
        </p:txBody>
      </p:sp>
    </p:spTree>
    <p:extLst>
      <p:ext uri="{BB962C8B-B14F-4D97-AF65-F5344CB8AC3E}">
        <p14:creationId xmlns:p14="http://schemas.microsoft.com/office/powerpoint/2010/main" val="1765713681"/>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EE5156-5EB3-5D77-1D34-6370E3F58B64}"/>
              </a:ext>
            </a:extLst>
          </p:cNvPr>
          <p:cNvSpPr>
            <a:spLocks noGrp="1"/>
          </p:cNvSpPr>
          <p:nvPr>
            <p:ph type="subTitle" idx="1"/>
          </p:nvPr>
        </p:nvSpPr>
        <p:spPr>
          <a:xfrm>
            <a:off x="232913" y="517585"/>
            <a:ext cx="11697419" cy="5969479"/>
          </a:xfrm>
        </p:spPr>
        <p:txBody>
          <a:bodyPr/>
          <a:lstStyle/>
          <a:p>
            <a:r>
              <a:rPr lang="en-US" dirty="0"/>
              <a:t>This change management model is helpful for those who want more than just theory. It provides a step-by-step checklist to maximize success. The first step, creating a sense of urgency, addresses the need for change early in the transformation. Kotter’s model works especially well for large-scale change, working in conjunction with organizational structure. The only downside is that this model focuses more on strategy than employees. Feedback is an essential element of change. Listening to employee voices and acting on feedback is critical to avoid employee frustration and resistance. Consider pairing Kotter’s model with other change models for maximum benefits.</a:t>
            </a:r>
            <a:endParaRPr lang="en-IN" dirty="0"/>
          </a:p>
        </p:txBody>
      </p:sp>
    </p:spTree>
    <p:extLst>
      <p:ext uri="{BB962C8B-B14F-4D97-AF65-F5344CB8AC3E}">
        <p14:creationId xmlns:p14="http://schemas.microsoft.com/office/powerpoint/2010/main" val="2486851408"/>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605BF-54AE-4128-2290-F5F2209D7884}"/>
              </a:ext>
            </a:extLst>
          </p:cNvPr>
          <p:cNvSpPr>
            <a:spLocks noGrp="1"/>
          </p:cNvSpPr>
          <p:nvPr>
            <p:ph type="ctrTitle"/>
          </p:nvPr>
        </p:nvSpPr>
        <p:spPr>
          <a:xfrm>
            <a:off x="1135811" y="327804"/>
            <a:ext cx="9144000" cy="1396491"/>
          </a:xfrm>
        </p:spPr>
        <p:txBody>
          <a:bodyPr/>
          <a:lstStyle/>
          <a:p>
            <a:r>
              <a:rPr lang="fr-FR" sz="4400" dirty="0"/>
              <a:t>3. </a:t>
            </a:r>
            <a:r>
              <a:rPr lang="fr-FR" sz="4400" dirty="0" err="1"/>
              <a:t>Prosci’s</a:t>
            </a:r>
            <a:r>
              <a:rPr lang="fr-FR" sz="4400" dirty="0"/>
              <a:t> ADKAR Change Management Model</a:t>
            </a:r>
            <a:endParaRPr lang="en-IN" sz="4400" dirty="0"/>
          </a:p>
        </p:txBody>
      </p:sp>
      <p:sp>
        <p:nvSpPr>
          <p:cNvPr id="3" name="Subtitle 2">
            <a:extLst>
              <a:ext uri="{FF2B5EF4-FFF2-40B4-BE49-F238E27FC236}">
                <a16:creationId xmlns:a16="http://schemas.microsoft.com/office/drawing/2014/main" id="{D06CB30D-8D59-E8C9-D94C-6AD5023E6C04}"/>
              </a:ext>
            </a:extLst>
          </p:cNvPr>
          <p:cNvSpPr>
            <a:spLocks noGrp="1"/>
          </p:cNvSpPr>
          <p:nvPr>
            <p:ph type="subTitle" idx="1"/>
          </p:nvPr>
        </p:nvSpPr>
        <p:spPr>
          <a:xfrm>
            <a:off x="276045" y="1724295"/>
            <a:ext cx="11378242" cy="5012935"/>
          </a:xfrm>
        </p:spPr>
        <p:txBody>
          <a:bodyPr/>
          <a:lstStyle/>
          <a:p>
            <a:r>
              <a:rPr lang="en-US" dirty="0"/>
              <a:t>The ADKAR change management framework is another theory designed as a roadmap and execution plan. Like Kotter’s theory, this change management model combines theoretical and practical applications.</a:t>
            </a:r>
          </a:p>
          <a:p>
            <a:pPr marL="342900" indent="-342900" algn="l">
              <a:buFont typeface="Wingdings" panose="05000000000000000000" pitchFamily="2" charset="2"/>
              <a:buChar char="Ø"/>
            </a:pPr>
            <a:r>
              <a:rPr lang="en-US" dirty="0"/>
              <a:t>The ADKAR model consists of 5 stages:</a:t>
            </a:r>
            <a:endParaRPr lang="en-IN" dirty="0"/>
          </a:p>
          <a:p>
            <a:pPr marL="342900" indent="-342900" algn="l">
              <a:buFont typeface="Arial" panose="020B0604020202020204" pitchFamily="34" charset="0"/>
              <a:buChar char="•"/>
            </a:pPr>
            <a:r>
              <a:rPr lang="en-US" dirty="0"/>
              <a:t>Awareness of the need to change</a:t>
            </a:r>
          </a:p>
          <a:p>
            <a:pPr marL="342900" indent="-342900" algn="l">
              <a:buFont typeface="Arial" panose="020B0604020202020204" pitchFamily="34" charset="0"/>
              <a:buChar char="•"/>
            </a:pPr>
            <a:r>
              <a:rPr lang="en-US" dirty="0"/>
              <a:t> Desire to support change </a:t>
            </a:r>
          </a:p>
          <a:p>
            <a:pPr marL="342900" indent="-342900" algn="l">
              <a:buFont typeface="Arial" panose="020B0604020202020204" pitchFamily="34" charset="0"/>
              <a:buChar char="•"/>
            </a:pPr>
            <a:r>
              <a:rPr lang="en-US" dirty="0"/>
              <a:t>Knowledge of how to change </a:t>
            </a:r>
          </a:p>
          <a:p>
            <a:pPr marL="342900" indent="-342900" algn="l">
              <a:buFont typeface="Arial" panose="020B0604020202020204" pitchFamily="34" charset="0"/>
              <a:buChar char="•"/>
            </a:pPr>
            <a:r>
              <a:rPr lang="en-US" dirty="0"/>
              <a:t>Ability to demonstrate skills and behavior</a:t>
            </a:r>
          </a:p>
          <a:p>
            <a:pPr marL="342900" indent="-342900" algn="l">
              <a:buFont typeface="Arial" panose="020B0604020202020204" pitchFamily="34" charset="0"/>
              <a:buChar char="•"/>
            </a:pPr>
            <a:r>
              <a:rPr lang="en-US" dirty="0"/>
              <a:t> Reinforcement to make the change stick</a:t>
            </a:r>
          </a:p>
        </p:txBody>
      </p:sp>
    </p:spTree>
    <p:extLst>
      <p:ext uri="{BB962C8B-B14F-4D97-AF65-F5344CB8AC3E}">
        <p14:creationId xmlns:p14="http://schemas.microsoft.com/office/powerpoint/2010/main" val="1751481625"/>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D779E2-480A-43AA-E6F8-AC7D8832CA2F}"/>
              </a:ext>
            </a:extLst>
          </p:cNvPr>
          <p:cNvSpPr>
            <a:spLocks noGrp="1"/>
          </p:cNvSpPr>
          <p:nvPr>
            <p:ph type="subTitle" idx="1"/>
          </p:nvPr>
        </p:nvSpPr>
        <p:spPr>
          <a:xfrm>
            <a:off x="255917" y="879894"/>
            <a:ext cx="11726174" cy="5814204"/>
          </a:xfrm>
        </p:spPr>
        <p:txBody>
          <a:bodyPr/>
          <a:lstStyle/>
          <a:p>
            <a:r>
              <a:rPr lang="en-US" dirty="0"/>
              <a:t>Jeff Hiatt, the founder of </a:t>
            </a:r>
            <a:r>
              <a:rPr lang="en-US" dirty="0" err="1"/>
              <a:t>Prosci</a:t>
            </a:r>
            <a:r>
              <a:rPr lang="en-US" dirty="0"/>
              <a:t>, developed the theory. Today, </a:t>
            </a:r>
            <a:r>
              <a:rPr lang="en-US" dirty="0" err="1"/>
              <a:t>Prosci</a:t>
            </a:r>
            <a:r>
              <a:rPr lang="en-US" dirty="0"/>
              <a:t> teaches the ADKAR model to students, offers consulting services, and more. Anyone interested in applying this change management model can attend workshops and obtain change management certifications from </a:t>
            </a:r>
            <a:r>
              <a:rPr lang="en-US" dirty="0" err="1"/>
              <a:t>Prosci</a:t>
            </a:r>
            <a:r>
              <a:rPr lang="en-US" dirty="0"/>
              <a:t>. </a:t>
            </a:r>
          </a:p>
          <a:p>
            <a:r>
              <a:rPr lang="en-US" dirty="0"/>
              <a:t>The ADKAR change model is a favorite among people-centric organizations. It prioritizes a system that supports employees throughout the change program. By raising awareness of the need to change, you encourage participation from everyone. Employees need to see how they benefit from change and why they should actively work with the company to improve the transition. </a:t>
            </a:r>
          </a:p>
          <a:p>
            <a:r>
              <a:rPr lang="en-US" dirty="0"/>
              <a:t>This method links knowledge and ability goals to achieve long-lasting change. The ADKAR model focuses on achieving change first, then training employees to tackle transformation head-on. This framework is great for addressing employee resistance.</a:t>
            </a:r>
            <a:endParaRPr lang="en-IN" dirty="0"/>
          </a:p>
        </p:txBody>
      </p:sp>
    </p:spTree>
    <p:extLst>
      <p:ext uri="{BB962C8B-B14F-4D97-AF65-F5344CB8AC3E}">
        <p14:creationId xmlns:p14="http://schemas.microsoft.com/office/powerpoint/2010/main" val="2073947082"/>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50E64-AB5E-431F-04B8-23F9CCF7634E}"/>
              </a:ext>
            </a:extLst>
          </p:cNvPr>
          <p:cNvSpPr>
            <a:spLocks noGrp="1"/>
          </p:cNvSpPr>
          <p:nvPr>
            <p:ph type="ctrTitle"/>
          </p:nvPr>
        </p:nvSpPr>
        <p:spPr>
          <a:xfrm>
            <a:off x="1153064" y="224286"/>
            <a:ext cx="9144000" cy="697752"/>
          </a:xfrm>
        </p:spPr>
        <p:txBody>
          <a:bodyPr/>
          <a:lstStyle/>
          <a:p>
            <a:r>
              <a:rPr lang="en-IN" sz="4400" dirty="0"/>
              <a:t>4. Kübler-Ross Change Curve</a:t>
            </a:r>
          </a:p>
        </p:txBody>
      </p:sp>
      <p:sp>
        <p:nvSpPr>
          <p:cNvPr id="3" name="Subtitle 2">
            <a:extLst>
              <a:ext uri="{FF2B5EF4-FFF2-40B4-BE49-F238E27FC236}">
                <a16:creationId xmlns:a16="http://schemas.microsoft.com/office/drawing/2014/main" id="{7175E83A-1844-32D5-5C10-89B731AB007D}"/>
              </a:ext>
            </a:extLst>
          </p:cNvPr>
          <p:cNvSpPr>
            <a:spLocks noGrp="1"/>
          </p:cNvSpPr>
          <p:nvPr>
            <p:ph type="subTitle" idx="1"/>
          </p:nvPr>
        </p:nvSpPr>
        <p:spPr>
          <a:xfrm>
            <a:off x="767751" y="1104181"/>
            <a:ext cx="11197087" cy="5374257"/>
          </a:xfrm>
        </p:spPr>
        <p:txBody>
          <a:bodyPr/>
          <a:lstStyle/>
          <a:p>
            <a:r>
              <a:rPr lang="en-US" dirty="0"/>
              <a:t>The Kübler-Ross Change Curve is </a:t>
            </a:r>
            <a:r>
              <a:rPr lang="en-US" dirty="0" err="1"/>
              <a:t>wellknown</a:t>
            </a:r>
            <a:r>
              <a:rPr lang="en-US" dirty="0"/>
              <a:t> for taking inspiration from the five stages of grief, initially defined by Elisabeth Kübler-Ross. The change model recognizes that people react emotionally to change. Business leaders often approach change logically and neglect emotions.</a:t>
            </a:r>
          </a:p>
          <a:p>
            <a:pPr marL="342900" indent="-342900" algn="l">
              <a:buFont typeface="Wingdings" panose="05000000000000000000" pitchFamily="2" charset="2"/>
              <a:buChar char="Ø"/>
            </a:pPr>
            <a:r>
              <a:rPr lang="en-US" dirty="0"/>
              <a:t> The Kübler-Ross change model consists of five stages of grief: </a:t>
            </a:r>
          </a:p>
          <a:p>
            <a:pPr marL="342900" indent="-342900" algn="l">
              <a:buFont typeface="Arial" panose="020B0604020202020204" pitchFamily="34" charset="0"/>
              <a:buChar char="•"/>
            </a:pPr>
            <a:r>
              <a:rPr lang="en-US" dirty="0"/>
              <a:t>Denial </a:t>
            </a:r>
          </a:p>
          <a:p>
            <a:pPr marL="342900" indent="-342900" algn="l">
              <a:buFont typeface="Arial" panose="020B0604020202020204" pitchFamily="34" charset="0"/>
              <a:buChar char="•"/>
            </a:pPr>
            <a:r>
              <a:rPr lang="en-US" dirty="0"/>
              <a:t>Anger </a:t>
            </a:r>
          </a:p>
          <a:p>
            <a:pPr marL="342900" indent="-342900" algn="l">
              <a:buFont typeface="Arial" panose="020B0604020202020204" pitchFamily="34" charset="0"/>
              <a:buChar char="•"/>
            </a:pPr>
            <a:r>
              <a:rPr lang="en-US" dirty="0"/>
              <a:t>Bargaining</a:t>
            </a:r>
          </a:p>
          <a:p>
            <a:pPr marL="342900" indent="-342900" algn="l">
              <a:buFont typeface="Arial" panose="020B0604020202020204" pitchFamily="34" charset="0"/>
              <a:buChar char="•"/>
            </a:pPr>
            <a:r>
              <a:rPr lang="en-US" dirty="0"/>
              <a:t> Depression </a:t>
            </a:r>
          </a:p>
          <a:p>
            <a:pPr marL="342900" indent="-342900" algn="l">
              <a:buFont typeface="Arial" panose="020B0604020202020204" pitchFamily="34" charset="0"/>
              <a:buChar char="•"/>
            </a:pPr>
            <a:r>
              <a:rPr lang="en-US" dirty="0"/>
              <a:t>Acceptance</a:t>
            </a:r>
            <a:endParaRPr lang="en-IN" dirty="0"/>
          </a:p>
        </p:txBody>
      </p:sp>
    </p:spTree>
    <p:extLst>
      <p:ext uri="{BB962C8B-B14F-4D97-AF65-F5344CB8AC3E}">
        <p14:creationId xmlns:p14="http://schemas.microsoft.com/office/powerpoint/2010/main" val="3678956220"/>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B578033-3B4B-AFB9-DE3A-FD95CB6FC48D}"/>
              </a:ext>
            </a:extLst>
          </p:cNvPr>
          <p:cNvSpPr>
            <a:spLocks noGrp="1"/>
          </p:cNvSpPr>
          <p:nvPr>
            <p:ph type="subTitle" idx="1"/>
          </p:nvPr>
        </p:nvSpPr>
        <p:spPr>
          <a:xfrm>
            <a:off x="250166" y="595222"/>
            <a:ext cx="11593902" cy="6064369"/>
          </a:xfrm>
        </p:spPr>
        <p:txBody>
          <a:bodyPr/>
          <a:lstStyle/>
          <a:p>
            <a:r>
              <a:rPr lang="en-US" dirty="0"/>
              <a:t>Employees experience these stages out of order, sometimes even experiencing the same emotion multiple times throughout the process. Out of all the change management models, the Kübler-Ross Change Curve requires the most empathetic approach. Without communication and empathy, employees feel left out of the transformation</a:t>
            </a:r>
            <a:endParaRPr lang="en-IN" dirty="0"/>
          </a:p>
        </p:txBody>
      </p:sp>
    </p:spTree>
    <p:extLst>
      <p:ext uri="{BB962C8B-B14F-4D97-AF65-F5344CB8AC3E}">
        <p14:creationId xmlns:p14="http://schemas.microsoft.com/office/powerpoint/2010/main" val="1471104556"/>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53CD0-04F2-3B27-D3C0-7974987B9FAD}"/>
              </a:ext>
            </a:extLst>
          </p:cNvPr>
          <p:cNvSpPr>
            <a:spLocks noGrp="1"/>
          </p:cNvSpPr>
          <p:nvPr>
            <p:ph type="ctrTitle"/>
          </p:nvPr>
        </p:nvSpPr>
        <p:spPr>
          <a:xfrm>
            <a:off x="1377351" y="474452"/>
            <a:ext cx="9144000" cy="680499"/>
          </a:xfrm>
        </p:spPr>
        <p:txBody>
          <a:bodyPr>
            <a:normAutofit fontScale="90000"/>
          </a:bodyPr>
          <a:lstStyle/>
          <a:p>
            <a:r>
              <a:rPr lang="en-IN" sz="4400" dirty="0"/>
              <a:t>5. Bridges Transition Mode</a:t>
            </a:r>
          </a:p>
        </p:txBody>
      </p:sp>
      <p:sp>
        <p:nvSpPr>
          <p:cNvPr id="3" name="Subtitle 2">
            <a:extLst>
              <a:ext uri="{FF2B5EF4-FFF2-40B4-BE49-F238E27FC236}">
                <a16:creationId xmlns:a16="http://schemas.microsoft.com/office/drawing/2014/main" id="{786AD3D4-5873-2D1D-C4B3-42F5A29520D9}"/>
              </a:ext>
            </a:extLst>
          </p:cNvPr>
          <p:cNvSpPr>
            <a:spLocks noGrp="1"/>
          </p:cNvSpPr>
          <p:nvPr>
            <p:ph type="subTitle" idx="1"/>
          </p:nvPr>
        </p:nvSpPr>
        <p:spPr>
          <a:xfrm>
            <a:off x="362309" y="1354347"/>
            <a:ext cx="11507638" cy="5287993"/>
          </a:xfrm>
        </p:spPr>
        <p:txBody>
          <a:bodyPr/>
          <a:lstStyle/>
          <a:p>
            <a:r>
              <a:rPr lang="en-US" dirty="0"/>
              <a:t>Bridges’ transition model takes a personal approach to change. It asks leaders to consider how change impacts people, reminding leaders that frustration is a natural part of the change. The Bridges change model involves breaking up the change journey into three stages.</a:t>
            </a:r>
          </a:p>
          <a:p>
            <a:r>
              <a:rPr lang="en-US" b="1" dirty="0"/>
              <a:t>Ending, losing, and letting go</a:t>
            </a:r>
          </a:p>
          <a:p>
            <a:r>
              <a:rPr lang="en-US" dirty="0"/>
              <a:t> Ending, losing, and letting go The first stage involves letting go of familiar ways of working. This process is complex and leads to a lot of resistance. As Bridges’ model suggests, asking employees to reach the neutral zone is easier.</a:t>
            </a:r>
          </a:p>
          <a:p>
            <a:r>
              <a:rPr lang="en-US" b="1" dirty="0"/>
              <a:t>The neutral zone</a:t>
            </a:r>
          </a:p>
          <a:p>
            <a:r>
              <a:rPr lang="en-US" dirty="0"/>
              <a:t> The neutral zone Think of the neutral zone as a stepping stone between the old way of work and new processes and systems. It’s a safe place where employees can get a feel for the new status quo. It helps them let go of old methods gradually.</a:t>
            </a:r>
            <a:endParaRPr lang="en-IN" dirty="0"/>
          </a:p>
        </p:txBody>
      </p:sp>
    </p:spTree>
    <p:extLst>
      <p:ext uri="{BB962C8B-B14F-4D97-AF65-F5344CB8AC3E}">
        <p14:creationId xmlns:p14="http://schemas.microsoft.com/office/powerpoint/2010/main" val="676959302"/>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539212F-512A-4216-9547-115C99AC5E99}"/>
              </a:ext>
            </a:extLst>
          </p:cNvPr>
          <p:cNvSpPr>
            <a:spLocks noGrp="1"/>
          </p:cNvSpPr>
          <p:nvPr>
            <p:ph type="subTitle" idx="1"/>
          </p:nvPr>
        </p:nvSpPr>
        <p:spPr>
          <a:xfrm>
            <a:off x="267419" y="284671"/>
            <a:ext cx="11723298" cy="6383547"/>
          </a:xfrm>
        </p:spPr>
        <p:txBody>
          <a:bodyPr/>
          <a:lstStyle/>
          <a:p>
            <a:r>
              <a:rPr lang="en-US" b="1" dirty="0"/>
              <a:t>The new beginning </a:t>
            </a:r>
          </a:p>
          <a:p>
            <a:r>
              <a:rPr lang="en-US" dirty="0"/>
              <a:t>The new beginning represents a new familiar. Employees feel more comfortable using new systems, workflows, and processes.</a:t>
            </a:r>
          </a:p>
          <a:p>
            <a:r>
              <a:rPr lang="en-US" dirty="0"/>
              <a:t>The Bridges Transition model is less strategic and more feelings-based, which many organizations prefer. This personal approach connects employees and management, allowing them to tackle transformation together. It guarantees a smoother transition from old to new.</a:t>
            </a:r>
            <a:endParaRPr lang="en-IN" dirty="0"/>
          </a:p>
        </p:txBody>
      </p:sp>
    </p:spTree>
    <p:extLst>
      <p:ext uri="{BB962C8B-B14F-4D97-AF65-F5344CB8AC3E}">
        <p14:creationId xmlns:p14="http://schemas.microsoft.com/office/powerpoint/2010/main" val="2917612568"/>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06E4-A36D-132D-4900-AEF4EA374F4F}"/>
              </a:ext>
            </a:extLst>
          </p:cNvPr>
          <p:cNvSpPr>
            <a:spLocks noGrp="1"/>
          </p:cNvSpPr>
          <p:nvPr>
            <p:ph type="ctrTitle"/>
          </p:nvPr>
        </p:nvSpPr>
        <p:spPr>
          <a:xfrm>
            <a:off x="1360098" y="307226"/>
            <a:ext cx="9144000" cy="1292974"/>
          </a:xfrm>
        </p:spPr>
        <p:txBody>
          <a:bodyPr>
            <a:normAutofit fontScale="90000"/>
          </a:bodyPr>
          <a:lstStyle/>
          <a:p>
            <a:r>
              <a:rPr lang="en-US" sz="4400" dirty="0"/>
              <a:t>Which is the Best Change Management Model?</a:t>
            </a:r>
            <a:endParaRPr lang="en-IN" sz="4400" dirty="0"/>
          </a:p>
        </p:txBody>
      </p:sp>
      <p:sp>
        <p:nvSpPr>
          <p:cNvPr id="3" name="Subtitle 2">
            <a:extLst>
              <a:ext uri="{FF2B5EF4-FFF2-40B4-BE49-F238E27FC236}">
                <a16:creationId xmlns:a16="http://schemas.microsoft.com/office/drawing/2014/main" id="{28CF1834-0681-09D0-4AF6-9B725FD51B8C}"/>
              </a:ext>
            </a:extLst>
          </p:cNvPr>
          <p:cNvSpPr>
            <a:spLocks noGrp="1"/>
          </p:cNvSpPr>
          <p:nvPr>
            <p:ph type="subTitle" idx="1"/>
          </p:nvPr>
        </p:nvSpPr>
        <p:spPr>
          <a:xfrm>
            <a:off x="741871" y="1600199"/>
            <a:ext cx="10998679" cy="5076645"/>
          </a:xfrm>
        </p:spPr>
        <p:txBody>
          <a:bodyPr/>
          <a:lstStyle/>
          <a:p>
            <a:r>
              <a:rPr lang="en-US" dirty="0"/>
              <a:t>Many factors determine the success of a change management project. Change management deals with multiple business areas, and juggling them can be overwhelming. </a:t>
            </a:r>
          </a:p>
          <a:p>
            <a:r>
              <a:rPr lang="en-US" dirty="0"/>
              <a:t>Relying too much on change management models will remove your focus from other areas of change. When considering change management models for your business, consider the following:</a:t>
            </a:r>
          </a:p>
          <a:p>
            <a:pPr marL="342900" indent="-342900" algn="l">
              <a:buFont typeface="Arial" panose="020B0604020202020204" pitchFamily="34" charset="0"/>
              <a:buChar char="•"/>
            </a:pPr>
            <a:r>
              <a:rPr lang="en-US" dirty="0"/>
              <a:t>What methods of change are already in place?</a:t>
            </a:r>
          </a:p>
          <a:p>
            <a:pPr marL="342900" indent="-342900" algn="l">
              <a:buFont typeface="Arial" panose="020B0604020202020204" pitchFamily="34" charset="0"/>
              <a:buChar char="•"/>
            </a:pPr>
            <a:r>
              <a:rPr lang="en-US" dirty="0"/>
              <a:t> How will your organization’s structure impact change? </a:t>
            </a:r>
          </a:p>
          <a:p>
            <a:pPr marL="342900" indent="-342900" algn="l">
              <a:buFont typeface="Arial" panose="020B0604020202020204" pitchFamily="34" charset="0"/>
              <a:buChar char="•"/>
            </a:pPr>
            <a:r>
              <a:rPr lang="en-US" dirty="0"/>
              <a:t>How do employees and management typically communicate? </a:t>
            </a:r>
          </a:p>
          <a:p>
            <a:pPr marL="342900" indent="-342900" algn="l">
              <a:buFont typeface="Arial" panose="020B0604020202020204" pitchFamily="34" charset="0"/>
              <a:buChar char="•"/>
            </a:pPr>
            <a:r>
              <a:rPr lang="en-US" dirty="0"/>
              <a:t>What are the most significant barriers to change in your organization?</a:t>
            </a:r>
            <a:endParaRPr lang="en-IN" dirty="0"/>
          </a:p>
        </p:txBody>
      </p:sp>
    </p:spTree>
    <p:extLst>
      <p:ext uri="{BB962C8B-B14F-4D97-AF65-F5344CB8AC3E}">
        <p14:creationId xmlns:p14="http://schemas.microsoft.com/office/powerpoint/2010/main" val="1445043704"/>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BE4FBE8-BD16-A0D8-036B-587F99F41B50}"/>
              </a:ext>
            </a:extLst>
          </p:cNvPr>
          <p:cNvSpPr>
            <a:spLocks noGrp="1"/>
          </p:cNvSpPr>
          <p:nvPr>
            <p:ph type="subTitle" idx="1"/>
          </p:nvPr>
        </p:nvSpPr>
        <p:spPr>
          <a:xfrm>
            <a:off x="301925" y="854015"/>
            <a:ext cx="11654286" cy="5822830"/>
          </a:xfrm>
        </p:spPr>
        <p:txBody>
          <a:bodyPr/>
          <a:lstStyle/>
          <a:p>
            <a:r>
              <a:rPr lang="en-US" dirty="0"/>
              <a:t>Many of the management models featured in this guide overlap in their strategies. We recommend a mixed approach. There’s nothing wrong with picking some aspects from one model and combining them with other management models.</a:t>
            </a:r>
          </a:p>
          <a:p>
            <a:r>
              <a:rPr lang="en-US" dirty="0"/>
              <a:t> The ADKAR, Lewin’s, and Kotter’s management models are the most popular and proven models for change management, but that doesn’t mean they are the right choice for your organization.</a:t>
            </a:r>
          </a:p>
          <a:p>
            <a:r>
              <a:rPr lang="en-US" dirty="0"/>
              <a:t> You must apply change management models to the needs of your company. For example, Kotter’s model focuses on the role of leadership in change management, while Lewin’s model looks at other driving forces behind organizational change. </a:t>
            </a:r>
          </a:p>
          <a:p>
            <a:r>
              <a:rPr lang="en-US" dirty="0"/>
              <a:t>Change management models are indispensable tools when deciding on the best plan for your organization. But if leaders don’t understand how to implement change management theories, their plans will fall apart. Successful organizations follow proven practices for implementing change.</a:t>
            </a:r>
            <a:endParaRPr lang="en-IN" dirty="0"/>
          </a:p>
        </p:txBody>
      </p:sp>
    </p:spTree>
    <p:extLst>
      <p:ext uri="{BB962C8B-B14F-4D97-AF65-F5344CB8AC3E}">
        <p14:creationId xmlns:p14="http://schemas.microsoft.com/office/powerpoint/2010/main" val="3523278567"/>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C8636-E950-F07C-2083-88EA3BF15C0B}"/>
              </a:ext>
            </a:extLst>
          </p:cNvPr>
          <p:cNvSpPr>
            <a:spLocks noGrp="1"/>
          </p:cNvSpPr>
          <p:nvPr>
            <p:ph type="ctrTitle"/>
          </p:nvPr>
        </p:nvSpPr>
        <p:spPr>
          <a:xfrm>
            <a:off x="1923691" y="370935"/>
            <a:ext cx="8054196" cy="1310227"/>
          </a:xfrm>
        </p:spPr>
        <p:txBody>
          <a:bodyPr>
            <a:normAutofit/>
          </a:bodyPr>
          <a:lstStyle/>
          <a:p>
            <a:r>
              <a:rPr lang="en-US" sz="4400" dirty="0"/>
              <a:t>5 Best Practices for Successful Organizational Change</a:t>
            </a:r>
            <a:endParaRPr lang="en-IN" sz="4400" dirty="0"/>
          </a:p>
        </p:txBody>
      </p:sp>
      <p:sp>
        <p:nvSpPr>
          <p:cNvPr id="3" name="Subtitle 2">
            <a:extLst>
              <a:ext uri="{FF2B5EF4-FFF2-40B4-BE49-F238E27FC236}">
                <a16:creationId xmlns:a16="http://schemas.microsoft.com/office/drawing/2014/main" id="{A2E9304D-57C7-1C6D-6D14-83B8DC31D69B}"/>
              </a:ext>
            </a:extLst>
          </p:cNvPr>
          <p:cNvSpPr>
            <a:spLocks noGrp="1"/>
          </p:cNvSpPr>
          <p:nvPr>
            <p:ph type="subTitle" idx="1"/>
          </p:nvPr>
        </p:nvSpPr>
        <p:spPr>
          <a:xfrm>
            <a:off x="353683" y="2208362"/>
            <a:ext cx="11455879" cy="4502988"/>
          </a:xfrm>
        </p:spPr>
        <p:txBody>
          <a:bodyPr/>
          <a:lstStyle/>
          <a:p>
            <a:r>
              <a:rPr lang="en-US" dirty="0"/>
              <a:t>Managing organizational change can seem like a daunting task. Large-scale changes require commitment, tenacity, and agility. But there are many essential change management elements to ensure lasting success.</a:t>
            </a:r>
          </a:p>
          <a:p>
            <a:endParaRPr lang="en-US" dirty="0"/>
          </a:p>
          <a:p>
            <a:r>
              <a:rPr lang="en-US" dirty="0"/>
              <a:t> Follow these proven practices to streamline your change program, from planning to implementation. Here are five best practices for successful organizational change.</a:t>
            </a:r>
            <a:endParaRPr lang="en-IN" dirty="0"/>
          </a:p>
        </p:txBody>
      </p:sp>
    </p:spTree>
    <p:extLst>
      <p:ext uri="{BB962C8B-B14F-4D97-AF65-F5344CB8AC3E}">
        <p14:creationId xmlns:p14="http://schemas.microsoft.com/office/powerpoint/2010/main" val="55690838"/>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391A4A7-FEE7-B3EA-8624-B5FC5EB76568}"/>
              </a:ext>
            </a:extLst>
          </p:cNvPr>
          <p:cNvSpPr>
            <a:spLocks noGrp="1"/>
          </p:cNvSpPr>
          <p:nvPr>
            <p:ph type="subTitle" idx="1"/>
          </p:nvPr>
        </p:nvSpPr>
        <p:spPr>
          <a:xfrm>
            <a:off x="250166" y="483079"/>
            <a:ext cx="11826815" cy="6530196"/>
          </a:xfrm>
        </p:spPr>
        <p:txBody>
          <a:bodyPr/>
          <a:lstStyle/>
          <a:p>
            <a:r>
              <a:rPr lang="en-US" sz="3200" b="1" dirty="0"/>
              <a:t>Thoughtful Planning </a:t>
            </a:r>
          </a:p>
          <a:p>
            <a:r>
              <a:rPr lang="en-US" dirty="0"/>
              <a:t>Planning is vital to ensuring the change management process runs as smoothly as possible. Your plan should include goals, metrics, and how to implement change, including the change management frameworks you’ll use. </a:t>
            </a:r>
          </a:p>
          <a:p>
            <a:r>
              <a:rPr lang="en-US" dirty="0"/>
              <a:t>The first step to creating a winning strategy is targeting the right business areas. Diving into change management without identifying impacted areas is a recipe for disaster. You must know what needs changing and why. </a:t>
            </a:r>
          </a:p>
          <a:p>
            <a:r>
              <a:rPr lang="en-US" dirty="0"/>
              <a:t>For example, a digital transformation specifically targets technology within a business. Digital transformation involves introducing new technology to improve an organization’s efficiency. So it makes sense to create a change management strategy centered around software implementation, for example. </a:t>
            </a:r>
          </a:p>
          <a:p>
            <a:r>
              <a:rPr lang="en-US" dirty="0"/>
              <a:t>Consider how the change will impact employees, management, executives, and customers. Once you’ve outlined your business objectives, you can plan accordingly. Don’t forget to choose a suitable change management model based on your company’s needs. Do this at the early planning stage to gain the most benefits.</a:t>
            </a:r>
            <a:endParaRPr lang="en-IN" dirty="0"/>
          </a:p>
        </p:txBody>
      </p:sp>
    </p:spTree>
    <p:extLst>
      <p:ext uri="{BB962C8B-B14F-4D97-AF65-F5344CB8AC3E}">
        <p14:creationId xmlns:p14="http://schemas.microsoft.com/office/powerpoint/2010/main" val="2071360827"/>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FB21-6873-DEF2-C900-D8CE70EF23B4}"/>
              </a:ext>
            </a:extLst>
          </p:cNvPr>
          <p:cNvSpPr>
            <a:spLocks noGrp="1"/>
          </p:cNvSpPr>
          <p:nvPr>
            <p:ph type="title"/>
          </p:nvPr>
        </p:nvSpPr>
        <p:spPr>
          <a:xfrm>
            <a:off x="201337" y="511728"/>
            <a:ext cx="11634588" cy="2575421"/>
          </a:xfrm>
        </p:spPr>
        <p:txBody>
          <a:bodyPr>
            <a:normAutofit/>
          </a:bodyPr>
          <a:lstStyle/>
          <a:p>
            <a:pPr algn="ctr"/>
            <a:r>
              <a:rPr lang="en-US" sz="8800" b="1" dirty="0">
                <a:latin typeface="Arial Rounded MT Bold" panose="020F0704030504030204" pitchFamily="34" charset="0"/>
              </a:rPr>
              <a:t>Thank you </a:t>
            </a:r>
            <a:endParaRPr lang="en-IN" sz="8800" b="1" dirty="0">
              <a:latin typeface="Arial Rounded MT Bold" panose="020F0704030504030204" pitchFamily="34" charset="0"/>
            </a:endParaRPr>
          </a:p>
        </p:txBody>
      </p:sp>
      <p:sp>
        <p:nvSpPr>
          <p:cNvPr id="5" name="Text Placeholder 4">
            <a:extLst>
              <a:ext uri="{FF2B5EF4-FFF2-40B4-BE49-F238E27FC236}">
                <a16:creationId xmlns:a16="http://schemas.microsoft.com/office/drawing/2014/main" id="{7C4C7100-B7AE-48CD-B6B3-17B19CB5D543}"/>
              </a:ext>
            </a:extLst>
          </p:cNvPr>
          <p:cNvSpPr>
            <a:spLocks noGrp="1"/>
          </p:cNvSpPr>
          <p:nvPr>
            <p:ph type="body" sz="half" idx="2"/>
          </p:nvPr>
        </p:nvSpPr>
        <p:spPr>
          <a:xfrm>
            <a:off x="6032573" y="4899172"/>
            <a:ext cx="5803352" cy="1833882"/>
          </a:xfrm>
        </p:spPr>
        <p:txBody>
          <a:bodyPr>
            <a:normAutofit/>
          </a:bodyPr>
          <a:lstStyle/>
          <a:p>
            <a:r>
              <a:rPr lang="en-US" sz="2800" b="1" dirty="0"/>
              <a:t>PRESENT BY:- PRIYA</a:t>
            </a:r>
          </a:p>
          <a:p>
            <a:r>
              <a:rPr lang="en-US" sz="2800" b="1" dirty="0"/>
              <a:t>STUDENT NUMBER: 2227836</a:t>
            </a:r>
          </a:p>
          <a:p>
            <a:r>
              <a:rPr lang="en-US" sz="2800" b="1" dirty="0"/>
              <a:t>MAIL ID: priya5512224@gmail.com</a:t>
            </a:r>
            <a:endParaRPr lang="en-IN" sz="2800" b="1" dirty="0"/>
          </a:p>
        </p:txBody>
      </p:sp>
    </p:spTree>
    <p:extLst>
      <p:ext uri="{BB962C8B-B14F-4D97-AF65-F5344CB8AC3E}">
        <p14:creationId xmlns:p14="http://schemas.microsoft.com/office/powerpoint/2010/main" val="1343842719"/>
      </p:ext>
    </p:extLst>
  </p:cSld>
  <p:clrMapOvr>
    <a:masterClrMapping/>
  </p:clrMapOvr>
  <mc:AlternateContent xmlns:mc="http://schemas.openxmlformats.org/markup-compatibility/2006">
    <mc:Choice xmlns:p14="http://schemas.microsoft.com/office/powerpoint/2010/main" Requires="p14">
      <p:transition p14:dur="250">
        <p:push dir="u"/>
        <p:sndAc>
          <p:stSnd>
            <p:snd r:embed="rId2" name="click.wav"/>
          </p:stSnd>
        </p:sndAc>
      </p:transition>
    </mc:Choice>
    <mc:Fallback>
      <p:transition>
        <p:push dir="u"/>
        <p:sndAc>
          <p:stSnd>
            <p:snd r:embed="rId2" name="click.wav"/>
          </p:stSnd>
        </p:sndAc>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86</TotalTime>
  <Words>3056</Words>
  <Application>Microsoft Office PowerPoint</Application>
  <PresentationFormat>Widescreen</PresentationFormat>
  <Paragraphs>134</Paragraphs>
  <Slides>28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Arial Rounded MT Bold</vt:lpstr>
      <vt:lpstr>Calibri</vt:lpstr>
      <vt:lpstr>Calibri Light</vt:lpstr>
      <vt:lpstr>Wingdings</vt:lpstr>
      <vt:lpstr>Office Theme</vt:lpstr>
      <vt:lpstr> Organization change and Organization management theory</vt:lpstr>
      <vt:lpstr>Table of Content</vt:lpstr>
      <vt:lpstr>4 Types of Organizational Change</vt:lpstr>
      <vt:lpstr>What are the four types of organizational change?</vt:lpstr>
      <vt:lpstr>Strategic Transformational Change</vt:lpstr>
      <vt:lpstr>Structural Change</vt:lpstr>
      <vt:lpstr>Remedial Change</vt:lpstr>
      <vt:lpstr>People-Centric Organizational Change</vt:lpstr>
      <vt:lpstr>These are the 5 Best Theories of Change Management</vt:lpstr>
      <vt:lpstr>What is Change Management?</vt:lpstr>
      <vt:lpstr>What is a Change Management Theory?</vt:lpstr>
      <vt:lpstr>Why are Change Theories Important?</vt:lpstr>
      <vt:lpstr>The 5 Best Change Management Models 2022</vt:lpstr>
      <vt:lpstr>PowerPoint Presentation</vt:lpstr>
      <vt:lpstr>PowerPoint Presentation</vt:lpstr>
      <vt:lpstr>2. Kotter’s 8-Step Model for Change</vt:lpstr>
      <vt:lpstr>PowerPoint Presentation</vt:lpstr>
      <vt:lpstr>3. Prosci’s ADKAR Change Management Model</vt:lpstr>
      <vt:lpstr>PowerPoint Presentation</vt:lpstr>
      <vt:lpstr>4. Kübler-Ross Change Curve</vt:lpstr>
      <vt:lpstr>PowerPoint Presentation</vt:lpstr>
      <vt:lpstr>5. Bridges Transition Mode</vt:lpstr>
      <vt:lpstr>PowerPoint Presentation</vt:lpstr>
      <vt:lpstr>Which is the Best Change Management Model?</vt:lpstr>
      <vt:lpstr>PowerPoint Presentation</vt:lpstr>
      <vt:lpstr>5 Best Practices for Successful Organizational Change</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of Content</dc:title>
  <dc:creator>parmod kumar</dc:creator>
  <cp:lastModifiedBy>parmod kumar</cp:lastModifiedBy>
  <cp:revision>14</cp:revision>
  <dcterms:created xsi:type="dcterms:W3CDTF">2023-02-26T07:15:32Z</dcterms:created>
  <dcterms:modified xsi:type="dcterms:W3CDTF">2023-02-26T08:44:24Z</dcterms:modified>
</cp:coreProperties>
</file>