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9" r:id="rId2"/>
    <p:sldId id="269" r:id="rId3"/>
    <p:sldId id="266" r:id="rId4"/>
    <p:sldId id="267" r:id="rId5"/>
    <p:sldId id="271" r:id="rId6"/>
    <p:sldId id="268" r:id="rId7"/>
    <p:sldId id="261" r:id="rId8"/>
    <p:sldId id="272" r:id="rId9"/>
    <p:sldId id="270" r:id="rId10"/>
    <p:sldId id="274" r:id="rId11"/>
    <p:sldId id="275" r:id="rId12"/>
    <p:sldId id="276" r:id="rId13"/>
    <p:sldId id="277" r:id="rId14"/>
    <p:sldId id="25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10/10/2019</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www.google.co.uk/url?sa=i&amp;rct=j&amp;q=&amp;esrc=s&amp;source=images&amp;cd=&amp;cad=rja&amp;uact=8&amp;ved=0ahUKEwid4tKv_9nPAhUBMxQKHTO9AMgQjRwIBw&amp;url=http://www.person-centered.org/carl.html&amp;bvm=bv.135475266,d.ZGg&amp;psig=AFQjCNGUvGjc7WAWYbQjcAPC4idCProCag&amp;ust=147652417133729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B0Xv6Tb2k0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tandfonline.com/toc/rpcp20/1/1-2" TargetMode="External"/><Relationship Id="rId2" Type="http://schemas.openxmlformats.org/officeDocument/2006/relationships/hyperlink" Target="http://www.tandfonline.com/loi/rpcp20?open=1#vol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135" y="444844"/>
            <a:ext cx="11005752" cy="5982213"/>
          </a:xfrm>
          <a:prstGeom prst="rect">
            <a:avLst/>
          </a:prstGeom>
        </p:spPr>
      </p:pic>
      <p:sp>
        <p:nvSpPr>
          <p:cNvPr id="2" name="Title 1"/>
          <p:cNvSpPr>
            <a:spLocks noGrp="1"/>
          </p:cNvSpPr>
          <p:nvPr>
            <p:ph type="title"/>
          </p:nvPr>
        </p:nvSpPr>
        <p:spPr>
          <a:xfrm>
            <a:off x="856131" y="510747"/>
            <a:ext cx="10353761" cy="1766549"/>
          </a:xfrm>
        </p:spPr>
        <p:txBody>
          <a:bodyPr>
            <a:normAutofit/>
          </a:bodyPr>
          <a:lstStyle/>
          <a:p>
            <a:r>
              <a:rPr lang="en-GB" sz="4400" dirty="0" smtClean="0"/>
              <a:t>Presence</a:t>
            </a:r>
            <a:br>
              <a:rPr lang="en-GB" sz="4400" dirty="0" smtClean="0"/>
            </a:br>
            <a:endParaRPr lang="en-GB" sz="2400" dirty="0"/>
          </a:p>
        </p:txBody>
      </p:sp>
      <p:sp>
        <p:nvSpPr>
          <p:cNvPr id="3" name="Content Placeholder 2"/>
          <p:cNvSpPr>
            <a:spLocks noGrp="1"/>
          </p:cNvSpPr>
          <p:nvPr>
            <p:ph idx="1"/>
          </p:nvPr>
        </p:nvSpPr>
        <p:spPr>
          <a:xfrm>
            <a:off x="575142" y="3018700"/>
            <a:ext cx="10915738" cy="2788975"/>
          </a:xfrm>
        </p:spPr>
        <p:txBody>
          <a:bodyPr>
            <a:normAutofit/>
          </a:bodyPr>
          <a:lstStyle/>
          <a:p>
            <a:r>
              <a:rPr lang="en-GB" sz="3600" dirty="0" smtClean="0"/>
              <a:t>The expression of the core conditions in process?</a:t>
            </a:r>
          </a:p>
          <a:p>
            <a:endParaRPr lang="en-GB" sz="3600" dirty="0" smtClean="0"/>
          </a:p>
          <a:p>
            <a:r>
              <a:rPr lang="en-GB" sz="3600" dirty="0" smtClean="0"/>
              <a:t>Buber</a:t>
            </a:r>
            <a:r>
              <a:rPr lang="en-GB" sz="3600" dirty="0"/>
              <a:t>, Rogers</a:t>
            </a:r>
            <a:r>
              <a:rPr lang="en-GB" sz="3600" dirty="0" smtClean="0"/>
              <a:t>, Geller and Greenberg</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2913170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9505"/>
            <a:ext cx="10353761" cy="746338"/>
          </a:xfrm>
        </p:spPr>
        <p:txBody>
          <a:bodyPr/>
          <a:lstStyle/>
          <a:p>
            <a:r>
              <a:rPr lang="en-GB" dirty="0" smtClean="0"/>
              <a:t>Therapeutic Presence</a:t>
            </a:r>
            <a:endParaRPr lang="en-GB" dirty="0"/>
          </a:p>
        </p:txBody>
      </p:sp>
      <p:sp>
        <p:nvSpPr>
          <p:cNvPr id="3" name="Content Placeholder 2"/>
          <p:cNvSpPr>
            <a:spLocks noGrp="1"/>
          </p:cNvSpPr>
          <p:nvPr>
            <p:ph idx="1"/>
          </p:nvPr>
        </p:nvSpPr>
        <p:spPr>
          <a:xfrm>
            <a:off x="251871" y="760299"/>
            <a:ext cx="11624378" cy="6034733"/>
          </a:xfrm>
        </p:spPr>
        <p:txBody>
          <a:bodyPr>
            <a:noAutofit/>
          </a:bodyPr>
          <a:lstStyle/>
          <a:p>
            <a:r>
              <a:rPr lang="en-GB" sz="2400" dirty="0"/>
              <a:t>Therapeutic presence involves therapists being fully in the moment on a multitude of levels, physically, emotionally, cognitively, spiritually and relationally (Geller &amp; Greenberg, 2002,2012</a:t>
            </a:r>
            <a:r>
              <a:rPr lang="en-GB" sz="2400" dirty="0" smtClean="0"/>
              <a:t>)</a:t>
            </a:r>
          </a:p>
          <a:p>
            <a:r>
              <a:rPr lang="en-GB" sz="2400" dirty="0" smtClean="0"/>
              <a:t>Therapeutic </a:t>
            </a:r>
            <a:r>
              <a:rPr lang="en-GB" sz="2400" dirty="0"/>
              <a:t>presence involves (a) being in contact with one’s integrated and healthy self, while being (b) open and receptive, to what is poignant in the moment and immersed in it, with (c) a larger sense of spaciousness and expansion of awareness and perception. This grounded, immersed and expanded awareness occurs with (d) the intention of being with and for the client, in service of their healing process (Geller &amp; Greenberg, 2002, 2012). </a:t>
            </a:r>
            <a:endParaRPr lang="en-GB" sz="2400" dirty="0" smtClean="0"/>
          </a:p>
          <a:p>
            <a:r>
              <a:rPr lang="en-GB" sz="2400" dirty="0"/>
              <a:t>Therapeutic presence involves therapists using their whole self to be both fully engaged and receptively attuned in the moment, with and for the client, to promote effective therapy (Geller and </a:t>
            </a:r>
            <a:r>
              <a:rPr lang="en-GB" sz="2400" dirty="0" err="1"/>
              <a:t>Porges</a:t>
            </a:r>
            <a:r>
              <a:rPr lang="en-GB" sz="2400" dirty="0"/>
              <a:t>, 2014)</a:t>
            </a:r>
          </a:p>
          <a:p>
            <a:endParaRPr lang="en-GB" sz="2400" dirty="0"/>
          </a:p>
        </p:txBody>
      </p:sp>
    </p:spTree>
    <p:extLst>
      <p:ext uri="{BB962C8B-B14F-4D97-AF65-F5344CB8AC3E}">
        <p14:creationId xmlns:p14="http://schemas.microsoft.com/office/powerpoint/2010/main" val="9678807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Presence?:</a:t>
            </a:r>
            <a:endParaRPr lang="en-GB" dirty="0"/>
          </a:p>
        </p:txBody>
      </p:sp>
      <p:sp>
        <p:nvSpPr>
          <p:cNvPr id="3" name="Content Placeholder 2"/>
          <p:cNvSpPr>
            <a:spLocks noGrp="1"/>
          </p:cNvSpPr>
          <p:nvPr>
            <p:ph idx="1"/>
          </p:nvPr>
        </p:nvSpPr>
        <p:spPr>
          <a:xfrm>
            <a:off x="913795" y="2590333"/>
            <a:ext cx="10353762" cy="4074077"/>
          </a:xfrm>
        </p:spPr>
        <p:txBody>
          <a:bodyPr>
            <a:normAutofit fontScale="92500" lnSpcReduction="20000"/>
          </a:bodyPr>
          <a:lstStyle/>
          <a:p>
            <a:pPr marL="0" indent="0">
              <a:buNone/>
            </a:pPr>
            <a:r>
              <a:rPr lang="en-GB" sz="3200" b="1" i="1" dirty="0">
                <a:effectLst/>
              </a:rPr>
              <a:t>“when two individuals 'happen' to each other, there is an essential remainder which is common to them ... this is the 'sphere of between' . . that which happens within the souls of each, is only the secret accompaniment to the dialogue. The meaning of this dialogue is found in neither one nor the other of the partners, nor in both taken together, but in their interchange.</a:t>
            </a:r>
            <a:r>
              <a:rPr lang="en-GB" sz="3200" dirty="0">
                <a:effectLst/>
              </a:rPr>
              <a:t> (Buber, cited Friedman 1960; p 85)</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885" y="239666"/>
            <a:ext cx="1705559" cy="2350667"/>
          </a:xfrm>
          <a:prstGeom prst="rect">
            <a:avLst/>
          </a:prstGeom>
        </p:spPr>
      </p:pic>
    </p:spTree>
    <p:extLst>
      <p:ext uri="{BB962C8B-B14F-4D97-AF65-F5344CB8AC3E}">
        <p14:creationId xmlns:p14="http://schemas.microsoft.com/office/powerpoint/2010/main" val="32299024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7" y="269279"/>
            <a:ext cx="10353761" cy="906162"/>
          </a:xfrm>
        </p:spPr>
        <p:txBody>
          <a:bodyPr/>
          <a:lstStyle/>
          <a:p>
            <a:r>
              <a:rPr lang="en-GB" dirty="0" smtClean="0"/>
              <a:t>Rogers’ :</a:t>
            </a:r>
            <a:endParaRPr lang="en-GB" dirty="0"/>
          </a:p>
        </p:txBody>
      </p:sp>
      <p:sp>
        <p:nvSpPr>
          <p:cNvPr id="3" name="Content Placeholder 2"/>
          <p:cNvSpPr>
            <a:spLocks noGrp="1"/>
          </p:cNvSpPr>
          <p:nvPr>
            <p:ph idx="1"/>
          </p:nvPr>
        </p:nvSpPr>
        <p:spPr>
          <a:xfrm>
            <a:off x="313038" y="1907062"/>
            <a:ext cx="11475308" cy="4880916"/>
          </a:xfrm>
        </p:spPr>
        <p:txBody>
          <a:bodyPr>
            <a:normAutofit/>
          </a:bodyPr>
          <a:lstStyle/>
          <a:p>
            <a:pPr marL="0" indent="0">
              <a:buNone/>
            </a:pPr>
            <a:r>
              <a:rPr lang="en-US" sz="2800" b="1" i="1" dirty="0">
                <a:effectLst/>
              </a:rPr>
              <a:t>“I find that when I am the closest to my inner, intuitive self –when perhaps I am somehow in touch with the unknown in me–when perhaps I am in a slightly altered state of consciousness in the relationship, then whatever I do seems to be full of healing. Then simply my presence is releasing and helpful. At those moments, it seems that my inner spirit has reached out and touched the inner spirit of the other. Our relationship transcends itself, and has become part of something larger. Profound growth and healing and energy are present”</a:t>
            </a:r>
            <a:r>
              <a:rPr lang="en-US" sz="2800" i="1" dirty="0">
                <a:effectLst/>
              </a:rPr>
              <a:t>  </a:t>
            </a:r>
            <a:r>
              <a:rPr lang="en-US" sz="2800" dirty="0">
                <a:effectLst/>
              </a:rPr>
              <a:t>(Rogers, 1980; p. 129)</a:t>
            </a:r>
            <a:r>
              <a:rPr lang="en-US" sz="2800" i="1" dirty="0">
                <a:effectLst/>
              </a:rPr>
              <a:t>   </a:t>
            </a:r>
            <a:r>
              <a:rPr lang="en-US" sz="2800" dirty="0">
                <a:effectLst/>
              </a:rPr>
              <a:t> </a:t>
            </a:r>
            <a:endParaRPr lang="en-GB" sz="2800" dirty="0">
              <a:effectLst/>
            </a:endParaRPr>
          </a:p>
          <a:p>
            <a:endParaRPr lang="en-GB" dirty="0"/>
          </a:p>
        </p:txBody>
      </p:sp>
      <p:sp>
        <p:nvSpPr>
          <p:cNvPr id="4" name="AutoShape 2" descr="Image result for Carl Rogers">
            <a:hlinkClick r:id="rId2"/>
          </p:cNvPr>
          <p:cNvSpPr>
            <a:spLocks noChangeAspect="1" noChangeArrowheads="1"/>
          </p:cNvSpPr>
          <p:nvPr/>
        </p:nvSpPr>
        <p:spPr bwMode="auto">
          <a:xfrm>
            <a:off x="4645026" y="-1398371"/>
            <a:ext cx="2190750" cy="317053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46830" y="0"/>
            <a:ext cx="1345170" cy="2046998"/>
          </a:xfrm>
          <a:prstGeom prst="rect">
            <a:avLst/>
          </a:prstGeom>
        </p:spPr>
      </p:pic>
    </p:spTree>
    <p:extLst>
      <p:ext uri="{BB962C8B-B14F-4D97-AF65-F5344CB8AC3E}">
        <p14:creationId xmlns:p14="http://schemas.microsoft.com/office/powerpoint/2010/main" val="18436770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2"/>
              </a:rPr>
              <a:t>https://www.youtube.com/watch?v=B0Xv6Tb2k0E</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9459909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98855"/>
            <a:ext cx="10353761" cy="799070"/>
          </a:xfrm>
        </p:spPr>
        <p:txBody>
          <a:bodyPr/>
          <a:lstStyle/>
          <a:p>
            <a:r>
              <a:rPr lang="en-GB" dirty="0" smtClean="0"/>
              <a:t>Presence in components:</a:t>
            </a:r>
            <a:endParaRPr lang="en-GB" dirty="0"/>
          </a:p>
        </p:txBody>
      </p:sp>
      <p:sp>
        <p:nvSpPr>
          <p:cNvPr id="3" name="Content Placeholder 2"/>
          <p:cNvSpPr>
            <a:spLocks noGrp="1"/>
          </p:cNvSpPr>
          <p:nvPr>
            <p:ph idx="1"/>
          </p:nvPr>
        </p:nvSpPr>
        <p:spPr>
          <a:xfrm>
            <a:off x="913796" y="1458098"/>
            <a:ext cx="10353762" cy="5074507"/>
          </a:xfrm>
        </p:spPr>
        <p:txBody>
          <a:bodyPr>
            <a:normAutofit/>
          </a:bodyPr>
          <a:lstStyle/>
          <a:p>
            <a:pPr marL="0" indent="0">
              <a:buNone/>
            </a:pPr>
            <a:r>
              <a:rPr lang="en-GB" sz="2800" b="1" i="1" dirty="0" smtClean="0">
                <a:effectLst/>
              </a:rPr>
              <a:t>“</a:t>
            </a:r>
            <a:r>
              <a:rPr lang="en-GB" sz="2800" b="1" i="1" dirty="0">
                <a:effectLst/>
              </a:rPr>
              <a:t>Being in the state of presence includes the experience of inner expansiveness both on a bodily level and on the level of consciousness. Therapists described a sense of inner spaciousness and even joy, accompanied by the experience of flow, energy and calm that is the backdrop to all felt experience. For example, while therapists are immersed in the pain and suffering of the client, they simultaneously experience an expansive state as if a part of something larger”.</a:t>
            </a:r>
            <a:r>
              <a:rPr lang="en-GB" sz="2800" i="1" dirty="0">
                <a:effectLst/>
              </a:rPr>
              <a:t> (Geller and Greenberg, 2002)</a:t>
            </a:r>
            <a:endParaRPr lang="en-GB" sz="2800" dirty="0">
              <a:effectLst/>
            </a:endParaRPr>
          </a:p>
          <a:p>
            <a:endParaRPr lang="en-GB" sz="2800" dirty="0"/>
          </a:p>
        </p:txBody>
      </p:sp>
    </p:spTree>
    <p:extLst>
      <p:ext uri="{BB962C8B-B14F-4D97-AF65-F5344CB8AC3E}">
        <p14:creationId xmlns:p14="http://schemas.microsoft.com/office/powerpoint/2010/main" val="19841069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412" y="255374"/>
            <a:ext cx="10353761" cy="996778"/>
          </a:xfrm>
        </p:spPr>
        <p:txBody>
          <a:bodyPr/>
          <a:lstStyle/>
          <a:p>
            <a:r>
              <a:rPr lang="en-GB" dirty="0" smtClean="0"/>
              <a:t>Presence and Relational Depth</a:t>
            </a:r>
            <a:endParaRPr lang="en-GB" dirty="0"/>
          </a:p>
        </p:txBody>
      </p:sp>
      <p:sp>
        <p:nvSpPr>
          <p:cNvPr id="3" name="Content Placeholder 2"/>
          <p:cNvSpPr>
            <a:spLocks noGrp="1"/>
          </p:cNvSpPr>
          <p:nvPr>
            <p:ph idx="1"/>
          </p:nvPr>
        </p:nvSpPr>
        <p:spPr>
          <a:xfrm>
            <a:off x="913795" y="1342767"/>
            <a:ext cx="10353762" cy="5222789"/>
          </a:xfrm>
        </p:spPr>
        <p:txBody>
          <a:bodyPr>
            <a:normAutofit fontScale="92500" lnSpcReduction="20000"/>
          </a:bodyPr>
          <a:lstStyle/>
          <a:p>
            <a:r>
              <a:rPr lang="en-GB" dirty="0"/>
              <a:t>“As therapeutic presence deepens into relational therapeutic presence in the </a:t>
            </a:r>
            <a:r>
              <a:rPr lang="en-GB" dirty="0" smtClean="0"/>
              <a:t>therapist, and </a:t>
            </a:r>
            <a:r>
              <a:rPr lang="en-GB" dirty="0"/>
              <a:t>the client opens to this present centred connection, </a:t>
            </a:r>
            <a:r>
              <a:rPr lang="en-GB" dirty="0" smtClean="0"/>
              <a:t>therapists </a:t>
            </a:r>
            <a:r>
              <a:rPr lang="en-GB" dirty="0"/>
              <a:t>experience a simultaneous opening and contact with a larger state of </a:t>
            </a:r>
            <a:r>
              <a:rPr lang="en-GB" dirty="0" smtClean="0"/>
              <a:t>transcendence. </a:t>
            </a:r>
            <a:r>
              <a:rPr lang="en-GB" dirty="0"/>
              <a:t>While relational depth exists in between the therapist and client encounter, relational therapeutic presence is similar to the therapists’ experience of relational depth, yet also goes beyond this level of mutual encounter and engagement to touch a larger state of spirituality. Relational therapeutic presence includes therapists being in contact with what is poignant in the self, the other, and the relationship while being held by this larger sense of spirituality or </a:t>
            </a:r>
            <a:r>
              <a:rPr lang="en-GB" dirty="0" smtClean="0"/>
              <a:t>transcendence”.  </a:t>
            </a:r>
            <a:r>
              <a:rPr lang="en-GB" dirty="0"/>
              <a:t>(</a:t>
            </a:r>
            <a:r>
              <a:rPr lang="en-GB" dirty="0" smtClean="0"/>
              <a:t>Geller, </a:t>
            </a:r>
            <a:r>
              <a:rPr lang="en-GB" dirty="0"/>
              <a:t>2013)</a:t>
            </a:r>
          </a:p>
          <a:p>
            <a:endParaRPr lang="en-GB" dirty="0" smtClean="0"/>
          </a:p>
          <a:p>
            <a:r>
              <a:rPr lang="en-GB" dirty="0" smtClean="0"/>
              <a:t>“While </a:t>
            </a:r>
            <a:r>
              <a:rPr lang="en-GB" dirty="0"/>
              <a:t>therapeutic presence can start at the self with therapists’ cultivation </a:t>
            </a:r>
            <a:r>
              <a:rPr lang="en-GB" dirty="0" smtClean="0"/>
              <a:t>of presence</a:t>
            </a:r>
            <a:r>
              <a:rPr lang="en-GB" dirty="0"/>
              <a:t>, it deepens in the therapist through present-centred contact with the other and </a:t>
            </a:r>
            <a:r>
              <a:rPr lang="en-GB" dirty="0" smtClean="0"/>
              <a:t>can provide </a:t>
            </a:r>
            <a:r>
              <a:rPr lang="en-GB" dirty="0"/>
              <a:t>fertile ground for a mutual encounter and relational depth to occur. Presence then </a:t>
            </a:r>
            <a:r>
              <a:rPr lang="en-GB" dirty="0" smtClean="0"/>
              <a:t>can deepen </a:t>
            </a:r>
            <a:r>
              <a:rPr lang="en-GB" dirty="0"/>
              <a:t>in the therapist, client, and between the two, and an optimal environment is </a:t>
            </a:r>
            <a:r>
              <a:rPr lang="en-GB" dirty="0" smtClean="0"/>
              <a:t>created for </a:t>
            </a:r>
            <a:r>
              <a:rPr lang="en-GB" dirty="0"/>
              <a:t>relational depth to occur, as well as a release of the fundamental tendency </a:t>
            </a:r>
            <a:r>
              <a:rPr lang="en-GB" dirty="0" smtClean="0"/>
              <a:t>towards healing</a:t>
            </a:r>
            <a:r>
              <a:rPr lang="en-GB" dirty="0"/>
              <a:t>, growth and </a:t>
            </a:r>
            <a:r>
              <a:rPr lang="en-GB" dirty="0" smtClean="0"/>
              <a:t>actualization”. (Geller, 2013)</a:t>
            </a:r>
            <a:endParaRPr lang="en-GB" dirty="0"/>
          </a:p>
        </p:txBody>
      </p:sp>
    </p:spTree>
    <p:extLst>
      <p:ext uri="{BB962C8B-B14F-4D97-AF65-F5344CB8AC3E}">
        <p14:creationId xmlns:p14="http://schemas.microsoft.com/office/powerpoint/2010/main" val="27417659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Mick Cooper</a:t>
            </a:r>
            <a:endParaRPr lang="en-GB"/>
          </a:p>
        </p:txBody>
      </p:sp>
      <p:sp>
        <p:nvSpPr>
          <p:cNvPr id="5" name="Rectangle 4"/>
          <p:cNvSpPr/>
          <p:nvPr/>
        </p:nvSpPr>
        <p:spPr>
          <a:xfrm>
            <a:off x="3320015" y="3244334"/>
            <a:ext cx="5551969" cy="369332"/>
          </a:xfrm>
          <a:prstGeom prst="rect">
            <a:avLst/>
          </a:prstGeom>
        </p:spPr>
        <p:txBody>
          <a:bodyPr wrap="none">
            <a:spAutoFit/>
          </a:bodyPr>
          <a:lstStyle/>
          <a:p>
            <a:r>
              <a:rPr lang="en-GB" dirty="0"/>
              <a:t>https://www.youtube.com/watch?v=5g0hgQsYSxY</a:t>
            </a:r>
          </a:p>
        </p:txBody>
      </p:sp>
      <p:sp>
        <p:nvSpPr>
          <p:cNvPr id="6" name="Content Placeholder 5"/>
          <p:cNvSpPr>
            <a:spLocks noGrp="1"/>
          </p:cNvSpPr>
          <p:nvPr>
            <p:ph idx="1"/>
          </p:nvPr>
        </p:nvSpPr>
        <p:spPr/>
        <p:txBody>
          <a:bodyPr/>
          <a:lstStyle/>
          <a:p>
            <a:r>
              <a:rPr lang="en-GB" dirty="0"/>
              <a:t>https://www.youtube.com/watch?v=5g0hgQsYSxY</a:t>
            </a:r>
          </a:p>
        </p:txBody>
      </p:sp>
    </p:spTree>
    <p:extLst>
      <p:ext uri="{BB962C8B-B14F-4D97-AF65-F5344CB8AC3E}">
        <p14:creationId xmlns:p14="http://schemas.microsoft.com/office/powerpoint/2010/main" val="35816728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6173" y="0"/>
            <a:ext cx="10353761" cy="786729"/>
          </a:xfrm>
        </p:spPr>
        <p:txBody>
          <a:bodyPr/>
          <a:lstStyle/>
          <a:p>
            <a:r>
              <a:rPr lang="en-GB" dirty="0" smtClean="0"/>
              <a:t>Fully Present (?)</a:t>
            </a:r>
            <a:endParaRPr lang="en-GB" dirty="0"/>
          </a:p>
        </p:txBody>
      </p:sp>
      <p:sp>
        <p:nvSpPr>
          <p:cNvPr id="3" name="Content Placeholder 2"/>
          <p:cNvSpPr>
            <a:spLocks noGrp="1"/>
          </p:cNvSpPr>
          <p:nvPr>
            <p:ph idx="1"/>
          </p:nvPr>
        </p:nvSpPr>
        <p:spPr>
          <a:xfrm>
            <a:off x="491857" y="1042086"/>
            <a:ext cx="10858077" cy="5671752"/>
          </a:xfrm>
        </p:spPr>
        <p:txBody>
          <a:bodyPr>
            <a:noAutofit/>
          </a:bodyPr>
          <a:lstStyle/>
          <a:p>
            <a:r>
              <a:rPr lang="en-GB" sz="2800" dirty="0" smtClean="0"/>
              <a:t>Take a moment now to tune into your body.</a:t>
            </a:r>
          </a:p>
          <a:p>
            <a:r>
              <a:rPr lang="en-GB" sz="2800" dirty="0" smtClean="0"/>
              <a:t>What are you aware of?</a:t>
            </a:r>
          </a:p>
          <a:p>
            <a:r>
              <a:rPr lang="en-GB" sz="2800" dirty="0" smtClean="0"/>
              <a:t>What is your awareness of others in the room?</a:t>
            </a:r>
          </a:p>
          <a:p>
            <a:r>
              <a:rPr lang="en-GB" sz="2800" dirty="0" smtClean="0"/>
              <a:t>Which of the ‘depictions’ resonates with you most?</a:t>
            </a:r>
          </a:p>
          <a:p>
            <a:r>
              <a:rPr lang="en-GB" sz="2800" dirty="0" smtClean="0"/>
              <a:t>What do you experience in response?</a:t>
            </a:r>
          </a:p>
          <a:p>
            <a:r>
              <a:rPr lang="en-GB" sz="2800" dirty="0" smtClean="0"/>
              <a:t>If you can, take yourself to a moment when you have experienced this phenomena – see it, explore it, experience it.</a:t>
            </a:r>
          </a:p>
          <a:p>
            <a:r>
              <a:rPr lang="en-GB" sz="2800" dirty="0" smtClean="0"/>
              <a:t>Now take a few minutes and write down what you can of that experience.</a:t>
            </a:r>
            <a:endParaRPr lang="en-GB" sz="2800" dirty="0"/>
          </a:p>
        </p:txBody>
      </p:sp>
    </p:spTree>
    <p:extLst>
      <p:ext uri="{BB962C8B-B14F-4D97-AF65-F5344CB8AC3E}">
        <p14:creationId xmlns:p14="http://schemas.microsoft.com/office/powerpoint/2010/main" val="2830404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Therapeutic Relationship</a:t>
            </a:r>
            <a:endParaRPr lang="en-GB" dirty="0"/>
          </a:p>
        </p:txBody>
      </p:sp>
      <p:sp>
        <p:nvSpPr>
          <p:cNvPr id="3" name="Content Placeholder 2"/>
          <p:cNvSpPr>
            <a:spLocks noGrp="1"/>
          </p:cNvSpPr>
          <p:nvPr>
            <p:ph idx="1"/>
          </p:nvPr>
        </p:nvSpPr>
        <p:spPr/>
        <p:txBody>
          <a:bodyPr>
            <a:noAutofit/>
          </a:bodyPr>
          <a:lstStyle/>
          <a:p>
            <a:r>
              <a:rPr lang="en-GB" sz="2800" dirty="0"/>
              <a:t>A good relationship is “ubiquitous and universal in all successful helping endeavours” (Bachelor and Horvath, 1999)</a:t>
            </a:r>
          </a:p>
          <a:p>
            <a:endParaRPr lang="en-GB" sz="2800" dirty="0" smtClean="0"/>
          </a:p>
          <a:p>
            <a:r>
              <a:rPr lang="en-GB" sz="2800" dirty="0"/>
              <a:t>What do </a:t>
            </a:r>
            <a:r>
              <a:rPr lang="en-GB" sz="2800" i="1" dirty="0"/>
              <a:t>you</a:t>
            </a:r>
            <a:r>
              <a:rPr lang="en-GB" sz="2800" dirty="0"/>
              <a:t> think are the important elements of the therapeutic relationship</a:t>
            </a:r>
            <a:r>
              <a:rPr lang="en-GB" sz="2800" dirty="0" smtClean="0"/>
              <a:t>? (Take a few minutes to consider this)</a:t>
            </a:r>
            <a:endParaRPr lang="en-GB" sz="2800" dirty="0"/>
          </a:p>
          <a:p>
            <a:endParaRPr lang="en-GB" sz="2800" dirty="0"/>
          </a:p>
        </p:txBody>
      </p:sp>
      <p:pic>
        <p:nvPicPr>
          <p:cNvPr id="4" name="Picture 3"/>
          <p:cNvPicPr>
            <a:picLocks noChangeAspect="1"/>
          </p:cNvPicPr>
          <p:nvPr/>
        </p:nvPicPr>
        <p:blipFill>
          <a:blip r:embed="rId2"/>
          <a:stretch>
            <a:fillRect/>
          </a:stretch>
        </p:blipFill>
        <p:spPr>
          <a:xfrm>
            <a:off x="9795850" y="3128021"/>
            <a:ext cx="2295793" cy="1631221"/>
          </a:xfrm>
          <a:prstGeom prst="rect">
            <a:avLst/>
          </a:prstGeom>
        </p:spPr>
      </p:pic>
    </p:spTree>
    <p:extLst>
      <p:ext uri="{BB962C8B-B14F-4D97-AF65-F5344CB8AC3E}">
        <p14:creationId xmlns:p14="http://schemas.microsoft.com/office/powerpoint/2010/main" val="6104856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 of the therapeutic relationship</a:t>
            </a:r>
            <a:br>
              <a:rPr lang="en-GB" dirty="0" smtClean="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Three </a:t>
            </a:r>
            <a:r>
              <a:rPr lang="en-GB" dirty="0"/>
              <a:t>key elements for successful outcome of therapy (e.g. </a:t>
            </a:r>
            <a:r>
              <a:rPr lang="en-GB" dirty="0" err="1"/>
              <a:t>Bordin</a:t>
            </a:r>
            <a:r>
              <a:rPr lang="en-GB" dirty="0"/>
              <a:t>, 1979; Gaston, 1990</a:t>
            </a:r>
            <a:r>
              <a:rPr lang="en-GB" dirty="0" smtClean="0"/>
              <a:t>):</a:t>
            </a:r>
          </a:p>
          <a:p>
            <a:pPr marL="0" indent="0">
              <a:buNone/>
            </a:pPr>
            <a:endParaRPr lang="en-GB" dirty="0"/>
          </a:p>
          <a:p>
            <a:pPr lvl="0"/>
            <a:r>
              <a:rPr lang="en-GB" dirty="0"/>
              <a:t>The collaborative nature of the relationship: that is that therapist and client work mutually together.</a:t>
            </a:r>
          </a:p>
          <a:p>
            <a:pPr lvl="0"/>
            <a:r>
              <a:rPr lang="en-GB" dirty="0"/>
              <a:t>The affective bond between client and therapist: there is an empathic understanding and trust </a:t>
            </a:r>
            <a:r>
              <a:rPr lang="en-GB" i="1" dirty="0"/>
              <a:t>shared</a:t>
            </a:r>
            <a:r>
              <a:rPr lang="en-GB" dirty="0"/>
              <a:t> by client and therapist.</a:t>
            </a:r>
          </a:p>
          <a:p>
            <a:r>
              <a:rPr lang="en-GB" dirty="0"/>
              <a:t>The client and therapist’s ability to agree on treatment goals and tasks: both parties have a </a:t>
            </a:r>
            <a:r>
              <a:rPr lang="en-GB" i="1" dirty="0"/>
              <a:t>shared perspective</a:t>
            </a:r>
            <a:r>
              <a:rPr lang="en-GB" dirty="0"/>
              <a:t> on the aim and activities in therapy.</a:t>
            </a:r>
          </a:p>
        </p:txBody>
      </p:sp>
    </p:spTree>
    <p:extLst>
      <p:ext uri="{BB962C8B-B14F-4D97-AF65-F5344CB8AC3E}">
        <p14:creationId xmlns:p14="http://schemas.microsoft.com/office/powerpoint/2010/main" val="23749164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519"/>
            <a:ext cx="10515600" cy="1534169"/>
          </a:xfrm>
        </p:spPr>
        <p:txBody>
          <a:bodyPr>
            <a:normAutofit fontScale="90000"/>
          </a:bodyPr>
          <a:lstStyle/>
          <a:p>
            <a:pPr algn="ctr"/>
            <a:r>
              <a:rPr lang="en-GB" b="1" dirty="0" smtClean="0"/>
              <a:t/>
            </a:r>
            <a:br>
              <a:rPr lang="en-GB" b="1" dirty="0" smtClean="0"/>
            </a:br>
            <a:r>
              <a:rPr lang="en-GB" dirty="0" smtClean="0"/>
              <a:t>Person-Centred Approach: </a:t>
            </a:r>
            <a:br>
              <a:rPr lang="en-GB" dirty="0" smtClean="0"/>
            </a:br>
            <a:r>
              <a:rPr lang="en-GB" dirty="0" smtClean="0"/>
              <a:t>A </a:t>
            </a:r>
            <a:r>
              <a:rPr lang="en-GB" dirty="0"/>
              <a:t>way of being</a:t>
            </a:r>
            <a:br>
              <a:rPr lang="en-GB" dirty="0"/>
            </a:b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Connection:</a:t>
            </a:r>
            <a:endParaRPr lang="en-GB" dirty="0"/>
          </a:p>
          <a:p>
            <a:pPr marL="457200" lvl="1" indent="0">
              <a:buNone/>
            </a:pPr>
            <a:r>
              <a:rPr lang="en-GB" dirty="0" smtClean="0"/>
              <a:t>“</a:t>
            </a:r>
            <a:r>
              <a:rPr lang="en-GB" dirty="0"/>
              <a:t>the relationship is not merely the crucible in which the therapeutic work is held and made safe; rather, the relationship </a:t>
            </a:r>
            <a:r>
              <a:rPr lang="en-GB" i="1" dirty="0"/>
              <a:t>is </a:t>
            </a:r>
            <a:r>
              <a:rPr lang="en-GB" dirty="0"/>
              <a:t>the therapy, and it is through deep and enduring level of connectedness with the therapist that the client is seen as being able to come to re-connect with self and others” (Cooper, O’Hara, Schmidt and </a:t>
            </a:r>
            <a:r>
              <a:rPr lang="en-GB" dirty="0" err="1"/>
              <a:t>Bohart</a:t>
            </a:r>
            <a:r>
              <a:rPr lang="en-GB" dirty="0"/>
              <a:t> eds., 2013)</a:t>
            </a:r>
          </a:p>
          <a:p>
            <a:r>
              <a:rPr lang="en-GB" dirty="0"/>
              <a:t>Relational </a:t>
            </a:r>
            <a:r>
              <a:rPr lang="en-GB" dirty="0" smtClean="0"/>
              <a:t>depth:</a:t>
            </a:r>
            <a:endParaRPr lang="en-GB" dirty="0"/>
          </a:p>
          <a:p>
            <a:pPr marL="457200" lvl="1" indent="0">
              <a:buNone/>
            </a:pPr>
            <a:r>
              <a:rPr lang="en-GB" dirty="0"/>
              <a:t>“The challenge of the person-centred therapist is to become able to offer that depth of relating </a:t>
            </a:r>
            <a:r>
              <a:rPr lang="en-GB" i="1" dirty="0"/>
              <a:t>to every client</a:t>
            </a:r>
            <a:r>
              <a:rPr lang="en-GB" dirty="0"/>
              <a:t>. This is the therapist’s ongoing ‘developmental agenda’ (Mearns and Cooper, 2005).</a:t>
            </a:r>
          </a:p>
          <a:p>
            <a:pPr marL="0" indent="0">
              <a:buNone/>
            </a:pPr>
            <a:endParaRPr lang="en-GB" dirty="0"/>
          </a:p>
        </p:txBody>
      </p:sp>
    </p:spTree>
    <p:extLst>
      <p:ext uri="{BB962C8B-B14F-4D97-AF65-F5344CB8AC3E}">
        <p14:creationId xmlns:p14="http://schemas.microsoft.com/office/powerpoint/2010/main" val="10730040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4400" b="1" dirty="0"/>
              <a:t>The most important component you can bring to the therapeutic endeavour is </a:t>
            </a:r>
            <a:r>
              <a:rPr lang="en-GB" sz="4400" b="1" i="1" dirty="0"/>
              <a:t>you</a:t>
            </a:r>
            <a:endParaRPr lang="en-GB" sz="4400"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8999" y="4153286"/>
            <a:ext cx="2143125" cy="2143125"/>
          </a:xfrm>
          <a:prstGeom prst="rect">
            <a:avLst/>
          </a:prstGeom>
        </p:spPr>
      </p:pic>
    </p:spTree>
    <p:extLst>
      <p:ext uri="{BB962C8B-B14F-4D97-AF65-F5344CB8AC3E}">
        <p14:creationId xmlns:p14="http://schemas.microsoft.com/office/powerpoint/2010/main" val="41387358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7500" lnSpcReduction="20000"/>
          </a:bodyPr>
          <a:lstStyle/>
          <a:p>
            <a:r>
              <a:rPr lang="en-US" dirty="0">
                <a:effectLst/>
              </a:rPr>
              <a:t>Buber, M., 1984. </a:t>
            </a:r>
            <a:r>
              <a:rPr lang="en-US" i="1" dirty="0">
                <a:effectLst/>
              </a:rPr>
              <a:t>I and Thou. </a:t>
            </a:r>
            <a:r>
              <a:rPr lang="en-US" dirty="0">
                <a:effectLst/>
              </a:rPr>
              <a:t>Translated from German by R. </a:t>
            </a:r>
            <a:r>
              <a:rPr lang="en-US" dirty="0" err="1">
                <a:effectLst/>
              </a:rPr>
              <a:t>Gregor</a:t>
            </a:r>
            <a:r>
              <a:rPr lang="en-US" dirty="0">
                <a:effectLst/>
              </a:rPr>
              <a:t> Smith. New York: Scribner</a:t>
            </a:r>
            <a:r>
              <a:rPr lang="en-US" dirty="0" smtClean="0">
                <a:effectLst/>
              </a:rPr>
              <a:t>.</a:t>
            </a:r>
            <a:endParaRPr lang="en-GB" dirty="0" smtClean="0">
              <a:effectLst/>
            </a:endParaRPr>
          </a:p>
          <a:p>
            <a:r>
              <a:rPr lang="en-GB" dirty="0" smtClean="0">
                <a:effectLst/>
              </a:rPr>
              <a:t>Elliot, R., Watson, J. C., Goldman, R. N., and Greenberg, L. S. 2010. </a:t>
            </a:r>
            <a:r>
              <a:rPr lang="en-GB" i="1" dirty="0" smtClean="0">
                <a:effectLst/>
              </a:rPr>
              <a:t>Learning Emotion-Focused Therapy: The Process-Experiential Approach to Change.</a:t>
            </a:r>
            <a:r>
              <a:rPr lang="en-GB" dirty="0" smtClean="0">
                <a:effectLst/>
              </a:rPr>
              <a:t> Convent Garden, London: American Psychological Association.</a:t>
            </a:r>
          </a:p>
          <a:p>
            <a:r>
              <a:rPr lang="en-US" dirty="0">
                <a:effectLst/>
              </a:rPr>
              <a:t>Geller, S. M., and Greenberg, L. S., 2002</a:t>
            </a:r>
            <a:r>
              <a:rPr lang="en-US" i="1" dirty="0">
                <a:effectLst/>
              </a:rPr>
              <a:t>.  </a:t>
            </a:r>
            <a:r>
              <a:rPr lang="en-GB" dirty="0">
                <a:effectLst/>
              </a:rPr>
              <a:t>Therapeutic Presence: Therapists' experience of presence in the psychotherapy encounter</a:t>
            </a:r>
            <a:r>
              <a:rPr lang="en-GB" i="1" dirty="0">
                <a:effectLst/>
              </a:rPr>
              <a:t>, </a:t>
            </a:r>
            <a:r>
              <a:rPr lang="en-US" i="1" dirty="0">
                <a:effectLst/>
              </a:rPr>
              <a:t>Person-Centered &amp; Experiential Psychotherapies  </a:t>
            </a:r>
            <a:r>
              <a:rPr lang="en-US" u="sng" dirty="0">
                <a:effectLst/>
                <a:hlinkClick r:id="rId2"/>
              </a:rPr>
              <a:t>Volume 1</a:t>
            </a:r>
            <a:r>
              <a:rPr lang="en-US" dirty="0">
                <a:effectLst/>
              </a:rPr>
              <a:t>, </a:t>
            </a:r>
            <a:r>
              <a:rPr lang="en-US" u="sng" dirty="0">
                <a:effectLst/>
                <a:hlinkClick r:id="rId3"/>
              </a:rPr>
              <a:t>Issue 1-2</a:t>
            </a:r>
            <a:r>
              <a:rPr lang="en-US" dirty="0">
                <a:effectLst/>
              </a:rPr>
              <a:t>, pp.71-86</a:t>
            </a:r>
            <a:r>
              <a:rPr lang="en-US" dirty="0" smtClean="0">
                <a:effectLst/>
              </a:rPr>
              <a:t>.</a:t>
            </a:r>
            <a:endParaRPr lang="en-GB" dirty="0" smtClean="0">
              <a:effectLst/>
            </a:endParaRPr>
          </a:p>
          <a:p>
            <a:r>
              <a:rPr lang="en-GB" b="1" dirty="0"/>
              <a:t>Geller, S. M </a:t>
            </a:r>
            <a:r>
              <a:rPr lang="en-GB" dirty="0"/>
              <a:t>(2013). Therapeutic Presence as a Foundation for Relational Depth. </a:t>
            </a:r>
            <a:r>
              <a:rPr lang="en-GB" dirty="0" smtClean="0"/>
              <a:t>In Knox</a:t>
            </a:r>
            <a:r>
              <a:rPr lang="en-GB" dirty="0"/>
              <a:t>, R., Murphy, D., Wiggins, S., &amp; Cooper, M. (Eds.)., </a:t>
            </a:r>
            <a:r>
              <a:rPr lang="en-GB" i="1" dirty="0"/>
              <a:t>Relational depth: </a:t>
            </a:r>
            <a:r>
              <a:rPr lang="en-GB" i="1" dirty="0" smtClean="0"/>
              <a:t>New perspectives </a:t>
            </a:r>
            <a:r>
              <a:rPr lang="en-GB" i="1" dirty="0"/>
              <a:t>and developments</a:t>
            </a:r>
            <a:r>
              <a:rPr lang="en-GB" dirty="0"/>
              <a:t>. pp. 175-184. Basingstoke: Palgrave.</a:t>
            </a:r>
            <a:endParaRPr lang="en-GB" dirty="0" smtClean="0">
              <a:effectLst/>
            </a:endParaRPr>
          </a:p>
          <a:p>
            <a:r>
              <a:rPr lang="en-GB" dirty="0" smtClean="0">
                <a:effectLst/>
              </a:rPr>
              <a:t>Rogers</a:t>
            </a:r>
            <a:r>
              <a:rPr lang="en-GB" dirty="0">
                <a:effectLst/>
              </a:rPr>
              <a:t>, C. R., 1961. </a:t>
            </a:r>
            <a:r>
              <a:rPr lang="en-GB" i="1" dirty="0">
                <a:effectLst/>
              </a:rPr>
              <a:t>On Becoming a Person: A therapist’s view of psychotherapy</a:t>
            </a:r>
            <a:r>
              <a:rPr lang="en-GB" dirty="0">
                <a:effectLst/>
              </a:rPr>
              <a:t>. London. Constable and Company Ltd</a:t>
            </a:r>
            <a:r>
              <a:rPr lang="en-GB" dirty="0" smtClean="0">
                <a:effectLst/>
              </a:rPr>
              <a:t>.</a:t>
            </a:r>
          </a:p>
          <a:p>
            <a:r>
              <a:rPr lang="en-US" dirty="0">
                <a:effectLst/>
              </a:rPr>
              <a:t>Rogers, C.,1980. </a:t>
            </a:r>
            <a:r>
              <a:rPr lang="en-US" i="1" dirty="0">
                <a:effectLst/>
              </a:rPr>
              <a:t>A Way of Being. </a:t>
            </a:r>
            <a:r>
              <a:rPr lang="en-US" dirty="0">
                <a:effectLst/>
              </a:rPr>
              <a:t>Boston/New York: Houghton </a:t>
            </a:r>
            <a:r>
              <a:rPr lang="en-US" dirty="0" err="1">
                <a:effectLst/>
              </a:rPr>
              <a:t>Miffflin</a:t>
            </a:r>
            <a:r>
              <a:rPr lang="en-US" dirty="0">
                <a:effectLst/>
              </a:rPr>
              <a:t> Company, (pp. 129-130)</a:t>
            </a:r>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345916548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docProps/app.xml><?xml version="1.0" encoding="utf-8"?>
<Properties xmlns="http://schemas.openxmlformats.org/officeDocument/2006/extended-properties" xmlns:vt="http://schemas.openxmlformats.org/officeDocument/2006/docPropsVTypes">
  <Template>TM04033921[[fn=Damask]]</Template>
  <TotalTime>431</TotalTime>
  <Words>1155</Words>
  <Application>Microsoft Office PowerPoint</Application>
  <PresentationFormat>Widescreen</PresentationFormat>
  <Paragraphs>56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Bookman Old Style</vt:lpstr>
      <vt:lpstr>Rockwell</vt:lpstr>
      <vt:lpstr>Damask</vt:lpstr>
      <vt:lpstr>Presence </vt:lpstr>
      <vt:lpstr>Therapeutic Presence</vt:lpstr>
      <vt:lpstr>Presence?:</vt:lpstr>
      <vt:lpstr>Rogers’ :</vt:lpstr>
      <vt:lpstr>https://www.youtube.com/watch?v=B0Xv6Tb2k0E</vt:lpstr>
      <vt:lpstr>Presence in components:</vt:lpstr>
      <vt:lpstr>Presence and Relational Depth</vt:lpstr>
      <vt:lpstr>Mick Cooper</vt:lpstr>
      <vt:lpstr>Fully Present (?)</vt:lpstr>
      <vt:lpstr>The Therapeutic Relationship</vt:lpstr>
      <vt:lpstr>Definition of the therapeutic relationship </vt:lpstr>
      <vt:lpstr> Person-Centred Approach:  A way of being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Unconditional Positive Regard</dc:title>
  <dc:creator>Catherine Hancox</dc:creator>
  <cp:lastModifiedBy>Catherine Hancox</cp:lastModifiedBy>
  <cp:revision>39</cp:revision>
  <dcterms:created xsi:type="dcterms:W3CDTF">2016-08-10T12:55:02Z</dcterms:created>
  <dcterms:modified xsi:type="dcterms:W3CDTF">2019-10-10T14:53:24Z</dcterms:modified>
</cp:coreProperties>
</file>