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1" r:id="rId1"/>
  </p:sldMasterIdLst>
  <p:notesMasterIdLst>
    <p:notesMasterId r:id="rId11"/>
  </p:notesMasterIdLst>
  <p:sldIdLst>
    <p:sldId id="256" r:id="rId2"/>
    <p:sldId id="257" r:id="rId3"/>
    <p:sldId id="258" r:id="rId4"/>
    <p:sldId id="259" r:id="rId5"/>
    <p:sldId id="260" r:id="rId6"/>
    <p:sldId id="264" r:id="rId7"/>
    <p:sldId id="261" r:id="rId8"/>
    <p:sldId id="262" r:id="rId9"/>
    <p:sldId id="263"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3255345-B024-43A4-9BDA-99AC295D7270}" v="3" dt="2025-04-27T17:25:09.312"/>
    <p1510:client id="{A3751134-88F7-42C8-9E6B-861BC361E443}" v="190" dt="2025-04-27T21:06:47.07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66580" autoAdjust="0"/>
  </p:normalViewPr>
  <p:slideViewPr>
    <p:cSldViewPr snapToGrid="0">
      <p:cViewPr varScale="1">
        <p:scale>
          <a:sx n="46" d="100"/>
          <a:sy n="46" d="100"/>
        </p:scale>
        <p:origin x="2098" y="2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harlie Hughes" userId="2001e2269d93bb4c" providerId="LiveId" clId="{A3751134-88F7-42C8-9E6B-861BC361E443}"/>
    <pc:docChg chg="custSel addSld modSld">
      <pc:chgData name="Charlie Hughes" userId="2001e2269d93bb4c" providerId="LiveId" clId="{A3751134-88F7-42C8-9E6B-861BC361E443}" dt="2025-04-27T21:06:47.218" v="564" actId="27636"/>
      <pc:docMkLst>
        <pc:docMk/>
      </pc:docMkLst>
      <pc:sldChg chg="modSp">
        <pc:chgData name="Charlie Hughes" userId="2001e2269d93bb4c" providerId="LiveId" clId="{A3751134-88F7-42C8-9E6B-861BC361E443}" dt="2025-04-27T20:42:21.374" v="0" actId="2711"/>
        <pc:sldMkLst>
          <pc:docMk/>
          <pc:sldMk cId="2462785475" sldId="256"/>
        </pc:sldMkLst>
        <pc:spChg chg="mod">
          <ac:chgData name="Charlie Hughes" userId="2001e2269d93bb4c" providerId="LiveId" clId="{A3751134-88F7-42C8-9E6B-861BC361E443}" dt="2025-04-27T20:42:21.374" v="0" actId="2711"/>
          <ac:spMkLst>
            <pc:docMk/>
            <pc:sldMk cId="2462785475" sldId="256"/>
            <ac:spMk id="2" creationId="{731C3F5F-F2FA-AC8F-C121-AFE0D70307AA}"/>
          </ac:spMkLst>
        </pc:spChg>
      </pc:sldChg>
      <pc:sldChg chg="modSp mod">
        <pc:chgData name="Charlie Hughes" userId="2001e2269d93bb4c" providerId="LiveId" clId="{A3751134-88F7-42C8-9E6B-861BC361E443}" dt="2025-04-27T20:49:40.758" v="283" actId="27636"/>
        <pc:sldMkLst>
          <pc:docMk/>
          <pc:sldMk cId="870717108" sldId="257"/>
        </pc:sldMkLst>
        <pc:spChg chg="mod">
          <ac:chgData name="Charlie Hughes" userId="2001e2269d93bb4c" providerId="LiveId" clId="{A3751134-88F7-42C8-9E6B-861BC361E443}" dt="2025-04-27T20:49:40.758" v="283" actId="27636"/>
          <ac:spMkLst>
            <pc:docMk/>
            <pc:sldMk cId="870717108" sldId="257"/>
            <ac:spMk id="9" creationId="{FBC2FF76-D9EB-F288-112D-7F33CA6B5756}"/>
          </ac:spMkLst>
        </pc:spChg>
      </pc:sldChg>
      <pc:sldChg chg="modSp mod modNotesTx">
        <pc:chgData name="Charlie Hughes" userId="2001e2269d93bb4c" providerId="LiveId" clId="{A3751134-88F7-42C8-9E6B-861BC361E443}" dt="2025-04-27T21:05:07.709" v="553" actId="33524"/>
        <pc:sldMkLst>
          <pc:docMk/>
          <pc:sldMk cId="276809037" sldId="258"/>
        </pc:sldMkLst>
        <pc:spChg chg="mod">
          <ac:chgData name="Charlie Hughes" userId="2001e2269d93bb4c" providerId="LiveId" clId="{A3751134-88F7-42C8-9E6B-861BC361E443}" dt="2025-04-27T20:51:13.783" v="417" actId="20577"/>
          <ac:spMkLst>
            <pc:docMk/>
            <pc:sldMk cId="276809037" sldId="258"/>
            <ac:spMk id="9" creationId="{91575CC6-BCD2-FAFF-A560-FF694AEDFB89}"/>
          </ac:spMkLst>
        </pc:spChg>
      </pc:sldChg>
      <pc:sldChg chg="modSp">
        <pc:chgData name="Charlie Hughes" userId="2001e2269d93bb4c" providerId="LiveId" clId="{A3751134-88F7-42C8-9E6B-861BC361E443}" dt="2025-04-27T20:44:04.682" v="35" actId="20577"/>
        <pc:sldMkLst>
          <pc:docMk/>
          <pc:sldMk cId="2628306350" sldId="259"/>
        </pc:sldMkLst>
        <pc:spChg chg="mod">
          <ac:chgData name="Charlie Hughes" userId="2001e2269d93bb4c" providerId="LiveId" clId="{A3751134-88F7-42C8-9E6B-861BC361E443}" dt="2025-04-27T20:44:04.682" v="35" actId="20577"/>
          <ac:spMkLst>
            <pc:docMk/>
            <pc:sldMk cId="2628306350" sldId="259"/>
            <ac:spMk id="6" creationId="{DF406A75-F5F6-164B-C7B9-107FCE8961E3}"/>
          </ac:spMkLst>
        </pc:spChg>
      </pc:sldChg>
      <pc:sldChg chg="modSp modAnim modNotesTx">
        <pc:chgData name="Charlie Hughes" userId="2001e2269d93bb4c" providerId="LiveId" clId="{A3751134-88F7-42C8-9E6B-861BC361E443}" dt="2025-04-27T21:00:50.056" v="450"/>
        <pc:sldMkLst>
          <pc:docMk/>
          <pc:sldMk cId="758212497" sldId="260"/>
        </pc:sldMkLst>
        <pc:spChg chg="mod">
          <ac:chgData name="Charlie Hughes" userId="2001e2269d93bb4c" providerId="LiveId" clId="{A3751134-88F7-42C8-9E6B-861BC361E443}" dt="2025-04-27T20:43:59.306" v="31" actId="20577"/>
          <ac:spMkLst>
            <pc:docMk/>
            <pc:sldMk cId="758212497" sldId="260"/>
            <ac:spMk id="3" creationId="{BD92A8E8-E608-F5CF-AB2B-15A931AFBB6B}"/>
          </ac:spMkLst>
        </pc:spChg>
      </pc:sldChg>
      <pc:sldChg chg="modSp mod">
        <pc:chgData name="Charlie Hughes" userId="2001e2269d93bb4c" providerId="LiveId" clId="{A3751134-88F7-42C8-9E6B-861BC361E443}" dt="2025-04-27T21:06:47.218" v="564" actId="27636"/>
        <pc:sldMkLst>
          <pc:docMk/>
          <pc:sldMk cId="3784588090" sldId="261"/>
        </pc:sldMkLst>
        <pc:spChg chg="mod">
          <ac:chgData name="Charlie Hughes" userId="2001e2269d93bb4c" providerId="LiveId" clId="{A3751134-88F7-42C8-9E6B-861BC361E443}" dt="2025-04-27T21:06:47.218" v="564" actId="27636"/>
          <ac:spMkLst>
            <pc:docMk/>
            <pc:sldMk cId="3784588090" sldId="261"/>
            <ac:spMk id="3" creationId="{2B2A5DAB-2DBE-3A44-25F4-B692589D4706}"/>
          </ac:spMkLst>
        </pc:spChg>
      </pc:sldChg>
      <pc:sldChg chg="addSp delSp modSp mod delAnim">
        <pc:chgData name="Charlie Hughes" userId="2001e2269d93bb4c" providerId="LiveId" clId="{A3751134-88F7-42C8-9E6B-861BC361E443}" dt="2025-04-27T21:06:15.715" v="557" actId="27636"/>
        <pc:sldMkLst>
          <pc:docMk/>
          <pc:sldMk cId="4283272983" sldId="262"/>
        </pc:sldMkLst>
        <pc:spChg chg="del mod">
          <ac:chgData name="Charlie Hughes" userId="2001e2269d93bb4c" providerId="LiveId" clId="{A3751134-88F7-42C8-9E6B-861BC361E443}" dt="2025-04-27T20:48:33.834" v="276" actId="478"/>
          <ac:spMkLst>
            <pc:docMk/>
            <pc:sldMk cId="4283272983" sldId="262"/>
            <ac:spMk id="2" creationId="{07777678-5493-51ED-FB02-F345501D1B87}"/>
          </ac:spMkLst>
        </pc:spChg>
        <pc:spChg chg="mod">
          <ac:chgData name="Charlie Hughes" userId="2001e2269d93bb4c" providerId="LiveId" clId="{A3751134-88F7-42C8-9E6B-861BC361E443}" dt="2025-04-27T21:06:15.715" v="557" actId="27636"/>
          <ac:spMkLst>
            <pc:docMk/>
            <pc:sldMk cId="4283272983" sldId="262"/>
            <ac:spMk id="3" creationId="{550EC01A-E954-FB4F-8F4C-5F7D762C2519}"/>
          </ac:spMkLst>
        </pc:spChg>
        <pc:spChg chg="add del mod">
          <ac:chgData name="Charlie Hughes" userId="2001e2269d93bb4c" providerId="LiveId" clId="{A3751134-88F7-42C8-9E6B-861BC361E443}" dt="2025-04-27T20:48:40.614" v="277" actId="478"/>
          <ac:spMkLst>
            <pc:docMk/>
            <pc:sldMk cId="4283272983" sldId="262"/>
            <ac:spMk id="5" creationId="{19591FCE-C83B-1D7A-CA17-9330413D0FB1}"/>
          </ac:spMkLst>
        </pc:spChg>
      </pc:sldChg>
      <pc:sldChg chg="addSp delSp modSp new mod modTransition setBg modAnim modNotesTx">
        <pc:chgData name="Charlie Hughes" userId="2001e2269d93bb4c" providerId="LiveId" clId="{A3751134-88F7-42C8-9E6B-861BC361E443}" dt="2025-04-27T20:52:51.862" v="419"/>
        <pc:sldMkLst>
          <pc:docMk/>
          <pc:sldMk cId="3216055863" sldId="264"/>
        </pc:sldMkLst>
        <pc:spChg chg="mod">
          <ac:chgData name="Charlie Hughes" userId="2001e2269d93bb4c" providerId="LiveId" clId="{A3751134-88F7-42C8-9E6B-861BC361E443}" dt="2025-04-27T20:45:21.793" v="55" actId="26606"/>
          <ac:spMkLst>
            <pc:docMk/>
            <pc:sldMk cId="3216055863" sldId="264"/>
            <ac:spMk id="2" creationId="{D0116636-5009-4C48-853E-CBAD6AADED01}"/>
          </ac:spMkLst>
        </pc:spChg>
        <pc:spChg chg="del">
          <ac:chgData name="Charlie Hughes" userId="2001e2269d93bb4c" providerId="LiveId" clId="{A3751134-88F7-42C8-9E6B-861BC361E443}" dt="2025-04-27T20:45:21.793" v="55" actId="26606"/>
          <ac:spMkLst>
            <pc:docMk/>
            <pc:sldMk cId="3216055863" sldId="264"/>
            <ac:spMk id="3" creationId="{0BCA72F2-7687-23FD-797D-BD2CF4F7AE8D}"/>
          </ac:spMkLst>
        </pc:spChg>
        <pc:spChg chg="add">
          <ac:chgData name="Charlie Hughes" userId="2001e2269d93bb4c" providerId="LiveId" clId="{A3751134-88F7-42C8-9E6B-861BC361E443}" dt="2025-04-27T20:45:21.793" v="55" actId="26606"/>
          <ac:spMkLst>
            <pc:docMk/>
            <pc:sldMk cId="3216055863" sldId="264"/>
            <ac:spMk id="9" creationId="{8D06CE56-3881-4ADA-8CEF-D18B02C242A3}"/>
          </ac:spMkLst>
        </pc:spChg>
        <pc:spChg chg="add">
          <ac:chgData name="Charlie Hughes" userId="2001e2269d93bb4c" providerId="LiveId" clId="{A3751134-88F7-42C8-9E6B-861BC361E443}" dt="2025-04-27T20:45:21.793" v="55" actId="26606"/>
          <ac:spMkLst>
            <pc:docMk/>
            <pc:sldMk cId="3216055863" sldId="264"/>
            <ac:spMk id="11" creationId="{79F3C543-62EC-4433-9C93-A2CD8764E9B4}"/>
          </ac:spMkLst>
        </pc:spChg>
        <pc:spChg chg="add">
          <ac:chgData name="Charlie Hughes" userId="2001e2269d93bb4c" providerId="LiveId" clId="{A3751134-88F7-42C8-9E6B-861BC361E443}" dt="2025-04-27T20:45:21.793" v="55" actId="26606"/>
          <ac:spMkLst>
            <pc:docMk/>
            <pc:sldMk cId="3216055863" sldId="264"/>
            <ac:spMk id="13" creationId="{0671A8AE-40A1-4631-A6B8-581AFF065482}"/>
          </ac:spMkLst>
        </pc:spChg>
        <pc:spChg chg="add">
          <ac:chgData name="Charlie Hughes" userId="2001e2269d93bb4c" providerId="LiveId" clId="{A3751134-88F7-42C8-9E6B-861BC361E443}" dt="2025-04-27T20:45:21.793" v="55" actId="26606"/>
          <ac:spMkLst>
            <pc:docMk/>
            <pc:sldMk cId="3216055863" sldId="264"/>
            <ac:spMk id="15" creationId="{A44CD100-6267-4E62-AA64-2182A3A6A1C0}"/>
          </ac:spMkLst>
        </pc:spChg>
        <pc:spChg chg="add">
          <ac:chgData name="Charlie Hughes" userId="2001e2269d93bb4c" providerId="LiveId" clId="{A3751134-88F7-42C8-9E6B-861BC361E443}" dt="2025-04-27T20:45:21.793" v="55" actId="26606"/>
          <ac:spMkLst>
            <pc:docMk/>
            <pc:sldMk cId="3216055863" sldId="264"/>
            <ac:spMk id="17" creationId="{AF2F604E-43BE-4DC3-B983-E071523364F8}"/>
          </ac:spMkLst>
        </pc:spChg>
        <pc:spChg chg="add">
          <ac:chgData name="Charlie Hughes" userId="2001e2269d93bb4c" providerId="LiveId" clId="{A3751134-88F7-42C8-9E6B-861BC361E443}" dt="2025-04-27T20:45:21.793" v="55" actId="26606"/>
          <ac:spMkLst>
            <pc:docMk/>
            <pc:sldMk cId="3216055863" sldId="264"/>
            <ac:spMk id="19" creationId="{08C9B587-E65E-4B52-B37C-ABEBB6E87928}"/>
          </ac:spMkLst>
        </pc:spChg>
        <pc:picChg chg="add">
          <ac:chgData name="Charlie Hughes" userId="2001e2269d93bb4c" providerId="LiveId" clId="{A3751134-88F7-42C8-9E6B-861BC361E443}" dt="2025-04-27T20:45:21.793" v="55" actId="26606"/>
          <ac:picMkLst>
            <pc:docMk/>
            <pc:sldMk cId="3216055863" sldId="264"/>
            <ac:picMk id="5" creationId="{89393B67-142E-5362-F620-5E05ABBD5A0F}"/>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99E1FD1-DF8A-4360-9EDC-38579EE963F5}" type="datetimeFigureOut">
              <a:rPr lang="en-GB" smtClean="0"/>
              <a:t>27/04/2025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7383BC2-0BDD-4905-8C77-C637CB400C52}" type="slidenum">
              <a:rPr lang="en-GB" smtClean="0"/>
              <a:t>‹#›</a:t>
            </a:fld>
            <a:endParaRPr lang="en-GB"/>
          </a:p>
        </p:txBody>
      </p:sp>
    </p:spTree>
    <p:extLst>
      <p:ext uri="{BB962C8B-B14F-4D97-AF65-F5344CB8AC3E}">
        <p14:creationId xmlns:p14="http://schemas.microsoft.com/office/powerpoint/2010/main" val="34856346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Hello, good afternoon. Thank you for having us and for this opportunity, My name is Charlie and with me is Skye and Hywel. Today we will be giving you a presentation on evidence-based approaches to community policing. Each of us will go through a particular case study of when such an approach has been used. Evaluating its overall effectiveness and the challenges they have faced.</a:t>
            </a:r>
          </a:p>
        </p:txBody>
      </p:sp>
      <p:sp>
        <p:nvSpPr>
          <p:cNvPr id="4" name="Slide Number Placeholder 3"/>
          <p:cNvSpPr>
            <a:spLocks noGrp="1"/>
          </p:cNvSpPr>
          <p:nvPr>
            <p:ph type="sldNum" sz="quarter" idx="5"/>
          </p:nvPr>
        </p:nvSpPr>
        <p:spPr/>
        <p:txBody>
          <a:bodyPr/>
          <a:lstStyle/>
          <a:p>
            <a:fld id="{77383BC2-0BDD-4905-8C77-C637CB400C52}" type="slidenum">
              <a:rPr lang="en-GB" smtClean="0"/>
              <a:t>1</a:t>
            </a:fld>
            <a:endParaRPr lang="en-GB"/>
          </a:p>
        </p:txBody>
      </p:sp>
    </p:spTree>
    <p:extLst>
      <p:ext uri="{BB962C8B-B14F-4D97-AF65-F5344CB8AC3E}">
        <p14:creationId xmlns:p14="http://schemas.microsoft.com/office/powerpoint/2010/main" val="18213065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example I will be looking at is known as the Scottish Violence Reduction Unit (SVRU). Now what is the SVRU? It was created in response to Scotland's incredibly high rate of violent crime, in particular knife crime and homicides. </a:t>
            </a:r>
          </a:p>
          <a:p>
            <a:r>
              <a:rPr lang="en-GB" dirty="0"/>
              <a:t>At the time of it’s creation Glasgow was considered the murder capital of Europe (Fraser &amp; Gillon, 2024). This had a profound impact on the local communities in Glasgow and Scotland as a whole.</a:t>
            </a:r>
          </a:p>
          <a:p>
            <a:r>
              <a:rPr lang="en-GB" dirty="0"/>
              <a:t>To combat this the SVRU was formed in 2005. It is part of the Scottish Police and funded directly by the Scottish government with an annual budget of roughly £1million. The SVRU strives to use evidence based, innovative solutions to violence. It brings in a wide variety of experts across all fields and police themselves to produce these solutions. (SVRU, 2022).</a:t>
            </a:r>
          </a:p>
          <a:p>
            <a:r>
              <a:rPr lang="en-GB" dirty="0"/>
              <a:t>As highlighted by the current head of the SVRU, Jimmy Paul (2024), violence is treated as a disease by the public health model. Therefore, the police need to reflect this opinion as it is something that is constantly evolving, necessitating the demand for no complacency in the objective of reducing violence.</a:t>
            </a:r>
          </a:p>
          <a:p>
            <a:r>
              <a:rPr lang="en-GB" dirty="0"/>
              <a:t>The model itself is based upon the work of Tyler (2004) who states that for people to obey the law, there must be a mutual respect between law enforcement and the public. As he found that people obey the law because they believe that it is legitimate institution, not because they fear the punishment.</a:t>
            </a:r>
          </a:p>
          <a:p>
            <a:endParaRPr lang="en-GB" dirty="0"/>
          </a:p>
          <a:p>
            <a:endParaRPr lang="en-GB" dirty="0"/>
          </a:p>
        </p:txBody>
      </p:sp>
      <p:sp>
        <p:nvSpPr>
          <p:cNvPr id="4" name="Slide Number Placeholder 3"/>
          <p:cNvSpPr>
            <a:spLocks noGrp="1"/>
          </p:cNvSpPr>
          <p:nvPr>
            <p:ph type="sldNum" sz="quarter" idx="5"/>
          </p:nvPr>
        </p:nvSpPr>
        <p:spPr/>
        <p:txBody>
          <a:bodyPr/>
          <a:lstStyle/>
          <a:p>
            <a:fld id="{77383BC2-0BDD-4905-8C77-C637CB400C52}" type="slidenum">
              <a:rPr lang="en-GB" smtClean="0"/>
              <a:t>2</a:t>
            </a:fld>
            <a:endParaRPr lang="en-GB"/>
          </a:p>
        </p:txBody>
      </p:sp>
    </p:spTree>
    <p:extLst>
      <p:ext uri="{BB962C8B-B14F-4D97-AF65-F5344CB8AC3E}">
        <p14:creationId xmlns:p14="http://schemas.microsoft.com/office/powerpoint/2010/main" val="8047479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Now the real question is.. Has it worked? Overall, it can be said that the SVRU has had a significant impact in reducing the level of violent crime. From its inception till 2014, the homicide rate in Glasgow fell by over 60%. Going from 39 homicides in 2005 to just 16 by 2012 (Scottish Government, 2014).</a:t>
            </a:r>
          </a:p>
          <a:p>
            <a:r>
              <a:rPr lang="en-GB" dirty="0"/>
              <a:t>Furthermore, annual surveys by the Scottish Police Authority (SPA) found that through their initiatives, public trust in police increased from 40% in 2023 to 47% in 2024. This is a significant increase and while the majority may still lack in trust, its indicative that further successes will only see this percentage increase more and more over time (SPA, 2024)</a:t>
            </a:r>
          </a:p>
          <a:p>
            <a:r>
              <a:rPr lang="en-GB" dirty="0"/>
              <a:t>This improved trust is likely developed through effective policing practises being implemented. Such as Stop &amp; Engage instead of stop &amp; search (Clayton, 2024). Lennon &amp; Murray (2018) found that 70% of all Stop &amp; Searches were found to be non-statutory, meaning they had no legal basis and where predominantly implemented on young people, leading to many having their trust in police broken. By pivoting to a Stop &amp; Engage approach it has shown a significant increase in public trust as the police were now acting more lawfully.</a:t>
            </a:r>
          </a:p>
        </p:txBody>
      </p:sp>
      <p:sp>
        <p:nvSpPr>
          <p:cNvPr id="4" name="Slide Number Placeholder 3"/>
          <p:cNvSpPr>
            <a:spLocks noGrp="1"/>
          </p:cNvSpPr>
          <p:nvPr>
            <p:ph type="sldNum" sz="quarter" idx="5"/>
          </p:nvPr>
        </p:nvSpPr>
        <p:spPr/>
        <p:txBody>
          <a:bodyPr/>
          <a:lstStyle/>
          <a:p>
            <a:fld id="{77383BC2-0BDD-4905-8C77-C637CB400C52}" type="slidenum">
              <a:rPr lang="en-GB" smtClean="0"/>
              <a:t>3</a:t>
            </a:fld>
            <a:endParaRPr lang="en-GB"/>
          </a:p>
        </p:txBody>
      </p:sp>
    </p:spTree>
    <p:extLst>
      <p:ext uri="{BB962C8B-B14F-4D97-AF65-F5344CB8AC3E}">
        <p14:creationId xmlns:p14="http://schemas.microsoft.com/office/powerpoint/2010/main" val="39886300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a chart I created using data from the Scottish Government (2014) in the previous slide that highlights just how significant of an impact the SVRU has had on the reduction in homicides</a:t>
            </a:r>
          </a:p>
        </p:txBody>
      </p:sp>
      <p:sp>
        <p:nvSpPr>
          <p:cNvPr id="4" name="Slide Number Placeholder 3"/>
          <p:cNvSpPr>
            <a:spLocks noGrp="1"/>
          </p:cNvSpPr>
          <p:nvPr>
            <p:ph type="sldNum" sz="quarter" idx="5"/>
          </p:nvPr>
        </p:nvSpPr>
        <p:spPr/>
        <p:txBody>
          <a:bodyPr/>
          <a:lstStyle/>
          <a:p>
            <a:fld id="{77383BC2-0BDD-4905-8C77-C637CB400C52}" type="slidenum">
              <a:rPr lang="en-GB" smtClean="0"/>
              <a:t>4</a:t>
            </a:fld>
            <a:endParaRPr lang="en-GB"/>
          </a:p>
        </p:txBody>
      </p:sp>
    </p:spTree>
    <p:extLst>
      <p:ext uri="{BB962C8B-B14F-4D97-AF65-F5344CB8AC3E}">
        <p14:creationId xmlns:p14="http://schemas.microsoft.com/office/powerpoint/2010/main" val="37599768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Now I’ll explain some of the significant challenges the SVRU faces. The first being the issue of funding itself. As I previously stated the government funds the SVRU by roughly £1million each year. In addition to this they receive grants every 3 years from the Scottish government. Because of the nature of this cycle, staff face significant job security risks and many talented, needed individuals get poached by other sectors or organisations (Scottish Government, 2024).</a:t>
            </a:r>
          </a:p>
          <a:p>
            <a:r>
              <a:rPr lang="en-GB" dirty="0"/>
              <a:t>The second issue is the granularity of the data itself is rather low. Most of the data used is from national polls. The results obtained aren’t broken down below policing division levels. Therefore, it becomes difficult for police to gauge where the specific hot and cold spots of the violent crimes are (SPA, 2024).</a:t>
            </a:r>
          </a:p>
          <a:p>
            <a:r>
              <a:rPr lang="en-GB" dirty="0"/>
              <a:t>Finally, we have the culture shift required. Most police officers before the SVRU were “enforcement-heavy” in mindset. This wasn’t an effective response to the issue so many officers needed to be retrained in a “procedural-justice” style mindset. When the SVRU was first formed it took a long time and money to get all officers up to speed with the new improved way of doing things (Clayton, 2024).</a:t>
            </a:r>
          </a:p>
          <a:p>
            <a:endParaRPr lang="en-GB" dirty="0"/>
          </a:p>
        </p:txBody>
      </p:sp>
      <p:sp>
        <p:nvSpPr>
          <p:cNvPr id="4" name="Slide Number Placeholder 3"/>
          <p:cNvSpPr>
            <a:spLocks noGrp="1"/>
          </p:cNvSpPr>
          <p:nvPr>
            <p:ph type="sldNum" sz="quarter" idx="5"/>
          </p:nvPr>
        </p:nvSpPr>
        <p:spPr/>
        <p:txBody>
          <a:bodyPr/>
          <a:lstStyle/>
          <a:p>
            <a:fld id="{77383BC2-0BDD-4905-8C77-C637CB400C52}" type="slidenum">
              <a:rPr lang="en-GB" smtClean="0"/>
              <a:t>5</a:t>
            </a:fld>
            <a:endParaRPr lang="en-GB"/>
          </a:p>
        </p:txBody>
      </p:sp>
    </p:spTree>
    <p:extLst>
      <p:ext uri="{BB962C8B-B14F-4D97-AF65-F5344CB8AC3E}">
        <p14:creationId xmlns:p14="http://schemas.microsoft.com/office/powerpoint/2010/main" val="23970265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conclusion, Glasgow's SVRU proves that violence falls, and trust rises when policing is data driven, co-designed and funded for the long haul. Guardian culture sustains the gains</a:t>
            </a:r>
          </a:p>
        </p:txBody>
      </p:sp>
      <p:sp>
        <p:nvSpPr>
          <p:cNvPr id="4" name="Slide Number Placeholder 3"/>
          <p:cNvSpPr>
            <a:spLocks noGrp="1"/>
          </p:cNvSpPr>
          <p:nvPr>
            <p:ph type="sldNum" sz="quarter" idx="5"/>
          </p:nvPr>
        </p:nvSpPr>
        <p:spPr/>
        <p:txBody>
          <a:bodyPr/>
          <a:lstStyle/>
          <a:p>
            <a:fld id="{77383BC2-0BDD-4905-8C77-C637CB400C52}" type="slidenum">
              <a:rPr lang="en-GB" smtClean="0"/>
              <a:t>6</a:t>
            </a:fld>
            <a:endParaRPr lang="en-GB"/>
          </a:p>
        </p:txBody>
      </p:sp>
    </p:spTree>
    <p:extLst>
      <p:ext uri="{BB962C8B-B14F-4D97-AF65-F5344CB8AC3E}">
        <p14:creationId xmlns:p14="http://schemas.microsoft.com/office/powerpoint/2010/main" val="21684304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7383BC2-0BDD-4905-8C77-C637CB400C52}" type="slidenum">
              <a:rPr lang="en-GB" smtClean="0"/>
              <a:t>7</a:t>
            </a:fld>
            <a:endParaRPr lang="en-GB"/>
          </a:p>
        </p:txBody>
      </p:sp>
    </p:spTree>
    <p:extLst>
      <p:ext uri="{BB962C8B-B14F-4D97-AF65-F5344CB8AC3E}">
        <p14:creationId xmlns:p14="http://schemas.microsoft.com/office/powerpoint/2010/main" val="26610717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7383BC2-0BDD-4905-8C77-C637CB400C52}" type="slidenum">
              <a:rPr lang="en-GB" smtClean="0"/>
              <a:t>8</a:t>
            </a:fld>
            <a:endParaRPr lang="en-GB"/>
          </a:p>
        </p:txBody>
      </p:sp>
    </p:spTree>
    <p:extLst>
      <p:ext uri="{BB962C8B-B14F-4D97-AF65-F5344CB8AC3E}">
        <p14:creationId xmlns:p14="http://schemas.microsoft.com/office/powerpoint/2010/main" val="6358170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B8136-4330-4480-80D9-0F6FD970617C}"/>
              </a:ext>
            </a:extLst>
          </p:cNvPr>
          <p:cNvSpPr>
            <a:spLocks noGrp="1"/>
          </p:cNvSpPr>
          <p:nvPr>
            <p:ph type="ctrTitle"/>
          </p:nvPr>
        </p:nvSpPr>
        <p:spPr>
          <a:xfrm>
            <a:off x="576072" y="1124712"/>
            <a:ext cx="11036808" cy="3172968"/>
          </a:xfrm>
        </p:spPr>
        <p:txBody>
          <a:bodyPr anchor="b">
            <a:normAutofit/>
          </a:bodyPr>
          <a:lstStyle>
            <a:lvl1pPr algn="l">
              <a:defRPr sz="8000"/>
            </a:lvl1pPr>
          </a:lstStyle>
          <a:p>
            <a:r>
              <a:rPr lang="en-US" dirty="0"/>
              <a:t>Click to edit Master title style</a:t>
            </a:r>
          </a:p>
        </p:txBody>
      </p:sp>
      <p:sp>
        <p:nvSpPr>
          <p:cNvPr id="3" name="Subtitle 2">
            <a:extLst>
              <a:ext uri="{FF2B5EF4-FFF2-40B4-BE49-F238E27FC236}">
                <a16:creationId xmlns:a16="http://schemas.microsoft.com/office/drawing/2014/main" id="{566E5739-DD96-45FB-B609-3E3447A52FED}"/>
              </a:ext>
            </a:extLst>
          </p:cNvPr>
          <p:cNvSpPr>
            <a:spLocks noGrp="1"/>
          </p:cNvSpPr>
          <p:nvPr>
            <p:ph type="subTitle" idx="1"/>
          </p:nvPr>
        </p:nvSpPr>
        <p:spPr>
          <a:xfrm>
            <a:off x="576072" y="4727448"/>
            <a:ext cx="11036808" cy="1481328"/>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1B9FF558-51F9-42A2-9944-DBE23DA8B224}"/>
              </a:ext>
            </a:extLst>
          </p:cNvPr>
          <p:cNvSpPr>
            <a:spLocks noGrp="1"/>
          </p:cNvSpPr>
          <p:nvPr>
            <p:ph type="dt" sz="half" idx="10"/>
          </p:nvPr>
        </p:nvSpPr>
        <p:spPr>
          <a:xfrm>
            <a:off x="576072" y="6356350"/>
            <a:ext cx="2743200" cy="365125"/>
          </a:xfrm>
        </p:spPr>
        <p:txBody>
          <a:bodyPr/>
          <a:lstStyle/>
          <a:p>
            <a:fld id="{02AC24A9-CCB6-4F8D-B8DB-C2F3692CFA5A}" type="datetimeFigureOut">
              <a:rPr lang="en-US" smtClean="0"/>
              <a:t>4/27/2025</a:t>
            </a:fld>
            <a:endParaRPr lang="en-US" dirty="0"/>
          </a:p>
        </p:txBody>
      </p:sp>
      <p:sp>
        <p:nvSpPr>
          <p:cNvPr id="5" name="Footer Placeholder 4">
            <a:extLst>
              <a:ext uri="{FF2B5EF4-FFF2-40B4-BE49-F238E27FC236}">
                <a16:creationId xmlns:a16="http://schemas.microsoft.com/office/drawing/2014/main" id="{8B8C0E86-A7F7-4BDC-A637-254E5252DED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3D10ADE-E9DA-4E57-BF57-1CCB65219839}"/>
              </a:ext>
            </a:extLst>
          </p:cNvPr>
          <p:cNvSpPr>
            <a:spLocks noGrp="1"/>
          </p:cNvSpPr>
          <p:nvPr>
            <p:ph type="sldNum" sz="quarter" idx="12"/>
          </p:nvPr>
        </p:nvSpPr>
        <p:spPr>
          <a:xfrm>
            <a:off x="8869680" y="6356350"/>
            <a:ext cx="2743200" cy="365125"/>
          </a:xfrm>
        </p:spPr>
        <p:txBody>
          <a:bodyPr/>
          <a:lstStyle/>
          <a:p>
            <a:fld id="{B2DC25EE-239B-4C5F-AAD1-255A7D5F1EE2}" type="slidenum">
              <a:rPr lang="en-US" smtClean="0"/>
              <a:t>‹#›</a:t>
            </a:fld>
            <a:endParaRPr lang="en-US" dirty="0"/>
          </a:p>
        </p:txBody>
      </p:sp>
      <p:sp>
        <p:nvSpPr>
          <p:cNvPr id="8" name="Rectangle 7">
            <a:extLst>
              <a:ext uri="{FF2B5EF4-FFF2-40B4-BE49-F238E27FC236}">
                <a16:creationId xmlns:a16="http://schemas.microsoft.com/office/drawing/2014/main" id="{8D06CE56-3881-4ADA-8CEF-D18B02C242A3}"/>
              </a:ext>
            </a:extLst>
          </p:cNvPr>
          <p:cNvSpPr/>
          <p:nvPr/>
        </p:nvSpPr>
        <p:spPr>
          <a:xfrm rot="5400000">
            <a:off x="857544"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79F3C543-62EC-4433-9C93-A2CD8764E9B4}"/>
              </a:ext>
            </a:extLst>
          </p:cNvPr>
          <p:cNvSpPr/>
          <p:nvPr/>
        </p:nvSpPr>
        <p:spPr>
          <a:xfrm flipV="1">
            <a:off x="578652" y="4501201"/>
            <a:ext cx="1103469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373090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D6FBB9D-1CAA-4D05-AB33-BABDFE17B843}"/>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0" name="Rectangle 9">
            <a:extLst>
              <a:ext uri="{FF2B5EF4-FFF2-40B4-BE49-F238E27FC236}">
                <a16:creationId xmlns:a16="http://schemas.microsoft.com/office/drawing/2014/main" id="{04727B71-B4B6-4823-80A1-68C40B475118}"/>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9A6DB05-9FB5-4B07-8675-74C23D4FD89D}"/>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8D358CF-0758-490A-A084-C46443B9ABE8}"/>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1671183-B3CE-4F45-92FB-98290CA0E2CA}"/>
              </a:ext>
            </a:extLst>
          </p:cNvPr>
          <p:cNvSpPr>
            <a:spLocks noGrp="1"/>
          </p:cNvSpPr>
          <p:nvPr>
            <p:ph idx="1"/>
          </p:nvPr>
        </p:nvSpPr>
        <p:spPr>
          <a:xfrm>
            <a:off x="1115568" y="2478024"/>
            <a:ext cx="10168128"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D7DED67-27EC-4D43-A21C-093C1DB0481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4/27/2025</a:t>
            </a:fld>
            <a:endParaRPr lang="en-US"/>
          </a:p>
        </p:txBody>
      </p:sp>
      <p:sp>
        <p:nvSpPr>
          <p:cNvPr id="5" name="Footer Placeholder 4">
            <a:extLst>
              <a:ext uri="{FF2B5EF4-FFF2-40B4-BE49-F238E27FC236}">
                <a16:creationId xmlns:a16="http://schemas.microsoft.com/office/drawing/2014/main" id="{36747CE3-4890-4BC1-94DB-5D49D02C993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3C5AD3-D79A-4D46-B25B-822FE0252511}"/>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1932306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5AEDC5C-2E87-49C6-AB07-A95E5F39ED8E}"/>
              </a:ext>
            </a:extLst>
          </p:cNvPr>
          <p:cNvSpPr/>
          <p:nvPr/>
        </p:nvSpPr>
        <p:spPr>
          <a:xfrm>
            <a:off x="558210" y="4981421"/>
            <a:ext cx="11134956" cy="822960"/>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A57D88DE-E462-4C8A-BF99-609390DFB781}"/>
              </a:ext>
            </a:extLst>
          </p:cNvPr>
          <p:cNvSpPr/>
          <p:nvPr/>
        </p:nvSpPr>
        <p:spPr>
          <a:xfrm>
            <a:off x="498834" y="5118581"/>
            <a:ext cx="146304"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8E44900-E8BF-4B12-8BCB-41076E2B68C7}"/>
              </a:ext>
            </a:extLst>
          </p:cNvPr>
          <p:cNvSpPr>
            <a:spLocks noGrp="1"/>
          </p:cNvSpPr>
          <p:nvPr>
            <p:ph type="title"/>
          </p:nvPr>
        </p:nvSpPr>
        <p:spPr>
          <a:xfrm>
            <a:off x="557784" y="640080"/>
            <a:ext cx="10890504" cy="4114800"/>
          </a:xfrm>
        </p:spPr>
        <p:txBody>
          <a:bodyPr anchor="b">
            <a:normAutofit/>
          </a:bodyPr>
          <a:lstStyle>
            <a:lvl1pPr>
              <a:defRPr sz="6600"/>
            </a:lvl1pPr>
          </a:lstStyle>
          <a:p>
            <a:r>
              <a:rPr lang="en-US" dirty="0"/>
              <a:t>Click to edit Master title style</a:t>
            </a:r>
          </a:p>
        </p:txBody>
      </p:sp>
      <p:sp>
        <p:nvSpPr>
          <p:cNvPr id="3" name="Text Placeholder 2">
            <a:extLst>
              <a:ext uri="{FF2B5EF4-FFF2-40B4-BE49-F238E27FC236}">
                <a16:creationId xmlns:a16="http://schemas.microsoft.com/office/drawing/2014/main" id="{917741F9-B00F-4463-A257-6B66DABD9B4E}"/>
              </a:ext>
            </a:extLst>
          </p:cNvPr>
          <p:cNvSpPr>
            <a:spLocks noGrp="1"/>
          </p:cNvSpPr>
          <p:nvPr>
            <p:ph type="body" idx="1"/>
          </p:nvPr>
        </p:nvSpPr>
        <p:spPr>
          <a:xfrm>
            <a:off x="841248" y="5102352"/>
            <a:ext cx="10607040" cy="585216"/>
          </a:xfrm>
        </p:spPr>
        <p:txBody>
          <a:bodyPr anchor="ct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D48BFA7D-4401-4285-802B-1579165F0D6D}"/>
              </a:ext>
            </a:extLst>
          </p:cNvPr>
          <p:cNvSpPr>
            <a:spLocks noGrp="1"/>
          </p:cNvSpPr>
          <p:nvPr>
            <p:ph type="dt" sz="half" idx="10"/>
          </p:nvPr>
        </p:nvSpPr>
        <p:spPr/>
        <p:txBody>
          <a:bodyPr/>
          <a:lstStyle/>
          <a:p>
            <a:fld id="{02AC24A9-CCB6-4F8D-B8DB-C2F3692CFA5A}" type="datetimeFigureOut">
              <a:rPr lang="en-US" smtClean="0"/>
              <a:t>4/27/2025</a:t>
            </a:fld>
            <a:endParaRPr lang="en-US"/>
          </a:p>
        </p:txBody>
      </p:sp>
      <p:sp>
        <p:nvSpPr>
          <p:cNvPr id="5" name="Footer Placeholder 4">
            <a:extLst>
              <a:ext uri="{FF2B5EF4-FFF2-40B4-BE49-F238E27FC236}">
                <a16:creationId xmlns:a16="http://schemas.microsoft.com/office/drawing/2014/main" id="{49A909C5-AA19-4195-8376-9002D5DF46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AC3F32-46E0-47C8-8565-5969A475FDB0}"/>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7148453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076262E-36A0-40C6-ADE6-90CD9FB9B9EA}"/>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1" name="Rectangle 10">
            <a:extLst>
              <a:ext uri="{FF2B5EF4-FFF2-40B4-BE49-F238E27FC236}">
                <a16:creationId xmlns:a16="http://schemas.microsoft.com/office/drawing/2014/main" id="{42677A9B-4D1D-4D80-912C-24570140A650}"/>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03DC8C98-510F-48C9-82B2-9E4F760A68DF}"/>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7A078AE-0BC3-48F9-87EC-2DB0CCE7E2AE}"/>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92A20DF-0829-4336-B59F-FF9D7AA9D8B6}"/>
              </a:ext>
            </a:extLst>
          </p:cNvPr>
          <p:cNvSpPr>
            <a:spLocks noGrp="1"/>
          </p:cNvSpPr>
          <p:nvPr>
            <p:ph sz="half" idx="1"/>
          </p:nvPr>
        </p:nvSpPr>
        <p:spPr>
          <a:xfrm>
            <a:off x="1115568"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7935D01C-CF67-4DF6-B96C-FFC9D5BF847B}"/>
              </a:ext>
            </a:extLst>
          </p:cNvPr>
          <p:cNvSpPr>
            <a:spLocks noGrp="1"/>
          </p:cNvSpPr>
          <p:nvPr>
            <p:ph sz="half" idx="2"/>
          </p:nvPr>
        </p:nvSpPr>
        <p:spPr>
          <a:xfrm>
            <a:off x="6345936"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29BBD797-6031-4F82-8726-EAB757027FF5}"/>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4/27/2025</a:t>
            </a:fld>
            <a:endParaRPr lang="en-US"/>
          </a:p>
        </p:txBody>
      </p:sp>
      <p:sp>
        <p:nvSpPr>
          <p:cNvPr id="6" name="Footer Placeholder 5">
            <a:extLst>
              <a:ext uri="{FF2B5EF4-FFF2-40B4-BE49-F238E27FC236}">
                <a16:creationId xmlns:a16="http://schemas.microsoft.com/office/drawing/2014/main" id="{76B3F71C-B897-4909-A75E-8716AD49C1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F78BC14-5BB1-405F-A6F3-C07230F085C8}"/>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296545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6B671BDE-E45C-41A1-9B98-4A607D703855}"/>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Rectangle 12">
            <a:extLst>
              <a:ext uri="{FF2B5EF4-FFF2-40B4-BE49-F238E27FC236}">
                <a16:creationId xmlns:a16="http://schemas.microsoft.com/office/drawing/2014/main" id="{299500CE-917A-4D03-A7DF-71D8EBBC1537}"/>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C3D0D377-28B0-417D-886B-9483AF064975}"/>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F8F91F8-0767-40B5-A3AA-72931FC192EA}"/>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Text Placeholder 2">
            <a:extLst>
              <a:ext uri="{FF2B5EF4-FFF2-40B4-BE49-F238E27FC236}">
                <a16:creationId xmlns:a16="http://schemas.microsoft.com/office/drawing/2014/main" id="{AAAE0554-8BEE-4BF6-9519-51B8475D35E1}"/>
              </a:ext>
            </a:extLst>
          </p:cNvPr>
          <p:cNvSpPr>
            <a:spLocks noGrp="1"/>
          </p:cNvSpPr>
          <p:nvPr>
            <p:ph type="body" idx="1"/>
          </p:nvPr>
        </p:nvSpPr>
        <p:spPr>
          <a:xfrm>
            <a:off x="1115568"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FD4A358D-C930-48E0-B372-06A826B74C47}"/>
              </a:ext>
            </a:extLst>
          </p:cNvPr>
          <p:cNvSpPr>
            <a:spLocks noGrp="1"/>
          </p:cNvSpPr>
          <p:nvPr>
            <p:ph sz="half" idx="2"/>
          </p:nvPr>
        </p:nvSpPr>
        <p:spPr>
          <a:xfrm>
            <a:off x="1115568" y="3203688"/>
            <a:ext cx="4937760" cy="2968512"/>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83B6615E-4966-4150-83B6-C47591B36383}"/>
              </a:ext>
            </a:extLst>
          </p:cNvPr>
          <p:cNvSpPr>
            <a:spLocks noGrp="1"/>
          </p:cNvSpPr>
          <p:nvPr>
            <p:ph type="body" sz="quarter" idx="3"/>
          </p:nvPr>
        </p:nvSpPr>
        <p:spPr>
          <a:xfrm>
            <a:off x="6345936"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BD409F6B-C17B-4B4F-9F35-5068BDC4E2FD}"/>
              </a:ext>
            </a:extLst>
          </p:cNvPr>
          <p:cNvSpPr>
            <a:spLocks noGrp="1"/>
          </p:cNvSpPr>
          <p:nvPr>
            <p:ph sz="quarter" idx="4"/>
          </p:nvPr>
        </p:nvSpPr>
        <p:spPr>
          <a:xfrm>
            <a:off x="6345936" y="3203687"/>
            <a:ext cx="4937760" cy="2968511"/>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C8BC356D-052B-4A9B-8B2F-6665FD325AB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4/27/2025</a:t>
            </a:fld>
            <a:endParaRPr lang="en-US"/>
          </a:p>
        </p:txBody>
      </p:sp>
      <p:sp>
        <p:nvSpPr>
          <p:cNvPr id="8" name="Footer Placeholder 7">
            <a:extLst>
              <a:ext uri="{FF2B5EF4-FFF2-40B4-BE49-F238E27FC236}">
                <a16:creationId xmlns:a16="http://schemas.microsoft.com/office/drawing/2014/main" id="{69C5E5FA-26A9-467C-93E3-8476142D1D4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279E50C-1E40-4B48-871B-E392428D20A3}"/>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0527248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8C0689C4-0DB3-408B-A956-40326B4AE4C4}"/>
              </a:ext>
            </a:extLst>
          </p:cNvPr>
          <p:cNvSpPr/>
          <p:nvPr/>
        </p:nvSpPr>
        <p:spPr>
          <a:xfrm>
            <a:off x="665853" y="1533525"/>
            <a:ext cx="10917063" cy="3790950"/>
          </a:xfrm>
          <a:prstGeom prst="rect">
            <a:avLst/>
          </a:prstGeom>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56E1D10E-1C30-41BF-8C3B-C460C9B5597B}"/>
              </a:ext>
            </a:extLst>
          </p:cNvPr>
          <p:cNvSpPr/>
          <p:nvPr/>
        </p:nvSpPr>
        <p:spPr>
          <a:xfrm>
            <a:off x="609084" y="2971798"/>
            <a:ext cx="128016" cy="914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79454F2-0EE5-4888-AF4C-82F825E6226E}"/>
              </a:ext>
            </a:extLst>
          </p:cNvPr>
          <p:cNvSpPr>
            <a:spLocks noGrp="1"/>
          </p:cNvSpPr>
          <p:nvPr>
            <p:ph type="title"/>
          </p:nvPr>
        </p:nvSpPr>
        <p:spPr>
          <a:xfrm>
            <a:off x="1078992" y="1938528"/>
            <a:ext cx="10177272" cy="2990088"/>
          </a:xfrm>
        </p:spPr>
        <p:txBody>
          <a:bodyPr>
            <a:normAutofit/>
          </a:bodyPr>
          <a:lstStyle>
            <a:lvl1pPr>
              <a:defRPr sz="5400"/>
            </a:lvl1pPr>
          </a:lstStyle>
          <a:p>
            <a:r>
              <a:rPr lang="en-US" dirty="0"/>
              <a:t>Click to edit Master title style</a:t>
            </a:r>
          </a:p>
        </p:txBody>
      </p:sp>
      <p:sp>
        <p:nvSpPr>
          <p:cNvPr id="3" name="Date Placeholder 2">
            <a:extLst>
              <a:ext uri="{FF2B5EF4-FFF2-40B4-BE49-F238E27FC236}">
                <a16:creationId xmlns:a16="http://schemas.microsoft.com/office/drawing/2014/main" id="{67C91241-A315-4643-91E5-CF2C25CC903A}"/>
              </a:ext>
            </a:extLst>
          </p:cNvPr>
          <p:cNvSpPr>
            <a:spLocks noGrp="1"/>
          </p:cNvSpPr>
          <p:nvPr>
            <p:ph type="dt" sz="half" idx="10"/>
          </p:nvPr>
        </p:nvSpPr>
        <p:spPr/>
        <p:txBody>
          <a:bodyPr/>
          <a:lstStyle/>
          <a:p>
            <a:fld id="{02AC24A9-CCB6-4F8D-B8DB-C2F3692CFA5A}" type="datetimeFigureOut">
              <a:rPr lang="en-US" smtClean="0"/>
              <a:t>4/27/2025</a:t>
            </a:fld>
            <a:endParaRPr lang="en-US"/>
          </a:p>
        </p:txBody>
      </p:sp>
      <p:sp>
        <p:nvSpPr>
          <p:cNvPr id="4" name="Footer Placeholder 3">
            <a:extLst>
              <a:ext uri="{FF2B5EF4-FFF2-40B4-BE49-F238E27FC236}">
                <a16:creationId xmlns:a16="http://schemas.microsoft.com/office/drawing/2014/main" id="{22706D86-5479-487D-94C8-76093D84F37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7739411-CED6-43D4-868D-A65C4161A72B}"/>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0972347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AC447E0-1D4D-4EF2-B81B-4B2400EE3EDB}"/>
              </a:ext>
            </a:extLst>
          </p:cNvPr>
          <p:cNvSpPr>
            <a:spLocks noGrp="1"/>
          </p:cNvSpPr>
          <p:nvPr>
            <p:ph type="dt" sz="half" idx="10"/>
          </p:nvPr>
        </p:nvSpPr>
        <p:spPr/>
        <p:txBody>
          <a:bodyPr/>
          <a:lstStyle/>
          <a:p>
            <a:fld id="{02AC24A9-CCB6-4F8D-B8DB-C2F3692CFA5A}" type="datetimeFigureOut">
              <a:rPr lang="en-US" smtClean="0"/>
              <a:t>4/27/2025</a:t>
            </a:fld>
            <a:endParaRPr lang="en-US"/>
          </a:p>
        </p:txBody>
      </p:sp>
      <p:sp>
        <p:nvSpPr>
          <p:cNvPr id="3" name="Footer Placeholder 2">
            <a:extLst>
              <a:ext uri="{FF2B5EF4-FFF2-40B4-BE49-F238E27FC236}">
                <a16:creationId xmlns:a16="http://schemas.microsoft.com/office/drawing/2014/main" id="{C9984CA0-2A78-4600-9F3D-19B09E790FE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440955-B18E-49D3-AE7B-B331200E34C5}"/>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9529311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FA417FE-CD1A-486F-A4AC-E4000A2FB18E}"/>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1318F0F5-812B-472C-9408-B80F2553F5E0}"/>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7F7751B-CD8F-4F5B-A903-1DCE5D1E8306}"/>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Content Placeholder 2">
            <a:extLst>
              <a:ext uri="{FF2B5EF4-FFF2-40B4-BE49-F238E27FC236}">
                <a16:creationId xmlns:a16="http://schemas.microsoft.com/office/drawing/2014/main" id="{EFA55C8A-A0BB-441D-976F-EB56D4382DB6}"/>
              </a:ext>
            </a:extLst>
          </p:cNvPr>
          <p:cNvSpPr>
            <a:spLocks noGrp="1"/>
          </p:cNvSpPr>
          <p:nvPr>
            <p:ph idx="1"/>
          </p:nvPr>
        </p:nvSpPr>
        <p:spPr>
          <a:xfrm>
            <a:off x="4965192" y="1709928"/>
            <a:ext cx="6729984" cy="4096512"/>
          </a:xfrm>
        </p:spPr>
        <p:txBody>
          <a:bodyPr/>
          <a:lstStyle>
            <a:lvl1pPr>
              <a:defRPr sz="2800"/>
            </a:lvl1pPr>
            <a:lvl2pPr>
              <a:defRPr sz="2400"/>
            </a:lvl2pPr>
            <a:lvl3pPr>
              <a:defRPr sz="20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37DE6A51-A2E5-4BFA-B571-9FDFE1BBFB44}"/>
              </a:ext>
            </a:extLst>
          </p:cNvPr>
          <p:cNvSpPr>
            <a:spLocks noGrp="1"/>
          </p:cNvSpPr>
          <p:nvPr>
            <p:ph type="body" sz="half" idx="2"/>
          </p:nvPr>
        </p:nvSpPr>
        <p:spPr>
          <a:xfrm>
            <a:off x="868680" y="3429000"/>
            <a:ext cx="3099816" cy="2066544"/>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3D92778A-DD4C-4651-9C53-8B0C44CD8805}"/>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t>4/27/2025</a:t>
            </a:fld>
            <a:endParaRPr lang="en-US" dirty="0"/>
          </a:p>
        </p:txBody>
      </p:sp>
      <p:sp>
        <p:nvSpPr>
          <p:cNvPr id="6" name="Footer Placeholder 5">
            <a:extLst>
              <a:ext uri="{FF2B5EF4-FFF2-40B4-BE49-F238E27FC236}">
                <a16:creationId xmlns:a16="http://schemas.microsoft.com/office/drawing/2014/main" id="{9D6C7F66-2DFA-4146-BE1A-CE2890FE45E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285D185-B1B6-4D62-81BE-BE82C80ACA6C}"/>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7992149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68B77B5-211C-456E-B79F-306CC3619347}"/>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3B63C338-194D-4F23-ABEC-60A7EA96F302}"/>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0C04DCC-0E3E-4F05-9FAC-9FA6CA4B2BAE}"/>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Picture Placeholder 2">
            <a:extLst>
              <a:ext uri="{FF2B5EF4-FFF2-40B4-BE49-F238E27FC236}">
                <a16:creationId xmlns:a16="http://schemas.microsoft.com/office/drawing/2014/main" id="{EBA29649-B19F-499E-8E9A-3577EAC8F031}"/>
              </a:ext>
            </a:extLst>
          </p:cNvPr>
          <p:cNvSpPr>
            <a:spLocks noGrp="1"/>
          </p:cNvSpPr>
          <p:nvPr>
            <p:ph type="pic" idx="1"/>
          </p:nvPr>
        </p:nvSpPr>
        <p:spPr>
          <a:xfrm>
            <a:off x="4965192" y="1161288"/>
            <a:ext cx="6729984" cy="4645152"/>
          </a:xfrm>
        </p:spPr>
        <p:txBody>
          <a:bodyPr>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1BC9EF2E-A8CD-41A1-B11A-0D8842797A98}"/>
              </a:ext>
            </a:extLst>
          </p:cNvPr>
          <p:cNvSpPr>
            <a:spLocks noGrp="1"/>
          </p:cNvSpPr>
          <p:nvPr>
            <p:ph type="body" sz="half" idx="2"/>
          </p:nvPr>
        </p:nvSpPr>
        <p:spPr>
          <a:xfrm>
            <a:off x="868680" y="3438144"/>
            <a:ext cx="3099816" cy="205740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B44257B5-0DE0-401F-9171-E8687A97DBA7}"/>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t>4/27/2025</a:t>
            </a:fld>
            <a:endParaRPr lang="en-US"/>
          </a:p>
        </p:txBody>
      </p:sp>
      <p:sp>
        <p:nvSpPr>
          <p:cNvPr id="6" name="Footer Placeholder 5">
            <a:extLst>
              <a:ext uri="{FF2B5EF4-FFF2-40B4-BE49-F238E27FC236}">
                <a16:creationId xmlns:a16="http://schemas.microsoft.com/office/drawing/2014/main" id="{788CD9AD-D667-4FD4-AA34-428AA0BCD0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8770FB6-F273-4BA6-8B97-9835AC537871}"/>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9781786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32C18-E430-4EC7-BD7C-99D86D012231}"/>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8FC5012F-7119-4D94-9717-3862E1C9384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9ED9A4A-D287-4207-9037-70DB007A1707}"/>
              </a:ext>
            </a:extLst>
          </p:cNvPr>
          <p:cNvSpPr>
            <a:spLocks noGrp="1"/>
          </p:cNvSpPr>
          <p:nvPr>
            <p:ph type="dt" sz="half" idx="10"/>
          </p:nvPr>
        </p:nvSpPr>
        <p:spPr/>
        <p:txBody>
          <a:bodyPr/>
          <a:lstStyle/>
          <a:p>
            <a:fld id="{02AC24A9-CCB6-4F8D-B8DB-C2F3692CFA5A}" type="datetimeFigureOut">
              <a:rPr lang="en-US" smtClean="0"/>
              <a:t>4/27/2025</a:t>
            </a:fld>
            <a:endParaRPr lang="en-US"/>
          </a:p>
        </p:txBody>
      </p:sp>
      <p:sp>
        <p:nvSpPr>
          <p:cNvPr id="5" name="Footer Placeholder 4">
            <a:extLst>
              <a:ext uri="{FF2B5EF4-FFF2-40B4-BE49-F238E27FC236}">
                <a16:creationId xmlns:a16="http://schemas.microsoft.com/office/drawing/2014/main" id="{61ECFCAC-80DB-43BB-B3F1-AC22BACEE36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7679730-3487-4D94-A0DC-C21684963AB3}"/>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9668188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43C89D-929E-4CD1-BCCC-72A14C0335D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ED450EA-A577-4B76-A12F-650BEB20FD8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1D2603B-9ACE-4FA9-805B-9B91EB63DF7D}"/>
              </a:ext>
            </a:extLst>
          </p:cNvPr>
          <p:cNvSpPr>
            <a:spLocks noGrp="1"/>
          </p:cNvSpPr>
          <p:nvPr>
            <p:ph type="dt" sz="half" idx="10"/>
          </p:nvPr>
        </p:nvSpPr>
        <p:spPr/>
        <p:txBody>
          <a:bodyPr/>
          <a:lstStyle/>
          <a:p>
            <a:fld id="{02AC24A9-CCB6-4F8D-B8DB-C2F3692CFA5A}" type="datetimeFigureOut">
              <a:rPr lang="en-US" smtClean="0"/>
              <a:t>4/27/2025</a:t>
            </a:fld>
            <a:endParaRPr lang="en-US"/>
          </a:p>
        </p:txBody>
      </p:sp>
      <p:sp>
        <p:nvSpPr>
          <p:cNvPr id="5" name="Footer Placeholder 4">
            <a:extLst>
              <a:ext uri="{FF2B5EF4-FFF2-40B4-BE49-F238E27FC236}">
                <a16:creationId xmlns:a16="http://schemas.microsoft.com/office/drawing/2014/main" id="{7ECE18AC-D6A9-4A61-885D-68E2B684A43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5197AE4-AA47-4E14-8FFE-171FAE47F49E}"/>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41085711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B325BDE-35A4-4AAD-960B-C1415864ADD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E459C78-0CC4-4552-93DD-49B4194D00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6744A3C-9C54-46A6-B3EF-5B36362423E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AC24A9-CCB6-4F8D-B8DB-C2F3692CFA5A}" type="datetimeFigureOut">
              <a:rPr lang="en-US" smtClean="0"/>
              <a:t>4/27/2025</a:t>
            </a:fld>
            <a:endParaRPr lang="en-US"/>
          </a:p>
        </p:txBody>
      </p:sp>
      <p:sp>
        <p:nvSpPr>
          <p:cNvPr id="5" name="Footer Placeholder 4">
            <a:extLst>
              <a:ext uri="{FF2B5EF4-FFF2-40B4-BE49-F238E27FC236}">
                <a16:creationId xmlns:a16="http://schemas.microsoft.com/office/drawing/2014/main" id="{07D5A696-7B4B-4181-A961-7D66556D507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3038CB5-8F4A-401D-A3A9-B27DC15B7A8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DC25EE-239B-4C5F-AAD1-255A7D5F1EE2}" type="slidenum">
              <a:rPr lang="en-US" smtClean="0"/>
              <a:t>‹#›</a:t>
            </a:fld>
            <a:endParaRPr lang="en-US"/>
          </a:p>
        </p:txBody>
      </p:sp>
    </p:spTree>
    <p:extLst>
      <p:ext uri="{BB962C8B-B14F-4D97-AF65-F5344CB8AC3E}">
        <p14:creationId xmlns:p14="http://schemas.microsoft.com/office/powerpoint/2010/main" val="2357020118"/>
      </p:ext>
    </p:extLst>
  </p:cSld>
  <p:clrMap bg1="lt1" tx1="dk1" bg2="lt2" tx2="dk2" accent1="accent1" accent2="accent2" accent3="accent3" accent4="accent4" accent5="accent5" accent6="accent6" hlink="hlink" folHlink="folHlink"/>
  <p:sldLayoutIdLst>
    <p:sldLayoutId id="2147483746" r:id="rId1"/>
    <p:sldLayoutId id="2147483747" r:id="rId2"/>
    <p:sldLayoutId id="2147483748" r:id="rId3"/>
    <p:sldLayoutId id="2147483749" r:id="rId4"/>
    <p:sldLayoutId id="2147483750" r:id="rId5"/>
    <p:sldLayoutId id="2147483744" r:id="rId6"/>
    <p:sldLayoutId id="2147483740" r:id="rId7"/>
    <p:sldLayoutId id="2147483741" r:id="rId8"/>
    <p:sldLayoutId id="2147483742" r:id="rId9"/>
    <p:sldLayoutId id="2147483743" r:id="rId10"/>
    <p:sldLayoutId id="2147483745" r:id="rId11"/>
  </p:sldLayoutIdLst>
  <p:txStyles>
    <p:title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www.alamy.com/police-liaison-officers-on-duty-and-wearing-the-identifying-blue-tabard-police-scotland-glasgow-scotland-uk-image375355348.html"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hyperlink" Target="https://www.svru.co.uk/2024/01/we-all-need-to-pull-together-as-never-before-to-make-progress-in-reducing-violence/"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www.alamy.com/stock-photo-mounted-police-during-a-demonstration-by-the-scottish-defence-league-105071627.html" TargetMode="External"/><Relationship Id="rId7" Type="http://schemas.openxmlformats.org/officeDocument/2006/relationships/hyperlink" Target="https://www.svru.co.uk/about-us/"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hyperlink" Target="https://www.spa.police.uk/spa-media/eb1j0yfm/item-2-4-public-polling-insights-august-v2-0.pdf" TargetMode="External"/><Relationship Id="rId5" Type="http://schemas.openxmlformats.org/officeDocument/2006/relationships/hyperlink" Target="https://www.gov.scot/publications/violence-prevention-framework-scotland-annual-progress-report-2023-2024/" TargetMode="External"/><Relationship Id="rId4" Type="http://schemas.openxmlformats.org/officeDocument/2006/relationships/hyperlink" Target="https://www.gov.scot/publications/homicide-scotland-2013-14/"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5BFF2F2B-90EF-9920-3968-732012F5D591}"/>
              </a:ext>
            </a:extLst>
          </p:cNvPr>
          <p:cNvPicPr>
            <a:picLocks noChangeAspect="1"/>
          </p:cNvPicPr>
          <p:nvPr/>
        </p:nvPicPr>
        <p:blipFill>
          <a:blip r:embed="rId3"/>
          <a:srcRect t="20886" r="-1" b="-1"/>
          <a:stretch/>
        </p:blipFill>
        <p:spPr>
          <a:xfrm>
            <a:off x="3523488" y="10"/>
            <a:ext cx="8668512" cy="6857990"/>
          </a:xfrm>
          <a:prstGeom prst="rect">
            <a:avLst/>
          </a:prstGeom>
        </p:spPr>
      </p:pic>
      <p:sp>
        <p:nvSpPr>
          <p:cNvPr id="11" name="Rectangle 10">
            <a:extLst>
              <a:ext uri="{FF2B5EF4-FFF2-40B4-BE49-F238E27FC236}">
                <a16:creationId xmlns:a16="http://schemas.microsoft.com/office/drawing/2014/main" id="{A44CD100-6267-4E62-AA64-2182A3A6A1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tx1"/>
              </a:gs>
              <a:gs pos="33000">
                <a:schemeClr val="tx1">
                  <a:alpha val="64000"/>
                </a:schemeClr>
              </a:gs>
              <a:gs pos="0">
                <a:schemeClr val="tx1">
                  <a:alpha val="0"/>
                </a:schemeClr>
              </a:gs>
              <a:gs pos="100000">
                <a:schemeClr val="tx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31C3F5F-F2FA-AC8F-C121-AFE0D70307AA}"/>
              </a:ext>
            </a:extLst>
          </p:cNvPr>
          <p:cNvSpPr>
            <a:spLocks noGrp="1"/>
          </p:cNvSpPr>
          <p:nvPr>
            <p:ph type="ctrTitle"/>
          </p:nvPr>
        </p:nvSpPr>
        <p:spPr>
          <a:xfrm>
            <a:off x="477981" y="1122363"/>
            <a:ext cx="4023360" cy="3204134"/>
          </a:xfrm>
        </p:spPr>
        <p:txBody>
          <a:bodyPr anchor="b">
            <a:normAutofit/>
          </a:bodyPr>
          <a:lstStyle/>
          <a:p>
            <a:r>
              <a:rPr lang="en-GB" sz="4400" b="1" dirty="0">
                <a:solidFill>
                  <a:schemeClr val="bg1"/>
                </a:solidFill>
                <a:effectLst/>
                <a:ea typeface="Times New Roman" panose="02020603050405020304" pitchFamily="18" charset="0"/>
              </a:rPr>
              <a:t>Evidence Based </a:t>
            </a:r>
            <a:r>
              <a:rPr lang="en-GB" sz="4400" dirty="0">
                <a:solidFill>
                  <a:schemeClr val="bg1"/>
                </a:solidFill>
                <a:ea typeface="Times New Roman" panose="02020603050405020304" pitchFamily="18" charset="0"/>
              </a:rPr>
              <a:t>A</a:t>
            </a:r>
            <a:r>
              <a:rPr lang="en-GB" sz="4400" b="1" dirty="0">
                <a:solidFill>
                  <a:schemeClr val="bg1"/>
                </a:solidFill>
                <a:effectLst/>
                <a:ea typeface="Times New Roman" panose="02020603050405020304" pitchFamily="18" charset="0"/>
              </a:rPr>
              <a:t>pproaches to Community </a:t>
            </a:r>
            <a:r>
              <a:rPr lang="en-GB" sz="4400" dirty="0">
                <a:solidFill>
                  <a:schemeClr val="bg1"/>
                </a:solidFill>
                <a:ea typeface="Times New Roman" panose="02020603050405020304" pitchFamily="18" charset="0"/>
              </a:rPr>
              <a:t>P</a:t>
            </a:r>
            <a:r>
              <a:rPr lang="en-GB" sz="4400" b="1" dirty="0">
                <a:solidFill>
                  <a:schemeClr val="bg1"/>
                </a:solidFill>
                <a:effectLst/>
                <a:ea typeface="Times New Roman" panose="02020603050405020304" pitchFamily="18" charset="0"/>
              </a:rPr>
              <a:t>olicing</a:t>
            </a:r>
            <a:endParaRPr lang="en-GB" sz="4400" dirty="0">
              <a:solidFill>
                <a:schemeClr val="bg1"/>
              </a:solidFill>
            </a:endParaRPr>
          </a:p>
        </p:txBody>
      </p:sp>
      <p:sp>
        <p:nvSpPr>
          <p:cNvPr id="3" name="Subtitle 2">
            <a:extLst>
              <a:ext uri="{FF2B5EF4-FFF2-40B4-BE49-F238E27FC236}">
                <a16:creationId xmlns:a16="http://schemas.microsoft.com/office/drawing/2014/main" id="{86B84B43-48DC-93B0-2065-9210B7E615FE}"/>
              </a:ext>
            </a:extLst>
          </p:cNvPr>
          <p:cNvSpPr>
            <a:spLocks noGrp="1"/>
          </p:cNvSpPr>
          <p:nvPr>
            <p:ph type="subTitle" idx="1"/>
          </p:nvPr>
        </p:nvSpPr>
        <p:spPr>
          <a:xfrm>
            <a:off x="477980" y="4872922"/>
            <a:ext cx="4023359" cy="1208141"/>
          </a:xfrm>
        </p:spPr>
        <p:txBody>
          <a:bodyPr>
            <a:normAutofit fontScale="92500" lnSpcReduction="20000"/>
          </a:bodyPr>
          <a:lstStyle/>
          <a:p>
            <a:r>
              <a:rPr lang="en-GB" sz="2000" dirty="0">
                <a:solidFill>
                  <a:schemeClr val="bg1"/>
                </a:solidFill>
              </a:rPr>
              <a:t>BMPL4016</a:t>
            </a:r>
          </a:p>
          <a:p>
            <a:r>
              <a:rPr lang="en-GB" sz="2000" dirty="0">
                <a:solidFill>
                  <a:schemeClr val="bg1"/>
                </a:solidFill>
              </a:rPr>
              <a:t>Charlie Hughes</a:t>
            </a:r>
          </a:p>
          <a:p>
            <a:r>
              <a:rPr lang="en-GB" sz="2000" dirty="0">
                <a:solidFill>
                  <a:schemeClr val="bg1"/>
                </a:solidFill>
              </a:rPr>
              <a:t>2400697</a:t>
            </a:r>
          </a:p>
        </p:txBody>
      </p:sp>
      <p:sp>
        <p:nvSpPr>
          <p:cNvPr id="13" name="Rectangle 12">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bg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627854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 name="Rectangle 30">
            <a:extLst>
              <a:ext uri="{FF2B5EF4-FFF2-40B4-BE49-F238E27FC236}">
                <a16:creationId xmlns:a16="http://schemas.microsoft.com/office/drawing/2014/main" id="{F94AA2BD-2E3F-4B1D-8127-5744B81153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3BAC70D-7345-62CA-6836-F34B2B30B114}"/>
              </a:ext>
            </a:extLst>
          </p:cNvPr>
          <p:cNvSpPr>
            <a:spLocks noGrp="1"/>
          </p:cNvSpPr>
          <p:nvPr>
            <p:ph type="title"/>
          </p:nvPr>
        </p:nvSpPr>
        <p:spPr>
          <a:xfrm>
            <a:off x="411480" y="987552"/>
            <a:ext cx="4485861" cy="1088136"/>
          </a:xfrm>
        </p:spPr>
        <p:txBody>
          <a:bodyPr anchor="b">
            <a:normAutofit/>
          </a:bodyPr>
          <a:lstStyle/>
          <a:p>
            <a:r>
              <a:rPr lang="en-GB" sz="2900" dirty="0"/>
              <a:t>The Scottish Violence Reduction Unit (SVRU)</a:t>
            </a:r>
          </a:p>
        </p:txBody>
      </p:sp>
      <p:sp>
        <p:nvSpPr>
          <p:cNvPr id="32" name="Rectangle 31">
            <a:extLst>
              <a:ext uri="{FF2B5EF4-FFF2-40B4-BE49-F238E27FC236}">
                <a16:creationId xmlns:a16="http://schemas.microsoft.com/office/drawing/2014/main" id="{4BD02261-2DC8-4AA8-9E16-7751AE8924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49223" y="387939"/>
            <a:ext cx="73152"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3" name="Rectangle 32">
            <a:extLst>
              <a:ext uri="{FF2B5EF4-FFF2-40B4-BE49-F238E27FC236}">
                <a16:creationId xmlns:a16="http://schemas.microsoft.com/office/drawing/2014/main" id="{3D752CF2-2291-40B5-B462-C17B174C10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1480" y="2286000"/>
            <a:ext cx="438912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Content Placeholder 8">
            <a:extLst>
              <a:ext uri="{FF2B5EF4-FFF2-40B4-BE49-F238E27FC236}">
                <a16:creationId xmlns:a16="http://schemas.microsoft.com/office/drawing/2014/main" id="{FBC2FF76-D9EB-F288-112D-7F33CA6B5756}"/>
              </a:ext>
            </a:extLst>
          </p:cNvPr>
          <p:cNvSpPr>
            <a:spLocks noGrp="1"/>
          </p:cNvSpPr>
          <p:nvPr>
            <p:ph idx="1"/>
          </p:nvPr>
        </p:nvSpPr>
        <p:spPr>
          <a:xfrm>
            <a:off x="411479" y="2688336"/>
            <a:ext cx="4498848" cy="3843804"/>
          </a:xfrm>
        </p:spPr>
        <p:txBody>
          <a:bodyPr anchor="t">
            <a:normAutofit fontScale="85000" lnSpcReduction="10000"/>
          </a:bodyPr>
          <a:lstStyle/>
          <a:p>
            <a:r>
              <a:rPr lang="en-US" sz="1900" dirty="0"/>
              <a:t>What is the SVRU?</a:t>
            </a:r>
          </a:p>
          <a:p>
            <a:r>
              <a:rPr lang="en-US" sz="1900" dirty="0"/>
              <a:t>Glasgow – Murder Capital of the Europe. </a:t>
            </a:r>
          </a:p>
          <a:p>
            <a:pPr marL="0" indent="0" algn="r">
              <a:buNone/>
            </a:pPr>
            <a:r>
              <a:rPr lang="en-US" sz="1900" dirty="0"/>
              <a:t>(Fraser &amp; Gillon, 2024)</a:t>
            </a:r>
          </a:p>
          <a:p>
            <a:r>
              <a:rPr lang="en-US" sz="1900" dirty="0"/>
              <a:t>UK’s Longest Running Public Health Policing Model ~ est. 2005.</a:t>
            </a:r>
          </a:p>
          <a:p>
            <a:pPr marL="0" indent="0" algn="r">
              <a:buNone/>
            </a:pPr>
            <a:r>
              <a:rPr lang="en-US" sz="1900" dirty="0"/>
              <a:t>(SVRU, 2022)</a:t>
            </a:r>
          </a:p>
          <a:p>
            <a:r>
              <a:rPr lang="en-US" sz="1900" dirty="0"/>
              <a:t>“Treat Violence Like a Disease.” </a:t>
            </a:r>
          </a:p>
          <a:p>
            <a:pPr marL="0" indent="0" algn="r">
              <a:buNone/>
            </a:pPr>
            <a:r>
              <a:rPr lang="en-US" sz="1900" dirty="0"/>
              <a:t>(Paul, 2024)</a:t>
            </a:r>
          </a:p>
          <a:p>
            <a:r>
              <a:rPr lang="en-US" sz="1900" dirty="0"/>
              <a:t>Bases its Model on </a:t>
            </a:r>
            <a:r>
              <a:rPr lang="en-US" sz="1900" b="1" i="1" dirty="0"/>
              <a:t>Procedural Justice </a:t>
            </a:r>
            <a:r>
              <a:rPr lang="en-US" sz="1900" dirty="0"/>
              <a:t>to Grow Trust &amp; Legitimacy.</a:t>
            </a:r>
            <a:endParaRPr lang="en-US" sz="1900" b="1" i="1" dirty="0"/>
          </a:p>
          <a:p>
            <a:pPr marL="0" indent="0" algn="r">
              <a:buNone/>
            </a:pPr>
            <a:r>
              <a:rPr lang="en-US" sz="1900" i="1" dirty="0"/>
              <a:t>(Tyler, 2006)</a:t>
            </a:r>
          </a:p>
          <a:p>
            <a:endParaRPr lang="en-US" sz="1700" dirty="0"/>
          </a:p>
          <a:p>
            <a:endParaRPr lang="en-US" sz="1700" dirty="0"/>
          </a:p>
        </p:txBody>
      </p:sp>
      <p:pic>
        <p:nvPicPr>
          <p:cNvPr id="5" name="Content Placeholder 4" descr="A group of police officers riding horses&#10;&#10;AI-generated content may be incorrect.">
            <a:extLst>
              <a:ext uri="{FF2B5EF4-FFF2-40B4-BE49-F238E27FC236}">
                <a16:creationId xmlns:a16="http://schemas.microsoft.com/office/drawing/2014/main" id="{125AC278-CEA0-9AA3-98CC-888217CC9E21}"/>
              </a:ext>
            </a:extLst>
          </p:cNvPr>
          <p:cNvPicPr>
            <a:picLocks noChangeAspect="1"/>
          </p:cNvPicPr>
          <p:nvPr/>
        </p:nvPicPr>
        <p:blipFill>
          <a:blip r:embed="rId3">
            <a:extLst>
              <a:ext uri="{28A0092B-C50C-407E-A947-70E740481C1C}">
                <a14:useLocalDpi xmlns:a14="http://schemas.microsoft.com/office/drawing/2010/main" val="0"/>
              </a:ext>
            </a:extLst>
          </a:blip>
          <a:srcRect r="26723" b="-1"/>
          <a:stretch/>
        </p:blipFill>
        <p:spPr>
          <a:xfrm>
            <a:off x="5308052" y="10"/>
            <a:ext cx="6883948" cy="6857990"/>
          </a:xfrm>
          <a:custGeom>
            <a:avLst/>
            <a:gdLst/>
            <a:ahLst/>
            <a:cxnLst/>
            <a:rect l="l" t="t" r="r" b="b"/>
            <a:pathLst>
              <a:path w="6883948" h="6858000">
                <a:moveTo>
                  <a:pt x="365648" y="0"/>
                </a:moveTo>
                <a:lnTo>
                  <a:pt x="6883948" y="0"/>
                </a:lnTo>
                <a:lnTo>
                  <a:pt x="6883948" y="6858000"/>
                </a:lnTo>
                <a:lnTo>
                  <a:pt x="365648" y="6858000"/>
                </a:lnTo>
                <a:lnTo>
                  <a:pt x="360213" y="6835050"/>
                </a:lnTo>
                <a:cubicBezTo>
                  <a:pt x="128263" y="5788167"/>
                  <a:pt x="0" y="4637179"/>
                  <a:pt x="0" y="3429001"/>
                </a:cubicBezTo>
                <a:cubicBezTo>
                  <a:pt x="0" y="2220824"/>
                  <a:pt x="128263" y="1069835"/>
                  <a:pt x="360213" y="22952"/>
                </a:cubicBezTo>
                <a:close/>
              </a:path>
            </a:pathLst>
          </a:custGeom>
          <a:effectLst>
            <a:outerShdw blurRad="50800" dist="38100" dir="10800000" algn="r" rotWithShape="0">
              <a:schemeClr val="bg1">
                <a:lumMod val="85000"/>
                <a:alpha val="30000"/>
              </a:schemeClr>
            </a:outerShdw>
          </a:effectLst>
        </p:spPr>
      </p:pic>
      <p:sp>
        <p:nvSpPr>
          <p:cNvPr id="6" name="TextBox 5">
            <a:extLst>
              <a:ext uri="{FF2B5EF4-FFF2-40B4-BE49-F238E27FC236}">
                <a16:creationId xmlns:a16="http://schemas.microsoft.com/office/drawing/2014/main" id="{C358EA93-B120-34BF-1756-75958AD41B2F}"/>
              </a:ext>
            </a:extLst>
          </p:cNvPr>
          <p:cNvSpPr txBox="1"/>
          <p:nvPr/>
        </p:nvSpPr>
        <p:spPr>
          <a:xfrm>
            <a:off x="9514114" y="6411686"/>
            <a:ext cx="2677886" cy="369332"/>
          </a:xfrm>
          <a:prstGeom prst="rect">
            <a:avLst/>
          </a:prstGeom>
          <a:noFill/>
        </p:spPr>
        <p:txBody>
          <a:bodyPr wrap="square" rtlCol="0">
            <a:spAutoFit/>
          </a:bodyPr>
          <a:lstStyle/>
          <a:p>
            <a:r>
              <a:rPr lang="en-GB" dirty="0">
                <a:solidFill>
                  <a:schemeClr val="bg1"/>
                </a:solidFill>
              </a:rPr>
              <a:t>(Sutton-Hibbert 2018)</a:t>
            </a:r>
          </a:p>
        </p:txBody>
      </p:sp>
    </p:spTree>
    <p:extLst>
      <p:ext uri="{BB962C8B-B14F-4D97-AF65-F5344CB8AC3E}">
        <p14:creationId xmlns:p14="http://schemas.microsoft.com/office/powerpoint/2010/main" val="8707171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xEl>
                                              <p:pRg st="0" end="0"/>
                                            </p:txEl>
                                          </p:spTgt>
                                        </p:tgtEl>
                                        <p:attrNameLst>
                                          <p:attrName>style.visibility</p:attrName>
                                        </p:attrNameLst>
                                      </p:cBhvr>
                                      <p:to>
                                        <p:strVal val="visible"/>
                                      </p:to>
                                    </p:set>
                                    <p:animEffect transition="in" filter="fade">
                                      <p:cBhvr>
                                        <p:cTn id="17" dur="500"/>
                                        <p:tgtEl>
                                          <p:spTgt spid="9">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xEl>
                                              <p:pRg st="1" end="1"/>
                                            </p:txEl>
                                          </p:spTgt>
                                        </p:tgtEl>
                                        <p:attrNameLst>
                                          <p:attrName>style.visibility</p:attrName>
                                        </p:attrNameLst>
                                      </p:cBhvr>
                                      <p:to>
                                        <p:strVal val="visible"/>
                                      </p:to>
                                    </p:set>
                                    <p:animEffect transition="in" filter="fade">
                                      <p:cBhvr>
                                        <p:cTn id="22" dur="500"/>
                                        <p:tgtEl>
                                          <p:spTgt spid="9">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xEl>
                                              <p:pRg st="2" end="2"/>
                                            </p:txEl>
                                          </p:spTgt>
                                        </p:tgtEl>
                                        <p:attrNameLst>
                                          <p:attrName>style.visibility</p:attrName>
                                        </p:attrNameLst>
                                      </p:cBhvr>
                                      <p:to>
                                        <p:strVal val="visible"/>
                                      </p:to>
                                    </p:set>
                                    <p:animEffect transition="in" filter="fade">
                                      <p:cBhvr>
                                        <p:cTn id="27" dur="500"/>
                                        <p:tgtEl>
                                          <p:spTgt spid="9">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9">
                                            <p:txEl>
                                              <p:pRg st="3" end="3"/>
                                            </p:txEl>
                                          </p:spTgt>
                                        </p:tgtEl>
                                        <p:attrNameLst>
                                          <p:attrName>style.visibility</p:attrName>
                                        </p:attrNameLst>
                                      </p:cBhvr>
                                      <p:to>
                                        <p:strVal val="visible"/>
                                      </p:to>
                                    </p:set>
                                    <p:animEffect transition="in" filter="fade">
                                      <p:cBhvr>
                                        <p:cTn id="32" dur="500"/>
                                        <p:tgtEl>
                                          <p:spTgt spid="9">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9">
                                            <p:txEl>
                                              <p:pRg st="4" end="4"/>
                                            </p:txEl>
                                          </p:spTgt>
                                        </p:tgtEl>
                                        <p:attrNameLst>
                                          <p:attrName>style.visibility</p:attrName>
                                        </p:attrNameLst>
                                      </p:cBhvr>
                                      <p:to>
                                        <p:strVal val="visible"/>
                                      </p:to>
                                    </p:set>
                                    <p:animEffect transition="in" filter="fade">
                                      <p:cBhvr>
                                        <p:cTn id="37" dur="500"/>
                                        <p:tgtEl>
                                          <p:spTgt spid="9">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9">
                                            <p:txEl>
                                              <p:pRg st="5" end="5"/>
                                            </p:txEl>
                                          </p:spTgt>
                                        </p:tgtEl>
                                        <p:attrNameLst>
                                          <p:attrName>style.visibility</p:attrName>
                                        </p:attrNameLst>
                                      </p:cBhvr>
                                      <p:to>
                                        <p:strVal val="visible"/>
                                      </p:to>
                                    </p:set>
                                    <p:animEffect transition="in" filter="fade">
                                      <p:cBhvr>
                                        <p:cTn id="42" dur="500"/>
                                        <p:tgtEl>
                                          <p:spTgt spid="9">
                                            <p:txEl>
                                              <p:pRg st="5" end="5"/>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9">
                                            <p:txEl>
                                              <p:pRg st="6" end="6"/>
                                            </p:txEl>
                                          </p:spTgt>
                                        </p:tgtEl>
                                        <p:attrNameLst>
                                          <p:attrName>style.visibility</p:attrName>
                                        </p:attrNameLst>
                                      </p:cBhvr>
                                      <p:to>
                                        <p:strVal val="visible"/>
                                      </p:to>
                                    </p:set>
                                    <p:animEffect transition="in" filter="fade">
                                      <p:cBhvr>
                                        <p:cTn id="47" dur="500"/>
                                        <p:tgtEl>
                                          <p:spTgt spid="9">
                                            <p:txEl>
                                              <p:pRg st="6" end="6"/>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9">
                                            <p:txEl>
                                              <p:pRg st="7" end="7"/>
                                            </p:txEl>
                                          </p:spTgt>
                                        </p:tgtEl>
                                        <p:attrNameLst>
                                          <p:attrName>style.visibility</p:attrName>
                                        </p:attrNameLst>
                                      </p:cBhvr>
                                      <p:to>
                                        <p:strVal val="visible"/>
                                      </p:to>
                                    </p:set>
                                    <p:animEffect transition="in" filter="fade">
                                      <p:cBhvr>
                                        <p:cTn id="52" dur="500"/>
                                        <p:tgtEl>
                                          <p:spTgt spid="9">
                                            <p:txEl>
                                              <p:pRg st="7" end="7"/>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9">
                                            <p:txEl>
                                              <p:pRg st="8" end="8"/>
                                            </p:txEl>
                                          </p:spTgt>
                                        </p:tgtEl>
                                        <p:attrNameLst>
                                          <p:attrName>style.visibility</p:attrName>
                                        </p:attrNameLst>
                                      </p:cBhvr>
                                      <p:to>
                                        <p:strVal val="visible"/>
                                      </p:to>
                                    </p:set>
                                    <p:animEffect transition="in" filter="fade">
                                      <p:cBhvr>
                                        <p:cTn id="57" dur="500"/>
                                        <p:tgtEl>
                                          <p:spTgt spid="9">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build="p"/>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8380AD67-C5CA-4918-B4BB-C359BB03EE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D365615-50EC-4D41-20EF-B0C4CC4D5D5A}"/>
              </a:ext>
            </a:extLst>
          </p:cNvPr>
          <p:cNvSpPr>
            <a:spLocks noGrp="1"/>
          </p:cNvSpPr>
          <p:nvPr>
            <p:ph type="title"/>
          </p:nvPr>
        </p:nvSpPr>
        <p:spPr>
          <a:xfrm>
            <a:off x="5080216" y="1076324"/>
            <a:ext cx="6272784" cy="1535051"/>
          </a:xfrm>
        </p:spPr>
        <p:txBody>
          <a:bodyPr anchor="b">
            <a:normAutofit/>
          </a:bodyPr>
          <a:lstStyle/>
          <a:p>
            <a:r>
              <a:rPr lang="en-GB" sz="5200" dirty="0"/>
              <a:t>Has it Worked? – The Evidence</a:t>
            </a:r>
          </a:p>
        </p:txBody>
      </p:sp>
      <p:pic>
        <p:nvPicPr>
          <p:cNvPr id="5" name="Content Placeholder 4" descr="Two men wearing blue vests and masks&#10;&#10;AI-generated content may be incorrect.">
            <a:extLst>
              <a:ext uri="{FF2B5EF4-FFF2-40B4-BE49-F238E27FC236}">
                <a16:creationId xmlns:a16="http://schemas.microsoft.com/office/drawing/2014/main" id="{F662CF87-8CB4-F0FC-E345-045C0FCE9BAF}"/>
              </a:ext>
            </a:extLst>
          </p:cNvPr>
          <p:cNvPicPr>
            <a:picLocks noChangeAspect="1"/>
          </p:cNvPicPr>
          <p:nvPr/>
        </p:nvPicPr>
        <p:blipFill>
          <a:blip r:embed="rId3">
            <a:extLst>
              <a:ext uri="{28A0092B-C50C-407E-A947-70E740481C1C}">
                <a14:useLocalDpi xmlns:a14="http://schemas.microsoft.com/office/drawing/2010/main" val="0"/>
              </a:ext>
            </a:extLst>
          </a:blip>
          <a:srcRect l="29064" r="22649" b="-2"/>
          <a:stretch/>
        </p:blipFill>
        <p:spPr>
          <a:xfrm>
            <a:off x="20" y="10"/>
            <a:ext cx="4505305" cy="6857990"/>
          </a:xfrm>
          <a:prstGeom prst="rect">
            <a:avLst/>
          </a:prstGeom>
        </p:spPr>
      </p:pic>
      <p:sp>
        <p:nvSpPr>
          <p:cNvPr id="23" name="!!accent">
            <a:extLst>
              <a:ext uri="{FF2B5EF4-FFF2-40B4-BE49-F238E27FC236}">
                <a16:creationId xmlns:a16="http://schemas.microsoft.com/office/drawing/2014/main" id="{EABAD4DA-87BA-4F70-9EF0-45C6BCF17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17960" y="363389"/>
            <a:ext cx="73152"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Rectangle 24">
            <a:extLst>
              <a:ext uri="{FF2B5EF4-FFF2-40B4-BE49-F238E27FC236}">
                <a16:creationId xmlns:a16="http://schemas.microsoft.com/office/drawing/2014/main" id="{915128D9-2797-47FA-B6FE-EC24E6B843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99266" y="2935541"/>
            <a:ext cx="621792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Content Placeholder 8">
            <a:extLst>
              <a:ext uri="{FF2B5EF4-FFF2-40B4-BE49-F238E27FC236}">
                <a16:creationId xmlns:a16="http://schemas.microsoft.com/office/drawing/2014/main" id="{91575CC6-BCD2-FAFF-A560-FF694AEDFB89}"/>
              </a:ext>
            </a:extLst>
          </p:cNvPr>
          <p:cNvSpPr>
            <a:spLocks noGrp="1"/>
          </p:cNvSpPr>
          <p:nvPr>
            <p:ph idx="1"/>
          </p:nvPr>
        </p:nvSpPr>
        <p:spPr>
          <a:xfrm>
            <a:off x="5080215" y="3013414"/>
            <a:ext cx="6607479" cy="3725904"/>
          </a:xfrm>
        </p:spPr>
        <p:txBody>
          <a:bodyPr>
            <a:normAutofit fontScale="92500" lnSpcReduction="10000"/>
          </a:bodyPr>
          <a:lstStyle/>
          <a:p>
            <a:r>
              <a:rPr lang="en-US" sz="2100" dirty="0"/>
              <a:t>Violence Decreased: Glasgow Homicide Rate Down 60% between 2005 – 2012.</a:t>
            </a:r>
          </a:p>
          <a:p>
            <a:pPr marL="0" indent="0" algn="r">
              <a:buNone/>
            </a:pPr>
            <a:r>
              <a:rPr lang="en-US" sz="2100" dirty="0"/>
              <a:t>(Scottish Government, 2014,)</a:t>
            </a:r>
          </a:p>
          <a:p>
            <a:r>
              <a:rPr lang="en-US" sz="2100" dirty="0"/>
              <a:t>Public Confidence Up: 7% Increase from 2023-24</a:t>
            </a:r>
          </a:p>
          <a:p>
            <a:pPr marL="0" indent="0" algn="r">
              <a:buNone/>
            </a:pPr>
            <a:r>
              <a:rPr lang="en-US" sz="2100" dirty="0"/>
              <a:t>(Scottish Police Authority, 2024,)</a:t>
            </a:r>
          </a:p>
          <a:p>
            <a:r>
              <a:rPr lang="en-US" sz="2100" dirty="0"/>
              <a:t>Stop &amp; </a:t>
            </a:r>
            <a:r>
              <a:rPr lang="en-US" sz="2100" strike="sngStrike" dirty="0"/>
              <a:t>Search</a:t>
            </a:r>
            <a:r>
              <a:rPr lang="en-US" sz="2100" dirty="0"/>
              <a:t> Engage.</a:t>
            </a:r>
          </a:p>
          <a:p>
            <a:pPr marL="0" indent="0" algn="r">
              <a:buNone/>
            </a:pPr>
            <a:r>
              <a:rPr lang="en-US" sz="2100" dirty="0"/>
              <a:t>(Clayton, 2024,)</a:t>
            </a:r>
          </a:p>
          <a:p>
            <a:r>
              <a:rPr lang="en-US" sz="2100" dirty="0"/>
              <a:t>2013 - 70% of all Stop &amp; Searches found Non-Statutory</a:t>
            </a:r>
          </a:p>
          <a:p>
            <a:pPr marL="0" indent="0" algn="r">
              <a:buNone/>
            </a:pPr>
            <a:r>
              <a:rPr lang="en-US" sz="2100" dirty="0"/>
              <a:t>(Lennon &amp; Murray, 2018)</a:t>
            </a:r>
          </a:p>
          <a:p>
            <a:pPr marL="0" indent="0" algn="r">
              <a:buNone/>
            </a:pPr>
            <a:endParaRPr lang="en-US" sz="1600" dirty="0"/>
          </a:p>
        </p:txBody>
      </p:sp>
      <p:sp>
        <p:nvSpPr>
          <p:cNvPr id="7" name="TextBox 6">
            <a:extLst>
              <a:ext uri="{FF2B5EF4-FFF2-40B4-BE49-F238E27FC236}">
                <a16:creationId xmlns:a16="http://schemas.microsoft.com/office/drawing/2014/main" id="{30BEE4C5-C275-0991-B4B5-CA55C5D1ADED}"/>
              </a:ext>
            </a:extLst>
          </p:cNvPr>
          <p:cNvSpPr txBox="1"/>
          <p:nvPr/>
        </p:nvSpPr>
        <p:spPr>
          <a:xfrm>
            <a:off x="125260" y="6388274"/>
            <a:ext cx="2567836" cy="369332"/>
          </a:xfrm>
          <a:prstGeom prst="rect">
            <a:avLst/>
          </a:prstGeom>
          <a:noFill/>
        </p:spPr>
        <p:txBody>
          <a:bodyPr wrap="square" rtlCol="0">
            <a:spAutoFit/>
          </a:bodyPr>
          <a:lstStyle/>
          <a:p>
            <a:r>
              <a:rPr lang="en-GB" dirty="0">
                <a:solidFill>
                  <a:schemeClr val="bg1"/>
                </a:solidFill>
              </a:rPr>
              <a:t>(Findlay, 2020)</a:t>
            </a:r>
          </a:p>
        </p:txBody>
      </p:sp>
    </p:spTree>
    <p:extLst>
      <p:ext uri="{BB962C8B-B14F-4D97-AF65-F5344CB8AC3E}">
        <p14:creationId xmlns:p14="http://schemas.microsoft.com/office/powerpoint/2010/main" val="2768090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xEl>
                                              <p:pRg st="0" end="0"/>
                                            </p:txEl>
                                          </p:spTgt>
                                        </p:tgtEl>
                                        <p:attrNameLst>
                                          <p:attrName>style.visibility</p:attrName>
                                        </p:attrNameLst>
                                      </p:cBhvr>
                                      <p:to>
                                        <p:strVal val="visible"/>
                                      </p:to>
                                    </p:set>
                                    <p:animEffect transition="in" filter="fade">
                                      <p:cBhvr>
                                        <p:cTn id="17" dur="500"/>
                                        <p:tgtEl>
                                          <p:spTgt spid="9">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xEl>
                                              <p:pRg st="1" end="1"/>
                                            </p:txEl>
                                          </p:spTgt>
                                        </p:tgtEl>
                                        <p:attrNameLst>
                                          <p:attrName>style.visibility</p:attrName>
                                        </p:attrNameLst>
                                      </p:cBhvr>
                                      <p:to>
                                        <p:strVal val="visible"/>
                                      </p:to>
                                    </p:set>
                                    <p:animEffect transition="in" filter="fade">
                                      <p:cBhvr>
                                        <p:cTn id="22" dur="500"/>
                                        <p:tgtEl>
                                          <p:spTgt spid="9">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xEl>
                                              <p:pRg st="2" end="2"/>
                                            </p:txEl>
                                          </p:spTgt>
                                        </p:tgtEl>
                                        <p:attrNameLst>
                                          <p:attrName>style.visibility</p:attrName>
                                        </p:attrNameLst>
                                      </p:cBhvr>
                                      <p:to>
                                        <p:strVal val="visible"/>
                                      </p:to>
                                    </p:set>
                                    <p:animEffect transition="in" filter="fade">
                                      <p:cBhvr>
                                        <p:cTn id="27" dur="500"/>
                                        <p:tgtEl>
                                          <p:spTgt spid="9">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9">
                                            <p:txEl>
                                              <p:pRg st="3" end="3"/>
                                            </p:txEl>
                                          </p:spTgt>
                                        </p:tgtEl>
                                        <p:attrNameLst>
                                          <p:attrName>style.visibility</p:attrName>
                                        </p:attrNameLst>
                                      </p:cBhvr>
                                      <p:to>
                                        <p:strVal val="visible"/>
                                      </p:to>
                                    </p:set>
                                    <p:animEffect transition="in" filter="fade">
                                      <p:cBhvr>
                                        <p:cTn id="32" dur="500"/>
                                        <p:tgtEl>
                                          <p:spTgt spid="9">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9">
                                            <p:txEl>
                                              <p:pRg st="4" end="4"/>
                                            </p:txEl>
                                          </p:spTgt>
                                        </p:tgtEl>
                                        <p:attrNameLst>
                                          <p:attrName>style.visibility</p:attrName>
                                        </p:attrNameLst>
                                      </p:cBhvr>
                                      <p:to>
                                        <p:strVal val="visible"/>
                                      </p:to>
                                    </p:set>
                                    <p:animEffect transition="in" filter="fade">
                                      <p:cBhvr>
                                        <p:cTn id="37" dur="500"/>
                                        <p:tgtEl>
                                          <p:spTgt spid="9">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9">
                                            <p:txEl>
                                              <p:pRg st="5" end="5"/>
                                            </p:txEl>
                                          </p:spTgt>
                                        </p:tgtEl>
                                        <p:attrNameLst>
                                          <p:attrName>style.visibility</p:attrName>
                                        </p:attrNameLst>
                                      </p:cBhvr>
                                      <p:to>
                                        <p:strVal val="visible"/>
                                      </p:to>
                                    </p:set>
                                    <p:animEffect transition="in" filter="fade">
                                      <p:cBhvr>
                                        <p:cTn id="42" dur="500"/>
                                        <p:tgtEl>
                                          <p:spTgt spid="9">
                                            <p:txEl>
                                              <p:pRg st="5" end="5"/>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9">
                                            <p:txEl>
                                              <p:pRg st="6" end="6"/>
                                            </p:txEl>
                                          </p:spTgt>
                                        </p:tgtEl>
                                        <p:attrNameLst>
                                          <p:attrName>style.visibility</p:attrName>
                                        </p:attrNameLst>
                                      </p:cBhvr>
                                      <p:to>
                                        <p:strVal val="visible"/>
                                      </p:to>
                                    </p:set>
                                    <p:animEffect transition="in" filter="fade">
                                      <p:cBhvr>
                                        <p:cTn id="47" dur="500"/>
                                        <p:tgtEl>
                                          <p:spTgt spid="9">
                                            <p:txEl>
                                              <p:pRg st="6" end="6"/>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9">
                                            <p:txEl>
                                              <p:pRg st="7" end="7"/>
                                            </p:txEl>
                                          </p:spTgt>
                                        </p:tgtEl>
                                        <p:attrNameLst>
                                          <p:attrName>style.visibility</p:attrName>
                                        </p:attrNameLst>
                                      </p:cBhvr>
                                      <p:to>
                                        <p:strVal val="visible"/>
                                      </p:to>
                                    </p:set>
                                    <p:animEffect transition="in" filter="fade">
                                      <p:cBhvr>
                                        <p:cTn id="52" dur="500"/>
                                        <p:tgtEl>
                                          <p:spTgt spid="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build="p"/>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6DFB507-A35C-45A4-A4B1-88B692EB6B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321407B0-5659-48D2-B8DE-DF83D57495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8209" y="438860"/>
            <a:ext cx="11167447" cy="5752769"/>
          </a:xfrm>
          <a:prstGeom prst="rect">
            <a:avLst/>
          </a:prstGeom>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B9D22E60-9194-4252-8812-A1355DB6E6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84065" y="2720883"/>
            <a:ext cx="148286" cy="11887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Content Placeholder 4" descr="A graph of a number of cases&#10;&#10;AI-generated content may be incorrect.">
            <a:extLst>
              <a:ext uri="{FF2B5EF4-FFF2-40B4-BE49-F238E27FC236}">
                <a16:creationId xmlns:a16="http://schemas.microsoft.com/office/drawing/2014/main" id="{029A7632-C262-D70F-2909-7B2F72CA6626}"/>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l="336" r="-1" b="-1"/>
          <a:stretch/>
        </p:blipFill>
        <p:spPr>
          <a:xfrm>
            <a:off x="879631" y="714828"/>
            <a:ext cx="10524601" cy="5200830"/>
          </a:xfrm>
          <a:prstGeom prst="rect">
            <a:avLst/>
          </a:prstGeom>
        </p:spPr>
      </p:pic>
      <p:sp>
        <p:nvSpPr>
          <p:cNvPr id="6" name="TextBox 5">
            <a:extLst>
              <a:ext uri="{FF2B5EF4-FFF2-40B4-BE49-F238E27FC236}">
                <a16:creationId xmlns:a16="http://schemas.microsoft.com/office/drawing/2014/main" id="{DF406A75-F5F6-164B-C7B9-107FCE8961E3}"/>
              </a:ext>
            </a:extLst>
          </p:cNvPr>
          <p:cNvSpPr txBox="1"/>
          <p:nvPr/>
        </p:nvSpPr>
        <p:spPr>
          <a:xfrm>
            <a:off x="2873829" y="6328229"/>
            <a:ext cx="6429828" cy="369332"/>
          </a:xfrm>
          <a:prstGeom prst="rect">
            <a:avLst/>
          </a:prstGeom>
          <a:noFill/>
        </p:spPr>
        <p:txBody>
          <a:bodyPr wrap="square" rtlCol="0">
            <a:spAutoFit/>
          </a:bodyPr>
          <a:lstStyle/>
          <a:p>
            <a:pPr algn="ctr"/>
            <a:r>
              <a:rPr lang="en-GB" dirty="0"/>
              <a:t>(Scottish Government, 2014)</a:t>
            </a:r>
          </a:p>
        </p:txBody>
      </p:sp>
    </p:spTree>
    <p:extLst>
      <p:ext uri="{BB962C8B-B14F-4D97-AF65-F5344CB8AC3E}">
        <p14:creationId xmlns:p14="http://schemas.microsoft.com/office/powerpoint/2010/main" val="26283063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947917-3360-9E01-4667-47FBEF5F6B81}"/>
              </a:ext>
            </a:extLst>
          </p:cNvPr>
          <p:cNvSpPr>
            <a:spLocks noGrp="1"/>
          </p:cNvSpPr>
          <p:nvPr>
            <p:ph type="title"/>
          </p:nvPr>
        </p:nvSpPr>
        <p:spPr/>
        <p:txBody>
          <a:bodyPr/>
          <a:lstStyle/>
          <a:p>
            <a:r>
              <a:rPr lang="en-GB" dirty="0"/>
              <a:t>SVRU Challenges</a:t>
            </a:r>
          </a:p>
        </p:txBody>
      </p:sp>
      <p:sp>
        <p:nvSpPr>
          <p:cNvPr id="3" name="Content Placeholder 2">
            <a:extLst>
              <a:ext uri="{FF2B5EF4-FFF2-40B4-BE49-F238E27FC236}">
                <a16:creationId xmlns:a16="http://schemas.microsoft.com/office/drawing/2014/main" id="{BD92A8E8-E608-F5CF-AB2B-15A931AFBB6B}"/>
              </a:ext>
            </a:extLst>
          </p:cNvPr>
          <p:cNvSpPr>
            <a:spLocks noGrp="1"/>
          </p:cNvSpPr>
          <p:nvPr>
            <p:ph idx="1"/>
          </p:nvPr>
        </p:nvSpPr>
        <p:spPr/>
        <p:txBody>
          <a:bodyPr/>
          <a:lstStyle/>
          <a:p>
            <a:pPr marL="457200" indent="-457200">
              <a:buFont typeface="+mj-lt"/>
              <a:buAutoNum type="arabicPeriod"/>
            </a:pPr>
            <a:r>
              <a:rPr lang="en-GB" dirty="0"/>
              <a:t>Funding – SVRU relies on government funding and grants every 3 years.</a:t>
            </a:r>
          </a:p>
          <a:p>
            <a:pPr marL="0" indent="0" algn="r">
              <a:buNone/>
            </a:pPr>
            <a:r>
              <a:rPr lang="en-GB" dirty="0"/>
              <a:t>(Scottish Government, 2024)</a:t>
            </a:r>
          </a:p>
          <a:p>
            <a:pPr marL="457200" indent="-457200">
              <a:buFont typeface="+mj-lt"/>
              <a:buAutoNum type="arabicPeriod" startAt="2"/>
            </a:pPr>
            <a:r>
              <a:rPr lang="en-GB" dirty="0"/>
              <a:t>Data Granularity ~ LOW</a:t>
            </a:r>
          </a:p>
          <a:p>
            <a:pPr marL="0" indent="0" algn="r">
              <a:buNone/>
            </a:pPr>
            <a:r>
              <a:rPr lang="en-GB" dirty="0"/>
              <a:t>(SPA, 2024)</a:t>
            </a:r>
          </a:p>
          <a:p>
            <a:pPr marL="457200" indent="-457200">
              <a:buFont typeface="+mj-lt"/>
              <a:buAutoNum type="arabicPeriod" startAt="3"/>
            </a:pPr>
            <a:r>
              <a:rPr lang="en-GB" dirty="0"/>
              <a:t>Culture Shift – “Warrior” -&gt; “Guardian”</a:t>
            </a:r>
          </a:p>
          <a:p>
            <a:pPr marL="0" indent="0" algn="r">
              <a:buNone/>
            </a:pPr>
            <a:r>
              <a:rPr lang="en-GB" dirty="0"/>
              <a:t>(Clayton, 2024)</a:t>
            </a:r>
          </a:p>
        </p:txBody>
      </p:sp>
      <p:pic>
        <p:nvPicPr>
          <p:cNvPr id="5" name="Graphic 4" descr="Coins outline">
            <a:extLst>
              <a:ext uri="{FF2B5EF4-FFF2-40B4-BE49-F238E27FC236}">
                <a16:creationId xmlns:a16="http://schemas.microsoft.com/office/drawing/2014/main" id="{21553EF0-B70B-61D1-2E66-0B632D4A4A6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45750" y="2478024"/>
            <a:ext cx="914400" cy="914400"/>
          </a:xfrm>
          <a:prstGeom prst="rect">
            <a:avLst/>
          </a:prstGeom>
        </p:spPr>
      </p:pic>
      <p:pic>
        <p:nvPicPr>
          <p:cNvPr id="9" name="Graphic 8" descr="Statistics outline">
            <a:extLst>
              <a:ext uri="{FF2B5EF4-FFF2-40B4-BE49-F238E27FC236}">
                <a16:creationId xmlns:a16="http://schemas.microsoft.com/office/drawing/2014/main" id="{A905917B-DA6A-780F-9894-03735854C8F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01168" y="3670069"/>
            <a:ext cx="914400" cy="914400"/>
          </a:xfrm>
          <a:prstGeom prst="rect">
            <a:avLst/>
          </a:prstGeom>
        </p:spPr>
      </p:pic>
      <p:pic>
        <p:nvPicPr>
          <p:cNvPr id="11" name="Graphic 10" descr="Medieval Armor outline">
            <a:extLst>
              <a:ext uri="{FF2B5EF4-FFF2-40B4-BE49-F238E27FC236}">
                <a16:creationId xmlns:a16="http://schemas.microsoft.com/office/drawing/2014/main" id="{5C3C4C34-8414-355A-0F9F-F9141043653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01168" y="4877077"/>
            <a:ext cx="914400" cy="914400"/>
          </a:xfrm>
          <a:prstGeom prst="rect">
            <a:avLst/>
          </a:prstGeom>
        </p:spPr>
      </p:pic>
    </p:spTree>
    <p:extLst>
      <p:ext uri="{BB962C8B-B14F-4D97-AF65-F5344CB8AC3E}">
        <p14:creationId xmlns:p14="http://schemas.microsoft.com/office/powerpoint/2010/main" val="7582124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D06CE56-3881-4ADA-8CEF-D18B02C24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57544"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79F3C543-62EC-4433-9C93-A2CD8764E9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78652" y="4501201"/>
            <a:ext cx="1103469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Rectangle 12">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Pen placed on top of a signature line">
            <a:extLst>
              <a:ext uri="{FF2B5EF4-FFF2-40B4-BE49-F238E27FC236}">
                <a16:creationId xmlns:a16="http://schemas.microsoft.com/office/drawing/2014/main" id="{89393B67-142E-5362-F620-5E05ABBD5A0F}"/>
              </a:ext>
            </a:extLst>
          </p:cNvPr>
          <p:cNvPicPr>
            <a:picLocks noChangeAspect="1"/>
          </p:cNvPicPr>
          <p:nvPr/>
        </p:nvPicPr>
        <p:blipFill>
          <a:blip r:embed="rId3"/>
          <a:srcRect b="15730"/>
          <a:stretch/>
        </p:blipFill>
        <p:spPr>
          <a:xfrm>
            <a:off x="20" y="10"/>
            <a:ext cx="12191980" cy="6857990"/>
          </a:xfrm>
          <a:prstGeom prst="rect">
            <a:avLst/>
          </a:prstGeom>
        </p:spPr>
      </p:pic>
      <p:sp>
        <p:nvSpPr>
          <p:cNvPr id="15" name="Rectangle 14">
            <a:extLst>
              <a:ext uri="{FF2B5EF4-FFF2-40B4-BE49-F238E27FC236}">
                <a16:creationId xmlns:a16="http://schemas.microsoft.com/office/drawing/2014/main" id="{A44CD100-6267-4E62-AA64-2182A3A6A1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tx1">
                  <a:alpha val="30000"/>
                </a:schemeClr>
              </a:gs>
              <a:gs pos="33000">
                <a:schemeClr val="tx1">
                  <a:alpha val="20000"/>
                </a:schemeClr>
              </a:gs>
              <a:gs pos="0">
                <a:schemeClr val="tx1">
                  <a:alpha val="0"/>
                </a:schemeClr>
              </a:gs>
              <a:gs pos="100000">
                <a:schemeClr val="tx1">
                  <a:alpha val="3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0116636-5009-4C48-853E-CBAD6AADED01}"/>
              </a:ext>
            </a:extLst>
          </p:cNvPr>
          <p:cNvSpPr>
            <a:spLocks noGrp="1"/>
          </p:cNvSpPr>
          <p:nvPr>
            <p:ph type="title"/>
          </p:nvPr>
        </p:nvSpPr>
        <p:spPr>
          <a:xfrm>
            <a:off x="477981" y="1122363"/>
            <a:ext cx="4023360" cy="3204134"/>
          </a:xfrm>
        </p:spPr>
        <p:txBody>
          <a:bodyPr vert="horz" lIns="91440" tIns="45720" rIns="91440" bIns="45720" rtlCol="0" anchor="b">
            <a:normAutofit/>
          </a:bodyPr>
          <a:lstStyle/>
          <a:p>
            <a:r>
              <a:rPr lang="en-US" sz="4800" dirty="0">
                <a:solidFill>
                  <a:schemeClr val="bg1"/>
                </a:solidFill>
              </a:rPr>
              <a:t>Conclusion</a:t>
            </a:r>
          </a:p>
        </p:txBody>
      </p:sp>
      <p:sp>
        <p:nvSpPr>
          <p:cNvPr id="17" name="Rectangle 16">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Rectangle 18">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bg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1605586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DA640C-E441-8C37-DCC7-01D87DC73173}"/>
              </a:ext>
            </a:extLst>
          </p:cNvPr>
          <p:cNvSpPr>
            <a:spLocks noGrp="1"/>
          </p:cNvSpPr>
          <p:nvPr>
            <p:ph type="title"/>
          </p:nvPr>
        </p:nvSpPr>
        <p:spPr/>
        <p:txBody>
          <a:bodyPr/>
          <a:lstStyle/>
          <a:p>
            <a:r>
              <a:rPr lang="en-GB" dirty="0"/>
              <a:t>Reference List</a:t>
            </a:r>
          </a:p>
        </p:txBody>
      </p:sp>
      <p:sp>
        <p:nvSpPr>
          <p:cNvPr id="3" name="Content Placeholder 2">
            <a:extLst>
              <a:ext uri="{FF2B5EF4-FFF2-40B4-BE49-F238E27FC236}">
                <a16:creationId xmlns:a16="http://schemas.microsoft.com/office/drawing/2014/main" id="{2B2A5DAB-2DBE-3A44-25F4-B692589D4706}"/>
              </a:ext>
            </a:extLst>
          </p:cNvPr>
          <p:cNvSpPr>
            <a:spLocks noGrp="1"/>
          </p:cNvSpPr>
          <p:nvPr>
            <p:ph idx="1"/>
          </p:nvPr>
        </p:nvSpPr>
        <p:spPr>
          <a:xfrm>
            <a:off x="1115568" y="2139043"/>
            <a:ext cx="10168128" cy="4577641"/>
          </a:xfrm>
        </p:spPr>
        <p:txBody>
          <a:bodyPr>
            <a:normAutofit fontScale="47500" lnSpcReduction="20000"/>
          </a:bodyPr>
          <a:lstStyle/>
          <a:p>
            <a:pPr>
              <a:lnSpc>
                <a:spcPct val="115000"/>
              </a:lnSpc>
              <a:spcAft>
                <a:spcPts val="800"/>
              </a:spcAft>
            </a:pPr>
            <a:r>
              <a:rPr lang="en-GB" sz="2900" kern="100" dirty="0">
                <a:effectLst/>
                <a:ea typeface="Aptos" panose="020B0004020202020204" pitchFamily="34" charset="0"/>
                <a:cs typeface="Times New Roman" panose="02020603050405020304" pitchFamily="18" charset="0"/>
              </a:rPr>
              <a:t>Clayton, E 2024, ‘</a:t>
            </a:r>
            <a:r>
              <a:rPr lang="en-GB" sz="2900" i="1" kern="100" dirty="0">
                <a:effectLst/>
                <a:ea typeface="Aptos" panose="020B0004020202020204" pitchFamily="34" charset="0"/>
                <a:cs typeface="Times New Roman" panose="02020603050405020304" pitchFamily="18" charset="0"/>
              </a:rPr>
              <a:t>Mechanisms of the social control of children and young people: From “stop and search” to “stop and engage” in Police Scotland</a:t>
            </a:r>
            <a:r>
              <a:rPr lang="en-GB" sz="2900" kern="100" dirty="0">
                <a:effectLst/>
                <a:ea typeface="Aptos" panose="020B0004020202020204" pitchFamily="34" charset="0"/>
                <a:cs typeface="Times New Roman" panose="02020603050405020304" pitchFamily="18" charset="0"/>
              </a:rPr>
              <a:t>’, </a:t>
            </a:r>
            <a:r>
              <a:rPr lang="en-GB" sz="2900" i="1" kern="100" dirty="0">
                <a:effectLst/>
                <a:ea typeface="Aptos" panose="020B0004020202020204" pitchFamily="34" charset="0"/>
                <a:cs typeface="Times New Roman" panose="02020603050405020304" pitchFamily="18" charset="0"/>
              </a:rPr>
              <a:t>Criminology &amp; Criminal Justice</a:t>
            </a:r>
            <a:r>
              <a:rPr lang="en-GB" sz="2900" kern="100" dirty="0">
                <a:effectLst/>
                <a:ea typeface="Aptos" panose="020B0004020202020204" pitchFamily="34" charset="0"/>
                <a:cs typeface="Times New Roman" panose="02020603050405020304" pitchFamily="18" charset="0"/>
              </a:rPr>
              <a:t>, advance online publication 25 April, </a:t>
            </a:r>
            <a:r>
              <a:rPr lang="en-GB" sz="2900" kern="100" dirty="0" err="1">
                <a:effectLst/>
                <a:ea typeface="Aptos" panose="020B0004020202020204" pitchFamily="34" charset="0"/>
                <a:cs typeface="Times New Roman" panose="02020603050405020304" pitchFamily="18" charset="0"/>
              </a:rPr>
              <a:t>doi</a:t>
            </a:r>
            <a:r>
              <a:rPr lang="en-GB" sz="2900" kern="100" dirty="0">
                <a:effectLst/>
                <a:ea typeface="Aptos" panose="020B0004020202020204" pitchFamily="34" charset="0"/>
                <a:cs typeface="Times New Roman" panose="02020603050405020304" pitchFamily="18" charset="0"/>
              </a:rPr>
              <a:t>: 10.1177/17488958241249828.</a:t>
            </a:r>
          </a:p>
          <a:p>
            <a:pPr>
              <a:lnSpc>
                <a:spcPct val="115000"/>
              </a:lnSpc>
              <a:spcAft>
                <a:spcPts val="800"/>
              </a:spcAft>
            </a:pPr>
            <a:r>
              <a:rPr lang="en-GB" sz="2900" kern="100" dirty="0">
                <a:effectLst/>
                <a:ea typeface="Aptos" panose="020B0004020202020204" pitchFamily="34" charset="0"/>
                <a:cs typeface="Times New Roman" panose="02020603050405020304" pitchFamily="18" charset="0"/>
              </a:rPr>
              <a:t>Findlay (2020), </a:t>
            </a:r>
            <a:r>
              <a:rPr lang="en-GB" sz="2900" i="1" kern="100" dirty="0">
                <a:effectLst/>
                <a:ea typeface="Aptos" panose="020B0004020202020204" pitchFamily="34" charset="0"/>
                <a:cs typeface="Times New Roman" panose="02020603050405020304" pitchFamily="18" charset="0"/>
              </a:rPr>
              <a:t>Police liaison officers on duty and wearing the identifying blue tabard, Police Scotland, Glasgow, Scotland, UK</a:t>
            </a:r>
            <a:r>
              <a:rPr lang="en-GB" sz="2900" kern="100" dirty="0">
                <a:effectLst/>
                <a:ea typeface="Aptos" panose="020B0004020202020204" pitchFamily="34" charset="0"/>
                <a:cs typeface="Times New Roman" panose="02020603050405020304" pitchFamily="18" charset="0"/>
              </a:rPr>
              <a:t> [photograph], </a:t>
            </a:r>
            <a:r>
              <a:rPr lang="en-GB" sz="2900" kern="100" dirty="0" err="1">
                <a:effectLst/>
                <a:ea typeface="Aptos" panose="020B0004020202020204" pitchFamily="34" charset="0"/>
                <a:cs typeface="Times New Roman" panose="02020603050405020304" pitchFamily="18" charset="0"/>
              </a:rPr>
              <a:t>Alamy</a:t>
            </a:r>
            <a:r>
              <a:rPr lang="en-GB" sz="2900" kern="100" dirty="0">
                <a:effectLst/>
                <a:ea typeface="Aptos" panose="020B0004020202020204" pitchFamily="34" charset="0"/>
                <a:cs typeface="Times New Roman" panose="02020603050405020304" pitchFamily="18" charset="0"/>
              </a:rPr>
              <a:t> Stock Photo, 17 September, viewed 12 April 2025, </a:t>
            </a:r>
            <a:r>
              <a:rPr lang="en-GB" sz="2900" u="sng" kern="100" dirty="0">
                <a:solidFill>
                  <a:srgbClr val="467886"/>
                </a:solidFill>
                <a:effectLst/>
                <a:ea typeface="Aptos" panose="020B0004020202020204" pitchFamily="34" charset="0"/>
                <a:cs typeface="Times New Roman" panose="02020603050405020304" pitchFamily="18" charset="0"/>
                <a:hlinkClick r:id="rId3"/>
              </a:rPr>
              <a:t>https://www.alamy.com/police-liaison-officers-on-duty-and-wearing-the-identifying-blue-tabard-police-scotland-glasgow-scotland-uk-image375355348.html</a:t>
            </a:r>
            <a:r>
              <a:rPr lang="en-GB" sz="2900" kern="100" dirty="0">
                <a:effectLst/>
                <a:ea typeface="Aptos" panose="020B0004020202020204" pitchFamily="34" charset="0"/>
                <a:cs typeface="Times New Roman" panose="02020603050405020304" pitchFamily="18" charset="0"/>
              </a:rPr>
              <a:t>.</a:t>
            </a:r>
          </a:p>
          <a:p>
            <a:pPr>
              <a:lnSpc>
                <a:spcPct val="115000"/>
              </a:lnSpc>
              <a:spcAft>
                <a:spcPts val="800"/>
              </a:spcAft>
            </a:pPr>
            <a:r>
              <a:rPr lang="en-GB" sz="2900" kern="100" dirty="0">
                <a:effectLst/>
                <a:ea typeface="Aptos" panose="020B0004020202020204" pitchFamily="34" charset="0"/>
                <a:cs typeface="Times New Roman" panose="02020603050405020304" pitchFamily="18" charset="0"/>
              </a:rPr>
              <a:t>Fraser, A. &amp; Gillon, F. (2024), ‘</a:t>
            </a:r>
            <a:r>
              <a:rPr lang="en-GB" sz="2900" i="1" kern="100" dirty="0">
                <a:effectLst/>
                <a:ea typeface="Aptos" panose="020B0004020202020204" pitchFamily="34" charset="0"/>
                <a:cs typeface="Times New Roman" panose="02020603050405020304" pitchFamily="18" charset="0"/>
              </a:rPr>
              <a:t>The Glasgow miracle? Storytelling, violence reduction and public policy</a:t>
            </a:r>
            <a:r>
              <a:rPr lang="en-GB" sz="2900" kern="100" dirty="0">
                <a:effectLst/>
                <a:ea typeface="Aptos" panose="020B0004020202020204" pitchFamily="34" charset="0"/>
                <a:cs typeface="Times New Roman" panose="02020603050405020304" pitchFamily="18" charset="0"/>
              </a:rPr>
              <a:t>’, </a:t>
            </a:r>
            <a:r>
              <a:rPr lang="en-GB" sz="2900" i="1" kern="100" dirty="0">
                <a:effectLst/>
                <a:ea typeface="Aptos" panose="020B0004020202020204" pitchFamily="34" charset="0"/>
                <a:cs typeface="Times New Roman" panose="02020603050405020304" pitchFamily="18" charset="0"/>
              </a:rPr>
              <a:t>Theoretical Criminology</a:t>
            </a:r>
            <a:r>
              <a:rPr lang="en-GB" sz="2900" kern="100" dirty="0">
                <a:effectLst/>
                <a:ea typeface="Aptos" panose="020B0004020202020204" pitchFamily="34" charset="0"/>
                <a:cs typeface="Times New Roman" panose="02020603050405020304" pitchFamily="18" charset="0"/>
              </a:rPr>
              <a:t>, vol. 28, no. 3, pp. 328–345, doi:10.1177/13624806231208432.</a:t>
            </a:r>
          </a:p>
          <a:p>
            <a:pPr>
              <a:lnSpc>
                <a:spcPct val="115000"/>
              </a:lnSpc>
              <a:spcAft>
                <a:spcPts val="800"/>
              </a:spcAft>
            </a:pPr>
            <a:r>
              <a:rPr lang="en-GB" sz="2900" kern="100" dirty="0">
                <a:effectLst/>
                <a:ea typeface="Aptos" panose="020B0004020202020204" pitchFamily="34" charset="0"/>
                <a:cs typeface="Times New Roman" panose="02020603050405020304" pitchFamily="18" charset="0"/>
              </a:rPr>
              <a:t>Lennon, G &amp; Murray, K 2018, ‘</a:t>
            </a:r>
            <a:r>
              <a:rPr lang="en-GB" sz="2900" i="1" kern="100" dirty="0">
                <a:effectLst/>
                <a:ea typeface="Aptos" panose="020B0004020202020204" pitchFamily="34" charset="0"/>
                <a:cs typeface="Times New Roman" panose="02020603050405020304" pitchFamily="18" charset="0"/>
              </a:rPr>
              <a:t>Under-regulated and unaccountable? Explaining variation in stop and search rates in Scotland, England and Wales</a:t>
            </a:r>
            <a:r>
              <a:rPr lang="en-GB" sz="2900" kern="100" dirty="0">
                <a:effectLst/>
                <a:ea typeface="Aptos" panose="020B0004020202020204" pitchFamily="34" charset="0"/>
                <a:cs typeface="Times New Roman" panose="02020603050405020304" pitchFamily="18" charset="0"/>
              </a:rPr>
              <a:t>’, </a:t>
            </a:r>
            <a:r>
              <a:rPr lang="en-GB" sz="2900" i="1" kern="100" dirty="0">
                <a:effectLst/>
                <a:ea typeface="Aptos" panose="020B0004020202020204" pitchFamily="34" charset="0"/>
                <a:cs typeface="Times New Roman" panose="02020603050405020304" pitchFamily="18" charset="0"/>
              </a:rPr>
              <a:t>Policing and Society</a:t>
            </a:r>
            <a:r>
              <a:rPr lang="en-GB" sz="2900" kern="100" dirty="0">
                <a:effectLst/>
                <a:ea typeface="Aptos" panose="020B0004020202020204" pitchFamily="34" charset="0"/>
                <a:cs typeface="Times New Roman" panose="02020603050405020304" pitchFamily="18" charset="0"/>
              </a:rPr>
              <a:t>, vol. 28, no. 2, pp. 157–174, doi:10.1080/10439463.2016.1163359.</a:t>
            </a:r>
          </a:p>
          <a:p>
            <a:pPr>
              <a:lnSpc>
                <a:spcPct val="115000"/>
              </a:lnSpc>
              <a:spcAft>
                <a:spcPts val="800"/>
              </a:spcAft>
            </a:pPr>
            <a:r>
              <a:rPr lang="en-GB" sz="2900" kern="100" dirty="0">
                <a:effectLst/>
                <a:ea typeface="Aptos" panose="020B0004020202020204" pitchFamily="34" charset="0"/>
                <a:cs typeface="Times New Roman" panose="02020603050405020304" pitchFamily="18" charset="0"/>
              </a:rPr>
              <a:t>Paul, J. (2024), ‘</a:t>
            </a:r>
            <a:r>
              <a:rPr lang="en-GB" sz="2900" i="1" kern="100" dirty="0">
                <a:effectLst/>
                <a:ea typeface="Aptos" panose="020B0004020202020204" pitchFamily="34" charset="0"/>
                <a:cs typeface="Times New Roman" panose="02020603050405020304" pitchFamily="18" charset="0"/>
              </a:rPr>
              <a:t>We all need to pull together as never before to make progress in reducing violence</a:t>
            </a:r>
            <a:r>
              <a:rPr lang="en-GB" sz="2900" kern="100" dirty="0">
                <a:effectLst/>
                <a:ea typeface="Aptos" panose="020B0004020202020204" pitchFamily="34" charset="0"/>
                <a:cs typeface="Times New Roman" panose="02020603050405020304" pitchFamily="18" charset="0"/>
              </a:rPr>
              <a:t>’, Scottish Violence Reduction Unit, 5 January, viewed 11 April 2025, </a:t>
            </a:r>
            <a:r>
              <a:rPr lang="en-GB" sz="2900" u="sng" kern="100" dirty="0">
                <a:solidFill>
                  <a:srgbClr val="467886"/>
                </a:solidFill>
                <a:effectLst/>
                <a:ea typeface="Aptos" panose="020B0004020202020204" pitchFamily="34" charset="0"/>
                <a:cs typeface="Times New Roman" panose="02020603050405020304" pitchFamily="18" charset="0"/>
                <a:hlinkClick r:id="rId4"/>
              </a:rPr>
              <a:t>https://www.svru.co.uk/2024/01/we-all-need-to-pull-together-as-never-before-to-make-progress-in-reducing-violence/</a:t>
            </a:r>
            <a:r>
              <a:rPr lang="en-GB" sz="2900" kern="100" dirty="0">
                <a:effectLst/>
                <a:ea typeface="Aptos" panose="020B0004020202020204" pitchFamily="34" charset="0"/>
                <a:cs typeface="Times New Roman" panose="02020603050405020304" pitchFamily="18" charset="0"/>
              </a:rPr>
              <a:t>. </a:t>
            </a:r>
          </a:p>
          <a:p>
            <a:endParaRPr lang="en-GB" dirty="0"/>
          </a:p>
        </p:txBody>
      </p:sp>
    </p:spTree>
    <p:extLst>
      <p:ext uri="{BB962C8B-B14F-4D97-AF65-F5344CB8AC3E}">
        <p14:creationId xmlns:p14="http://schemas.microsoft.com/office/powerpoint/2010/main" val="3784588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50EC01A-E954-FB4F-8F4C-5F7D762C2519}"/>
              </a:ext>
            </a:extLst>
          </p:cNvPr>
          <p:cNvSpPr>
            <a:spLocks noGrp="1"/>
          </p:cNvSpPr>
          <p:nvPr>
            <p:ph idx="1"/>
          </p:nvPr>
        </p:nvSpPr>
        <p:spPr>
          <a:xfrm>
            <a:off x="1115568" y="408214"/>
            <a:ext cx="10168128" cy="6308470"/>
          </a:xfrm>
        </p:spPr>
        <p:txBody>
          <a:bodyPr>
            <a:normAutofit fontScale="92500" lnSpcReduction="10000"/>
          </a:bodyPr>
          <a:lstStyle/>
          <a:p>
            <a:pPr>
              <a:lnSpc>
                <a:spcPct val="115000"/>
              </a:lnSpc>
              <a:spcAft>
                <a:spcPts val="800"/>
              </a:spcAft>
            </a:pPr>
            <a:r>
              <a:rPr lang="en-GB" sz="1800" kern="100" dirty="0">
                <a:effectLst/>
                <a:ea typeface="Aptos" panose="020B0004020202020204" pitchFamily="34" charset="0"/>
                <a:cs typeface="Times New Roman" panose="02020603050405020304" pitchFamily="18" charset="0"/>
              </a:rPr>
              <a:t>Sutton-Hibbert, J. (2018), </a:t>
            </a:r>
            <a:r>
              <a:rPr lang="en-GB" sz="1800" i="1" kern="100" dirty="0">
                <a:effectLst/>
                <a:ea typeface="Aptos" panose="020B0004020202020204" pitchFamily="34" charset="0"/>
                <a:cs typeface="Times New Roman" panose="02020603050405020304" pitchFamily="18" charset="0"/>
              </a:rPr>
              <a:t>Mounted police during a demonstration by the Scottish Defence League, George Square, Glasgow, Scotland, 21 July</a:t>
            </a:r>
            <a:r>
              <a:rPr lang="en-GB" sz="1800" kern="100" dirty="0">
                <a:effectLst/>
                <a:ea typeface="Aptos" panose="020B0004020202020204" pitchFamily="34" charset="0"/>
                <a:cs typeface="Times New Roman" panose="02020603050405020304" pitchFamily="18" charset="0"/>
              </a:rPr>
              <a:t> [photograph], </a:t>
            </a:r>
            <a:r>
              <a:rPr lang="en-GB" sz="1800" kern="100" dirty="0" err="1">
                <a:effectLst/>
                <a:ea typeface="Aptos" panose="020B0004020202020204" pitchFamily="34" charset="0"/>
                <a:cs typeface="Times New Roman" panose="02020603050405020304" pitchFamily="18" charset="0"/>
              </a:rPr>
              <a:t>Alamy</a:t>
            </a:r>
            <a:r>
              <a:rPr lang="en-GB" sz="1800" kern="100" dirty="0">
                <a:effectLst/>
                <a:ea typeface="Aptos" panose="020B0004020202020204" pitchFamily="34" charset="0"/>
                <a:cs typeface="Times New Roman" panose="02020603050405020304" pitchFamily="18" charset="0"/>
              </a:rPr>
              <a:t> Stock Photo, viewed 11 April 2025, </a:t>
            </a:r>
            <a:r>
              <a:rPr lang="en-GB" sz="1800" u="sng" kern="100" dirty="0">
                <a:solidFill>
                  <a:srgbClr val="467886"/>
                </a:solidFill>
                <a:effectLst/>
                <a:ea typeface="Aptos" panose="020B0004020202020204" pitchFamily="34" charset="0"/>
                <a:cs typeface="Times New Roman" panose="02020603050405020304" pitchFamily="18" charset="0"/>
                <a:hlinkClick r:id="rId3"/>
              </a:rPr>
              <a:t>https://www.alamy.com/stock-photo-mounted-police-during-a-demonstration-by-the-scottish-defence-league-105071627.html</a:t>
            </a:r>
            <a:r>
              <a:rPr lang="en-GB" sz="1800" kern="100" dirty="0">
                <a:effectLst/>
                <a:ea typeface="Aptos" panose="020B0004020202020204" pitchFamily="34" charset="0"/>
                <a:cs typeface="Times New Roman" panose="02020603050405020304" pitchFamily="18" charset="0"/>
              </a:rPr>
              <a:t>. </a:t>
            </a:r>
          </a:p>
          <a:p>
            <a:pPr>
              <a:lnSpc>
                <a:spcPct val="115000"/>
              </a:lnSpc>
              <a:spcAft>
                <a:spcPts val="800"/>
              </a:spcAft>
            </a:pPr>
            <a:r>
              <a:rPr lang="en-GB" sz="1800" kern="100" dirty="0">
                <a:effectLst/>
                <a:ea typeface="Aptos" panose="020B0004020202020204" pitchFamily="34" charset="0"/>
                <a:cs typeface="Times New Roman" panose="02020603050405020304" pitchFamily="18" charset="0"/>
              </a:rPr>
              <a:t>Scottish Government (2014), </a:t>
            </a:r>
            <a:r>
              <a:rPr lang="en-GB" sz="1800" i="1" kern="100" dirty="0">
                <a:effectLst/>
                <a:ea typeface="Aptos" panose="020B0004020202020204" pitchFamily="34" charset="0"/>
                <a:cs typeface="Times New Roman" panose="02020603050405020304" pitchFamily="18" charset="0"/>
              </a:rPr>
              <a:t>Homicide in Scotland, 2013-14: statistical bulletin – Crime and Justice series</a:t>
            </a:r>
            <a:r>
              <a:rPr lang="en-GB" sz="1800" kern="100" dirty="0">
                <a:effectLst/>
                <a:ea typeface="Aptos" panose="020B0004020202020204" pitchFamily="34" charset="0"/>
                <a:cs typeface="Times New Roman" panose="02020603050405020304" pitchFamily="18" charset="0"/>
              </a:rPr>
              <a:t>, 9 December, Scottish Government, Edinburgh, viewed 12 April 2025, </a:t>
            </a:r>
            <a:r>
              <a:rPr lang="en-GB" sz="1800" u="sng" kern="100" dirty="0">
                <a:solidFill>
                  <a:srgbClr val="467886"/>
                </a:solidFill>
                <a:effectLst/>
                <a:ea typeface="Aptos" panose="020B0004020202020204" pitchFamily="34" charset="0"/>
                <a:cs typeface="Times New Roman" panose="02020603050405020304" pitchFamily="18" charset="0"/>
                <a:hlinkClick r:id="rId4"/>
              </a:rPr>
              <a:t>https://www.gov.scot/publications/homicide-scotland-2013-14/</a:t>
            </a:r>
            <a:r>
              <a:rPr lang="en-GB" sz="1800" kern="100" dirty="0">
                <a:effectLst/>
                <a:ea typeface="Aptos" panose="020B0004020202020204" pitchFamily="34" charset="0"/>
                <a:cs typeface="Times New Roman" panose="02020603050405020304" pitchFamily="18" charset="0"/>
              </a:rPr>
              <a:t>.</a:t>
            </a:r>
          </a:p>
          <a:p>
            <a:pPr>
              <a:lnSpc>
                <a:spcPct val="115000"/>
              </a:lnSpc>
              <a:spcAft>
                <a:spcPts val="800"/>
              </a:spcAft>
            </a:pPr>
            <a:r>
              <a:rPr lang="en-GB" sz="1800" kern="100" dirty="0">
                <a:effectLst/>
                <a:ea typeface="Aptos" panose="020B0004020202020204" pitchFamily="34" charset="0"/>
                <a:cs typeface="Times New Roman" panose="02020603050405020304" pitchFamily="18" charset="0"/>
              </a:rPr>
              <a:t>Scottish Government (2024), </a:t>
            </a:r>
            <a:r>
              <a:rPr lang="en-GB" sz="1800" i="1" kern="100" dirty="0">
                <a:effectLst/>
                <a:ea typeface="Aptos" panose="020B0004020202020204" pitchFamily="34" charset="0"/>
                <a:cs typeface="Times New Roman" panose="02020603050405020304" pitchFamily="18" charset="0"/>
              </a:rPr>
              <a:t>Violence prevention framework for Scotland: annual progress report 2023 to 2024</a:t>
            </a:r>
            <a:r>
              <a:rPr lang="en-GB" sz="1800" kern="100" dirty="0">
                <a:effectLst/>
                <a:ea typeface="Aptos" panose="020B0004020202020204" pitchFamily="34" charset="0"/>
                <a:cs typeface="Times New Roman" panose="02020603050405020304" pitchFamily="18" charset="0"/>
              </a:rPr>
              <a:t>, 11 September, Scottish Government, Edinburgh, viewed 13 April 2025, </a:t>
            </a:r>
            <a:r>
              <a:rPr lang="en-GB" sz="1800" u="sng" kern="100" dirty="0">
                <a:solidFill>
                  <a:srgbClr val="467886"/>
                </a:solidFill>
                <a:effectLst/>
                <a:ea typeface="Aptos" panose="020B0004020202020204" pitchFamily="34" charset="0"/>
                <a:cs typeface="Times New Roman" panose="02020603050405020304" pitchFamily="18" charset="0"/>
                <a:hlinkClick r:id="rId5"/>
              </a:rPr>
              <a:t>https://www.gov.scot/publications/violence-prevention-framework-scotland-annual-progress-report-2023-2024/</a:t>
            </a:r>
            <a:r>
              <a:rPr lang="en-GB" sz="1800" kern="100" dirty="0">
                <a:effectLst/>
                <a:ea typeface="Aptos" panose="020B0004020202020204" pitchFamily="34" charset="0"/>
                <a:cs typeface="Times New Roman" panose="02020603050405020304" pitchFamily="18" charset="0"/>
              </a:rPr>
              <a:t>. </a:t>
            </a:r>
          </a:p>
          <a:p>
            <a:pPr>
              <a:lnSpc>
                <a:spcPct val="115000"/>
              </a:lnSpc>
              <a:spcAft>
                <a:spcPts val="800"/>
              </a:spcAft>
            </a:pPr>
            <a:r>
              <a:rPr lang="en-GB" sz="1800" kern="100" dirty="0">
                <a:effectLst/>
                <a:ea typeface="Aptos" panose="020B0004020202020204" pitchFamily="34" charset="0"/>
                <a:cs typeface="Times New Roman" panose="02020603050405020304" pitchFamily="18" charset="0"/>
              </a:rPr>
              <a:t>Scottish Police Authority [SPA] (2024), </a:t>
            </a:r>
            <a:r>
              <a:rPr lang="en-GB" sz="1800" i="1" kern="100" dirty="0">
                <a:effectLst/>
                <a:ea typeface="Aptos" panose="020B0004020202020204" pitchFamily="34" charset="0"/>
                <a:cs typeface="Times New Roman" panose="02020603050405020304" pitchFamily="18" charset="0"/>
              </a:rPr>
              <a:t>Public polling insights – August 2024: Policing Performance Committee paper</a:t>
            </a:r>
            <a:r>
              <a:rPr lang="en-GB" sz="1800" kern="100" dirty="0">
                <a:effectLst/>
                <a:ea typeface="Aptos" panose="020B0004020202020204" pitchFamily="34" charset="0"/>
                <a:cs typeface="Times New Roman" panose="02020603050405020304" pitchFamily="18" charset="0"/>
              </a:rPr>
              <a:t>, 18 September, Scottish Police Authority, Edinburgh, viewed 12 April 2025, </a:t>
            </a:r>
            <a:r>
              <a:rPr lang="en-GB" sz="1800" u="sng" kern="100" dirty="0">
                <a:solidFill>
                  <a:srgbClr val="467886"/>
                </a:solidFill>
                <a:effectLst/>
                <a:ea typeface="Aptos" panose="020B0004020202020204" pitchFamily="34" charset="0"/>
                <a:cs typeface="Times New Roman" panose="02020603050405020304" pitchFamily="18" charset="0"/>
                <a:hlinkClick r:id="rId6"/>
              </a:rPr>
              <a:t>https://www.spa.police.uk/spa-media/eb1j0yfm/item-2-4-public-polling-insights-august-v2-0.pdf</a:t>
            </a:r>
            <a:r>
              <a:rPr lang="en-GB" sz="1800" kern="100" dirty="0">
                <a:effectLst/>
                <a:ea typeface="Aptos" panose="020B0004020202020204" pitchFamily="34" charset="0"/>
                <a:cs typeface="Times New Roman" panose="02020603050405020304" pitchFamily="18" charset="0"/>
              </a:rPr>
              <a:t>.</a:t>
            </a:r>
          </a:p>
          <a:p>
            <a:pPr>
              <a:lnSpc>
                <a:spcPct val="115000"/>
              </a:lnSpc>
              <a:spcAft>
                <a:spcPts val="800"/>
              </a:spcAft>
            </a:pPr>
            <a:r>
              <a:rPr lang="en-GB" sz="1800" kern="100" dirty="0">
                <a:effectLst/>
                <a:ea typeface="Aptos" panose="020B0004020202020204" pitchFamily="34" charset="0"/>
                <a:cs typeface="Times New Roman" panose="02020603050405020304" pitchFamily="18" charset="0"/>
              </a:rPr>
              <a:t>Scottish Violence Reduction Unit [SVRU] (2022), </a:t>
            </a:r>
            <a:r>
              <a:rPr lang="en-GB" sz="1800" i="1" kern="100" dirty="0">
                <a:effectLst/>
                <a:ea typeface="Aptos" panose="020B0004020202020204" pitchFamily="34" charset="0"/>
                <a:cs typeface="Times New Roman" panose="02020603050405020304" pitchFamily="18" charset="0"/>
              </a:rPr>
              <a:t>About us</a:t>
            </a:r>
            <a:r>
              <a:rPr lang="en-GB" sz="1800" kern="100" dirty="0">
                <a:effectLst/>
                <a:ea typeface="Aptos" panose="020B0004020202020204" pitchFamily="34" charset="0"/>
                <a:cs typeface="Times New Roman" panose="02020603050405020304" pitchFamily="18" charset="0"/>
              </a:rPr>
              <a:t>, Scottish Violence Reduction Unit, viewed 11 April 2025, </a:t>
            </a:r>
            <a:r>
              <a:rPr lang="en-GB" sz="1800" u="sng" kern="100" dirty="0">
                <a:solidFill>
                  <a:srgbClr val="467886"/>
                </a:solidFill>
                <a:effectLst/>
                <a:ea typeface="Aptos" panose="020B0004020202020204" pitchFamily="34" charset="0"/>
                <a:cs typeface="Times New Roman" panose="02020603050405020304" pitchFamily="18" charset="0"/>
                <a:hlinkClick r:id="rId7"/>
              </a:rPr>
              <a:t>https://www.svru.co.uk/about-us/</a:t>
            </a:r>
            <a:r>
              <a:rPr lang="en-GB" sz="1800" kern="100" dirty="0">
                <a:effectLst/>
                <a:ea typeface="Aptos" panose="020B0004020202020204" pitchFamily="34" charset="0"/>
                <a:cs typeface="Times New Roman" panose="02020603050405020304" pitchFamily="18" charset="0"/>
              </a:rPr>
              <a:t>.</a:t>
            </a:r>
          </a:p>
          <a:p>
            <a:pPr>
              <a:lnSpc>
                <a:spcPct val="115000"/>
              </a:lnSpc>
              <a:spcAft>
                <a:spcPts val="800"/>
              </a:spcAft>
            </a:pPr>
            <a:r>
              <a:rPr lang="en-GB" sz="1800" kern="100" dirty="0">
                <a:effectLst/>
                <a:ea typeface="Aptos" panose="020B0004020202020204" pitchFamily="34" charset="0"/>
                <a:cs typeface="Times New Roman" panose="02020603050405020304" pitchFamily="18" charset="0"/>
              </a:rPr>
              <a:t>Tyler, T. R. (2006), </a:t>
            </a:r>
            <a:r>
              <a:rPr lang="en-GB" sz="1800" i="1" kern="100" dirty="0">
                <a:effectLst/>
                <a:ea typeface="Aptos" panose="020B0004020202020204" pitchFamily="34" charset="0"/>
                <a:cs typeface="Times New Roman" panose="02020603050405020304" pitchFamily="18" charset="0"/>
              </a:rPr>
              <a:t>Why people obey the law</a:t>
            </a:r>
            <a:r>
              <a:rPr lang="en-GB" sz="1800" kern="100" dirty="0">
                <a:effectLst/>
                <a:ea typeface="Aptos" panose="020B0004020202020204" pitchFamily="34" charset="0"/>
                <a:cs typeface="Times New Roman" panose="02020603050405020304" pitchFamily="18" charset="0"/>
              </a:rPr>
              <a:t>, 2nd </a:t>
            </a:r>
            <a:r>
              <a:rPr lang="en-GB" sz="1800" kern="100" dirty="0" err="1">
                <a:effectLst/>
                <a:ea typeface="Aptos" panose="020B0004020202020204" pitchFamily="34" charset="0"/>
                <a:cs typeface="Times New Roman" panose="02020603050405020304" pitchFamily="18" charset="0"/>
              </a:rPr>
              <a:t>edn</a:t>
            </a:r>
            <a:r>
              <a:rPr lang="en-GB" sz="1800" kern="100" dirty="0">
                <a:effectLst/>
                <a:ea typeface="Aptos" panose="020B0004020202020204" pitchFamily="34" charset="0"/>
                <a:cs typeface="Times New Roman" panose="02020603050405020304" pitchFamily="18" charset="0"/>
              </a:rPr>
              <a:t>, Princeton University Press, Princeton.</a:t>
            </a:r>
          </a:p>
        </p:txBody>
      </p:sp>
    </p:spTree>
    <p:extLst>
      <p:ext uri="{BB962C8B-B14F-4D97-AF65-F5344CB8AC3E}">
        <p14:creationId xmlns:p14="http://schemas.microsoft.com/office/powerpoint/2010/main" val="4283272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59163F-29C5-4838-D69B-FAC7F2569BC5}"/>
              </a:ext>
            </a:extLst>
          </p:cNvPr>
          <p:cNvSpPr>
            <a:spLocks noGrp="1"/>
          </p:cNvSpPr>
          <p:nvPr>
            <p:ph type="title"/>
          </p:nvPr>
        </p:nvSpPr>
        <p:spPr/>
        <p:txBody>
          <a:bodyPr/>
          <a:lstStyle/>
          <a:p>
            <a:r>
              <a:rPr lang="en-GB" dirty="0"/>
              <a:t>Research Timeline</a:t>
            </a:r>
          </a:p>
        </p:txBody>
      </p:sp>
      <p:sp>
        <p:nvSpPr>
          <p:cNvPr id="3" name="Content Placeholder 2">
            <a:extLst>
              <a:ext uri="{FF2B5EF4-FFF2-40B4-BE49-F238E27FC236}">
                <a16:creationId xmlns:a16="http://schemas.microsoft.com/office/drawing/2014/main" id="{B954759D-C5F4-5BDC-B792-162E8E20B7DD}"/>
              </a:ext>
            </a:extLst>
          </p:cNvPr>
          <p:cNvSpPr>
            <a:spLocks noGrp="1"/>
          </p:cNvSpPr>
          <p:nvPr>
            <p:ph idx="1"/>
          </p:nvPr>
        </p:nvSpPr>
        <p:spPr/>
        <p:txBody>
          <a:bodyPr>
            <a:normAutofit fontScale="85000" lnSpcReduction="10000"/>
          </a:bodyPr>
          <a:lstStyle/>
          <a:p>
            <a:r>
              <a:rPr lang="en-GB" dirty="0"/>
              <a:t>06/04/25 – Background Reading: I first looked online for a large range of different evidence-based policing approaches across the UK. </a:t>
            </a:r>
          </a:p>
          <a:p>
            <a:r>
              <a:rPr lang="en-GB" dirty="0"/>
              <a:t>07/04/25 – Planning: After collating many different EBP approaches I finally settled on the SVRU due to the long history it has had</a:t>
            </a:r>
          </a:p>
          <a:p>
            <a:r>
              <a:rPr lang="en-GB" dirty="0"/>
              <a:t>10/04/25 – Structure: Using the assignment brief and all of the sources I had gathered on the SVRU I created a storyboard to help lay out my ideas coherently.</a:t>
            </a:r>
          </a:p>
          <a:p>
            <a:r>
              <a:rPr lang="en-GB" dirty="0"/>
              <a:t>11/04/25 – Wider Reading: I collected a large range of sources, from journals to websites all on the SVRU to gather a good range of varied sources.</a:t>
            </a:r>
          </a:p>
          <a:p>
            <a:r>
              <a:rPr lang="en-GB" dirty="0"/>
              <a:t>27/04/25 – Reflection: Going forward I will make more of an effort to learn my presentation off by heart in order to be ess reliant on que cards.</a:t>
            </a:r>
          </a:p>
          <a:p>
            <a:endParaRPr lang="en-GB" dirty="0"/>
          </a:p>
        </p:txBody>
      </p:sp>
    </p:spTree>
    <p:extLst>
      <p:ext uri="{BB962C8B-B14F-4D97-AF65-F5344CB8AC3E}">
        <p14:creationId xmlns:p14="http://schemas.microsoft.com/office/powerpoint/2010/main" val="3917960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theme/theme1.xml><?xml version="1.0" encoding="utf-8"?>
<a:theme xmlns:a="http://schemas.openxmlformats.org/drawingml/2006/main" name="AccentBoxVTI">
  <a:themeElements>
    <a:clrScheme name="AccentBoxVTI">
      <a:dk1>
        <a:srgbClr val="000000"/>
      </a:dk1>
      <a:lt1>
        <a:sysClr val="window" lastClr="FFFFFF"/>
      </a:lt1>
      <a:dk2>
        <a:srgbClr val="262626"/>
      </a:dk2>
      <a:lt2>
        <a:srgbClr val="FFFFFF"/>
      </a:lt2>
      <a:accent1>
        <a:srgbClr val="F5A700"/>
      </a:accent1>
      <a:accent2>
        <a:srgbClr val="00A5AB"/>
      </a:accent2>
      <a:accent3>
        <a:srgbClr val="09963B"/>
      </a:accent3>
      <a:accent4>
        <a:srgbClr val="E64823"/>
      </a:accent4>
      <a:accent5>
        <a:srgbClr val="9C6A6A"/>
      </a:accent5>
      <a:accent6>
        <a:srgbClr val="824F8C"/>
      </a:accent6>
      <a:hlink>
        <a:srgbClr val="2998E3"/>
      </a:hlink>
      <a:folHlink>
        <a:srgbClr val="7F723D"/>
      </a:folHlink>
    </a:clrScheme>
    <a:fontScheme name="Avenir">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ccentBoxVTI" id="{9F778A78-DC9A-453A-A82D-A75CAD503E15}" vid="{EA961113-7CC4-4569-8A6A-7BC2C1E2F40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340</TotalTime>
  <Words>1726</Words>
  <Application>Microsoft Office PowerPoint</Application>
  <PresentationFormat>Widescreen</PresentationFormat>
  <Paragraphs>74</Paragraphs>
  <Slides>9</Slides>
  <Notes>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Aptos</vt:lpstr>
      <vt:lpstr>Arial</vt:lpstr>
      <vt:lpstr>Calibri</vt:lpstr>
      <vt:lpstr>Neue Haas Grotesk Text Pro</vt:lpstr>
      <vt:lpstr>Times New Roman</vt:lpstr>
      <vt:lpstr>AccentBoxVTI</vt:lpstr>
      <vt:lpstr>Evidence Based Approaches to Community Policing</vt:lpstr>
      <vt:lpstr>The Scottish Violence Reduction Unit (SVRU)</vt:lpstr>
      <vt:lpstr>Has it Worked? – The Evidence</vt:lpstr>
      <vt:lpstr>PowerPoint Presentation</vt:lpstr>
      <vt:lpstr>SVRU Challenges</vt:lpstr>
      <vt:lpstr>Conclusion</vt:lpstr>
      <vt:lpstr>Reference List</vt:lpstr>
      <vt:lpstr>PowerPoint Presentation</vt:lpstr>
      <vt:lpstr>Research Timeline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Charlie Hughes</dc:creator>
  <cp:lastModifiedBy>Charlie Hughes</cp:lastModifiedBy>
  <cp:revision>2</cp:revision>
  <dcterms:created xsi:type="dcterms:W3CDTF">2025-04-27T12:09:59Z</dcterms:created>
  <dcterms:modified xsi:type="dcterms:W3CDTF">2025-04-27T21:06:51Z</dcterms:modified>
</cp:coreProperties>
</file>