
<file path=[Content_Types].xml><?xml version="1.0" encoding="utf-8"?>
<Types xmlns="http://schemas.openxmlformats.org/package/2006/content-types">
  <Default Extension="jpeg" ContentType="image/jpeg"/>
  <Default Extension="jpg" ContentType="image/jpeg"/>
  <Default Extension="mp4" ContentType="video/mp4"/>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4"/>
  </p:sldMasterIdLst>
  <p:sldIdLst>
    <p:sldId id="256" r:id="rId5"/>
    <p:sldId id="259" r:id="rId6"/>
    <p:sldId id="257" r:id="rId7"/>
    <p:sldId id="258" r:id="rId8"/>
    <p:sldId id="262" r:id="rId9"/>
    <p:sldId id="263" r:id="rId10"/>
    <p:sldId id="261"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72" d="100"/>
          <a:sy n="72" d="100"/>
        </p:scale>
        <p:origin x="45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07/10/2022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0406669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07/10/2022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1788710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5445540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GB" smtClean="0"/>
              <a:t>07/10/2022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792731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GB" smtClean="0"/>
              <a:t>07/10/2022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0692494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GB" smtClean="0"/>
              <a:t>07/10/2022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963345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07/10/2022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582487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07/10/2022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0586380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07/10/2022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55761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40789743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441904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0994767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605578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955224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07/10/2022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529004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07/10/2022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8467578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46CE7D5-CF57-46EF-B807-FDD0502418D4}" type="datetimeFigureOut">
              <a:rPr lang="en-GB" smtClean="0"/>
              <a:t>07/10/2022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1507950478"/>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hyperlink" Target="https://theconversation.com/why-so-serious-the-untapped-value-of-positive-psychology-61766" TargetMode="External"/><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hyperlink" Target="https://creativecommons.org/licenses/by-nd/3.0/"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s://epg.pubpub.org/pub/family-therapy" TargetMode="External"/><Relationship Id="rId2" Type="http://schemas.openxmlformats.org/officeDocument/2006/relationships/image" Target="../media/image4.JPG"/><Relationship Id="rId1" Type="http://schemas.openxmlformats.org/officeDocument/2006/relationships/slideLayout" Target="../slideLayouts/slideLayout4.xml"/><Relationship Id="rId4" Type="http://schemas.openxmlformats.org/officeDocument/2006/relationships/hyperlink" Target="https://creativecommons.org/licenses/by/3.0/"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kDlkb4UESpE" TargetMode="External"/><Relationship Id="rId2" Type="http://schemas.openxmlformats.org/officeDocument/2006/relationships/hyperlink" Target="https://dictionary.cambridge.org/dictionary/english/psycholog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D5A2004-E004-E6E6-8E5B-8CF58B0F921D}"/>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6250" b="6250"/>
          <a:stretch/>
        </p:blipFill>
        <p:spPr>
          <a:xfrm>
            <a:off x="932893" y="324307"/>
            <a:ext cx="8428503" cy="4492105"/>
          </a:xfrm>
          <a:prstGeom prst="rect">
            <a:avLst/>
          </a:prstGeom>
        </p:spPr>
      </p:pic>
      <p:sp>
        <p:nvSpPr>
          <p:cNvPr id="2" name="Title 1"/>
          <p:cNvSpPr>
            <a:spLocks noGrp="1"/>
          </p:cNvSpPr>
          <p:nvPr>
            <p:ph type="ctrTitle"/>
          </p:nvPr>
        </p:nvSpPr>
        <p:spPr>
          <a:xfrm>
            <a:off x="500933" y="-137554"/>
            <a:ext cx="9292424" cy="1633835"/>
          </a:xfrm>
          <a:effectLst>
            <a:outerShdw blurRad="50800" dist="38100" dir="2700000" algn="tl" rotWithShape="0">
              <a:prstClr val="black">
                <a:alpha val="40000"/>
              </a:prstClr>
            </a:outerShdw>
          </a:effectLst>
        </p:spPr>
        <p:txBody>
          <a:bodyPr>
            <a:normAutofit fontScale="90000"/>
          </a:bodyPr>
          <a:lstStyle/>
          <a:p>
            <a:pPr algn="ctr"/>
            <a:r>
              <a:rPr lang="en-GB" sz="5200" b="1" dirty="0">
                <a:cs typeface="Calibri Light"/>
              </a:rPr>
              <a:t>PSYCHOLOGY</a:t>
            </a:r>
            <a:r>
              <a:rPr lang="en-GB" sz="5200" b="1" dirty="0">
                <a:solidFill>
                  <a:srgbClr val="FFFFFF"/>
                </a:solidFill>
                <a:cs typeface="Calibri Light"/>
              </a:rPr>
              <a:t> </a:t>
            </a:r>
            <a:r>
              <a:rPr lang="en-GB" sz="5200" b="1" dirty="0">
                <a:cs typeface="Calibri Light"/>
              </a:rPr>
              <a:t>FOR</a:t>
            </a:r>
            <a:r>
              <a:rPr lang="en-GB" sz="5200" b="1" dirty="0">
                <a:solidFill>
                  <a:srgbClr val="FFFFFF"/>
                </a:solidFill>
                <a:cs typeface="Calibri Light"/>
              </a:rPr>
              <a:t> </a:t>
            </a:r>
            <a:r>
              <a:rPr lang="en-GB" sz="5200" b="1" dirty="0">
                <a:cs typeface="Calibri Light"/>
              </a:rPr>
              <a:t>HEALTH</a:t>
            </a:r>
            <a:r>
              <a:rPr lang="en-GB" sz="5200" b="1" dirty="0">
                <a:solidFill>
                  <a:srgbClr val="FFFFFF"/>
                </a:solidFill>
                <a:cs typeface="Calibri Light"/>
              </a:rPr>
              <a:t> </a:t>
            </a:r>
            <a:r>
              <a:rPr lang="en-GB" sz="5200" b="1" dirty="0">
                <a:cs typeface="Calibri Light"/>
              </a:rPr>
              <a:t>AND</a:t>
            </a:r>
            <a:r>
              <a:rPr lang="en-GB" sz="5200" b="1" dirty="0">
                <a:solidFill>
                  <a:srgbClr val="FFFFFF"/>
                </a:solidFill>
                <a:cs typeface="Calibri Light"/>
              </a:rPr>
              <a:t> </a:t>
            </a:r>
            <a:r>
              <a:rPr lang="en-GB" sz="5200" b="1" dirty="0">
                <a:cs typeface="Calibri Light"/>
              </a:rPr>
              <a:t>SOCIAL</a:t>
            </a:r>
            <a:r>
              <a:rPr lang="en-GB" sz="5200" b="1" dirty="0">
                <a:solidFill>
                  <a:srgbClr val="FFFFFF"/>
                </a:solidFill>
                <a:cs typeface="Calibri Light"/>
              </a:rPr>
              <a:t> </a:t>
            </a:r>
            <a:r>
              <a:rPr lang="en-GB" sz="5200" b="1" dirty="0">
                <a:cs typeface="Calibri Light"/>
              </a:rPr>
              <a:t>CARE</a:t>
            </a:r>
          </a:p>
        </p:txBody>
      </p:sp>
      <p:sp>
        <p:nvSpPr>
          <p:cNvPr id="3" name="Subtitle 2"/>
          <p:cNvSpPr>
            <a:spLocks noGrp="1"/>
          </p:cNvSpPr>
          <p:nvPr>
            <p:ph type="subTitle" idx="1"/>
          </p:nvPr>
        </p:nvSpPr>
        <p:spPr>
          <a:xfrm>
            <a:off x="1100051" y="4426226"/>
            <a:ext cx="10058400" cy="2107467"/>
          </a:xfrm>
          <a:effectLst>
            <a:outerShdw blurRad="50800" dist="38100" dir="2700000" algn="tl" rotWithShape="0">
              <a:prstClr val="black">
                <a:alpha val="40000"/>
              </a:prstClr>
            </a:outerShdw>
          </a:effectLst>
        </p:spPr>
        <p:txBody>
          <a:bodyPr vert="horz" lIns="91440" tIns="45720" rIns="91440" bIns="45720" rtlCol="0" anchor="t">
            <a:noAutofit/>
          </a:bodyPr>
          <a:lstStyle/>
          <a:p>
            <a:pPr algn="ctr"/>
            <a:r>
              <a:rPr lang="en-GB" sz="3200" b="1" dirty="0">
                <a:ea typeface="+mn-lt"/>
                <a:cs typeface="+mn-lt"/>
              </a:rPr>
              <a:t>Why is psychology important when working as a Community Youth Worker?</a:t>
            </a:r>
          </a:p>
          <a:p>
            <a:pPr algn="ctr"/>
            <a:r>
              <a:rPr lang="en-GB" sz="3200" b="1" dirty="0">
                <a:ea typeface="+mn-lt"/>
                <a:cs typeface="+mn-lt"/>
              </a:rPr>
              <a:t>ELENA TODOROVA  2124115 </a:t>
            </a:r>
          </a:p>
          <a:p>
            <a:pPr algn="ctr"/>
            <a:r>
              <a:rPr lang="en-GB" sz="1800" dirty="0">
                <a:effectLst/>
                <a:latin typeface="Arial" panose="020B0604020202020204" pitchFamily="34" charset="0"/>
                <a:ea typeface="Times New Roman" panose="02020603050405020304" pitchFamily="18" charset="0"/>
              </a:rPr>
              <a:t>BMHP4003                                                     </a:t>
            </a:r>
            <a:r>
              <a:rPr lang="en-GB" dirty="0">
                <a:latin typeface="+mj-lt"/>
                <a:ea typeface="Times New Roman" panose="02020603050405020304" pitchFamily="18" charset="0"/>
              </a:rPr>
              <a:t>NEALE  HADDON</a:t>
            </a:r>
            <a:r>
              <a:rPr lang="en-GB" sz="1800" dirty="0">
                <a:effectLst/>
                <a:latin typeface="Arial" panose="020B0604020202020204" pitchFamily="34" charset="0"/>
                <a:ea typeface="Times New Roman" panose="02020603050405020304" pitchFamily="18" charset="0"/>
              </a:rPr>
              <a:t>  </a:t>
            </a:r>
            <a:endParaRPr lang="en-GB" sz="3200" dirty="0">
              <a:ea typeface="+mn-lt"/>
              <a:cs typeface="+mn-lt"/>
            </a:endParaRPr>
          </a:p>
          <a:p>
            <a:pPr algn="ctr"/>
            <a:endParaRPr lang="en-GB" dirty="0">
              <a:solidFill>
                <a:srgbClr val="FFFFFF"/>
              </a:solidFill>
              <a:cs typeface="Calibri"/>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6AE3E-871E-6C24-A6CB-E80E0BAB778B}"/>
              </a:ext>
            </a:extLst>
          </p:cNvPr>
          <p:cNvSpPr>
            <a:spLocks noGrp="1"/>
          </p:cNvSpPr>
          <p:nvPr>
            <p:ph type="title"/>
          </p:nvPr>
        </p:nvSpPr>
        <p:spPr>
          <a:xfrm>
            <a:off x="677334" y="251790"/>
            <a:ext cx="8596668" cy="1678610"/>
          </a:xfrm>
        </p:spPr>
        <p:txBody>
          <a:bodyPr>
            <a:normAutofit/>
          </a:bodyPr>
          <a:lstStyle/>
          <a:p>
            <a:r>
              <a:rPr lang="en-GB" sz="2000" b="1" dirty="0">
                <a:latin typeface="Arial" panose="020B0604020202020204" pitchFamily="34" charset="0"/>
                <a:cs typeface="Arial" panose="020B0604020202020204" pitchFamily="34" charset="0"/>
              </a:rPr>
              <a:t>     INTRODUCTION</a:t>
            </a:r>
          </a:p>
        </p:txBody>
      </p:sp>
      <p:sp>
        <p:nvSpPr>
          <p:cNvPr id="3" name="Content Placeholder 2">
            <a:extLst>
              <a:ext uri="{FF2B5EF4-FFF2-40B4-BE49-F238E27FC236}">
                <a16:creationId xmlns:a16="http://schemas.microsoft.com/office/drawing/2014/main" id="{E96F88F3-D56C-3689-731C-DC5577141ECF}"/>
              </a:ext>
            </a:extLst>
          </p:cNvPr>
          <p:cNvSpPr>
            <a:spLocks noGrp="1"/>
          </p:cNvSpPr>
          <p:nvPr>
            <p:ph idx="1"/>
          </p:nvPr>
        </p:nvSpPr>
        <p:spPr>
          <a:xfrm>
            <a:off x="838200" y="1258957"/>
            <a:ext cx="5774635" cy="4918006"/>
          </a:xfrm>
        </p:spPr>
        <p:txBody>
          <a:bodyPr>
            <a:normAutofit/>
          </a:bodyPr>
          <a:lstStyle/>
          <a:p>
            <a:pPr marL="0" indent="0">
              <a:buNone/>
            </a:pPr>
            <a:r>
              <a:rPr lang="en-GB" sz="2000" dirty="0">
                <a:latin typeface="Arial" panose="020B0604020202020204" pitchFamily="34" charset="0"/>
                <a:cs typeface="Arial" panose="020B0604020202020204" pitchFamily="34" charset="0"/>
              </a:rPr>
              <a:t> The following presentation will  introduce what is psychology and why is important when working as Community Youth Worker.</a:t>
            </a:r>
          </a:p>
          <a:p>
            <a:pPr marL="0" indent="0">
              <a:buNone/>
            </a:pPr>
            <a:r>
              <a:rPr lang="en-GB" sz="2000" dirty="0">
                <a:latin typeface="Arial" panose="020B0604020202020204" pitchFamily="34" charset="0"/>
                <a:cs typeface="Arial" panose="020B0604020202020204" pitchFamily="34" charset="0"/>
              </a:rPr>
              <a:t> Which theories can apply and why they are most suitable and compatible in this work field.</a:t>
            </a:r>
          </a:p>
          <a:p>
            <a:pPr marL="0" indent="0">
              <a:buNone/>
            </a:pPr>
            <a:r>
              <a:rPr lang="en-GB" sz="2000" dirty="0">
                <a:latin typeface="Arial" panose="020B0604020202020204" pitchFamily="34" charset="0"/>
                <a:cs typeface="Arial" panose="020B0604020202020204" pitchFamily="34" charset="0"/>
              </a:rPr>
              <a:t> Also will look in to the role of Nature and Nurture in behaviour. </a:t>
            </a:r>
          </a:p>
          <a:p>
            <a:pPr marL="0" indent="0">
              <a:buNone/>
            </a:pPr>
            <a:r>
              <a:rPr lang="en-GB" sz="2000" dirty="0">
                <a:latin typeface="Arial" panose="020B0604020202020204" pitchFamily="34" charset="0"/>
                <a:cs typeface="Arial" panose="020B0604020202020204" pitchFamily="34" charset="0"/>
              </a:rPr>
              <a:t> On the other hand, as mentioned by </a:t>
            </a:r>
            <a:r>
              <a:rPr lang="en-GB" sz="2000" b="0" i="0" dirty="0">
                <a:solidFill>
                  <a:srgbClr val="333333"/>
                </a:solidFill>
                <a:effectLst/>
                <a:latin typeface="Arial" panose="020B0604020202020204" pitchFamily="34" charset="0"/>
                <a:cs typeface="Arial" panose="020B0604020202020204" pitchFamily="34" charset="0"/>
              </a:rPr>
              <a:t>Gillibrand, R. (2016) Family and society have a role in child development.</a:t>
            </a:r>
          </a:p>
          <a:p>
            <a:pPr marL="0" indent="0">
              <a:buNone/>
            </a:pPr>
            <a:r>
              <a:rPr lang="en-GB" sz="2000" b="0" i="0" dirty="0">
                <a:solidFill>
                  <a:srgbClr val="333333"/>
                </a:solidFill>
                <a:effectLst/>
                <a:latin typeface="Arial" panose="020B0604020202020204" pitchFamily="34" charset="0"/>
                <a:cs typeface="Arial" panose="020B0604020202020204" pitchFamily="34" charset="0"/>
              </a:rPr>
              <a:t> However, </a:t>
            </a:r>
            <a:r>
              <a:rPr lang="en-GB" sz="2000" dirty="0">
                <a:solidFill>
                  <a:srgbClr val="333333"/>
                </a:solidFill>
                <a:latin typeface="Arial" panose="020B0604020202020204" pitchFamily="34" charset="0"/>
                <a:cs typeface="Arial" panose="020B0604020202020204" pitchFamily="34" charset="0"/>
              </a:rPr>
              <a:t>R</a:t>
            </a:r>
            <a:r>
              <a:rPr lang="en-GB" sz="2000" b="0" i="0" dirty="0">
                <a:solidFill>
                  <a:srgbClr val="333333"/>
                </a:solidFill>
                <a:effectLst/>
                <a:latin typeface="Arial" panose="020B0604020202020204" pitchFamily="34" charset="0"/>
                <a:cs typeface="Arial" panose="020B0604020202020204" pitchFamily="34" charset="0"/>
              </a:rPr>
              <a:t>ousseau believed society is harmful to new born children as it corrupt them. Gillibrand, R. (2016)</a:t>
            </a:r>
            <a:endParaRPr lang="en-GB" sz="20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0C6B2041-CD5F-CDA6-823A-B24D7B7B269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772656" y="251790"/>
            <a:ext cx="4942266" cy="4718535"/>
          </a:xfrm>
          <a:prstGeom prst="rect">
            <a:avLst/>
          </a:prstGeom>
        </p:spPr>
      </p:pic>
      <p:sp>
        <p:nvSpPr>
          <p:cNvPr id="6" name="TextBox 5">
            <a:extLst>
              <a:ext uri="{FF2B5EF4-FFF2-40B4-BE49-F238E27FC236}">
                <a16:creationId xmlns:a16="http://schemas.microsoft.com/office/drawing/2014/main" id="{9384C60E-4F76-2476-468A-A47DBDD5D39C}"/>
              </a:ext>
            </a:extLst>
          </p:cNvPr>
          <p:cNvSpPr txBox="1"/>
          <p:nvPr/>
        </p:nvSpPr>
        <p:spPr>
          <a:xfrm>
            <a:off x="6772656" y="4274753"/>
            <a:ext cx="4942266" cy="230832"/>
          </a:xfrm>
          <a:prstGeom prst="rect">
            <a:avLst/>
          </a:prstGeom>
          <a:noFill/>
        </p:spPr>
        <p:txBody>
          <a:bodyPr wrap="square" rtlCol="0">
            <a:spAutoFit/>
          </a:bodyPr>
          <a:lstStyle/>
          <a:p>
            <a:r>
              <a:rPr lang="en-GB" sz="900">
                <a:hlinkClick r:id="rId3" tooltip="https://theconversation.com/why-so-serious-the-untapped-value-of-positive-psychology-61766"/>
              </a:rPr>
              <a:t>This Photo</a:t>
            </a:r>
            <a:r>
              <a:rPr lang="en-GB" sz="900"/>
              <a:t> by Unknown Author is licensed under </a:t>
            </a:r>
            <a:r>
              <a:rPr lang="en-GB" sz="900">
                <a:hlinkClick r:id="rId4" tooltip="https://creativecommons.org/licenses/by-nd/3.0/"/>
              </a:rPr>
              <a:t>CC BY-ND</a:t>
            </a:r>
            <a:endParaRPr lang="en-GB" sz="900"/>
          </a:p>
        </p:txBody>
      </p:sp>
    </p:spTree>
    <p:extLst>
      <p:ext uri="{BB962C8B-B14F-4D97-AF65-F5344CB8AC3E}">
        <p14:creationId xmlns:p14="http://schemas.microsoft.com/office/powerpoint/2010/main" val="24415237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Person with idea concept">
            <a:extLst>
              <a:ext uri="{FF2B5EF4-FFF2-40B4-BE49-F238E27FC236}">
                <a16:creationId xmlns:a16="http://schemas.microsoft.com/office/drawing/2014/main" id="{0499F41F-F2B9-8542-2255-FA83435E8F62}"/>
              </a:ext>
            </a:extLst>
          </p:cNvPr>
          <p:cNvPicPr>
            <a:picLocks noChangeAspect="1"/>
          </p:cNvPicPr>
          <p:nvPr/>
        </p:nvPicPr>
        <p:blipFill rotWithShape="1">
          <a:blip r:embed="rId2"/>
          <a:srcRect l="3222" r="15285" b="3413"/>
          <a:stretch/>
        </p:blipFill>
        <p:spPr>
          <a:xfrm>
            <a:off x="3523488" y="10"/>
            <a:ext cx="8668512" cy="6857990"/>
          </a:xfrm>
          <a:prstGeom prst="rect">
            <a:avLst/>
          </a:prstGeom>
        </p:spPr>
      </p:pic>
      <p:sp>
        <p:nvSpPr>
          <p:cNvPr id="4" name="Title 3">
            <a:extLst>
              <a:ext uri="{FF2B5EF4-FFF2-40B4-BE49-F238E27FC236}">
                <a16:creationId xmlns:a16="http://schemas.microsoft.com/office/drawing/2014/main" id="{C4819B3A-6641-03D3-1728-5D4D551260B8}"/>
              </a:ext>
            </a:extLst>
          </p:cNvPr>
          <p:cNvSpPr>
            <a:spLocks noGrp="1"/>
          </p:cNvSpPr>
          <p:nvPr>
            <p:ph type="title"/>
          </p:nvPr>
        </p:nvSpPr>
        <p:spPr>
          <a:xfrm>
            <a:off x="477981" y="159080"/>
            <a:ext cx="3980228" cy="1924550"/>
          </a:xfrm>
        </p:spPr>
        <p:txBody>
          <a:bodyPr vert="horz" lIns="91440" tIns="45720" rIns="91440" bIns="45720" rtlCol="0" anchor="b">
            <a:normAutofit/>
          </a:bodyPr>
          <a:lstStyle/>
          <a:p>
            <a:r>
              <a:rPr lang="en-US" sz="4800" b="1"/>
              <a:t>What is psychology?</a:t>
            </a:r>
            <a:endParaRPr lang="en-US" sz="4800"/>
          </a:p>
        </p:txBody>
      </p:sp>
      <p:sp>
        <p:nvSpPr>
          <p:cNvPr id="6" name="TextBox 5">
            <a:extLst>
              <a:ext uri="{FF2B5EF4-FFF2-40B4-BE49-F238E27FC236}">
                <a16:creationId xmlns:a16="http://schemas.microsoft.com/office/drawing/2014/main" id="{ACA2622D-184C-262D-F9D7-6E9D0C19201A}"/>
              </a:ext>
            </a:extLst>
          </p:cNvPr>
          <p:cNvSpPr txBox="1"/>
          <p:nvPr/>
        </p:nvSpPr>
        <p:spPr>
          <a:xfrm>
            <a:off x="0" y="2466047"/>
            <a:ext cx="6211037" cy="2308324"/>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cs typeface="Calibri"/>
              </a:rPr>
              <a:t> </a:t>
            </a:r>
            <a:r>
              <a:rPr lang="en-GB" sz="3200" b="1" dirty="0">
                <a:cs typeface="Calibri"/>
              </a:rPr>
              <a:t> Psychology is:</a:t>
            </a:r>
          </a:p>
          <a:p>
            <a:pPr marL="285750" indent="-285750">
              <a:buFont typeface="Arial"/>
              <a:buChar char="•"/>
            </a:pPr>
            <a:r>
              <a:rPr lang="en-GB" sz="2800" b="1" dirty="0">
                <a:solidFill>
                  <a:schemeClr val="tx1"/>
                </a:solidFill>
                <a:cs typeface="Calibri"/>
              </a:rPr>
              <a:t> A </a:t>
            </a:r>
            <a:r>
              <a:rPr lang="en-GB" sz="2800" b="1" dirty="0">
                <a:solidFill>
                  <a:schemeClr val="tx1"/>
                </a:solidFill>
                <a:ea typeface="+mn-lt"/>
                <a:cs typeface="+mn-lt"/>
              </a:rPr>
              <a:t>scientific study of the way the human mind works and how it influences behaviour.</a:t>
            </a:r>
          </a:p>
          <a:p>
            <a:pPr marL="285750" indent="-285750">
              <a:buFont typeface="Arial"/>
              <a:buChar char="•"/>
            </a:pPr>
            <a:r>
              <a:rPr lang="en-GB" sz="2800" b="1" dirty="0">
                <a:ea typeface="+mn-lt"/>
                <a:cs typeface="+mn-lt"/>
              </a:rPr>
              <a:t>Psychology is ''study of the mind''</a:t>
            </a:r>
          </a:p>
        </p:txBody>
      </p:sp>
    </p:spTree>
    <p:extLst>
      <p:ext uri="{BB962C8B-B14F-4D97-AF65-F5344CB8AC3E}">
        <p14:creationId xmlns:p14="http://schemas.microsoft.com/office/powerpoint/2010/main" val="390743337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235080-EA34-2423-0581-DCC5F2362A66}"/>
              </a:ext>
            </a:extLst>
          </p:cNvPr>
          <p:cNvSpPr>
            <a:spLocks noGrp="1"/>
          </p:cNvSpPr>
          <p:nvPr>
            <p:ph type="title"/>
          </p:nvPr>
        </p:nvSpPr>
        <p:spPr>
          <a:xfrm>
            <a:off x="238540" y="351873"/>
            <a:ext cx="9462052" cy="1325563"/>
          </a:xfrm>
        </p:spPr>
        <p:txBody>
          <a:bodyPr>
            <a:normAutofit/>
          </a:bodyPr>
          <a:lstStyle/>
          <a:p>
            <a:r>
              <a:rPr lang="en-GB" sz="3200" dirty="0">
                <a:solidFill>
                  <a:srgbClr val="00B0F0"/>
                </a:solidFill>
                <a:latin typeface="Arial" panose="020B0604020202020204" pitchFamily="34" charset="0"/>
                <a:cs typeface="Arial" panose="020B0604020202020204" pitchFamily="34" charset="0"/>
              </a:rPr>
              <a:t>The frame work used will be Vygotsky Sociocultural development theory</a:t>
            </a:r>
            <a:r>
              <a:rPr lang="en-GB" sz="4800" dirty="0">
                <a:solidFill>
                  <a:srgbClr val="00B0F0"/>
                </a:solidFill>
                <a:latin typeface="Arial" panose="020B0604020202020204" pitchFamily="34" charset="0"/>
                <a:cs typeface="Arial" panose="020B0604020202020204" pitchFamily="34" charset="0"/>
              </a:rPr>
              <a:t>.</a:t>
            </a:r>
          </a:p>
        </p:txBody>
      </p:sp>
      <p:sp>
        <p:nvSpPr>
          <p:cNvPr id="3" name="Content Placeholder 2">
            <a:extLst>
              <a:ext uri="{FF2B5EF4-FFF2-40B4-BE49-F238E27FC236}">
                <a16:creationId xmlns:a16="http://schemas.microsoft.com/office/drawing/2014/main" id="{8820BC88-7F17-3E20-EE17-A0F513FA2BAC}"/>
              </a:ext>
            </a:extLst>
          </p:cNvPr>
          <p:cNvSpPr>
            <a:spLocks noGrp="1"/>
          </p:cNvSpPr>
          <p:nvPr>
            <p:ph sz="half" idx="1"/>
          </p:nvPr>
        </p:nvSpPr>
        <p:spPr>
          <a:xfrm>
            <a:off x="677334" y="1677436"/>
            <a:ext cx="4184035" cy="4828691"/>
          </a:xfrm>
        </p:spPr>
        <p:txBody>
          <a:bodyPr>
            <a:normAutofit fontScale="77500" lnSpcReduction="20000"/>
          </a:bodyPr>
          <a:lstStyle/>
          <a:p>
            <a:pPr marL="0" indent="0">
              <a:buNone/>
            </a:pPr>
            <a:endParaRPr lang="en-GB" sz="2400" dirty="0">
              <a:latin typeface="Arial" panose="020B0604020202020204" pitchFamily="34" charset="0"/>
              <a:cs typeface="Arial" panose="020B0604020202020204" pitchFamily="34" charset="0"/>
            </a:endParaRPr>
          </a:p>
          <a:p>
            <a:r>
              <a:rPr lang="en-GB" sz="3100" dirty="0">
                <a:latin typeface="Arial" panose="020B0604020202020204" pitchFamily="34" charset="0"/>
                <a:cs typeface="Arial" panose="020B0604020202020204" pitchFamily="34" charset="0"/>
              </a:rPr>
              <a:t>ZPD              </a:t>
            </a:r>
          </a:p>
          <a:p>
            <a:r>
              <a:rPr lang="en-GB" sz="3100" dirty="0">
                <a:latin typeface="Arial" panose="020B0604020202020204" pitchFamily="34" charset="0"/>
                <a:cs typeface="Arial" panose="020B0604020202020204" pitchFamily="34" charset="0"/>
              </a:rPr>
              <a:t>Social interaction</a:t>
            </a:r>
          </a:p>
          <a:p>
            <a:r>
              <a:rPr lang="en-GB" sz="3100" dirty="0">
                <a:latin typeface="Arial" panose="020B0604020202020204" pitchFamily="34" charset="0"/>
                <a:cs typeface="Arial" panose="020B0604020202020204" pitchFamily="34" charset="0"/>
              </a:rPr>
              <a:t>Modelling</a:t>
            </a:r>
          </a:p>
          <a:p>
            <a:r>
              <a:rPr lang="en-GB" sz="3100" dirty="0">
                <a:latin typeface="Arial" panose="020B0604020202020204" pitchFamily="34" charset="0"/>
                <a:cs typeface="Arial" panose="020B0604020202020204" pitchFamily="34" charset="0"/>
              </a:rPr>
              <a:t>Guided learning</a:t>
            </a:r>
          </a:p>
          <a:p>
            <a:r>
              <a:rPr lang="en-GB" sz="3100" dirty="0">
                <a:latin typeface="Arial" panose="020B0604020202020204" pitchFamily="34" charset="0"/>
                <a:cs typeface="Arial" panose="020B0604020202020204" pitchFamily="34" charset="0"/>
              </a:rPr>
              <a:t>Scaffolding</a:t>
            </a:r>
          </a:p>
          <a:p>
            <a:r>
              <a:rPr lang="en-GB" sz="3100" dirty="0">
                <a:latin typeface="Arial" panose="020B0604020202020204" pitchFamily="34" charset="0"/>
                <a:cs typeface="Arial" panose="020B0604020202020204" pitchFamily="34" charset="0"/>
              </a:rPr>
              <a:t>Social learning and individual learning</a:t>
            </a:r>
          </a:p>
          <a:p>
            <a:r>
              <a:rPr lang="en-GB" sz="3100" dirty="0">
                <a:latin typeface="Arial" panose="020B0604020202020204" pitchFamily="34" charset="0"/>
                <a:cs typeface="Arial" panose="020B0604020202020204" pitchFamily="34" charset="0"/>
              </a:rPr>
              <a:t>Culture</a:t>
            </a:r>
          </a:p>
          <a:p>
            <a:r>
              <a:rPr lang="en-GB" sz="3100" dirty="0">
                <a:latin typeface="Arial" panose="020B0604020202020204" pitchFamily="34" charset="0"/>
                <a:cs typeface="Arial" panose="020B0604020202020204" pitchFamily="34" charset="0"/>
              </a:rPr>
              <a:t>language</a:t>
            </a:r>
          </a:p>
        </p:txBody>
      </p:sp>
      <p:sp>
        <p:nvSpPr>
          <p:cNvPr id="4" name="Content Placeholder 3">
            <a:extLst>
              <a:ext uri="{FF2B5EF4-FFF2-40B4-BE49-F238E27FC236}">
                <a16:creationId xmlns:a16="http://schemas.microsoft.com/office/drawing/2014/main" id="{A9EBE0F9-B8AD-FCF4-2892-38FF5CF216FD}"/>
              </a:ext>
            </a:extLst>
          </p:cNvPr>
          <p:cNvSpPr>
            <a:spLocks noGrp="1"/>
          </p:cNvSpPr>
          <p:nvPr>
            <p:ph sz="half" idx="2"/>
          </p:nvPr>
        </p:nvSpPr>
        <p:spPr>
          <a:xfrm>
            <a:off x="5089970" y="1987825"/>
            <a:ext cx="4184034" cy="4053537"/>
          </a:xfrm>
        </p:spPr>
        <p:txBody>
          <a:bodyPr>
            <a:normAutofit fontScale="77500" lnSpcReduction="20000"/>
          </a:bodyPr>
          <a:lstStyle/>
          <a:p>
            <a:pPr marL="0" indent="0">
              <a:buNone/>
            </a:pPr>
            <a:r>
              <a:rPr lang="en-GB" sz="3600" dirty="0"/>
              <a:t>Vygotsky believed that development and learning is a socially mediated process. And that children learn by social interaction with family and close people around them such as friends, relatives and teachers(MKO</a:t>
            </a:r>
            <a:r>
              <a:rPr lang="en-GB" dirty="0"/>
              <a:t>).</a:t>
            </a:r>
          </a:p>
        </p:txBody>
      </p:sp>
    </p:spTree>
    <p:extLst>
      <p:ext uri="{BB962C8B-B14F-4D97-AF65-F5344CB8AC3E}">
        <p14:creationId xmlns:p14="http://schemas.microsoft.com/office/powerpoint/2010/main" val="30403962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28BBA-A4F3-EBDF-2BCC-6A83CD0BB006}"/>
              </a:ext>
            </a:extLst>
          </p:cNvPr>
          <p:cNvSpPr>
            <a:spLocks noGrp="1"/>
          </p:cNvSpPr>
          <p:nvPr>
            <p:ph type="title"/>
          </p:nvPr>
        </p:nvSpPr>
        <p:spPr>
          <a:xfrm>
            <a:off x="838200" y="1"/>
            <a:ext cx="10515600" cy="1152938"/>
          </a:xfrm>
        </p:spPr>
        <p:txBody>
          <a:bodyPr>
            <a:normAutofit fontScale="90000"/>
          </a:bodyPr>
          <a:lstStyle/>
          <a:p>
            <a:r>
              <a:rPr lang="en-GB" sz="3600" dirty="0"/>
              <a:t>Community Youth Worker using the theory in their practice. </a:t>
            </a:r>
          </a:p>
        </p:txBody>
      </p:sp>
      <p:sp>
        <p:nvSpPr>
          <p:cNvPr id="4" name="Content Placeholder 3">
            <a:extLst>
              <a:ext uri="{FF2B5EF4-FFF2-40B4-BE49-F238E27FC236}">
                <a16:creationId xmlns:a16="http://schemas.microsoft.com/office/drawing/2014/main" id="{AE3FF327-9C70-E6B6-A657-BAB6591FF3EF}"/>
              </a:ext>
            </a:extLst>
          </p:cNvPr>
          <p:cNvSpPr>
            <a:spLocks noGrp="1"/>
          </p:cNvSpPr>
          <p:nvPr>
            <p:ph sz="half" idx="1"/>
          </p:nvPr>
        </p:nvSpPr>
        <p:spPr>
          <a:xfrm>
            <a:off x="838200" y="1152939"/>
            <a:ext cx="5181600" cy="5024024"/>
          </a:xfrm>
        </p:spPr>
        <p:txBody>
          <a:bodyPr/>
          <a:lstStyle/>
          <a:p>
            <a:pPr>
              <a:buFont typeface="+mj-lt"/>
              <a:buAutoNum type="arabicPeriod"/>
            </a:pPr>
            <a:r>
              <a:rPr lang="en-GB" dirty="0"/>
              <a:t>Behavioural difficulties</a:t>
            </a:r>
          </a:p>
          <a:p>
            <a:pPr>
              <a:buFont typeface="+mj-lt"/>
              <a:buAutoNum type="arabicPeriod"/>
            </a:pPr>
            <a:r>
              <a:rPr lang="en-GB" dirty="0"/>
              <a:t>Emotionally unstable</a:t>
            </a:r>
          </a:p>
          <a:p>
            <a:pPr>
              <a:buFont typeface="+mj-lt"/>
              <a:buAutoNum type="arabicPeriod"/>
            </a:pPr>
            <a:r>
              <a:rPr lang="en-GB" dirty="0"/>
              <a:t>Problem fitting in</a:t>
            </a:r>
          </a:p>
          <a:p>
            <a:pPr marL="0" indent="0">
              <a:buNone/>
            </a:pPr>
            <a:endParaRPr lang="en-GB" dirty="0"/>
          </a:p>
        </p:txBody>
      </p:sp>
      <p:pic>
        <p:nvPicPr>
          <p:cNvPr id="11" name="Content Placeholder 10">
            <a:extLst>
              <a:ext uri="{FF2B5EF4-FFF2-40B4-BE49-F238E27FC236}">
                <a16:creationId xmlns:a16="http://schemas.microsoft.com/office/drawing/2014/main" id="{2D7C02B7-C62A-DC48-50F4-94FFC4499AF5}"/>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548808" y="1455289"/>
            <a:ext cx="5181600" cy="4249772"/>
          </a:xfrm>
        </p:spPr>
      </p:pic>
      <p:sp>
        <p:nvSpPr>
          <p:cNvPr id="12" name="TextBox 11">
            <a:extLst>
              <a:ext uri="{FF2B5EF4-FFF2-40B4-BE49-F238E27FC236}">
                <a16:creationId xmlns:a16="http://schemas.microsoft.com/office/drawing/2014/main" id="{205FDAB6-C232-B9F0-80A4-259B9EAD954B}"/>
              </a:ext>
            </a:extLst>
          </p:cNvPr>
          <p:cNvSpPr txBox="1"/>
          <p:nvPr/>
        </p:nvSpPr>
        <p:spPr>
          <a:xfrm>
            <a:off x="6019800" y="5674421"/>
            <a:ext cx="5181600" cy="230832"/>
          </a:xfrm>
          <a:prstGeom prst="rect">
            <a:avLst/>
          </a:prstGeom>
          <a:noFill/>
        </p:spPr>
        <p:txBody>
          <a:bodyPr wrap="square" rtlCol="0">
            <a:spAutoFit/>
          </a:bodyPr>
          <a:lstStyle/>
          <a:p>
            <a:r>
              <a:rPr lang="en-GB" sz="900">
                <a:hlinkClick r:id="rId3" tooltip="https://epg.pubpub.org/pub/family-therapy"/>
              </a:rPr>
              <a:t>This Photo</a:t>
            </a:r>
            <a:r>
              <a:rPr lang="en-GB" sz="900"/>
              <a:t> by Unknown Author is licensed under </a:t>
            </a:r>
            <a:r>
              <a:rPr lang="en-GB" sz="900">
                <a:hlinkClick r:id="rId4" tooltip="https://creativecommons.org/licenses/by/3.0/"/>
              </a:rPr>
              <a:t>CC BY</a:t>
            </a:r>
            <a:endParaRPr lang="en-GB" sz="900"/>
          </a:p>
        </p:txBody>
      </p:sp>
    </p:spTree>
    <p:extLst>
      <p:ext uri="{BB962C8B-B14F-4D97-AF65-F5344CB8AC3E}">
        <p14:creationId xmlns:p14="http://schemas.microsoft.com/office/powerpoint/2010/main" val="40009071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8C2C72-10F7-9972-5931-E737D146D55B}"/>
              </a:ext>
            </a:extLst>
          </p:cNvPr>
          <p:cNvSpPr>
            <a:spLocks noGrp="1"/>
          </p:cNvSpPr>
          <p:nvPr>
            <p:ph type="title"/>
          </p:nvPr>
        </p:nvSpPr>
        <p:spPr>
          <a:xfrm>
            <a:off x="3061252" y="106018"/>
            <a:ext cx="6212750" cy="887896"/>
          </a:xfrm>
        </p:spPr>
        <p:txBody>
          <a:bodyPr/>
          <a:lstStyle/>
          <a:p>
            <a:r>
              <a:rPr lang="en-GB" dirty="0"/>
              <a:t>Conclusion</a:t>
            </a:r>
          </a:p>
        </p:txBody>
      </p:sp>
      <p:sp>
        <p:nvSpPr>
          <p:cNvPr id="3" name="Content Placeholder 2">
            <a:extLst>
              <a:ext uri="{FF2B5EF4-FFF2-40B4-BE49-F238E27FC236}">
                <a16:creationId xmlns:a16="http://schemas.microsoft.com/office/drawing/2014/main" id="{0922D5CC-787E-F99D-D017-540A70FF117E}"/>
              </a:ext>
            </a:extLst>
          </p:cNvPr>
          <p:cNvSpPr>
            <a:spLocks noGrp="1"/>
          </p:cNvSpPr>
          <p:nvPr>
            <p:ph idx="1"/>
          </p:nvPr>
        </p:nvSpPr>
        <p:spPr>
          <a:xfrm>
            <a:off x="291548" y="993914"/>
            <a:ext cx="9329530" cy="5312492"/>
          </a:xfrm>
        </p:spPr>
        <p:txBody>
          <a:bodyPr>
            <a:normAutofit/>
          </a:bodyPr>
          <a:lstStyle/>
          <a:p>
            <a:pPr marL="0" indent="0">
              <a:buNone/>
            </a:pPr>
            <a:r>
              <a:rPr lang="en-GB" sz="2400" dirty="0">
                <a:latin typeface="Arial" panose="020B0604020202020204" pitchFamily="34" charset="0"/>
                <a:cs typeface="Arial" panose="020B0604020202020204" pitchFamily="34" charset="0"/>
              </a:rPr>
              <a:t>As Community Youth worker role is to support young people and teenagers with difficulties as  emotional and social behaviour development. In this role is paramount to know the development and how to use the theories in order to be able to help and support the young generation. There are other theories on the development such as Piaget's, Ericson and Freuds theories. However Vygotsky theory is more suitable in this work field. As well, it is evident that nature and nurture are both merging together to form humans behaviour. How to think, behave and feel is all mixture of nature and nurture. However, peoples behaviour and mind are been subjected to many examinations and experiment to find why we do what we do, but there is not 100% straight forward explanation. </a:t>
            </a:r>
          </a:p>
        </p:txBody>
      </p:sp>
    </p:spTree>
    <p:extLst>
      <p:ext uri="{BB962C8B-B14F-4D97-AF65-F5344CB8AC3E}">
        <p14:creationId xmlns:p14="http://schemas.microsoft.com/office/powerpoint/2010/main" val="6600033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BE645-3ACC-2253-811B-DA5151619432}"/>
              </a:ext>
            </a:extLst>
          </p:cNvPr>
          <p:cNvSpPr>
            <a:spLocks noGrp="1"/>
          </p:cNvSpPr>
          <p:nvPr>
            <p:ph type="title"/>
          </p:nvPr>
        </p:nvSpPr>
        <p:spPr/>
        <p:txBody>
          <a:bodyPr/>
          <a:lstStyle/>
          <a:p>
            <a:r>
              <a:rPr lang="en-GB" dirty="0">
                <a:cs typeface="Calibri Light"/>
              </a:rPr>
              <a:t>REFERENCE LIST</a:t>
            </a:r>
            <a:endParaRPr lang="en-GB" dirty="0"/>
          </a:p>
        </p:txBody>
      </p:sp>
      <p:sp>
        <p:nvSpPr>
          <p:cNvPr id="3" name="Content Placeholder 2">
            <a:extLst>
              <a:ext uri="{FF2B5EF4-FFF2-40B4-BE49-F238E27FC236}">
                <a16:creationId xmlns:a16="http://schemas.microsoft.com/office/drawing/2014/main" id="{F745D2BE-0E3E-CC71-C854-D98FDC79DDAF}"/>
              </a:ext>
            </a:extLst>
          </p:cNvPr>
          <p:cNvSpPr>
            <a:spLocks noGrp="1"/>
          </p:cNvSpPr>
          <p:nvPr>
            <p:ph idx="1"/>
          </p:nvPr>
        </p:nvSpPr>
        <p:spPr>
          <a:xfrm>
            <a:off x="677334" y="1364975"/>
            <a:ext cx="8596668" cy="4676388"/>
          </a:xfrm>
        </p:spPr>
        <p:txBody>
          <a:bodyPr vert="horz" lIns="91440" tIns="45720" rIns="91440" bIns="45720" rtlCol="0" anchor="t">
            <a:normAutofit/>
          </a:bodyPr>
          <a:lstStyle/>
          <a:p>
            <a:r>
              <a:rPr lang="en-GB" dirty="0">
                <a:ea typeface="+mn-lt"/>
                <a:cs typeface="+mn-lt"/>
                <a:hlinkClick r:id="rId2"/>
              </a:rPr>
              <a:t>https://dictionary.cambridge.org/dictionary/english/psychology</a:t>
            </a:r>
            <a:endParaRPr lang="en-GB" dirty="0">
              <a:ea typeface="+mn-lt"/>
              <a:cs typeface="+mn-lt"/>
            </a:endParaRPr>
          </a:p>
          <a:p>
            <a:r>
              <a:rPr lang="en-GB" dirty="0">
                <a:ea typeface="+mn-lt"/>
                <a:cs typeface="+mn-lt"/>
              </a:rPr>
              <a:t>Gross, R 2015, Psychology : The Science of Mind and Behaviour, Hodder Education Group, London. Available from: ProQuest </a:t>
            </a:r>
            <a:r>
              <a:rPr lang="en-GB" dirty="0" err="1">
                <a:ea typeface="+mn-lt"/>
                <a:cs typeface="+mn-lt"/>
              </a:rPr>
              <a:t>Ebook</a:t>
            </a:r>
            <a:r>
              <a:rPr lang="en-GB" dirty="0">
                <a:ea typeface="+mn-lt"/>
                <a:cs typeface="+mn-lt"/>
              </a:rPr>
              <a:t> Central. [26 September 2022].</a:t>
            </a:r>
          </a:p>
          <a:p>
            <a:r>
              <a:rPr lang="en-GB" b="0" i="0" dirty="0">
                <a:solidFill>
                  <a:srgbClr val="333333"/>
                </a:solidFill>
                <a:effectLst/>
                <a:latin typeface="Source Sans Pro"/>
              </a:rPr>
              <a:t>Gillibrand, R. (2016) </a:t>
            </a:r>
            <a:r>
              <a:rPr lang="en-GB" b="0" i="1" dirty="0">
                <a:solidFill>
                  <a:srgbClr val="333333"/>
                </a:solidFill>
                <a:effectLst/>
                <a:latin typeface="Source Sans Pro"/>
              </a:rPr>
              <a:t>Developmental psychology </a:t>
            </a:r>
            <a:r>
              <a:rPr lang="en-GB" b="0" i="0" dirty="0">
                <a:solidFill>
                  <a:srgbClr val="333333"/>
                </a:solidFill>
                <a:effectLst/>
                <a:latin typeface="Source Sans Pro"/>
              </a:rPr>
              <a:t>. Second edition. Harlow, England :, Pearson.</a:t>
            </a:r>
          </a:p>
          <a:p>
            <a:r>
              <a:rPr lang="en-GB" b="0" i="0" dirty="0">
                <a:solidFill>
                  <a:srgbClr val="333333"/>
                </a:solidFill>
                <a:effectLst/>
                <a:latin typeface="Source Sans Pro"/>
              </a:rPr>
              <a:t>Nottingham, J. (2013) </a:t>
            </a:r>
            <a:r>
              <a:rPr lang="en-GB" b="0" i="1" dirty="0">
                <a:solidFill>
                  <a:srgbClr val="333333"/>
                </a:solidFill>
                <a:effectLst/>
                <a:latin typeface="Source Sans Pro"/>
              </a:rPr>
              <a:t>Encouraging learning [electronic resource] : how you can help children learn </a:t>
            </a:r>
            <a:r>
              <a:rPr lang="en-GB" b="0" i="0" dirty="0">
                <a:solidFill>
                  <a:srgbClr val="333333"/>
                </a:solidFill>
                <a:effectLst/>
                <a:latin typeface="Source Sans Pro"/>
              </a:rPr>
              <a:t>. New York :; London ;, Routledge.</a:t>
            </a:r>
            <a:endParaRPr lang="en-GB" dirty="0">
              <a:solidFill>
                <a:srgbClr val="333333"/>
              </a:solidFill>
              <a:latin typeface="Source Sans Pro"/>
            </a:endParaRPr>
          </a:p>
          <a:p>
            <a:r>
              <a:rPr lang="en-GB" sz="1800" dirty="0"/>
              <a:t>MacLeod-Brudenell, I. (ed.)(2004) </a:t>
            </a:r>
            <a:r>
              <a:rPr lang="en-GB" sz="1800" i="1" dirty="0"/>
              <a:t>Advanced Early years care and education for levels 4 and 5. </a:t>
            </a:r>
            <a:r>
              <a:rPr lang="en-GB" sz="1800" dirty="0"/>
              <a:t>Oxford: Heinemann</a:t>
            </a:r>
          </a:p>
          <a:p>
            <a:r>
              <a:rPr lang="en-GB" dirty="0"/>
              <a:t>: </a:t>
            </a:r>
            <a:r>
              <a:rPr lang="en-GB" dirty="0">
                <a:hlinkClick r:id="rId3"/>
              </a:rPr>
              <a:t>https://www.youtube.com/watch?v=kDlkb4UESpE</a:t>
            </a:r>
            <a:endParaRPr lang="en-GB" dirty="0"/>
          </a:p>
          <a:p>
            <a:r>
              <a:rPr lang="en-GB" b="0" i="0" dirty="0">
                <a:solidFill>
                  <a:srgbClr val="333333"/>
                </a:solidFill>
                <a:effectLst/>
                <a:latin typeface="Source Sans Pro"/>
              </a:rPr>
              <a:t>Boyd, D.R. (2019) </a:t>
            </a:r>
            <a:r>
              <a:rPr lang="en-GB" b="0" i="1" dirty="0">
                <a:solidFill>
                  <a:srgbClr val="333333"/>
                </a:solidFill>
                <a:effectLst/>
                <a:latin typeface="Source Sans Pro"/>
              </a:rPr>
              <a:t>Lifespan development </a:t>
            </a:r>
            <a:r>
              <a:rPr lang="en-GB" b="0" i="0" dirty="0">
                <a:solidFill>
                  <a:srgbClr val="333333"/>
                </a:solidFill>
                <a:effectLst/>
                <a:latin typeface="Source Sans Pro"/>
              </a:rPr>
              <a:t>. Eight, Global edition. Harlow, England :, Pearson</a:t>
            </a:r>
            <a:endParaRPr lang="en-GB" sz="1800" dirty="0">
              <a:solidFill>
                <a:srgbClr val="333333"/>
              </a:solidFill>
              <a:latin typeface="Source Sans Pro"/>
            </a:endParaRPr>
          </a:p>
          <a:p>
            <a:endParaRPr lang="en-GB" dirty="0">
              <a:ea typeface="+mn-lt"/>
              <a:cs typeface="+mn-lt"/>
            </a:endParaRPr>
          </a:p>
          <a:p>
            <a:pPr marL="0" indent="0">
              <a:buNone/>
            </a:pPr>
            <a:endParaRPr lang="en-GB" dirty="0">
              <a:cs typeface="Calibri"/>
            </a:endParaRPr>
          </a:p>
        </p:txBody>
      </p:sp>
    </p:spTree>
    <p:extLst>
      <p:ext uri="{BB962C8B-B14F-4D97-AF65-F5344CB8AC3E}">
        <p14:creationId xmlns:p14="http://schemas.microsoft.com/office/powerpoint/2010/main" val="14982864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BC82BA29BF39F489C170C211ED5E0A2" ma:contentTypeVersion="7" ma:contentTypeDescription="Create a new document." ma:contentTypeScope="" ma:versionID="8669a2d7735867935f55f257d88b94d3">
  <xsd:schema xmlns:xsd="http://www.w3.org/2001/XMLSchema" xmlns:xs="http://www.w3.org/2001/XMLSchema" xmlns:p="http://schemas.microsoft.com/office/2006/metadata/properties" xmlns:ns3="4eb0a523-77d0-454a-93a8-50ca111d3c44" xmlns:ns4="0e7fbce4-8ae7-4085-8b0a-9efa4c7cae6d" targetNamespace="http://schemas.microsoft.com/office/2006/metadata/properties" ma:root="true" ma:fieldsID="f67f13113cb563482638615f0fb8ed4c" ns3:_="" ns4:_="">
    <xsd:import namespace="4eb0a523-77d0-454a-93a8-50ca111d3c44"/>
    <xsd:import namespace="0e7fbce4-8ae7-4085-8b0a-9efa4c7cae6d"/>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eb0a523-77d0-454a-93a8-50ca111d3c44"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e7fbce4-8ae7-4085-8b0a-9efa4c7cae6d"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1A06695-51F9-416B-903C-D084314DA66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eb0a523-77d0-454a-93a8-50ca111d3c44"/>
    <ds:schemaRef ds:uri="0e7fbce4-8ae7-4085-8b0a-9efa4c7cae6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5236711-12A4-42F8-9B02-61593C5242BA}">
  <ds:schemaRefs>
    <ds:schemaRef ds:uri="http://schemas.microsoft.com/sharepoint/v3/contenttype/forms"/>
  </ds:schemaRefs>
</ds:datastoreItem>
</file>

<file path=customXml/itemProps3.xml><?xml version="1.0" encoding="utf-8"?>
<ds:datastoreItem xmlns:ds="http://schemas.openxmlformats.org/officeDocument/2006/customXml" ds:itemID="{F039DFDF-5DD9-415A-9963-374C4736BC54}">
  <ds:schemaRefs>
    <ds:schemaRef ds:uri="http://schemas.microsoft.com/office/infopath/2007/PartnerControls"/>
    <ds:schemaRef ds:uri="http://schemas.microsoft.com/office/2006/metadata/properties"/>
    <ds:schemaRef ds:uri="http://purl.org/dc/terms/"/>
    <ds:schemaRef ds:uri="http://purl.org/dc/dcmitype/"/>
    <ds:schemaRef ds:uri="http://purl.org/dc/elements/1.1/"/>
    <ds:schemaRef ds:uri="0e7fbce4-8ae7-4085-8b0a-9efa4c7cae6d"/>
    <ds:schemaRef ds:uri="http://schemas.microsoft.com/office/2006/documentManagement/types"/>
    <ds:schemaRef ds:uri="http://schemas.openxmlformats.org/package/2006/metadata/core-properties"/>
    <ds:schemaRef ds:uri="4eb0a523-77d0-454a-93a8-50ca111d3c44"/>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Facet</Template>
  <TotalTime>3064</TotalTime>
  <Words>557</Words>
  <Application>Microsoft Office PowerPoint</Application>
  <PresentationFormat>Widescreen</PresentationFormat>
  <Paragraphs>41</Paragraphs>
  <Slides>7</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Source Sans Pro</vt:lpstr>
      <vt:lpstr>Trebuchet MS</vt:lpstr>
      <vt:lpstr>Wingdings 3</vt:lpstr>
      <vt:lpstr>Facet</vt:lpstr>
      <vt:lpstr>PSYCHOLOGY FOR HEALTH AND SOCIAL CARE</vt:lpstr>
      <vt:lpstr>     INTRODUCTION</vt:lpstr>
      <vt:lpstr>What is psychology?</vt:lpstr>
      <vt:lpstr>The frame work used will be Vygotsky Sociocultural development theory.</vt:lpstr>
      <vt:lpstr>Community Youth Worker using the theory in their practice. </vt:lpstr>
      <vt:lpstr>Conclusion</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Elena Todorova</dc:creator>
  <cp:lastModifiedBy>Elena</cp:lastModifiedBy>
  <cp:revision>110</cp:revision>
  <dcterms:created xsi:type="dcterms:W3CDTF">2022-09-26T08:32:48Z</dcterms:created>
  <dcterms:modified xsi:type="dcterms:W3CDTF">2022-10-09T11:34:32Z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0x0101002BC82BA29BF39F489C170C211ED5E0A2</vt:lpwstr>
  </property>
</Properties>
</file>