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68" r:id="rId2"/>
    <p:sldId id="256" r:id="rId3"/>
    <p:sldId id="257" r:id="rId4"/>
    <p:sldId id="264" r:id="rId5"/>
    <p:sldId id="258" r:id="rId6"/>
    <p:sldId id="262" r:id="rId7"/>
    <p:sldId id="259" r:id="rId8"/>
    <p:sldId id="260" r:id="rId9"/>
    <p:sldId id="265" r:id="rId10"/>
    <p:sldId id="266" r:id="rId11"/>
    <p:sldId id="263" r:id="rId12"/>
    <p:sldId id="267"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39" autoAdjust="0"/>
    <p:restoredTop sz="78114" autoAdjust="0"/>
  </p:normalViewPr>
  <p:slideViewPr>
    <p:cSldViewPr>
      <p:cViewPr varScale="1">
        <p:scale>
          <a:sx n="50" d="100"/>
          <a:sy n="50" d="100"/>
        </p:scale>
        <p:origin x="1962" y="5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6D76B28-E4D8-4FB0-A964-47E2099907DD}" type="datetimeFigureOut">
              <a:rPr lang="en-GB" smtClean="0"/>
              <a:t>28/08/2020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BCE5C57-714B-494F-875D-2EA8ED0F14DF}" type="slidenum">
              <a:rPr lang="en-GB" smtClean="0"/>
              <a:t>‹#›</a:t>
            </a:fld>
            <a:endParaRPr lang="en-GB"/>
          </a:p>
        </p:txBody>
      </p:sp>
    </p:spTree>
    <p:extLst>
      <p:ext uri="{BB962C8B-B14F-4D97-AF65-F5344CB8AC3E}">
        <p14:creationId xmlns:p14="http://schemas.microsoft.com/office/powerpoint/2010/main" val="35067145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dirty="0"/>
              <a:t>Harrods is a retailing organisation in the UK having more than 330 department stores in one location occupying more than 1 million square feet of store space (The Times, 2014). It has a global brand recognition and</a:t>
            </a:r>
            <a:r>
              <a:rPr lang="en-GB" baseline="0" dirty="0"/>
              <a:t> reputation having created its brand image on five brand values which is based on innovation, sensation, service, British and luxury. There are over 4,000 employees who are supplemented by agency and concession employees numbering over 3,500 employees. Harrods has been in operation for over 160 years and it is important that HR planning is in place to ensure that staffing levels are always at the required levels to achieve the five brand values and maintain high reputation (The Times, 2014).  </a:t>
            </a:r>
            <a:endParaRPr lang="en-GB" dirty="0"/>
          </a:p>
        </p:txBody>
      </p:sp>
      <p:sp>
        <p:nvSpPr>
          <p:cNvPr id="4" name="Slide Number Placeholder 3"/>
          <p:cNvSpPr>
            <a:spLocks noGrp="1"/>
          </p:cNvSpPr>
          <p:nvPr>
            <p:ph type="sldNum" sz="quarter" idx="10"/>
          </p:nvPr>
        </p:nvSpPr>
        <p:spPr/>
        <p:txBody>
          <a:bodyPr/>
          <a:lstStyle/>
          <a:p>
            <a:fld id="{3BCE5C57-714B-494F-875D-2EA8ED0F14DF}" type="slidenum">
              <a:rPr lang="en-GB" smtClean="0"/>
              <a:t>4</a:t>
            </a:fld>
            <a:endParaRPr lang="en-GB"/>
          </a:p>
        </p:txBody>
      </p:sp>
    </p:spTree>
    <p:extLst>
      <p:ext uri="{BB962C8B-B14F-4D97-AF65-F5344CB8AC3E}">
        <p14:creationId xmlns:p14="http://schemas.microsoft.com/office/powerpoint/2010/main" val="42295861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dirty="0"/>
              <a:t>Appropriate Knowledge and skills that the HR officer for Harrods</a:t>
            </a:r>
            <a:r>
              <a:rPr lang="en-GB" baseline="0" dirty="0"/>
              <a:t> will require across the departments include knowledge of training and development of employees, knowledge regarding equality, diversity and equal opportunities. The HR professionals will also require to prepare handbooks for staff on organisational policies and equality and diversity. Different departments such as sales, finance, marketing and other departments will have to be worked with so that strategies for short and long-term developments of the departments and the Harrods overall can be determined. </a:t>
            </a:r>
            <a:endParaRPr lang="en-GB" dirty="0"/>
          </a:p>
        </p:txBody>
      </p:sp>
      <p:sp>
        <p:nvSpPr>
          <p:cNvPr id="4" name="Slide Number Placeholder 3"/>
          <p:cNvSpPr>
            <a:spLocks noGrp="1"/>
          </p:cNvSpPr>
          <p:nvPr>
            <p:ph type="sldNum" sz="quarter" idx="10"/>
          </p:nvPr>
        </p:nvSpPr>
        <p:spPr/>
        <p:txBody>
          <a:bodyPr/>
          <a:lstStyle/>
          <a:p>
            <a:fld id="{3BCE5C57-714B-494F-875D-2EA8ED0F14DF}" type="slidenum">
              <a:rPr lang="en-GB" smtClean="0"/>
              <a:t>5</a:t>
            </a:fld>
            <a:endParaRPr lang="en-GB"/>
          </a:p>
        </p:txBody>
      </p:sp>
    </p:spTree>
    <p:extLst>
      <p:ext uri="{BB962C8B-B14F-4D97-AF65-F5344CB8AC3E}">
        <p14:creationId xmlns:p14="http://schemas.microsoft.com/office/powerpoint/2010/main" val="297004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dirty="0"/>
              <a:t>A</a:t>
            </a:r>
            <a:r>
              <a:rPr lang="en-GB" baseline="0" dirty="0"/>
              <a:t> criteria that can be used to determine the appropriate professional knowledge, skills and behaviours that the HR professionals need is to assess the skills and abilities of the individual or group using a Skills audit based on the skills and knowledge that the organisation or position requires (Greer, 1995). </a:t>
            </a:r>
          </a:p>
          <a:p>
            <a:pPr algn="just"/>
            <a:endParaRPr lang="en-GB" baseline="0" dirty="0"/>
          </a:p>
          <a:p>
            <a:pPr marL="0" marR="0" indent="0" algn="just" defTabSz="914400" rtl="0" eaLnBrk="1" fontAlgn="auto" latinLnBrk="0" hangingPunct="1">
              <a:lnSpc>
                <a:spcPct val="100000"/>
              </a:lnSpc>
              <a:spcBef>
                <a:spcPts val="0"/>
              </a:spcBef>
              <a:spcAft>
                <a:spcPts val="0"/>
              </a:spcAft>
              <a:buClrTx/>
              <a:buSzTx/>
              <a:buFontTx/>
              <a:buNone/>
              <a:tabLst/>
              <a:defRPr/>
            </a:pPr>
            <a:r>
              <a:rPr lang="en-GB" baseline="0" dirty="0"/>
              <a:t>The skills audit is used to make an identification of skills and potential gaps in knowledge and abilities in an individual to determine the knowledge, skills ad behaviour that the HR professional will need. </a:t>
            </a:r>
            <a:r>
              <a:rPr lang="en-GB" dirty="0"/>
              <a:t>A skills audit can be defined as the process by which skills of an individual or a group are measured and recorded (Anthony et al., 2002).</a:t>
            </a:r>
            <a:r>
              <a:rPr lang="en-GB" baseline="0" dirty="0"/>
              <a:t> The main aim for the skills audit to be conducted within an organisation  so that the knowledge and skills that the organisation needs can be identified as well as the skills and knowledge which are currently available within the organisation (Goldstein and Ford, 2002). </a:t>
            </a:r>
            <a:endParaRPr lang="en-GB" dirty="0"/>
          </a:p>
          <a:p>
            <a:pPr algn="just"/>
            <a:endParaRPr lang="en-GB" dirty="0"/>
          </a:p>
        </p:txBody>
      </p:sp>
      <p:sp>
        <p:nvSpPr>
          <p:cNvPr id="4" name="Slide Number Placeholder 3"/>
          <p:cNvSpPr>
            <a:spLocks noGrp="1"/>
          </p:cNvSpPr>
          <p:nvPr>
            <p:ph type="sldNum" sz="quarter" idx="10"/>
          </p:nvPr>
        </p:nvSpPr>
        <p:spPr/>
        <p:txBody>
          <a:bodyPr/>
          <a:lstStyle/>
          <a:p>
            <a:fld id="{3BCE5C57-714B-494F-875D-2EA8ED0F14DF}" type="slidenum">
              <a:rPr lang="en-GB" smtClean="0"/>
              <a:t>6</a:t>
            </a:fld>
            <a:endParaRPr lang="en-GB"/>
          </a:p>
        </p:txBody>
      </p:sp>
    </p:spTree>
    <p:extLst>
      <p:ext uri="{BB962C8B-B14F-4D97-AF65-F5344CB8AC3E}">
        <p14:creationId xmlns:p14="http://schemas.microsoft.com/office/powerpoint/2010/main" val="3085325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dirty="0"/>
              <a:t>When</a:t>
            </a:r>
            <a:r>
              <a:rPr lang="en-GB" baseline="0" dirty="0"/>
              <a:t> employees receive training and development they become motivated. For instance the HR officer will use the skills audit to identify gaps in the knowledge and skills such as management and leadership skills need to be improved (Riley, 1996). Based on the identification of this gaps, training and development is designed so that the gaps can be minimised and the skills and abilities of the HR officer is improved (Greer, 1995).  According to Maslow Hierarchy of Needs, employees will have needs such as job security and esteem needs and this is a part of the psychological needs that Harrods will have to address. Being provided with training and development shows to employees that the organisation is interested in them and want to develop them and this can motivate the employee. Also, by improving skills and abilities this results in the employee being able to better do their jobs and will result in improved performance within the organisation (Anthony et al., 2002). The benefits of improved motivation and improved performance to the organisation is that the organisation will have reduced staff turnover which lowers costs and also have a productive workforce which improves the overall reputation and success of the organisation (Greer, 1995). </a:t>
            </a:r>
          </a:p>
          <a:p>
            <a:pPr algn="just"/>
            <a:endParaRPr lang="en-GB" baseline="0" dirty="0"/>
          </a:p>
          <a:p>
            <a:pPr algn="just"/>
            <a:r>
              <a:rPr lang="en-GB" baseline="0" dirty="0"/>
              <a:t> According to Fredrick Taylor, Scientific management is the theory that promotes management taking an active role in training and developing employees so that they can have the right skills and abilities to carry out their tasks and this will result in organisational productivity being improved. </a:t>
            </a:r>
          </a:p>
          <a:p>
            <a:endParaRPr lang="en-GB" baseline="0" dirty="0"/>
          </a:p>
          <a:p>
            <a:endParaRPr lang="en-GB" baseline="0" dirty="0"/>
          </a:p>
          <a:p>
            <a:endParaRPr lang="en-GB" dirty="0"/>
          </a:p>
        </p:txBody>
      </p:sp>
      <p:sp>
        <p:nvSpPr>
          <p:cNvPr id="4" name="Slide Number Placeholder 3"/>
          <p:cNvSpPr>
            <a:spLocks noGrp="1"/>
          </p:cNvSpPr>
          <p:nvPr>
            <p:ph type="sldNum" sz="quarter" idx="10"/>
          </p:nvPr>
        </p:nvSpPr>
        <p:spPr/>
        <p:txBody>
          <a:bodyPr/>
          <a:lstStyle/>
          <a:p>
            <a:fld id="{3BCE5C57-714B-494F-875D-2EA8ED0F14DF}" type="slidenum">
              <a:rPr lang="en-GB" smtClean="0"/>
              <a:t>7</a:t>
            </a:fld>
            <a:endParaRPr lang="en-GB"/>
          </a:p>
        </p:txBody>
      </p:sp>
    </p:spTree>
    <p:extLst>
      <p:ext uri="{BB962C8B-B14F-4D97-AF65-F5344CB8AC3E}">
        <p14:creationId xmlns:p14="http://schemas.microsoft.com/office/powerpoint/2010/main" val="5930907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b="1" dirty="0"/>
              <a:t>K</a:t>
            </a:r>
            <a:r>
              <a:rPr lang="en-GB" b="1" baseline="0" dirty="0"/>
              <a:t>nowledge of training and development of employees – </a:t>
            </a:r>
            <a:r>
              <a:rPr lang="en-GB" b="0" baseline="0" dirty="0"/>
              <a:t>The HR officer by having this knowledge will ensure that Harrods will have well-trained employees which will allow for their values to be promoted such as being innovative, engage in problem solving, being British and also coming up with strategic plans to ensure that Harrods remains competitive (Mullins, 2006).  The disadvantages are that return on investment has to be explored for carrying out this training as training is expensive and if the return on investment is low then this is a negative for the organisation. </a:t>
            </a:r>
            <a:endParaRPr lang="en-GB" b="1" baseline="0" dirty="0"/>
          </a:p>
          <a:p>
            <a:endParaRPr lang="en-GB" baseline="0" dirty="0"/>
          </a:p>
          <a:p>
            <a:pPr algn="just"/>
            <a:r>
              <a:rPr lang="en-GB" b="1" baseline="0" dirty="0"/>
              <a:t>Knowledge regarding equality, diversity and equal opportunities – </a:t>
            </a:r>
            <a:r>
              <a:rPr lang="en-GB" b="0" baseline="0" dirty="0"/>
              <a:t>By the HR officer having this knowledge, the benefits to Harrods is that it will have better working relationships within the workplace. According to Herzberg two factor theory, hygiene factors include having good workplace relationships and this will result in improved employee motivation and jobs satisfaction (Hutchinson and CIPD, 2013). By having this in place it will also result in better ideas and innovations coming forth from improved diversity. The disadvantages are that if this is not managed it can result in conflicts and people reporting Harrods as not being an equal opportunity workplace and being discriminated against and this can negatively impact on </a:t>
            </a:r>
            <a:r>
              <a:rPr lang="en-GB" b="0" baseline="0" dirty="0" err="1"/>
              <a:t>Harrod’s</a:t>
            </a:r>
            <a:r>
              <a:rPr lang="en-GB" b="0" baseline="0" dirty="0"/>
              <a:t> reputation resulting in declining sales (Armstrong, 2012). </a:t>
            </a:r>
            <a:endParaRPr lang="en-GB" b="1" baseline="0" dirty="0"/>
          </a:p>
          <a:p>
            <a:endParaRPr lang="en-GB" b="1" baseline="0" dirty="0"/>
          </a:p>
        </p:txBody>
      </p:sp>
      <p:sp>
        <p:nvSpPr>
          <p:cNvPr id="4" name="Slide Number Placeholder 3"/>
          <p:cNvSpPr>
            <a:spLocks noGrp="1"/>
          </p:cNvSpPr>
          <p:nvPr>
            <p:ph type="sldNum" sz="quarter" idx="10"/>
          </p:nvPr>
        </p:nvSpPr>
        <p:spPr/>
        <p:txBody>
          <a:bodyPr/>
          <a:lstStyle/>
          <a:p>
            <a:fld id="{3BCE5C57-714B-494F-875D-2EA8ED0F14DF}" type="slidenum">
              <a:rPr lang="en-GB" smtClean="0"/>
              <a:t>8</a:t>
            </a:fld>
            <a:endParaRPr lang="en-GB"/>
          </a:p>
        </p:txBody>
      </p:sp>
    </p:spTree>
    <p:extLst>
      <p:ext uri="{BB962C8B-B14F-4D97-AF65-F5344CB8AC3E}">
        <p14:creationId xmlns:p14="http://schemas.microsoft.com/office/powerpoint/2010/main" val="7309088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b="1" baseline="0" dirty="0"/>
              <a:t>Prepare handbooks for staff on organisational policies and equality and diversity – </a:t>
            </a:r>
            <a:r>
              <a:rPr lang="en-GB" b="0" baseline="0" dirty="0"/>
              <a:t>This will allow staff within Harrods to be better able to learn the culture of the organisation and this will result in the employee being able to quickly adapt and start performing within the organisation. Also, studies show that many staff will decide to leave an organisation within the first few months of their employment so having staff being engaged in organisational policies and equality and diversity will improve staff retention. The disadvantages are that failure to prepare is that there is lack of information and knowledge about the organisation. </a:t>
            </a:r>
            <a:endParaRPr lang="en-GB" b="1" baseline="0" dirty="0"/>
          </a:p>
          <a:p>
            <a:endParaRPr lang="en-GB" b="1" baseline="0" dirty="0"/>
          </a:p>
          <a:p>
            <a:r>
              <a:rPr lang="en-GB" b="1" dirty="0"/>
              <a:t>Liaise with different individuals in key policy areas such as health and safety and performance of staff</a:t>
            </a:r>
            <a:r>
              <a:rPr lang="en-GB" b="1" baseline="0" dirty="0"/>
              <a:t> – </a:t>
            </a:r>
            <a:r>
              <a:rPr lang="en-GB" b="0" baseline="0" dirty="0"/>
              <a:t>Improve working relationships within the organisation, ensure that the organisation is safe and improve hygiene and motivation factors in the organisation to improve job satisfaction and performance. </a:t>
            </a:r>
            <a:endParaRPr lang="en-GB" b="1" dirty="0"/>
          </a:p>
          <a:p>
            <a:endParaRPr lang="en-GB" b="1" dirty="0"/>
          </a:p>
          <a:p>
            <a:endParaRPr lang="en-GB" b="1" dirty="0"/>
          </a:p>
        </p:txBody>
      </p:sp>
      <p:sp>
        <p:nvSpPr>
          <p:cNvPr id="4" name="Slide Number Placeholder 3"/>
          <p:cNvSpPr>
            <a:spLocks noGrp="1"/>
          </p:cNvSpPr>
          <p:nvPr>
            <p:ph type="sldNum" sz="quarter" idx="10"/>
          </p:nvPr>
        </p:nvSpPr>
        <p:spPr/>
        <p:txBody>
          <a:bodyPr/>
          <a:lstStyle/>
          <a:p>
            <a:fld id="{3BCE5C57-714B-494F-875D-2EA8ED0F14DF}" type="slidenum">
              <a:rPr lang="en-GB" smtClean="0"/>
              <a:t>9</a:t>
            </a:fld>
            <a:endParaRPr lang="en-GB"/>
          </a:p>
        </p:txBody>
      </p:sp>
    </p:spTree>
    <p:extLst>
      <p:ext uri="{BB962C8B-B14F-4D97-AF65-F5344CB8AC3E}">
        <p14:creationId xmlns:p14="http://schemas.microsoft.com/office/powerpoint/2010/main" val="39754727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205B3B5-12F6-49F2-9854-1E7F90DDE993}" type="datetimeFigureOut">
              <a:rPr lang="en-GB" smtClean="0"/>
              <a:t>28/08/2020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3C7CBC-FF3D-4535-80FD-9AC2580735BA}" type="slidenum">
              <a:rPr lang="en-GB" smtClean="0"/>
              <a:t>‹#›</a:t>
            </a:fld>
            <a:endParaRPr lang="en-GB"/>
          </a:p>
        </p:txBody>
      </p:sp>
    </p:spTree>
    <p:extLst>
      <p:ext uri="{BB962C8B-B14F-4D97-AF65-F5344CB8AC3E}">
        <p14:creationId xmlns:p14="http://schemas.microsoft.com/office/powerpoint/2010/main" val="19927747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205B3B5-12F6-49F2-9854-1E7F90DDE993}" type="datetimeFigureOut">
              <a:rPr lang="en-GB" smtClean="0"/>
              <a:t>28/08/2020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3C7CBC-FF3D-4535-80FD-9AC2580735BA}" type="slidenum">
              <a:rPr lang="en-GB" smtClean="0"/>
              <a:t>‹#›</a:t>
            </a:fld>
            <a:endParaRPr lang="en-GB"/>
          </a:p>
        </p:txBody>
      </p:sp>
    </p:spTree>
    <p:extLst>
      <p:ext uri="{BB962C8B-B14F-4D97-AF65-F5344CB8AC3E}">
        <p14:creationId xmlns:p14="http://schemas.microsoft.com/office/powerpoint/2010/main" val="19618026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205B3B5-12F6-49F2-9854-1E7F90DDE993}" type="datetimeFigureOut">
              <a:rPr lang="en-GB" smtClean="0"/>
              <a:t>28/08/2020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3C7CBC-FF3D-4535-80FD-9AC2580735BA}" type="slidenum">
              <a:rPr lang="en-GB" smtClean="0"/>
              <a:t>‹#›</a:t>
            </a:fld>
            <a:endParaRPr lang="en-GB"/>
          </a:p>
        </p:txBody>
      </p:sp>
    </p:spTree>
    <p:extLst>
      <p:ext uri="{BB962C8B-B14F-4D97-AF65-F5344CB8AC3E}">
        <p14:creationId xmlns:p14="http://schemas.microsoft.com/office/powerpoint/2010/main" val="29139562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205B3B5-12F6-49F2-9854-1E7F90DDE993}" type="datetimeFigureOut">
              <a:rPr lang="en-GB" smtClean="0"/>
              <a:t>28/08/2020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03C7CBC-FF3D-4535-80FD-9AC2580735BA}" type="slidenum">
              <a:rPr lang="en-GB" smtClean="0"/>
              <a:t>‹#›</a:t>
            </a:fld>
            <a:endParaRPr lang="en-GB"/>
          </a:p>
        </p:txBody>
      </p:sp>
    </p:spTree>
    <p:extLst>
      <p:ext uri="{BB962C8B-B14F-4D97-AF65-F5344CB8AC3E}">
        <p14:creationId xmlns:p14="http://schemas.microsoft.com/office/powerpoint/2010/main" val="33725857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205B3B5-12F6-49F2-9854-1E7F90DDE993}" type="datetimeFigureOut">
              <a:rPr lang="en-GB" smtClean="0"/>
              <a:t>28/08/2020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03C7CBC-FF3D-4535-80FD-9AC2580735BA}" type="slidenum">
              <a:rPr lang="en-GB" smtClean="0"/>
              <a:t>‹#›</a:t>
            </a:fld>
            <a:endParaRPr lang="en-GB"/>
          </a:p>
        </p:txBody>
      </p:sp>
    </p:spTree>
    <p:extLst>
      <p:ext uri="{BB962C8B-B14F-4D97-AF65-F5344CB8AC3E}">
        <p14:creationId xmlns:p14="http://schemas.microsoft.com/office/powerpoint/2010/main" val="12220382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205B3B5-12F6-49F2-9854-1E7F90DDE993}" type="datetimeFigureOut">
              <a:rPr lang="en-GB" smtClean="0"/>
              <a:t>28/08/2020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03C7CBC-FF3D-4535-80FD-9AC2580735BA}" type="slidenum">
              <a:rPr lang="en-GB" smtClean="0"/>
              <a:t>‹#›</a:t>
            </a:fld>
            <a:endParaRPr lang="en-GB"/>
          </a:p>
        </p:txBody>
      </p:sp>
    </p:spTree>
    <p:extLst>
      <p:ext uri="{BB962C8B-B14F-4D97-AF65-F5344CB8AC3E}">
        <p14:creationId xmlns:p14="http://schemas.microsoft.com/office/powerpoint/2010/main" val="17235122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205B3B5-12F6-49F2-9854-1E7F90DDE993}" type="datetimeFigureOut">
              <a:rPr lang="en-GB" smtClean="0"/>
              <a:t>28/08/2020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03C7CBC-FF3D-4535-80FD-9AC2580735BA}" type="slidenum">
              <a:rPr lang="en-GB" smtClean="0"/>
              <a:t>‹#›</a:t>
            </a:fld>
            <a:endParaRPr lang="en-GB"/>
          </a:p>
        </p:txBody>
      </p:sp>
    </p:spTree>
    <p:extLst>
      <p:ext uri="{BB962C8B-B14F-4D97-AF65-F5344CB8AC3E}">
        <p14:creationId xmlns:p14="http://schemas.microsoft.com/office/powerpoint/2010/main" val="2773625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205B3B5-12F6-49F2-9854-1E7F90DDE993}" type="datetimeFigureOut">
              <a:rPr lang="en-GB" smtClean="0"/>
              <a:t>28/08/2020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03C7CBC-FF3D-4535-80FD-9AC2580735BA}" type="slidenum">
              <a:rPr lang="en-GB" smtClean="0"/>
              <a:t>‹#›</a:t>
            </a:fld>
            <a:endParaRPr lang="en-GB"/>
          </a:p>
        </p:txBody>
      </p:sp>
    </p:spTree>
    <p:extLst>
      <p:ext uri="{BB962C8B-B14F-4D97-AF65-F5344CB8AC3E}">
        <p14:creationId xmlns:p14="http://schemas.microsoft.com/office/powerpoint/2010/main" val="1336006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205B3B5-12F6-49F2-9854-1E7F90DDE993}" type="datetimeFigureOut">
              <a:rPr lang="en-GB" smtClean="0"/>
              <a:t>28/08/2020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03C7CBC-FF3D-4535-80FD-9AC2580735BA}" type="slidenum">
              <a:rPr lang="en-GB" smtClean="0"/>
              <a:t>‹#›</a:t>
            </a:fld>
            <a:endParaRPr lang="en-GB"/>
          </a:p>
        </p:txBody>
      </p:sp>
    </p:spTree>
    <p:extLst>
      <p:ext uri="{BB962C8B-B14F-4D97-AF65-F5344CB8AC3E}">
        <p14:creationId xmlns:p14="http://schemas.microsoft.com/office/powerpoint/2010/main" val="13472197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205B3B5-12F6-49F2-9854-1E7F90DDE993}" type="datetimeFigureOut">
              <a:rPr lang="en-GB" smtClean="0"/>
              <a:t>28/08/2020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3C7CBC-FF3D-4535-80FD-9AC2580735BA}" type="slidenum">
              <a:rPr lang="en-GB" smtClean="0"/>
              <a:t>‹#›</a:t>
            </a:fld>
            <a:endParaRPr lang="en-GB"/>
          </a:p>
        </p:txBody>
      </p:sp>
    </p:spTree>
    <p:extLst>
      <p:ext uri="{BB962C8B-B14F-4D97-AF65-F5344CB8AC3E}">
        <p14:creationId xmlns:p14="http://schemas.microsoft.com/office/powerpoint/2010/main" val="8621300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205B3B5-12F6-49F2-9854-1E7F90DDE993}" type="datetimeFigureOut">
              <a:rPr lang="en-GB" smtClean="0"/>
              <a:t>28/08/2020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3C7CBC-FF3D-4535-80FD-9AC2580735BA}" type="slidenum">
              <a:rPr lang="en-GB" smtClean="0"/>
              <a:t>‹#›</a:t>
            </a:fld>
            <a:endParaRPr lang="en-GB"/>
          </a:p>
        </p:txBody>
      </p:sp>
    </p:spTree>
    <p:extLst>
      <p:ext uri="{BB962C8B-B14F-4D97-AF65-F5344CB8AC3E}">
        <p14:creationId xmlns:p14="http://schemas.microsoft.com/office/powerpoint/2010/main" val="20168903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05B3B5-12F6-49F2-9854-1E7F90DDE993}" type="datetimeFigureOut">
              <a:rPr lang="en-GB" smtClean="0"/>
              <a:t>28/08/2020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3C7CBC-FF3D-4535-80FD-9AC2580735BA}" type="slidenum">
              <a:rPr lang="en-GB" smtClean="0"/>
              <a:t>‹#›</a:t>
            </a:fld>
            <a:endParaRPr lang="en-GB"/>
          </a:p>
        </p:txBody>
      </p:sp>
    </p:spTree>
    <p:extLst>
      <p:ext uri="{BB962C8B-B14F-4D97-AF65-F5344CB8AC3E}">
        <p14:creationId xmlns:p14="http://schemas.microsoft.com/office/powerpoint/2010/main" val="7234116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741F0-BF26-4F1A-80E8-998C91A3CC31}"/>
              </a:ext>
            </a:extLst>
          </p:cNvPr>
          <p:cNvSpPr>
            <a:spLocks noGrp="1"/>
          </p:cNvSpPr>
          <p:nvPr>
            <p:ph type="ctrTitle"/>
          </p:nvPr>
        </p:nvSpPr>
        <p:spPr>
          <a:xfrm>
            <a:off x="685800" y="1219201"/>
            <a:ext cx="7772400" cy="2381250"/>
          </a:xfrm>
        </p:spPr>
        <p:txBody>
          <a:bodyPr>
            <a:normAutofit/>
          </a:bodyPr>
          <a:lstStyle/>
          <a:p>
            <a:r>
              <a:rPr lang="en-GB" dirty="0"/>
              <a:t>Developing Relationships and Workplace Achievement (BMSW5102)</a:t>
            </a:r>
          </a:p>
        </p:txBody>
      </p:sp>
      <p:sp>
        <p:nvSpPr>
          <p:cNvPr id="3" name="Subtitle 2">
            <a:extLst>
              <a:ext uri="{FF2B5EF4-FFF2-40B4-BE49-F238E27FC236}">
                <a16:creationId xmlns:a16="http://schemas.microsoft.com/office/drawing/2014/main" id="{A55036F7-88AA-444D-A534-AFFAFA7C5162}"/>
              </a:ext>
            </a:extLst>
          </p:cNvPr>
          <p:cNvSpPr>
            <a:spLocks noGrp="1"/>
          </p:cNvSpPr>
          <p:nvPr>
            <p:ph type="subTitle" idx="1"/>
          </p:nvPr>
        </p:nvSpPr>
        <p:spPr>
          <a:xfrm>
            <a:off x="899592" y="3886200"/>
            <a:ext cx="7272808" cy="2783160"/>
          </a:xfrm>
        </p:spPr>
        <p:txBody>
          <a:bodyPr/>
          <a:lstStyle/>
          <a:p>
            <a:r>
              <a:rPr lang="en-GB" dirty="0" err="1"/>
              <a:t>Dr.</a:t>
            </a:r>
            <a:r>
              <a:rPr lang="en-GB" dirty="0"/>
              <a:t> </a:t>
            </a:r>
            <a:r>
              <a:rPr lang="en-GB" dirty="0" err="1"/>
              <a:t>Mushfiqur</a:t>
            </a:r>
            <a:r>
              <a:rPr lang="en-GB" dirty="0"/>
              <a:t> Rahman</a:t>
            </a:r>
          </a:p>
          <a:p>
            <a:r>
              <a:rPr lang="en-GB" dirty="0" err="1"/>
              <a:t>Adebare</a:t>
            </a:r>
            <a:r>
              <a:rPr lang="en-GB" dirty="0"/>
              <a:t> </a:t>
            </a:r>
            <a:r>
              <a:rPr lang="en-GB" dirty="0" err="1"/>
              <a:t>Akinwale</a:t>
            </a:r>
            <a:r>
              <a:rPr lang="en-GB" dirty="0"/>
              <a:t> Moronkeji</a:t>
            </a:r>
          </a:p>
          <a:p>
            <a:r>
              <a:rPr lang="en-GB" dirty="0"/>
              <a:t>Student No: 1818408</a:t>
            </a:r>
          </a:p>
          <a:p>
            <a:endParaRPr lang="en-GB" dirty="0"/>
          </a:p>
          <a:p>
            <a:endParaRPr lang="en-GB" dirty="0"/>
          </a:p>
          <a:p>
            <a:endParaRPr lang="en-GB" dirty="0"/>
          </a:p>
        </p:txBody>
      </p:sp>
    </p:spTree>
    <p:extLst>
      <p:ext uri="{BB962C8B-B14F-4D97-AF65-F5344CB8AC3E}">
        <p14:creationId xmlns:p14="http://schemas.microsoft.com/office/powerpoint/2010/main" val="24933812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476672"/>
            <a:ext cx="7772400" cy="1470025"/>
          </a:xfrm>
        </p:spPr>
        <p:txBody>
          <a:bodyPr/>
          <a:lstStyle/>
          <a:p>
            <a:r>
              <a:rPr lang="en-GB" b="1" dirty="0"/>
              <a:t>Training and Development needs for an HR Officer </a:t>
            </a:r>
          </a:p>
        </p:txBody>
      </p:sp>
      <p:sp>
        <p:nvSpPr>
          <p:cNvPr id="3" name="Subtitle 2"/>
          <p:cNvSpPr>
            <a:spLocks noGrp="1"/>
          </p:cNvSpPr>
          <p:nvPr>
            <p:ph type="subTitle" idx="1"/>
          </p:nvPr>
        </p:nvSpPr>
        <p:spPr>
          <a:xfrm>
            <a:off x="251520" y="4797152"/>
            <a:ext cx="8424936" cy="1752600"/>
          </a:xfrm>
        </p:spPr>
        <p:txBody>
          <a:bodyPr/>
          <a:lstStyle/>
          <a:p>
            <a:r>
              <a:rPr lang="en-GB" dirty="0">
                <a:solidFill>
                  <a:schemeClr val="tx1"/>
                </a:solidFill>
              </a:rPr>
              <a:t>Presented by: </a:t>
            </a:r>
            <a:r>
              <a:rPr lang="en-GB" dirty="0" err="1">
                <a:solidFill>
                  <a:schemeClr val="tx1"/>
                </a:solidFill>
              </a:rPr>
              <a:t>Adebare</a:t>
            </a:r>
            <a:r>
              <a:rPr lang="en-GB" dirty="0">
                <a:solidFill>
                  <a:schemeClr val="tx1"/>
                </a:solidFill>
              </a:rPr>
              <a:t> A Moronkeji</a:t>
            </a:r>
          </a:p>
          <a:p>
            <a:endParaRPr lang="en-GB" dirty="0">
              <a:solidFill>
                <a:schemeClr val="tx1"/>
              </a:solidFill>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9752" y="2335952"/>
            <a:ext cx="4019599" cy="22610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90998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a:t>
            </a:r>
          </a:p>
        </p:txBody>
      </p:sp>
      <p:sp>
        <p:nvSpPr>
          <p:cNvPr id="3" name="Content Placeholder 2"/>
          <p:cNvSpPr>
            <a:spLocks noGrp="1"/>
          </p:cNvSpPr>
          <p:nvPr>
            <p:ph idx="1"/>
          </p:nvPr>
        </p:nvSpPr>
        <p:spPr/>
        <p:txBody>
          <a:bodyPr/>
          <a:lstStyle/>
          <a:p>
            <a:r>
              <a:rPr lang="en-GB" dirty="0"/>
              <a:t>Appropriate knowledge, skills and behaviours which HR professionals need across departments. </a:t>
            </a:r>
          </a:p>
          <a:p>
            <a:r>
              <a:rPr lang="en-GB" dirty="0"/>
              <a:t>Personal skills audit and identification of training and development needs.</a:t>
            </a:r>
          </a:p>
          <a:p>
            <a:r>
              <a:rPr lang="en-GB" dirty="0"/>
              <a:t>Critical assessment of the potential benefits the organisation of developing the skills of HR through the use of development and training. </a:t>
            </a:r>
          </a:p>
          <a:p>
            <a:endParaRPr lang="en-GB" dirty="0"/>
          </a:p>
        </p:txBody>
      </p:sp>
    </p:spTree>
    <p:extLst>
      <p:ext uri="{BB962C8B-B14F-4D97-AF65-F5344CB8AC3E}">
        <p14:creationId xmlns:p14="http://schemas.microsoft.com/office/powerpoint/2010/main" val="42452825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Overview of Harrods</a:t>
            </a:r>
          </a:p>
        </p:txBody>
      </p:sp>
      <p:sp>
        <p:nvSpPr>
          <p:cNvPr id="4" name="Content Placeholder 3"/>
          <p:cNvSpPr>
            <a:spLocks noGrp="1"/>
          </p:cNvSpPr>
          <p:nvPr>
            <p:ph sz="half" idx="1"/>
          </p:nvPr>
        </p:nvSpPr>
        <p:spPr>
          <a:xfrm>
            <a:off x="457200" y="1600200"/>
            <a:ext cx="4906888" cy="4853136"/>
          </a:xfrm>
        </p:spPr>
        <p:txBody>
          <a:bodyPr>
            <a:normAutofit fontScale="92500" lnSpcReduction="20000"/>
          </a:bodyPr>
          <a:lstStyle/>
          <a:p>
            <a:r>
              <a:rPr lang="en-GB" dirty="0"/>
              <a:t>Over 160 years old</a:t>
            </a:r>
          </a:p>
          <a:p>
            <a:r>
              <a:rPr lang="en-GB" dirty="0"/>
              <a:t>Has a global brand and reputation</a:t>
            </a:r>
          </a:p>
          <a:p>
            <a:pPr marL="0" indent="0">
              <a:buNone/>
            </a:pPr>
            <a:r>
              <a:rPr lang="en-GB" dirty="0"/>
              <a:t>Has five brand values:</a:t>
            </a:r>
          </a:p>
          <a:p>
            <a:r>
              <a:rPr lang="en-GB" baseline="0" dirty="0"/>
              <a:t> Innovation</a:t>
            </a:r>
          </a:p>
          <a:p>
            <a:r>
              <a:rPr lang="en-GB" baseline="0" dirty="0"/>
              <a:t>Sensation</a:t>
            </a:r>
          </a:p>
          <a:p>
            <a:r>
              <a:rPr lang="en-GB" baseline="0" dirty="0"/>
              <a:t>Service</a:t>
            </a:r>
          </a:p>
          <a:p>
            <a:r>
              <a:rPr lang="en-GB" baseline="0" dirty="0"/>
              <a:t>British </a:t>
            </a:r>
            <a:endParaRPr lang="en-GB" dirty="0"/>
          </a:p>
          <a:p>
            <a:r>
              <a:rPr lang="en-GB" dirty="0"/>
              <a:t>L</a:t>
            </a:r>
            <a:r>
              <a:rPr lang="en-GB" baseline="0" dirty="0"/>
              <a:t>uxury</a:t>
            </a:r>
          </a:p>
          <a:p>
            <a:r>
              <a:rPr lang="en-GB" dirty="0"/>
              <a:t>4,000 employees and 3,500 agency and concession employees</a:t>
            </a:r>
          </a:p>
          <a:p>
            <a:endParaRPr lang="en-GB" dirty="0"/>
          </a:p>
        </p:txBody>
      </p:sp>
      <p:pic>
        <p:nvPicPr>
          <p:cNvPr id="3074"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156176" y="1412776"/>
            <a:ext cx="2627213" cy="262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4088" y="4221088"/>
            <a:ext cx="3779911" cy="25249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17404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b="1" dirty="0"/>
              <a:t>Appropriate Knowledge, skills and behaviours that HR professionals across the department needs. </a:t>
            </a:r>
          </a:p>
        </p:txBody>
      </p:sp>
      <p:sp>
        <p:nvSpPr>
          <p:cNvPr id="3" name="Content Placeholder 2"/>
          <p:cNvSpPr>
            <a:spLocks noGrp="1"/>
          </p:cNvSpPr>
          <p:nvPr>
            <p:ph idx="1"/>
          </p:nvPr>
        </p:nvSpPr>
        <p:spPr/>
        <p:txBody>
          <a:bodyPr>
            <a:normAutofit lnSpcReduction="10000"/>
          </a:bodyPr>
          <a:lstStyle/>
          <a:p>
            <a:r>
              <a:rPr lang="en-GB" dirty="0"/>
              <a:t>K</a:t>
            </a:r>
            <a:r>
              <a:rPr lang="en-GB" baseline="0" dirty="0"/>
              <a:t>nowledge of training and development of employees, knowledge regarding equality, diversity and equal opportunities. </a:t>
            </a:r>
          </a:p>
          <a:p>
            <a:r>
              <a:rPr lang="en-GB" baseline="0" dirty="0"/>
              <a:t>The HR professionals will also require to prepare handbooks for staff on organisational policies and equality and diversity. </a:t>
            </a:r>
          </a:p>
          <a:p>
            <a:r>
              <a:rPr lang="en-GB" dirty="0"/>
              <a:t>Liaise with different individuals in key policy areas such as health and safety and performance of staff. </a:t>
            </a:r>
          </a:p>
        </p:txBody>
      </p:sp>
    </p:spTree>
    <p:extLst>
      <p:ext uri="{BB962C8B-B14F-4D97-AF65-F5344CB8AC3E}">
        <p14:creationId xmlns:p14="http://schemas.microsoft.com/office/powerpoint/2010/main" val="1098991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dirty="0"/>
              <a:t>The criteria used for determining appropriate and professional knowledge, skills and behaviours that HR professionals need </a:t>
            </a:r>
          </a:p>
        </p:txBody>
      </p:sp>
      <p:sp>
        <p:nvSpPr>
          <p:cNvPr id="4" name="Content Placeholder 3"/>
          <p:cNvSpPr>
            <a:spLocks noGrp="1"/>
          </p:cNvSpPr>
          <p:nvPr>
            <p:ph sz="half" idx="1"/>
          </p:nvPr>
        </p:nvSpPr>
        <p:spPr>
          <a:xfrm>
            <a:off x="457200" y="1600200"/>
            <a:ext cx="4402832" cy="4853136"/>
          </a:xfrm>
        </p:spPr>
        <p:txBody>
          <a:bodyPr>
            <a:normAutofit/>
          </a:bodyPr>
          <a:lstStyle/>
          <a:p>
            <a:pPr marL="0" indent="0">
              <a:buNone/>
            </a:pPr>
            <a:r>
              <a:rPr lang="en-GB" dirty="0"/>
              <a:t>Skills audit </a:t>
            </a:r>
          </a:p>
          <a:p>
            <a:r>
              <a:rPr lang="en-GB" dirty="0"/>
              <a:t>Identify current skills and knowledge the individuals need in their current role.</a:t>
            </a:r>
          </a:p>
          <a:p>
            <a:r>
              <a:rPr lang="en-GB" dirty="0"/>
              <a:t>Identify skills, knowledge and behaviour they will need for the future. </a:t>
            </a:r>
          </a:p>
          <a:p>
            <a:r>
              <a:rPr lang="en-GB" dirty="0"/>
              <a:t>Identifies gaps within skills, behaviour and knowledge. </a:t>
            </a:r>
          </a:p>
          <a:p>
            <a:endParaRPr lang="en-GB" dirty="0"/>
          </a:p>
        </p:txBody>
      </p:sp>
      <p:pic>
        <p:nvPicPr>
          <p:cNvPr id="6"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932040" y="1988840"/>
            <a:ext cx="4038600" cy="3316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41863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t>Critical assess the potential benefits of the organisation of developing the HR officer through development and training</a:t>
            </a:r>
          </a:p>
        </p:txBody>
      </p:sp>
      <p:pic>
        <p:nvPicPr>
          <p:cNvPr id="4098" name="Picture 2" descr="C:\Users\ACER\AppData\Local\Microsoft\Windows\INetCache\IE\827EROUN\3Ta6o[1].jpg"/>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5004048" y="2060848"/>
            <a:ext cx="3891742" cy="3816424"/>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p:cNvPicPr>
            <a:picLocks noGrp="1" noChangeAspect="1" noChangeArrowheads="1"/>
          </p:cNvPicPr>
          <p:nvPr>
            <p:ph sz="half" idx="1"/>
          </p:nvPr>
        </p:nvPicPr>
        <p:blipFill>
          <a:blip r:embed="rId4">
            <a:extLst>
              <a:ext uri="{28A0092B-C50C-407E-A947-70E740481C1C}">
                <a14:useLocalDpi xmlns:a14="http://schemas.microsoft.com/office/drawing/2010/main" val="0"/>
              </a:ext>
            </a:extLst>
          </a:blip>
          <a:srcRect/>
          <a:stretch>
            <a:fillRect/>
          </a:stretch>
        </p:blipFill>
        <p:spPr bwMode="auto">
          <a:xfrm>
            <a:off x="251520" y="2132856"/>
            <a:ext cx="4536504"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00574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74638"/>
            <a:ext cx="8784976" cy="1143000"/>
          </a:xfrm>
        </p:spPr>
        <p:txBody>
          <a:bodyPr>
            <a:normAutofit/>
          </a:bodyPr>
          <a:lstStyle/>
          <a:p>
            <a:r>
              <a:rPr lang="en-GB" sz="2400" b="1" dirty="0"/>
              <a:t>Critical assess the potential benefits of the organisation of developing the HR officer through development and training</a:t>
            </a:r>
          </a:p>
        </p:txBody>
      </p:sp>
      <p:sp>
        <p:nvSpPr>
          <p:cNvPr id="4" name="Content Placeholder 3"/>
          <p:cNvSpPr>
            <a:spLocks noGrp="1"/>
          </p:cNvSpPr>
          <p:nvPr>
            <p:ph sz="half" idx="1"/>
          </p:nvPr>
        </p:nvSpPr>
        <p:spPr>
          <a:xfrm>
            <a:off x="457200" y="1600200"/>
            <a:ext cx="4038600" cy="4997152"/>
          </a:xfrm>
        </p:spPr>
        <p:txBody>
          <a:bodyPr/>
          <a:lstStyle/>
          <a:p>
            <a:r>
              <a:rPr lang="en-GB" dirty="0"/>
              <a:t>K</a:t>
            </a:r>
            <a:r>
              <a:rPr lang="en-GB" baseline="0" dirty="0"/>
              <a:t>nowledge of training and development of employees</a:t>
            </a:r>
          </a:p>
          <a:p>
            <a:pPr algn="just"/>
            <a:r>
              <a:rPr lang="en-GB" b="1" dirty="0"/>
              <a:t>Benefits – </a:t>
            </a:r>
            <a:r>
              <a:rPr lang="en-GB" dirty="0"/>
              <a:t>Motivated and well trained staff</a:t>
            </a:r>
          </a:p>
          <a:p>
            <a:pPr algn="just"/>
            <a:r>
              <a:rPr lang="en-GB" b="1" dirty="0"/>
              <a:t>Disadvantages – </a:t>
            </a:r>
            <a:r>
              <a:rPr lang="en-GB" dirty="0"/>
              <a:t>cost of training</a:t>
            </a:r>
          </a:p>
        </p:txBody>
      </p:sp>
      <p:sp>
        <p:nvSpPr>
          <p:cNvPr id="5" name="Content Placeholder 4"/>
          <p:cNvSpPr>
            <a:spLocks noGrp="1"/>
          </p:cNvSpPr>
          <p:nvPr>
            <p:ph sz="half" idx="2"/>
          </p:nvPr>
        </p:nvSpPr>
        <p:spPr>
          <a:xfrm>
            <a:off x="4648200" y="1600200"/>
            <a:ext cx="4316288" cy="5069160"/>
          </a:xfrm>
        </p:spPr>
        <p:txBody>
          <a:bodyPr/>
          <a:lstStyle/>
          <a:p>
            <a:r>
              <a:rPr lang="en-GB" baseline="0" dirty="0"/>
              <a:t>Knowledge regarding equality, diversity and equal opportunities</a:t>
            </a:r>
          </a:p>
          <a:p>
            <a:r>
              <a:rPr lang="en-GB" b="1" dirty="0"/>
              <a:t>Benefits – </a:t>
            </a:r>
            <a:r>
              <a:rPr lang="en-GB" dirty="0"/>
              <a:t>Improved innovation, improved working relationships.</a:t>
            </a:r>
            <a:endParaRPr lang="en-GB" b="1" dirty="0"/>
          </a:p>
          <a:p>
            <a:r>
              <a:rPr lang="en-GB" b="1" dirty="0"/>
              <a:t>Disadvantages – </a:t>
            </a:r>
            <a:r>
              <a:rPr lang="en-GB" dirty="0"/>
              <a:t>Increased conflicts, bad reputation for Harrods</a:t>
            </a:r>
          </a:p>
        </p:txBody>
      </p:sp>
    </p:spTree>
    <p:extLst>
      <p:ext uri="{BB962C8B-B14F-4D97-AF65-F5344CB8AC3E}">
        <p14:creationId xmlns:p14="http://schemas.microsoft.com/office/powerpoint/2010/main" val="1403439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GB" sz="2800" b="1" dirty="0"/>
              <a:t>Critical assess the potential benefits of the organisation of developing the HR officer through development and training</a:t>
            </a:r>
            <a:endParaRPr lang="en-GB" sz="2800" dirty="0"/>
          </a:p>
        </p:txBody>
      </p:sp>
      <p:sp>
        <p:nvSpPr>
          <p:cNvPr id="5" name="Content Placeholder 4"/>
          <p:cNvSpPr>
            <a:spLocks noGrp="1"/>
          </p:cNvSpPr>
          <p:nvPr>
            <p:ph sz="half" idx="1"/>
          </p:nvPr>
        </p:nvSpPr>
        <p:spPr/>
        <p:txBody>
          <a:bodyPr/>
          <a:lstStyle/>
          <a:p>
            <a:r>
              <a:rPr lang="en-GB" baseline="0" dirty="0"/>
              <a:t>Prepare handbooks for staff on organisational policies and equality and diversity.</a:t>
            </a:r>
          </a:p>
          <a:p>
            <a:r>
              <a:rPr lang="en-GB" b="1" dirty="0"/>
              <a:t>Benefits – </a:t>
            </a:r>
            <a:r>
              <a:rPr lang="en-GB" dirty="0"/>
              <a:t>Improves performance by staff learning organisational culture</a:t>
            </a:r>
            <a:endParaRPr lang="en-GB" b="1" dirty="0"/>
          </a:p>
          <a:p>
            <a:pPr marL="0" indent="0">
              <a:buNone/>
            </a:pPr>
            <a:endParaRPr lang="en-GB" dirty="0"/>
          </a:p>
        </p:txBody>
      </p:sp>
      <p:sp>
        <p:nvSpPr>
          <p:cNvPr id="6" name="Content Placeholder 5"/>
          <p:cNvSpPr>
            <a:spLocks noGrp="1"/>
          </p:cNvSpPr>
          <p:nvPr>
            <p:ph sz="half" idx="2"/>
          </p:nvPr>
        </p:nvSpPr>
        <p:spPr/>
        <p:txBody>
          <a:bodyPr/>
          <a:lstStyle/>
          <a:p>
            <a:r>
              <a:rPr lang="en-GB" dirty="0"/>
              <a:t>Liaise with different individuals in key policy areas such as health and safety and performance of staff</a:t>
            </a:r>
          </a:p>
          <a:p>
            <a:r>
              <a:rPr lang="en-GB" b="1" dirty="0"/>
              <a:t>Benefits – </a:t>
            </a:r>
            <a:r>
              <a:rPr lang="en-GB" dirty="0"/>
              <a:t>improves job satisfaction, staff retention</a:t>
            </a:r>
          </a:p>
        </p:txBody>
      </p:sp>
    </p:spTree>
    <p:extLst>
      <p:ext uri="{BB962C8B-B14F-4D97-AF65-F5344CB8AC3E}">
        <p14:creationId xmlns:p14="http://schemas.microsoft.com/office/powerpoint/2010/main" val="29647264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Conclusion</a:t>
            </a:r>
          </a:p>
        </p:txBody>
      </p:sp>
      <p:sp>
        <p:nvSpPr>
          <p:cNvPr id="3" name="Content Placeholder 2"/>
          <p:cNvSpPr>
            <a:spLocks noGrp="1"/>
          </p:cNvSpPr>
          <p:nvPr>
            <p:ph idx="1"/>
          </p:nvPr>
        </p:nvSpPr>
        <p:spPr/>
        <p:txBody>
          <a:bodyPr>
            <a:normAutofit lnSpcReduction="10000"/>
          </a:bodyPr>
          <a:lstStyle/>
          <a:p>
            <a:r>
              <a:rPr lang="en-GB" dirty="0"/>
              <a:t>The HR officer have a critical role in improving the skills and knowledge of employees within the organisation</a:t>
            </a:r>
          </a:p>
          <a:p>
            <a:r>
              <a:rPr lang="en-GB" dirty="0"/>
              <a:t>A good starting point to improve skills and knowledge of employees is to use personal skills audit </a:t>
            </a:r>
          </a:p>
          <a:p>
            <a:r>
              <a:rPr lang="en-GB" dirty="0"/>
              <a:t>This allows for skills and knowledge gap to be identified and use training and development to reduce the gap. </a:t>
            </a:r>
          </a:p>
        </p:txBody>
      </p:sp>
    </p:spTree>
    <p:extLst>
      <p:ext uri="{BB962C8B-B14F-4D97-AF65-F5344CB8AC3E}">
        <p14:creationId xmlns:p14="http://schemas.microsoft.com/office/powerpoint/2010/main" val="3868921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References</a:t>
            </a:r>
          </a:p>
        </p:txBody>
      </p:sp>
      <p:sp>
        <p:nvSpPr>
          <p:cNvPr id="3" name="Content Placeholder 2"/>
          <p:cNvSpPr>
            <a:spLocks noGrp="1"/>
          </p:cNvSpPr>
          <p:nvPr>
            <p:ph idx="1"/>
          </p:nvPr>
        </p:nvSpPr>
        <p:spPr>
          <a:xfrm>
            <a:off x="457200" y="1600200"/>
            <a:ext cx="8229600" cy="5069160"/>
          </a:xfrm>
        </p:spPr>
        <p:txBody>
          <a:bodyPr>
            <a:normAutofit fontScale="62500" lnSpcReduction="20000"/>
          </a:bodyPr>
          <a:lstStyle/>
          <a:p>
            <a:r>
              <a:rPr lang="en-US" altLang="en-US" dirty="0"/>
              <a:t>Anthony W.P., </a:t>
            </a:r>
            <a:r>
              <a:rPr lang="en-US" altLang="en-US" dirty="0" err="1"/>
              <a:t>Kacmar</a:t>
            </a:r>
            <a:r>
              <a:rPr lang="en-US" altLang="en-US" dirty="0"/>
              <a:t>, K.M., </a:t>
            </a:r>
            <a:r>
              <a:rPr lang="en-US" altLang="en-US" dirty="0" err="1"/>
              <a:t>Perrewé</a:t>
            </a:r>
            <a:r>
              <a:rPr lang="en-US" altLang="en-US" dirty="0"/>
              <a:t>, P.L. (2002) </a:t>
            </a:r>
            <a:r>
              <a:rPr lang="en-US" altLang="en-US" b="1" dirty="0"/>
              <a:t>Human resource management: a strategic approach, </a:t>
            </a:r>
            <a:r>
              <a:rPr lang="en-US" altLang="en-US" dirty="0"/>
              <a:t>4th ed. Fort Worth : Harcourt College Publishers</a:t>
            </a:r>
          </a:p>
          <a:p>
            <a:r>
              <a:rPr lang="en-GB" dirty="0"/>
              <a:t>Armstrong, M. (2012) Armstrong’s handbook of ☒ performance management: an evidence based guide to delivering high performance 4th edition. (Online) London, U.K. ; Philadelphia, Pa. : </a:t>
            </a:r>
            <a:r>
              <a:rPr lang="en-GB" dirty="0" err="1"/>
              <a:t>Kogan</a:t>
            </a:r>
            <a:r>
              <a:rPr lang="en-GB" dirty="0"/>
              <a:t> Page.</a:t>
            </a:r>
            <a:endParaRPr lang="en-US" altLang="en-US" dirty="0"/>
          </a:p>
          <a:p>
            <a:r>
              <a:rPr lang="en-US" altLang="en-US" b="1" dirty="0"/>
              <a:t>Goldstein, I. L., Ford J.K. (2002)</a:t>
            </a:r>
            <a:r>
              <a:rPr lang="en-US" altLang="en-US" dirty="0"/>
              <a:t> </a:t>
            </a:r>
            <a:r>
              <a:rPr lang="en-US" altLang="en-US" b="1" dirty="0"/>
              <a:t>Training in organizations : needs assessment, development, and evaluation, </a:t>
            </a:r>
            <a:r>
              <a:rPr lang="en-US" altLang="en-US" dirty="0"/>
              <a:t>4th ed. Belmont, CA .</a:t>
            </a:r>
          </a:p>
          <a:p>
            <a:r>
              <a:rPr lang="en-US" altLang="en-US" dirty="0"/>
              <a:t>Greer, C.R. (1995) </a:t>
            </a:r>
            <a:r>
              <a:rPr lang="en-US" altLang="en-US" b="1" dirty="0"/>
              <a:t>Strategy and human resources – a general managerial perspective</a:t>
            </a:r>
            <a:r>
              <a:rPr lang="en-US" altLang="en-US" dirty="0"/>
              <a:t>, Prentice Hall.</a:t>
            </a:r>
          </a:p>
          <a:p>
            <a:r>
              <a:rPr lang="en-GB" dirty="0"/>
              <a:t>Harrison, R. (2009). Learning and Development. 5th </a:t>
            </a:r>
            <a:r>
              <a:rPr lang="en-GB" dirty="0" err="1"/>
              <a:t>ed.London</a:t>
            </a:r>
            <a:r>
              <a:rPr lang="en-GB" dirty="0"/>
              <a:t>: Chartered Institute of Personnel and Development.</a:t>
            </a:r>
          </a:p>
          <a:p>
            <a:r>
              <a:rPr lang="en-GB" dirty="0"/>
              <a:t>Mullins, L. (2006). Essentials of organisational behaviour. Harlow: Financial Times Prentice Hall.</a:t>
            </a:r>
            <a:endParaRPr lang="en-US" altLang="en-US" dirty="0"/>
          </a:p>
          <a:p>
            <a:r>
              <a:rPr lang="en-US" altLang="en-US" dirty="0"/>
              <a:t>Riley, M.  (1996) </a:t>
            </a:r>
            <a:r>
              <a:rPr lang="en-US" altLang="en-US" b="1" dirty="0"/>
              <a:t>Human resource management in the hospitality and tourism industry, </a:t>
            </a:r>
            <a:r>
              <a:rPr lang="en-US" altLang="en-US" dirty="0"/>
              <a:t>2nd ed. Oxford ; Boston : Butterworth-Heinemann.</a:t>
            </a:r>
          </a:p>
          <a:p>
            <a:r>
              <a:rPr lang="en-US" dirty="0"/>
              <a:t>The Times (2014).  Harrods: Increasing employee engagement through HRM. The Times. </a:t>
            </a:r>
            <a:endParaRPr lang="en-GB" dirty="0"/>
          </a:p>
        </p:txBody>
      </p:sp>
    </p:spTree>
    <p:extLst>
      <p:ext uri="{BB962C8B-B14F-4D97-AF65-F5344CB8AC3E}">
        <p14:creationId xmlns:p14="http://schemas.microsoft.com/office/powerpoint/2010/main" val="22607985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2385"/>
            <a:ext cx="8229600" cy="778098"/>
          </a:xfrm>
        </p:spPr>
        <p:txBody>
          <a:bodyPr/>
          <a:lstStyle/>
          <a:p>
            <a:r>
              <a:rPr lang="en-GB" dirty="0"/>
              <a:t>Appendices</a:t>
            </a:r>
          </a:p>
        </p:txBody>
      </p:sp>
      <p:pic>
        <p:nvPicPr>
          <p:cNvPr id="5122"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483768" y="710189"/>
            <a:ext cx="4104456" cy="61478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849014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231</TotalTime>
  <Words>1693</Words>
  <Application>Microsoft Office PowerPoint</Application>
  <PresentationFormat>On-screen Show (4:3)</PresentationFormat>
  <Paragraphs>78</Paragraphs>
  <Slides>12</Slides>
  <Notes>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Office Theme</vt:lpstr>
      <vt:lpstr>Developing Relationships and Workplace Achievement (BMSW5102)</vt:lpstr>
      <vt:lpstr>Training and Development needs for an HR Officer </vt:lpstr>
      <vt:lpstr>Introduction</vt:lpstr>
      <vt:lpstr>Overview of Harrods</vt:lpstr>
      <vt:lpstr>Appropriate Knowledge, skills and behaviours that HR professionals across the department needs. </vt:lpstr>
      <vt:lpstr>The criteria used for determining appropriate and professional knowledge, skills and behaviours that HR professionals need </vt:lpstr>
      <vt:lpstr>Critical assess the potential benefits of the organisation of developing the HR officer through development and training</vt:lpstr>
      <vt:lpstr>Critical assess the potential benefits of the organisation of developing the HR officer through development and training</vt:lpstr>
      <vt:lpstr>Critical assess the potential benefits of the organisation of developing the HR officer through development and training</vt:lpstr>
      <vt:lpstr>Conclusion</vt:lpstr>
      <vt:lpstr>References</vt:lpstr>
      <vt:lpstr>Appendices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Training and Development needs for an HR Officer </dc:title>
  <dc:creator>ACER</dc:creator>
  <cp:lastModifiedBy>Jolaade Adegunwa</cp:lastModifiedBy>
  <cp:revision>63</cp:revision>
  <dcterms:created xsi:type="dcterms:W3CDTF">2020-08-18T09:18:01Z</dcterms:created>
  <dcterms:modified xsi:type="dcterms:W3CDTF">2020-08-28T15:50:00Z</dcterms:modified>
</cp:coreProperties>
</file>