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41"/>
  </p:notesMasterIdLst>
  <p:sldIdLst>
    <p:sldId id="364" r:id="rId5"/>
    <p:sldId id="302" r:id="rId6"/>
    <p:sldId id="257" r:id="rId7"/>
    <p:sldId id="285" r:id="rId8"/>
    <p:sldId id="286" r:id="rId9"/>
    <p:sldId id="287" r:id="rId10"/>
    <p:sldId id="313" r:id="rId11"/>
    <p:sldId id="258" r:id="rId12"/>
    <p:sldId id="314" r:id="rId13"/>
    <p:sldId id="299" r:id="rId14"/>
    <p:sldId id="259" r:id="rId15"/>
    <p:sldId id="315" r:id="rId16"/>
    <p:sldId id="317" r:id="rId17"/>
    <p:sldId id="318" r:id="rId18"/>
    <p:sldId id="319" r:id="rId19"/>
    <p:sldId id="320" r:id="rId20"/>
    <p:sldId id="331" r:id="rId21"/>
    <p:sldId id="298" r:id="rId22"/>
    <p:sldId id="293" r:id="rId23"/>
    <p:sldId id="325" r:id="rId24"/>
    <p:sldId id="321" r:id="rId25"/>
    <p:sldId id="322" r:id="rId26"/>
    <p:sldId id="327" r:id="rId27"/>
    <p:sldId id="334" r:id="rId28"/>
    <p:sldId id="335" r:id="rId29"/>
    <p:sldId id="336" r:id="rId30"/>
    <p:sldId id="326" r:id="rId31"/>
    <p:sldId id="328" r:id="rId32"/>
    <p:sldId id="323" r:id="rId33"/>
    <p:sldId id="339" r:id="rId34"/>
    <p:sldId id="329" r:id="rId35"/>
    <p:sldId id="337" r:id="rId36"/>
    <p:sldId id="324" r:id="rId37"/>
    <p:sldId id="330" r:id="rId38"/>
    <p:sldId id="332" r:id="rId39"/>
    <p:sldId id="338"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93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C9CD23-F145-4460-86EA-DFB5C23312C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EA95F281-F3F5-4DC6-B0FB-0CFC86B879F4}">
      <dgm:prSet/>
      <dgm:spPr/>
      <dgm:t>
        <a:bodyPr/>
        <a:lstStyle/>
        <a:p>
          <a:r>
            <a:rPr lang="en-GB" dirty="0">
              <a:solidFill>
                <a:schemeClr val="tx1"/>
              </a:solidFill>
            </a:rPr>
            <a:t>How many hours required for level 4 placement?</a:t>
          </a:r>
          <a:endParaRPr lang="en-US" dirty="0">
            <a:solidFill>
              <a:schemeClr val="tx1"/>
            </a:solidFill>
          </a:endParaRPr>
        </a:p>
      </dgm:t>
    </dgm:pt>
    <dgm:pt modelId="{06882991-AA3D-4994-AAED-E97D8C57C4A9}" type="parTrans" cxnId="{2909D84A-836F-48C7-B882-604E6F7B5105}">
      <dgm:prSet/>
      <dgm:spPr/>
      <dgm:t>
        <a:bodyPr/>
        <a:lstStyle/>
        <a:p>
          <a:endParaRPr lang="en-US"/>
        </a:p>
      </dgm:t>
    </dgm:pt>
    <dgm:pt modelId="{D6E66247-9A47-48A9-95E8-7DC8981D4093}" type="sibTrans" cxnId="{2909D84A-836F-48C7-B882-604E6F7B5105}">
      <dgm:prSet/>
      <dgm:spPr/>
      <dgm:t>
        <a:bodyPr/>
        <a:lstStyle/>
        <a:p>
          <a:endParaRPr lang="en-US"/>
        </a:p>
      </dgm:t>
    </dgm:pt>
    <dgm:pt modelId="{8969AA81-35D1-45E3-B68E-2A633E6632F5}">
      <dgm:prSet/>
      <dgm:spPr/>
      <dgm:t>
        <a:bodyPr/>
        <a:lstStyle/>
        <a:p>
          <a:r>
            <a:rPr lang="en-GB" dirty="0"/>
            <a:t>How many face to face? </a:t>
          </a:r>
          <a:endParaRPr lang="en-US" dirty="0"/>
        </a:p>
      </dgm:t>
    </dgm:pt>
    <dgm:pt modelId="{9CDCD977-8887-4CEB-B91A-4D368512AD31}" type="parTrans" cxnId="{A0CEC2DE-E709-480F-94DB-5591FF55EF20}">
      <dgm:prSet/>
      <dgm:spPr/>
      <dgm:t>
        <a:bodyPr/>
        <a:lstStyle/>
        <a:p>
          <a:endParaRPr lang="en-US"/>
        </a:p>
      </dgm:t>
    </dgm:pt>
    <dgm:pt modelId="{54075D4F-7D8E-43FD-88F2-5AA93F1108D2}" type="sibTrans" cxnId="{A0CEC2DE-E709-480F-94DB-5591FF55EF20}">
      <dgm:prSet/>
      <dgm:spPr/>
      <dgm:t>
        <a:bodyPr/>
        <a:lstStyle/>
        <a:p>
          <a:endParaRPr lang="en-US"/>
        </a:p>
      </dgm:t>
    </dgm:pt>
    <dgm:pt modelId="{3DD64092-72A9-4E8F-A4B9-102E02E7123D}">
      <dgm:prSet/>
      <dgm:spPr/>
      <dgm:t>
        <a:bodyPr/>
        <a:lstStyle/>
        <a:p>
          <a:r>
            <a:rPr lang="en-GB" dirty="0">
              <a:solidFill>
                <a:schemeClr val="tx1"/>
              </a:solidFill>
            </a:rPr>
            <a:t>How many assessment components?</a:t>
          </a:r>
          <a:endParaRPr lang="en-US" dirty="0">
            <a:solidFill>
              <a:schemeClr val="tx1"/>
            </a:solidFill>
          </a:endParaRPr>
        </a:p>
      </dgm:t>
    </dgm:pt>
    <dgm:pt modelId="{B00B2F49-B19E-45F4-BE1B-758816F12EF1}" type="parTrans" cxnId="{13CB8126-275C-4D44-89B9-35203B213C20}">
      <dgm:prSet/>
      <dgm:spPr/>
      <dgm:t>
        <a:bodyPr/>
        <a:lstStyle/>
        <a:p>
          <a:endParaRPr lang="en-US"/>
        </a:p>
      </dgm:t>
    </dgm:pt>
    <dgm:pt modelId="{4482CE93-0305-4F61-BE3F-2D9327FB2D29}" type="sibTrans" cxnId="{13CB8126-275C-4D44-89B9-35203B213C20}">
      <dgm:prSet/>
      <dgm:spPr/>
      <dgm:t>
        <a:bodyPr/>
        <a:lstStyle/>
        <a:p>
          <a:endParaRPr lang="en-US"/>
        </a:p>
      </dgm:t>
    </dgm:pt>
    <dgm:pt modelId="{6883D0EF-EC6F-4EBA-97D1-83FA545BC511}">
      <dgm:prSet/>
      <dgm:spPr/>
      <dgm:t>
        <a:bodyPr/>
        <a:lstStyle/>
        <a:p>
          <a:r>
            <a:rPr lang="en-GB" dirty="0"/>
            <a:t>What are these?</a:t>
          </a:r>
          <a:endParaRPr lang="en-US" dirty="0"/>
        </a:p>
      </dgm:t>
    </dgm:pt>
    <dgm:pt modelId="{8136C09A-7511-47C7-A7F6-2185B5D39675}" type="parTrans" cxnId="{71CD12F7-6874-494F-8D65-2E29B3055D9D}">
      <dgm:prSet/>
      <dgm:spPr/>
      <dgm:t>
        <a:bodyPr/>
        <a:lstStyle/>
        <a:p>
          <a:endParaRPr lang="en-US"/>
        </a:p>
      </dgm:t>
    </dgm:pt>
    <dgm:pt modelId="{0B43E7BC-6D98-47C2-93CD-5752F282494A}" type="sibTrans" cxnId="{71CD12F7-6874-494F-8D65-2E29B3055D9D}">
      <dgm:prSet/>
      <dgm:spPr/>
      <dgm:t>
        <a:bodyPr/>
        <a:lstStyle/>
        <a:p>
          <a:endParaRPr lang="en-US"/>
        </a:p>
      </dgm:t>
    </dgm:pt>
    <dgm:pt modelId="{46088803-EBF1-4E67-B2D4-7005EC4D5BF1}">
      <dgm:prSet/>
      <dgm:spPr/>
      <dgm:t>
        <a:bodyPr/>
        <a:lstStyle/>
        <a:p>
          <a:r>
            <a:rPr lang="en-GB" dirty="0"/>
            <a:t>What is the total word count?</a:t>
          </a:r>
          <a:endParaRPr lang="en-US" dirty="0"/>
        </a:p>
      </dgm:t>
    </dgm:pt>
    <dgm:pt modelId="{7C47C123-BC78-4146-9A16-D5CCCF149A40}" type="parTrans" cxnId="{4AE497A8-FF6F-4317-9102-351EE8EDBCA2}">
      <dgm:prSet/>
      <dgm:spPr/>
      <dgm:t>
        <a:bodyPr/>
        <a:lstStyle/>
        <a:p>
          <a:endParaRPr lang="en-US"/>
        </a:p>
      </dgm:t>
    </dgm:pt>
    <dgm:pt modelId="{4155D8A9-30E1-4E87-897B-40A5FF8F94A8}" type="sibTrans" cxnId="{4AE497A8-FF6F-4317-9102-351EE8EDBCA2}">
      <dgm:prSet/>
      <dgm:spPr/>
      <dgm:t>
        <a:bodyPr/>
        <a:lstStyle/>
        <a:p>
          <a:endParaRPr lang="en-US"/>
        </a:p>
      </dgm:t>
    </dgm:pt>
    <dgm:pt modelId="{D09ECD38-867C-4FA7-802C-40157B08E2D9}">
      <dgm:prSet/>
      <dgm:spPr/>
      <dgm:t>
        <a:bodyPr/>
        <a:lstStyle/>
        <a:p>
          <a:r>
            <a:rPr lang="en-GB" dirty="0">
              <a:solidFill>
                <a:schemeClr val="tx1"/>
              </a:solidFill>
            </a:rPr>
            <a:t>How many reports?</a:t>
          </a:r>
          <a:endParaRPr lang="en-US" dirty="0">
            <a:solidFill>
              <a:schemeClr val="tx1"/>
            </a:solidFill>
          </a:endParaRPr>
        </a:p>
      </dgm:t>
    </dgm:pt>
    <dgm:pt modelId="{2A103E2E-3DDF-4222-BB51-2DF7C395AA5D}" type="parTrans" cxnId="{204DAB2F-24AD-44EF-A679-93760AD7C28C}">
      <dgm:prSet/>
      <dgm:spPr/>
      <dgm:t>
        <a:bodyPr/>
        <a:lstStyle/>
        <a:p>
          <a:endParaRPr lang="en-US"/>
        </a:p>
      </dgm:t>
    </dgm:pt>
    <dgm:pt modelId="{77D92C75-F851-4EBE-B934-529F1AA43734}" type="sibTrans" cxnId="{204DAB2F-24AD-44EF-A679-93760AD7C28C}">
      <dgm:prSet/>
      <dgm:spPr/>
      <dgm:t>
        <a:bodyPr/>
        <a:lstStyle/>
        <a:p>
          <a:endParaRPr lang="en-US"/>
        </a:p>
      </dgm:t>
    </dgm:pt>
    <dgm:pt modelId="{831F18AE-1D5A-4FD0-AD83-C6F9E9787388}">
      <dgm:prSet/>
      <dgm:spPr/>
      <dgm:t>
        <a:bodyPr/>
        <a:lstStyle/>
        <a:p>
          <a:r>
            <a:rPr lang="en-GB" dirty="0"/>
            <a:t>By whom?</a:t>
          </a:r>
          <a:endParaRPr lang="en-US" dirty="0"/>
        </a:p>
      </dgm:t>
    </dgm:pt>
    <dgm:pt modelId="{6ADCACBB-C82A-404A-80D1-A9A75DB2D664}" type="parTrans" cxnId="{5FF2684D-38FA-43E2-A2C6-C6B3EEAFAB9D}">
      <dgm:prSet/>
      <dgm:spPr/>
      <dgm:t>
        <a:bodyPr/>
        <a:lstStyle/>
        <a:p>
          <a:endParaRPr lang="en-US"/>
        </a:p>
      </dgm:t>
    </dgm:pt>
    <dgm:pt modelId="{83B19F35-C809-40A3-AE98-9B639CFEB180}" type="sibTrans" cxnId="{5FF2684D-38FA-43E2-A2C6-C6B3EEAFAB9D}">
      <dgm:prSet/>
      <dgm:spPr/>
      <dgm:t>
        <a:bodyPr/>
        <a:lstStyle/>
        <a:p>
          <a:endParaRPr lang="en-US"/>
        </a:p>
      </dgm:t>
    </dgm:pt>
    <dgm:pt modelId="{750769F0-7ECB-4B47-AEE6-1A835FD89A20}">
      <dgm:prSet/>
      <dgm:spPr/>
      <dgm:t>
        <a:bodyPr/>
        <a:lstStyle/>
        <a:p>
          <a:r>
            <a:rPr lang="en-GB"/>
            <a:t>Where can I locate the report templates?</a:t>
          </a:r>
          <a:endParaRPr lang="en-US"/>
        </a:p>
      </dgm:t>
    </dgm:pt>
    <dgm:pt modelId="{D216C130-1AE7-447C-9BE1-66895B6DAD5B}" type="parTrans" cxnId="{6F58983B-6A21-4D90-B098-E7A5D20FFC0D}">
      <dgm:prSet/>
      <dgm:spPr/>
      <dgm:t>
        <a:bodyPr/>
        <a:lstStyle/>
        <a:p>
          <a:endParaRPr lang="en-US"/>
        </a:p>
      </dgm:t>
    </dgm:pt>
    <dgm:pt modelId="{239A9FD5-C9CC-4E19-9071-E6024A494742}" type="sibTrans" cxnId="{6F58983B-6A21-4D90-B098-E7A5D20FFC0D}">
      <dgm:prSet/>
      <dgm:spPr/>
      <dgm:t>
        <a:bodyPr/>
        <a:lstStyle/>
        <a:p>
          <a:endParaRPr lang="en-US"/>
        </a:p>
      </dgm:t>
    </dgm:pt>
    <dgm:pt modelId="{FA59EF29-BA58-4B49-A060-6BE64C298384}">
      <dgm:prSet/>
      <dgm:spPr/>
      <dgm:t>
        <a:bodyPr/>
        <a:lstStyle/>
        <a:p>
          <a:r>
            <a:rPr lang="en-GB"/>
            <a:t>Who sends these to the LM and Supervisor?</a:t>
          </a:r>
          <a:endParaRPr lang="en-US"/>
        </a:p>
      </dgm:t>
    </dgm:pt>
    <dgm:pt modelId="{2314CC79-04D8-45F7-8C82-D81CC56FB6EA}" type="parTrans" cxnId="{EBFDF6C4-0B34-41EE-91EC-F5A762B972B5}">
      <dgm:prSet/>
      <dgm:spPr/>
      <dgm:t>
        <a:bodyPr/>
        <a:lstStyle/>
        <a:p>
          <a:endParaRPr lang="en-US"/>
        </a:p>
      </dgm:t>
    </dgm:pt>
    <dgm:pt modelId="{1EC1E36A-C940-4CCB-B019-C5199760637F}" type="sibTrans" cxnId="{EBFDF6C4-0B34-41EE-91EC-F5A762B972B5}">
      <dgm:prSet/>
      <dgm:spPr/>
      <dgm:t>
        <a:bodyPr/>
        <a:lstStyle/>
        <a:p>
          <a:endParaRPr lang="en-US"/>
        </a:p>
      </dgm:t>
    </dgm:pt>
    <dgm:pt modelId="{2642FBEA-B06A-4031-A495-1A5ED5D1348F}">
      <dgm:prSet/>
      <dgm:spPr/>
      <dgm:t>
        <a:bodyPr/>
        <a:lstStyle/>
        <a:p>
          <a:r>
            <a:rPr lang="en-GB" dirty="0">
              <a:solidFill>
                <a:schemeClr val="tx1"/>
              </a:solidFill>
            </a:rPr>
            <a:t>How many supervision sessions?</a:t>
          </a:r>
          <a:endParaRPr lang="en-US" dirty="0">
            <a:solidFill>
              <a:schemeClr val="tx1"/>
            </a:solidFill>
          </a:endParaRPr>
        </a:p>
      </dgm:t>
    </dgm:pt>
    <dgm:pt modelId="{93AE3440-2DC3-4A23-B963-D6F640672B9E}" type="parTrans" cxnId="{647B8730-7AB8-4908-809A-919361037D17}">
      <dgm:prSet/>
      <dgm:spPr/>
      <dgm:t>
        <a:bodyPr/>
        <a:lstStyle/>
        <a:p>
          <a:endParaRPr lang="en-US"/>
        </a:p>
      </dgm:t>
    </dgm:pt>
    <dgm:pt modelId="{50875D6C-BCD7-4641-A0E0-FB3C70BC2E75}" type="sibTrans" cxnId="{647B8730-7AB8-4908-809A-919361037D17}">
      <dgm:prSet/>
      <dgm:spPr/>
      <dgm:t>
        <a:bodyPr/>
        <a:lstStyle/>
        <a:p>
          <a:endParaRPr lang="en-US"/>
        </a:p>
      </dgm:t>
    </dgm:pt>
    <dgm:pt modelId="{7BB7A219-930C-4D33-9692-616756BF3135}">
      <dgm:prSet/>
      <dgm:spPr/>
      <dgm:t>
        <a:bodyPr/>
        <a:lstStyle/>
        <a:p>
          <a:r>
            <a:rPr lang="en-GB"/>
            <a:t>Who is responsible for organising the supervision sessions? </a:t>
          </a:r>
          <a:endParaRPr lang="en-US"/>
        </a:p>
      </dgm:t>
    </dgm:pt>
    <dgm:pt modelId="{12348DDB-C2D6-484B-993F-BBC51AEE0458}" type="parTrans" cxnId="{4C3A6D6A-4B14-4DF3-A423-489F470B8094}">
      <dgm:prSet/>
      <dgm:spPr/>
      <dgm:t>
        <a:bodyPr/>
        <a:lstStyle/>
        <a:p>
          <a:endParaRPr lang="en-US"/>
        </a:p>
      </dgm:t>
    </dgm:pt>
    <dgm:pt modelId="{33E88C5B-4AEB-4DBE-8D0E-6EFD424E38D5}" type="sibTrans" cxnId="{4C3A6D6A-4B14-4DF3-A423-489F470B8094}">
      <dgm:prSet/>
      <dgm:spPr/>
      <dgm:t>
        <a:bodyPr/>
        <a:lstStyle/>
        <a:p>
          <a:endParaRPr lang="en-US"/>
        </a:p>
      </dgm:t>
    </dgm:pt>
    <dgm:pt modelId="{D740C494-A868-4FDB-83D5-18D16585FA38}">
      <dgm:prSet/>
      <dgm:spPr/>
      <dgm:t>
        <a:bodyPr/>
        <a:lstStyle/>
        <a:p>
          <a:r>
            <a:rPr lang="en-GB" dirty="0"/>
            <a:t>How many non face to face?</a:t>
          </a:r>
          <a:endParaRPr lang="en-US" dirty="0"/>
        </a:p>
      </dgm:t>
    </dgm:pt>
    <dgm:pt modelId="{7AC5FEB2-98DD-48B8-8238-DB8164B7E716}" type="parTrans" cxnId="{661C9BA0-05E4-48EA-A278-9C2AF453911F}">
      <dgm:prSet/>
      <dgm:spPr/>
      <dgm:t>
        <a:bodyPr/>
        <a:lstStyle/>
        <a:p>
          <a:endParaRPr lang="en-GB"/>
        </a:p>
      </dgm:t>
    </dgm:pt>
    <dgm:pt modelId="{85673FA6-F8DE-4EFA-926D-3248BB9CE276}" type="sibTrans" cxnId="{661C9BA0-05E4-48EA-A278-9C2AF453911F}">
      <dgm:prSet/>
      <dgm:spPr/>
      <dgm:t>
        <a:bodyPr/>
        <a:lstStyle/>
        <a:p>
          <a:endParaRPr lang="en-GB"/>
        </a:p>
      </dgm:t>
    </dgm:pt>
    <dgm:pt modelId="{185C5872-C28B-4171-944E-C23FAC4F0587}">
      <dgm:prSet/>
      <dgm:spPr/>
      <dgm:t>
        <a:bodyPr/>
        <a:lstStyle/>
        <a:p>
          <a:r>
            <a:rPr lang="en-US" dirty="0"/>
            <a:t>How will I record these?</a:t>
          </a:r>
        </a:p>
      </dgm:t>
    </dgm:pt>
    <dgm:pt modelId="{9F2CB8DA-A981-4AC0-A3B3-977758655489}" type="parTrans" cxnId="{AD51636E-BFBD-41CA-8027-073E3ECB0806}">
      <dgm:prSet/>
      <dgm:spPr/>
      <dgm:t>
        <a:bodyPr/>
        <a:lstStyle/>
        <a:p>
          <a:endParaRPr lang="en-GB"/>
        </a:p>
      </dgm:t>
    </dgm:pt>
    <dgm:pt modelId="{FE1AA6C7-F7E2-480C-BA37-D04AE94FB7D8}" type="sibTrans" cxnId="{AD51636E-BFBD-41CA-8027-073E3ECB0806}">
      <dgm:prSet/>
      <dgm:spPr/>
      <dgm:t>
        <a:bodyPr/>
        <a:lstStyle/>
        <a:p>
          <a:endParaRPr lang="en-GB"/>
        </a:p>
      </dgm:t>
    </dgm:pt>
    <dgm:pt modelId="{2933C2E0-5508-4D8C-8216-C6002B78FA34}">
      <dgm:prSet/>
      <dgm:spPr/>
      <dgm:t>
        <a:bodyPr/>
        <a:lstStyle/>
        <a:p>
          <a:r>
            <a:rPr lang="en-US" dirty="0"/>
            <a:t>How many sections are required for the Portfolio?</a:t>
          </a:r>
        </a:p>
      </dgm:t>
    </dgm:pt>
    <dgm:pt modelId="{1165FB13-85D1-4CC9-B1CD-E4FD6AC0CEC4}" type="parTrans" cxnId="{F3E0FBC5-A041-4989-A7AA-80E707C2EFF7}">
      <dgm:prSet/>
      <dgm:spPr/>
      <dgm:t>
        <a:bodyPr/>
        <a:lstStyle/>
        <a:p>
          <a:endParaRPr lang="en-GB"/>
        </a:p>
      </dgm:t>
    </dgm:pt>
    <dgm:pt modelId="{E13B09B5-2C64-4163-9004-B8B1073572C7}" type="sibTrans" cxnId="{F3E0FBC5-A041-4989-A7AA-80E707C2EFF7}">
      <dgm:prSet/>
      <dgm:spPr/>
      <dgm:t>
        <a:bodyPr/>
        <a:lstStyle/>
        <a:p>
          <a:endParaRPr lang="en-GB"/>
        </a:p>
      </dgm:t>
    </dgm:pt>
    <dgm:pt modelId="{8876CC94-57F4-4FBB-921E-86B9050922C5}" type="pres">
      <dgm:prSet presAssocID="{77C9CD23-F145-4460-86EA-DFB5C23312C2}" presName="Name0" presStyleCnt="0">
        <dgm:presLayoutVars>
          <dgm:dir/>
          <dgm:animLvl val="lvl"/>
          <dgm:resizeHandles val="exact"/>
        </dgm:presLayoutVars>
      </dgm:prSet>
      <dgm:spPr/>
    </dgm:pt>
    <dgm:pt modelId="{B79C9CC9-7685-41C1-98DB-7DC1F3DE676E}" type="pres">
      <dgm:prSet presAssocID="{EA95F281-F3F5-4DC6-B0FB-0CFC86B879F4}" presName="composite" presStyleCnt="0"/>
      <dgm:spPr/>
    </dgm:pt>
    <dgm:pt modelId="{0C57BD49-5068-40CF-A380-A405703D6CC5}" type="pres">
      <dgm:prSet presAssocID="{EA95F281-F3F5-4DC6-B0FB-0CFC86B879F4}" presName="parTx" presStyleLbl="alignNode1" presStyleIdx="0" presStyleCnt="4">
        <dgm:presLayoutVars>
          <dgm:chMax val="0"/>
          <dgm:chPref val="0"/>
          <dgm:bulletEnabled val="1"/>
        </dgm:presLayoutVars>
      </dgm:prSet>
      <dgm:spPr/>
    </dgm:pt>
    <dgm:pt modelId="{519E7204-6ED0-47A5-8C22-832CFFE4174F}" type="pres">
      <dgm:prSet presAssocID="{EA95F281-F3F5-4DC6-B0FB-0CFC86B879F4}" presName="desTx" presStyleLbl="alignAccFollowNode1" presStyleIdx="0" presStyleCnt="4">
        <dgm:presLayoutVars>
          <dgm:bulletEnabled val="1"/>
        </dgm:presLayoutVars>
      </dgm:prSet>
      <dgm:spPr/>
    </dgm:pt>
    <dgm:pt modelId="{516F6672-B4BF-49DB-9023-C8F8D561B934}" type="pres">
      <dgm:prSet presAssocID="{D6E66247-9A47-48A9-95E8-7DC8981D4093}" presName="space" presStyleCnt="0"/>
      <dgm:spPr/>
    </dgm:pt>
    <dgm:pt modelId="{2A689913-42C9-4F6A-9056-A993197B97E8}" type="pres">
      <dgm:prSet presAssocID="{3DD64092-72A9-4E8F-A4B9-102E02E7123D}" presName="composite" presStyleCnt="0"/>
      <dgm:spPr/>
    </dgm:pt>
    <dgm:pt modelId="{F3890225-A0B2-4A16-9BA5-79BFC8518FFF}" type="pres">
      <dgm:prSet presAssocID="{3DD64092-72A9-4E8F-A4B9-102E02E7123D}" presName="parTx" presStyleLbl="alignNode1" presStyleIdx="1" presStyleCnt="4" custLinFactNeighborX="679" custLinFactNeighborY="-10189">
        <dgm:presLayoutVars>
          <dgm:chMax val="0"/>
          <dgm:chPref val="0"/>
          <dgm:bulletEnabled val="1"/>
        </dgm:presLayoutVars>
      </dgm:prSet>
      <dgm:spPr/>
    </dgm:pt>
    <dgm:pt modelId="{05D08026-11B9-4523-A57F-B9D98D26FA3E}" type="pres">
      <dgm:prSet presAssocID="{3DD64092-72A9-4E8F-A4B9-102E02E7123D}" presName="desTx" presStyleLbl="alignAccFollowNode1" presStyleIdx="1" presStyleCnt="4">
        <dgm:presLayoutVars>
          <dgm:bulletEnabled val="1"/>
        </dgm:presLayoutVars>
      </dgm:prSet>
      <dgm:spPr/>
    </dgm:pt>
    <dgm:pt modelId="{864A2344-C918-414A-AFF3-EA306E75A72E}" type="pres">
      <dgm:prSet presAssocID="{4482CE93-0305-4F61-BE3F-2D9327FB2D29}" presName="space" presStyleCnt="0"/>
      <dgm:spPr/>
    </dgm:pt>
    <dgm:pt modelId="{F023B220-ACA4-4A91-A385-43873073FBDF}" type="pres">
      <dgm:prSet presAssocID="{D09ECD38-867C-4FA7-802C-40157B08E2D9}" presName="composite" presStyleCnt="0"/>
      <dgm:spPr/>
    </dgm:pt>
    <dgm:pt modelId="{29CECC60-2A8E-4D46-BAEB-35EB2BBBD0CE}" type="pres">
      <dgm:prSet presAssocID="{D09ECD38-867C-4FA7-802C-40157B08E2D9}" presName="parTx" presStyleLbl="alignNode1" presStyleIdx="2" presStyleCnt="4">
        <dgm:presLayoutVars>
          <dgm:chMax val="0"/>
          <dgm:chPref val="0"/>
          <dgm:bulletEnabled val="1"/>
        </dgm:presLayoutVars>
      </dgm:prSet>
      <dgm:spPr/>
    </dgm:pt>
    <dgm:pt modelId="{F4BB18B3-3A39-4999-92CC-48AC9A83C6B2}" type="pres">
      <dgm:prSet presAssocID="{D09ECD38-867C-4FA7-802C-40157B08E2D9}" presName="desTx" presStyleLbl="alignAccFollowNode1" presStyleIdx="2" presStyleCnt="4">
        <dgm:presLayoutVars>
          <dgm:bulletEnabled val="1"/>
        </dgm:presLayoutVars>
      </dgm:prSet>
      <dgm:spPr/>
    </dgm:pt>
    <dgm:pt modelId="{97BFC806-813A-4649-9D7C-B53B72136EAE}" type="pres">
      <dgm:prSet presAssocID="{77D92C75-F851-4EBE-B934-529F1AA43734}" presName="space" presStyleCnt="0"/>
      <dgm:spPr/>
    </dgm:pt>
    <dgm:pt modelId="{8A890D9B-E0CF-4EAB-A7E6-6A51D44F9138}" type="pres">
      <dgm:prSet presAssocID="{2642FBEA-B06A-4031-A495-1A5ED5D1348F}" presName="composite" presStyleCnt="0"/>
      <dgm:spPr/>
    </dgm:pt>
    <dgm:pt modelId="{66B8F4A8-1C0E-4496-8C26-00F858C8395F}" type="pres">
      <dgm:prSet presAssocID="{2642FBEA-B06A-4031-A495-1A5ED5D1348F}" presName="parTx" presStyleLbl="alignNode1" presStyleIdx="3" presStyleCnt="4">
        <dgm:presLayoutVars>
          <dgm:chMax val="0"/>
          <dgm:chPref val="0"/>
          <dgm:bulletEnabled val="1"/>
        </dgm:presLayoutVars>
      </dgm:prSet>
      <dgm:spPr/>
    </dgm:pt>
    <dgm:pt modelId="{E581F958-0366-4BF8-AAE3-134526ED1E10}" type="pres">
      <dgm:prSet presAssocID="{2642FBEA-B06A-4031-A495-1A5ED5D1348F}" presName="desTx" presStyleLbl="alignAccFollowNode1" presStyleIdx="3" presStyleCnt="4">
        <dgm:presLayoutVars>
          <dgm:bulletEnabled val="1"/>
        </dgm:presLayoutVars>
      </dgm:prSet>
      <dgm:spPr/>
    </dgm:pt>
  </dgm:ptLst>
  <dgm:cxnLst>
    <dgm:cxn modelId="{E4874D07-6C45-4B96-BD1B-B5DACE72902A}" type="presOf" srcId="{831F18AE-1D5A-4FD0-AD83-C6F9E9787388}" destId="{F4BB18B3-3A39-4999-92CC-48AC9A83C6B2}" srcOrd="0" destOrd="0" presId="urn:microsoft.com/office/officeart/2005/8/layout/hList1"/>
    <dgm:cxn modelId="{13CB8126-275C-4D44-89B9-35203B213C20}" srcId="{77C9CD23-F145-4460-86EA-DFB5C23312C2}" destId="{3DD64092-72A9-4E8F-A4B9-102E02E7123D}" srcOrd="1" destOrd="0" parTransId="{B00B2F49-B19E-45F4-BE1B-758816F12EF1}" sibTransId="{4482CE93-0305-4F61-BE3F-2D9327FB2D29}"/>
    <dgm:cxn modelId="{204DAB2F-24AD-44EF-A679-93760AD7C28C}" srcId="{77C9CD23-F145-4460-86EA-DFB5C23312C2}" destId="{D09ECD38-867C-4FA7-802C-40157B08E2D9}" srcOrd="2" destOrd="0" parTransId="{2A103E2E-3DDF-4222-BB51-2DF7C395AA5D}" sibTransId="{77D92C75-F851-4EBE-B934-529F1AA43734}"/>
    <dgm:cxn modelId="{647B8730-7AB8-4908-809A-919361037D17}" srcId="{77C9CD23-F145-4460-86EA-DFB5C23312C2}" destId="{2642FBEA-B06A-4031-A495-1A5ED5D1348F}" srcOrd="3" destOrd="0" parTransId="{93AE3440-2DC3-4A23-B963-D6F640672B9E}" sibTransId="{50875D6C-BCD7-4641-A0E0-FB3C70BC2E75}"/>
    <dgm:cxn modelId="{6CE3C733-293B-421F-A9AA-8624735489F3}" type="presOf" srcId="{8969AA81-35D1-45E3-B68E-2A633E6632F5}" destId="{519E7204-6ED0-47A5-8C22-832CFFE4174F}" srcOrd="0" destOrd="0" presId="urn:microsoft.com/office/officeart/2005/8/layout/hList1"/>
    <dgm:cxn modelId="{EF8C7937-F63C-4382-9584-B346A66D3844}" type="presOf" srcId="{3DD64092-72A9-4E8F-A4B9-102E02E7123D}" destId="{F3890225-A0B2-4A16-9BA5-79BFC8518FFF}" srcOrd="0" destOrd="0" presId="urn:microsoft.com/office/officeart/2005/8/layout/hList1"/>
    <dgm:cxn modelId="{6F58983B-6A21-4D90-B098-E7A5D20FFC0D}" srcId="{D09ECD38-867C-4FA7-802C-40157B08E2D9}" destId="{750769F0-7ECB-4B47-AEE6-1A835FD89A20}" srcOrd="1" destOrd="0" parTransId="{D216C130-1AE7-447C-9BE1-66895B6DAD5B}" sibTransId="{239A9FD5-C9CC-4E19-9071-E6024A494742}"/>
    <dgm:cxn modelId="{4C3A6D6A-4B14-4DF3-A423-489F470B8094}" srcId="{2642FBEA-B06A-4031-A495-1A5ED5D1348F}" destId="{7BB7A219-930C-4D33-9692-616756BF3135}" srcOrd="0" destOrd="0" parTransId="{12348DDB-C2D6-484B-993F-BBC51AEE0458}" sibTransId="{33E88C5B-4AEB-4DBE-8D0E-6EFD424E38D5}"/>
    <dgm:cxn modelId="{2909D84A-836F-48C7-B882-604E6F7B5105}" srcId="{77C9CD23-F145-4460-86EA-DFB5C23312C2}" destId="{EA95F281-F3F5-4DC6-B0FB-0CFC86B879F4}" srcOrd="0" destOrd="0" parTransId="{06882991-AA3D-4994-AAED-E97D8C57C4A9}" sibTransId="{D6E66247-9A47-48A9-95E8-7DC8981D4093}"/>
    <dgm:cxn modelId="{5FF2684D-38FA-43E2-A2C6-C6B3EEAFAB9D}" srcId="{D09ECD38-867C-4FA7-802C-40157B08E2D9}" destId="{831F18AE-1D5A-4FD0-AD83-C6F9E9787388}" srcOrd="0" destOrd="0" parTransId="{6ADCACBB-C82A-404A-80D1-A9A75DB2D664}" sibTransId="{83B19F35-C809-40A3-AE98-9B639CFEB180}"/>
    <dgm:cxn modelId="{348FCB6D-7A64-4104-9C9C-FADA115BAE5F}" type="presOf" srcId="{EA95F281-F3F5-4DC6-B0FB-0CFC86B879F4}" destId="{0C57BD49-5068-40CF-A380-A405703D6CC5}" srcOrd="0" destOrd="0" presId="urn:microsoft.com/office/officeart/2005/8/layout/hList1"/>
    <dgm:cxn modelId="{AD51636E-BFBD-41CA-8027-073E3ECB0806}" srcId="{EA95F281-F3F5-4DC6-B0FB-0CFC86B879F4}" destId="{185C5872-C28B-4171-944E-C23FAC4F0587}" srcOrd="2" destOrd="0" parTransId="{9F2CB8DA-A981-4AC0-A3B3-977758655489}" sibTransId="{FE1AA6C7-F7E2-480C-BA37-D04AE94FB7D8}"/>
    <dgm:cxn modelId="{DFE5E377-8016-4896-8BCD-83D353D4C76B}" type="presOf" srcId="{46088803-EBF1-4E67-B2D4-7005EC4D5BF1}" destId="{05D08026-11B9-4523-A57F-B9D98D26FA3E}" srcOrd="0" destOrd="2" presId="urn:microsoft.com/office/officeart/2005/8/layout/hList1"/>
    <dgm:cxn modelId="{017F187B-7039-4539-A127-F2D40558530B}" type="presOf" srcId="{6883D0EF-EC6F-4EBA-97D1-83FA545BC511}" destId="{05D08026-11B9-4523-A57F-B9D98D26FA3E}" srcOrd="0" destOrd="0" presId="urn:microsoft.com/office/officeart/2005/8/layout/hList1"/>
    <dgm:cxn modelId="{03CEA08C-BD49-4B57-BB2F-BCD7F6245540}" type="presOf" srcId="{2642FBEA-B06A-4031-A495-1A5ED5D1348F}" destId="{66B8F4A8-1C0E-4496-8C26-00F858C8395F}" srcOrd="0" destOrd="0" presId="urn:microsoft.com/office/officeart/2005/8/layout/hList1"/>
    <dgm:cxn modelId="{2C7AFC8E-8F64-4BDB-9C4A-30FA4BE1A970}" type="presOf" srcId="{185C5872-C28B-4171-944E-C23FAC4F0587}" destId="{519E7204-6ED0-47A5-8C22-832CFFE4174F}" srcOrd="0" destOrd="2" presId="urn:microsoft.com/office/officeart/2005/8/layout/hList1"/>
    <dgm:cxn modelId="{C77AAE9B-4B07-4D9A-A6FA-8FFF068DDE68}" type="presOf" srcId="{750769F0-7ECB-4B47-AEE6-1A835FD89A20}" destId="{F4BB18B3-3A39-4999-92CC-48AC9A83C6B2}" srcOrd="0" destOrd="1" presId="urn:microsoft.com/office/officeart/2005/8/layout/hList1"/>
    <dgm:cxn modelId="{661C9BA0-05E4-48EA-A278-9C2AF453911F}" srcId="{EA95F281-F3F5-4DC6-B0FB-0CFC86B879F4}" destId="{D740C494-A868-4FDB-83D5-18D16585FA38}" srcOrd="1" destOrd="0" parTransId="{7AC5FEB2-98DD-48B8-8238-DB8164B7E716}" sibTransId="{85673FA6-F8DE-4EFA-926D-3248BB9CE276}"/>
    <dgm:cxn modelId="{2E809FA0-DDC9-4409-AD81-E40C2B506250}" type="presOf" srcId="{77C9CD23-F145-4460-86EA-DFB5C23312C2}" destId="{8876CC94-57F4-4FBB-921E-86B9050922C5}" srcOrd="0" destOrd="0" presId="urn:microsoft.com/office/officeart/2005/8/layout/hList1"/>
    <dgm:cxn modelId="{4AE497A8-FF6F-4317-9102-351EE8EDBCA2}" srcId="{3DD64092-72A9-4E8F-A4B9-102E02E7123D}" destId="{46088803-EBF1-4E67-B2D4-7005EC4D5BF1}" srcOrd="2" destOrd="0" parTransId="{7C47C123-BC78-4146-9A16-D5CCCF149A40}" sibTransId="{4155D8A9-30E1-4E87-897B-40A5FF8F94A8}"/>
    <dgm:cxn modelId="{D1FB43BC-F063-4EBD-8966-5A7921787C59}" type="presOf" srcId="{7BB7A219-930C-4D33-9692-616756BF3135}" destId="{E581F958-0366-4BF8-AAE3-134526ED1E10}" srcOrd="0" destOrd="0" presId="urn:microsoft.com/office/officeart/2005/8/layout/hList1"/>
    <dgm:cxn modelId="{911BE2C3-9864-4275-8289-AFF6C15AB0E9}" type="presOf" srcId="{D09ECD38-867C-4FA7-802C-40157B08E2D9}" destId="{29CECC60-2A8E-4D46-BAEB-35EB2BBBD0CE}" srcOrd="0" destOrd="0" presId="urn:microsoft.com/office/officeart/2005/8/layout/hList1"/>
    <dgm:cxn modelId="{EBFDF6C4-0B34-41EE-91EC-F5A762B972B5}" srcId="{D09ECD38-867C-4FA7-802C-40157B08E2D9}" destId="{FA59EF29-BA58-4B49-A060-6BE64C298384}" srcOrd="2" destOrd="0" parTransId="{2314CC79-04D8-45F7-8C82-D81CC56FB6EA}" sibTransId="{1EC1E36A-C940-4CCB-B019-C5199760637F}"/>
    <dgm:cxn modelId="{F3E0FBC5-A041-4989-A7AA-80E707C2EFF7}" srcId="{3DD64092-72A9-4E8F-A4B9-102E02E7123D}" destId="{2933C2E0-5508-4D8C-8216-C6002B78FA34}" srcOrd="1" destOrd="0" parTransId="{1165FB13-85D1-4CC9-B1CD-E4FD6AC0CEC4}" sibTransId="{E13B09B5-2C64-4163-9004-B8B1073572C7}"/>
    <dgm:cxn modelId="{0520A4DA-87A4-46C3-A585-549DA94E8365}" type="presOf" srcId="{2933C2E0-5508-4D8C-8216-C6002B78FA34}" destId="{05D08026-11B9-4523-A57F-B9D98D26FA3E}" srcOrd="0" destOrd="1" presId="urn:microsoft.com/office/officeart/2005/8/layout/hList1"/>
    <dgm:cxn modelId="{A0CEC2DE-E709-480F-94DB-5591FF55EF20}" srcId="{EA95F281-F3F5-4DC6-B0FB-0CFC86B879F4}" destId="{8969AA81-35D1-45E3-B68E-2A633E6632F5}" srcOrd="0" destOrd="0" parTransId="{9CDCD977-8887-4CEB-B91A-4D368512AD31}" sibTransId="{54075D4F-7D8E-43FD-88F2-5AA93F1108D2}"/>
    <dgm:cxn modelId="{DCAEA3EA-EB29-4E07-9A68-2B56EE58FE5A}" type="presOf" srcId="{D740C494-A868-4FDB-83D5-18D16585FA38}" destId="{519E7204-6ED0-47A5-8C22-832CFFE4174F}" srcOrd="0" destOrd="1" presId="urn:microsoft.com/office/officeart/2005/8/layout/hList1"/>
    <dgm:cxn modelId="{3A9BFCEE-EDC9-484E-9B81-F04C5000E4AD}" type="presOf" srcId="{FA59EF29-BA58-4B49-A060-6BE64C298384}" destId="{F4BB18B3-3A39-4999-92CC-48AC9A83C6B2}" srcOrd="0" destOrd="2" presId="urn:microsoft.com/office/officeart/2005/8/layout/hList1"/>
    <dgm:cxn modelId="{71CD12F7-6874-494F-8D65-2E29B3055D9D}" srcId="{3DD64092-72A9-4E8F-A4B9-102E02E7123D}" destId="{6883D0EF-EC6F-4EBA-97D1-83FA545BC511}" srcOrd="0" destOrd="0" parTransId="{8136C09A-7511-47C7-A7F6-2185B5D39675}" sibTransId="{0B43E7BC-6D98-47C2-93CD-5752F282494A}"/>
    <dgm:cxn modelId="{14C0A592-6134-4C6C-8429-CD24C20F4BEF}" type="presParOf" srcId="{8876CC94-57F4-4FBB-921E-86B9050922C5}" destId="{B79C9CC9-7685-41C1-98DB-7DC1F3DE676E}" srcOrd="0" destOrd="0" presId="urn:microsoft.com/office/officeart/2005/8/layout/hList1"/>
    <dgm:cxn modelId="{24E28237-34D2-4F13-90CF-1107E47ABB2E}" type="presParOf" srcId="{B79C9CC9-7685-41C1-98DB-7DC1F3DE676E}" destId="{0C57BD49-5068-40CF-A380-A405703D6CC5}" srcOrd="0" destOrd="0" presId="urn:microsoft.com/office/officeart/2005/8/layout/hList1"/>
    <dgm:cxn modelId="{CB33E08B-8048-4734-8DE4-6E57DB2559D4}" type="presParOf" srcId="{B79C9CC9-7685-41C1-98DB-7DC1F3DE676E}" destId="{519E7204-6ED0-47A5-8C22-832CFFE4174F}" srcOrd="1" destOrd="0" presId="urn:microsoft.com/office/officeart/2005/8/layout/hList1"/>
    <dgm:cxn modelId="{15E4A090-DFC7-4827-A205-3DA5831A3075}" type="presParOf" srcId="{8876CC94-57F4-4FBB-921E-86B9050922C5}" destId="{516F6672-B4BF-49DB-9023-C8F8D561B934}" srcOrd="1" destOrd="0" presId="urn:microsoft.com/office/officeart/2005/8/layout/hList1"/>
    <dgm:cxn modelId="{5CB51C4E-3529-4A11-9B4F-005D2694AA61}" type="presParOf" srcId="{8876CC94-57F4-4FBB-921E-86B9050922C5}" destId="{2A689913-42C9-4F6A-9056-A993197B97E8}" srcOrd="2" destOrd="0" presId="urn:microsoft.com/office/officeart/2005/8/layout/hList1"/>
    <dgm:cxn modelId="{BA3D948F-932B-47E8-9512-5AACF5AAF92B}" type="presParOf" srcId="{2A689913-42C9-4F6A-9056-A993197B97E8}" destId="{F3890225-A0B2-4A16-9BA5-79BFC8518FFF}" srcOrd="0" destOrd="0" presId="urn:microsoft.com/office/officeart/2005/8/layout/hList1"/>
    <dgm:cxn modelId="{96ECE575-EDBF-43E8-A715-CB8D98290A14}" type="presParOf" srcId="{2A689913-42C9-4F6A-9056-A993197B97E8}" destId="{05D08026-11B9-4523-A57F-B9D98D26FA3E}" srcOrd="1" destOrd="0" presId="urn:microsoft.com/office/officeart/2005/8/layout/hList1"/>
    <dgm:cxn modelId="{00EE1A0E-1BCA-465C-B0F8-98949C68DEF9}" type="presParOf" srcId="{8876CC94-57F4-4FBB-921E-86B9050922C5}" destId="{864A2344-C918-414A-AFF3-EA306E75A72E}" srcOrd="3" destOrd="0" presId="urn:microsoft.com/office/officeart/2005/8/layout/hList1"/>
    <dgm:cxn modelId="{0BE61F69-3020-4A4A-A39E-9275A68F7DA0}" type="presParOf" srcId="{8876CC94-57F4-4FBB-921E-86B9050922C5}" destId="{F023B220-ACA4-4A91-A385-43873073FBDF}" srcOrd="4" destOrd="0" presId="urn:microsoft.com/office/officeart/2005/8/layout/hList1"/>
    <dgm:cxn modelId="{BD2DFE3C-7821-4C16-9734-D7D474CCCBFF}" type="presParOf" srcId="{F023B220-ACA4-4A91-A385-43873073FBDF}" destId="{29CECC60-2A8E-4D46-BAEB-35EB2BBBD0CE}" srcOrd="0" destOrd="0" presId="urn:microsoft.com/office/officeart/2005/8/layout/hList1"/>
    <dgm:cxn modelId="{878D3AD3-FC86-4BC7-BB75-B0650D9A8721}" type="presParOf" srcId="{F023B220-ACA4-4A91-A385-43873073FBDF}" destId="{F4BB18B3-3A39-4999-92CC-48AC9A83C6B2}" srcOrd="1" destOrd="0" presId="urn:microsoft.com/office/officeart/2005/8/layout/hList1"/>
    <dgm:cxn modelId="{18B2CD25-5B6B-4C15-8834-CA56E3FCD3F1}" type="presParOf" srcId="{8876CC94-57F4-4FBB-921E-86B9050922C5}" destId="{97BFC806-813A-4649-9D7C-B53B72136EAE}" srcOrd="5" destOrd="0" presId="urn:microsoft.com/office/officeart/2005/8/layout/hList1"/>
    <dgm:cxn modelId="{8358244C-1D4E-4BE1-B94D-B6FC114CD2D6}" type="presParOf" srcId="{8876CC94-57F4-4FBB-921E-86B9050922C5}" destId="{8A890D9B-E0CF-4EAB-A7E6-6A51D44F9138}" srcOrd="6" destOrd="0" presId="urn:microsoft.com/office/officeart/2005/8/layout/hList1"/>
    <dgm:cxn modelId="{FEBDE0EE-4FD8-461C-B416-AF933FA1652C}" type="presParOf" srcId="{8A890D9B-E0CF-4EAB-A7E6-6A51D44F9138}" destId="{66B8F4A8-1C0E-4496-8C26-00F858C8395F}" srcOrd="0" destOrd="0" presId="urn:microsoft.com/office/officeart/2005/8/layout/hList1"/>
    <dgm:cxn modelId="{68CBA9B0-6809-42E6-A662-3B8811C44026}" type="presParOf" srcId="{8A890D9B-E0CF-4EAB-A7E6-6A51D44F9138}" destId="{E581F958-0366-4BF8-AAE3-134526ED1E1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C9CD23-F145-4460-86EA-DFB5C23312C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EA95F281-F3F5-4DC6-B0FB-0CFC86B879F4}">
      <dgm:prSet/>
      <dgm:spPr/>
      <dgm:t>
        <a:bodyPr/>
        <a:lstStyle/>
        <a:p>
          <a:r>
            <a:rPr lang="en-US" dirty="0">
              <a:solidFill>
                <a:schemeClr val="tx1"/>
              </a:solidFill>
            </a:rPr>
            <a:t>What is the three-way meeting?</a:t>
          </a:r>
        </a:p>
      </dgm:t>
    </dgm:pt>
    <dgm:pt modelId="{06882991-AA3D-4994-AAED-E97D8C57C4A9}" type="parTrans" cxnId="{2909D84A-836F-48C7-B882-604E6F7B5105}">
      <dgm:prSet/>
      <dgm:spPr/>
      <dgm:t>
        <a:bodyPr/>
        <a:lstStyle/>
        <a:p>
          <a:endParaRPr lang="en-US"/>
        </a:p>
      </dgm:t>
    </dgm:pt>
    <dgm:pt modelId="{D6E66247-9A47-48A9-95E8-7DC8981D4093}" type="sibTrans" cxnId="{2909D84A-836F-48C7-B882-604E6F7B5105}">
      <dgm:prSet/>
      <dgm:spPr/>
      <dgm:t>
        <a:bodyPr/>
        <a:lstStyle/>
        <a:p>
          <a:endParaRPr lang="en-US"/>
        </a:p>
      </dgm:t>
    </dgm:pt>
    <dgm:pt modelId="{8969AA81-35D1-45E3-B68E-2A633E6632F5}">
      <dgm:prSet/>
      <dgm:spPr/>
      <dgm:t>
        <a:bodyPr/>
        <a:lstStyle/>
        <a:p>
          <a:r>
            <a:rPr lang="en-GB" dirty="0"/>
            <a:t>Who organises this meeting? </a:t>
          </a:r>
          <a:endParaRPr lang="en-US" dirty="0"/>
        </a:p>
      </dgm:t>
    </dgm:pt>
    <dgm:pt modelId="{9CDCD977-8887-4CEB-B91A-4D368512AD31}" type="parTrans" cxnId="{A0CEC2DE-E709-480F-94DB-5591FF55EF20}">
      <dgm:prSet/>
      <dgm:spPr/>
      <dgm:t>
        <a:bodyPr/>
        <a:lstStyle/>
        <a:p>
          <a:endParaRPr lang="en-US"/>
        </a:p>
      </dgm:t>
    </dgm:pt>
    <dgm:pt modelId="{54075D4F-7D8E-43FD-88F2-5AA93F1108D2}" type="sibTrans" cxnId="{A0CEC2DE-E709-480F-94DB-5591FF55EF20}">
      <dgm:prSet/>
      <dgm:spPr/>
      <dgm:t>
        <a:bodyPr/>
        <a:lstStyle/>
        <a:p>
          <a:endParaRPr lang="en-US"/>
        </a:p>
      </dgm:t>
    </dgm:pt>
    <dgm:pt modelId="{3DD64092-72A9-4E8F-A4B9-102E02E7123D}">
      <dgm:prSet/>
      <dgm:spPr/>
      <dgm:t>
        <a:bodyPr/>
        <a:lstStyle/>
        <a:p>
          <a:r>
            <a:rPr lang="en-US" dirty="0">
              <a:solidFill>
                <a:schemeClr val="tx1"/>
              </a:solidFill>
            </a:rPr>
            <a:t>Who will be my Line Manager/Learning Mentor?</a:t>
          </a:r>
        </a:p>
      </dgm:t>
    </dgm:pt>
    <dgm:pt modelId="{B00B2F49-B19E-45F4-BE1B-758816F12EF1}" type="parTrans" cxnId="{13CB8126-275C-4D44-89B9-35203B213C20}">
      <dgm:prSet/>
      <dgm:spPr/>
      <dgm:t>
        <a:bodyPr/>
        <a:lstStyle/>
        <a:p>
          <a:endParaRPr lang="en-US"/>
        </a:p>
      </dgm:t>
    </dgm:pt>
    <dgm:pt modelId="{4482CE93-0305-4F61-BE3F-2D9327FB2D29}" type="sibTrans" cxnId="{13CB8126-275C-4D44-89B9-35203B213C20}">
      <dgm:prSet/>
      <dgm:spPr/>
      <dgm:t>
        <a:bodyPr/>
        <a:lstStyle/>
        <a:p>
          <a:endParaRPr lang="en-US"/>
        </a:p>
      </dgm:t>
    </dgm:pt>
    <dgm:pt modelId="{6883D0EF-EC6F-4EBA-97D1-83FA545BC511}">
      <dgm:prSet/>
      <dgm:spPr/>
      <dgm:t>
        <a:bodyPr/>
        <a:lstStyle/>
        <a:p>
          <a:r>
            <a:rPr lang="en-US" dirty="0"/>
            <a:t>What is their role?</a:t>
          </a:r>
        </a:p>
      </dgm:t>
    </dgm:pt>
    <dgm:pt modelId="{8136C09A-7511-47C7-A7F6-2185B5D39675}" type="parTrans" cxnId="{71CD12F7-6874-494F-8D65-2E29B3055D9D}">
      <dgm:prSet/>
      <dgm:spPr/>
      <dgm:t>
        <a:bodyPr/>
        <a:lstStyle/>
        <a:p>
          <a:endParaRPr lang="en-US"/>
        </a:p>
      </dgm:t>
    </dgm:pt>
    <dgm:pt modelId="{0B43E7BC-6D98-47C2-93CD-5752F282494A}" type="sibTrans" cxnId="{71CD12F7-6874-494F-8D65-2E29B3055D9D}">
      <dgm:prSet/>
      <dgm:spPr/>
      <dgm:t>
        <a:bodyPr/>
        <a:lstStyle/>
        <a:p>
          <a:endParaRPr lang="en-US"/>
        </a:p>
      </dgm:t>
    </dgm:pt>
    <dgm:pt modelId="{D09ECD38-867C-4FA7-802C-40157B08E2D9}">
      <dgm:prSet/>
      <dgm:spPr/>
      <dgm:t>
        <a:bodyPr/>
        <a:lstStyle/>
        <a:p>
          <a:r>
            <a:rPr lang="en-US" dirty="0">
              <a:solidFill>
                <a:schemeClr val="tx1"/>
              </a:solidFill>
            </a:rPr>
            <a:t>Who will be my Supervisor?</a:t>
          </a:r>
        </a:p>
      </dgm:t>
    </dgm:pt>
    <dgm:pt modelId="{2A103E2E-3DDF-4222-BB51-2DF7C395AA5D}" type="parTrans" cxnId="{204DAB2F-24AD-44EF-A679-93760AD7C28C}">
      <dgm:prSet/>
      <dgm:spPr/>
      <dgm:t>
        <a:bodyPr/>
        <a:lstStyle/>
        <a:p>
          <a:endParaRPr lang="en-US"/>
        </a:p>
      </dgm:t>
    </dgm:pt>
    <dgm:pt modelId="{77D92C75-F851-4EBE-B934-529F1AA43734}" type="sibTrans" cxnId="{204DAB2F-24AD-44EF-A679-93760AD7C28C}">
      <dgm:prSet/>
      <dgm:spPr/>
      <dgm:t>
        <a:bodyPr/>
        <a:lstStyle/>
        <a:p>
          <a:endParaRPr lang="en-US"/>
        </a:p>
      </dgm:t>
    </dgm:pt>
    <dgm:pt modelId="{831F18AE-1D5A-4FD0-AD83-C6F9E9787388}">
      <dgm:prSet/>
      <dgm:spPr/>
      <dgm:t>
        <a:bodyPr/>
        <a:lstStyle/>
        <a:p>
          <a:r>
            <a:rPr lang="en-US" dirty="0"/>
            <a:t>What is their role?</a:t>
          </a:r>
        </a:p>
      </dgm:t>
    </dgm:pt>
    <dgm:pt modelId="{6ADCACBB-C82A-404A-80D1-A9A75DB2D664}" type="parTrans" cxnId="{5FF2684D-38FA-43E2-A2C6-C6B3EEAFAB9D}">
      <dgm:prSet/>
      <dgm:spPr/>
      <dgm:t>
        <a:bodyPr/>
        <a:lstStyle/>
        <a:p>
          <a:endParaRPr lang="en-US"/>
        </a:p>
      </dgm:t>
    </dgm:pt>
    <dgm:pt modelId="{83B19F35-C809-40A3-AE98-9B639CFEB180}" type="sibTrans" cxnId="{5FF2684D-38FA-43E2-A2C6-C6B3EEAFAB9D}">
      <dgm:prSet/>
      <dgm:spPr/>
      <dgm:t>
        <a:bodyPr/>
        <a:lstStyle/>
        <a:p>
          <a:endParaRPr lang="en-US"/>
        </a:p>
      </dgm:t>
    </dgm:pt>
    <dgm:pt modelId="{2642FBEA-B06A-4031-A495-1A5ED5D1348F}">
      <dgm:prSet/>
      <dgm:spPr/>
      <dgm:t>
        <a:bodyPr/>
        <a:lstStyle/>
        <a:p>
          <a:r>
            <a:rPr lang="en-US" dirty="0">
              <a:solidFill>
                <a:schemeClr val="tx1"/>
              </a:solidFill>
            </a:rPr>
            <a:t>Who will be my Visiting Tutor?</a:t>
          </a:r>
        </a:p>
      </dgm:t>
    </dgm:pt>
    <dgm:pt modelId="{93AE3440-2DC3-4A23-B963-D6F640672B9E}" type="parTrans" cxnId="{647B8730-7AB8-4908-809A-919361037D17}">
      <dgm:prSet/>
      <dgm:spPr/>
      <dgm:t>
        <a:bodyPr/>
        <a:lstStyle/>
        <a:p>
          <a:endParaRPr lang="en-US"/>
        </a:p>
      </dgm:t>
    </dgm:pt>
    <dgm:pt modelId="{50875D6C-BCD7-4641-A0E0-FB3C70BC2E75}" type="sibTrans" cxnId="{647B8730-7AB8-4908-809A-919361037D17}">
      <dgm:prSet/>
      <dgm:spPr/>
      <dgm:t>
        <a:bodyPr/>
        <a:lstStyle/>
        <a:p>
          <a:endParaRPr lang="en-US"/>
        </a:p>
      </dgm:t>
    </dgm:pt>
    <dgm:pt modelId="{7BB7A219-930C-4D33-9692-616756BF3135}">
      <dgm:prSet/>
      <dgm:spPr/>
      <dgm:t>
        <a:bodyPr/>
        <a:lstStyle/>
        <a:p>
          <a:r>
            <a:rPr lang="en-GB" dirty="0"/>
            <a:t>What do they do? </a:t>
          </a:r>
          <a:endParaRPr lang="en-US" dirty="0"/>
        </a:p>
      </dgm:t>
    </dgm:pt>
    <dgm:pt modelId="{12348DDB-C2D6-484B-993F-BBC51AEE0458}" type="parTrans" cxnId="{4C3A6D6A-4B14-4DF3-A423-489F470B8094}">
      <dgm:prSet/>
      <dgm:spPr/>
      <dgm:t>
        <a:bodyPr/>
        <a:lstStyle/>
        <a:p>
          <a:endParaRPr lang="en-US"/>
        </a:p>
      </dgm:t>
    </dgm:pt>
    <dgm:pt modelId="{33E88C5B-4AEB-4DBE-8D0E-6EFD424E38D5}" type="sibTrans" cxnId="{4C3A6D6A-4B14-4DF3-A423-489F470B8094}">
      <dgm:prSet/>
      <dgm:spPr/>
      <dgm:t>
        <a:bodyPr/>
        <a:lstStyle/>
        <a:p>
          <a:endParaRPr lang="en-US"/>
        </a:p>
      </dgm:t>
    </dgm:pt>
    <dgm:pt modelId="{D740C494-A868-4FDB-83D5-18D16585FA38}">
      <dgm:prSet/>
      <dgm:spPr/>
      <dgm:t>
        <a:bodyPr/>
        <a:lstStyle/>
        <a:p>
          <a:r>
            <a:rPr lang="en-GB" dirty="0"/>
            <a:t>Who needs to be present?</a:t>
          </a:r>
          <a:endParaRPr lang="en-US" dirty="0"/>
        </a:p>
      </dgm:t>
    </dgm:pt>
    <dgm:pt modelId="{7AC5FEB2-98DD-48B8-8238-DB8164B7E716}" type="parTrans" cxnId="{661C9BA0-05E4-48EA-A278-9C2AF453911F}">
      <dgm:prSet/>
      <dgm:spPr/>
      <dgm:t>
        <a:bodyPr/>
        <a:lstStyle/>
        <a:p>
          <a:endParaRPr lang="en-GB"/>
        </a:p>
      </dgm:t>
    </dgm:pt>
    <dgm:pt modelId="{85673FA6-F8DE-4EFA-926D-3248BB9CE276}" type="sibTrans" cxnId="{661C9BA0-05E4-48EA-A278-9C2AF453911F}">
      <dgm:prSet/>
      <dgm:spPr/>
      <dgm:t>
        <a:bodyPr/>
        <a:lstStyle/>
        <a:p>
          <a:endParaRPr lang="en-GB"/>
        </a:p>
      </dgm:t>
    </dgm:pt>
    <dgm:pt modelId="{185C5872-C28B-4171-944E-C23FAC4F0587}">
      <dgm:prSet/>
      <dgm:spPr/>
      <dgm:t>
        <a:bodyPr/>
        <a:lstStyle/>
        <a:p>
          <a:r>
            <a:rPr lang="en-US" dirty="0"/>
            <a:t>What is the purpose of this meeting?</a:t>
          </a:r>
        </a:p>
      </dgm:t>
    </dgm:pt>
    <dgm:pt modelId="{9F2CB8DA-A981-4AC0-A3B3-977758655489}" type="parTrans" cxnId="{AD51636E-BFBD-41CA-8027-073E3ECB0806}">
      <dgm:prSet/>
      <dgm:spPr/>
      <dgm:t>
        <a:bodyPr/>
        <a:lstStyle/>
        <a:p>
          <a:endParaRPr lang="en-GB"/>
        </a:p>
      </dgm:t>
    </dgm:pt>
    <dgm:pt modelId="{FE1AA6C7-F7E2-480C-BA37-D04AE94FB7D8}" type="sibTrans" cxnId="{AD51636E-BFBD-41CA-8027-073E3ECB0806}">
      <dgm:prSet/>
      <dgm:spPr/>
      <dgm:t>
        <a:bodyPr/>
        <a:lstStyle/>
        <a:p>
          <a:endParaRPr lang="en-GB"/>
        </a:p>
      </dgm:t>
    </dgm:pt>
    <dgm:pt modelId="{5A9E97A8-55E4-4D23-90A0-7C2CBC5AEED0}">
      <dgm:prSet/>
      <dgm:spPr/>
      <dgm:t>
        <a:bodyPr/>
        <a:lstStyle/>
        <a:p>
          <a:r>
            <a:rPr lang="en-US" dirty="0"/>
            <a:t>How can I manage this process well?</a:t>
          </a:r>
        </a:p>
      </dgm:t>
    </dgm:pt>
    <dgm:pt modelId="{438B6DBF-7499-4BA5-83BF-E7116D9A68EF}" type="parTrans" cxnId="{30CCC811-67F9-4857-BCC6-90AD6D62229C}">
      <dgm:prSet/>
      <dgm:spPr/>
      <dgm:t>
        <a:bodyPr/>
        <a:lstStyle/>
        <a:p>
          <a:endParaRPr lang="en-GB"/>
        </a:p>
      </dgm:t>
    </dgm:pt>
    <dgm:pt modelId="{A52F72A6-A871-48BE-BAF4-9A7468577AAD}" type="sibTrans" cxnId="{30CCC811-67F9-4857-BCC6-90AD6D62229C}">
      <dgm:prSet/>
      <dgm:spPr/>
      <dgm:t>
        <a:bodyPr/>
        <a:lstStyle/>
        <a:p>
          <a:endParaRPr lang="en-GB"/>
        </a:p>
      </dgm:t>
    </dgm:pt>
    <dgm:pt modelId="{A43E7EF4-0F25-4E71-9B97-28ABA110CE92}">
      <dgm:prSet/>
      <dgm:spPr/>
      <dgm:t>
        <a:bodyPr/>
        <a:lstStyle/>
        <a:p>
          <a:r>
            <a:rPr lang="en-US" dirty="0"/>
            <a:t>Their responsibility?</a:t>
          </a:r>
        </a:p>
      </dgm:t>
    </dgm:pt>
    <dgm:pt modelId="{2E193BAD-5B1C-42AB-9AFB-9527213FB764}" type="parTrans" cxnId="{0EAE82A4-71D6-4CB8-901B-5F424D9ED0A8}">
      <dgm:prSet/>
      <dgm:spPr/>
      <dgm:t>
        <a:bodyPr/>
        <a:lstStyle/>
        <a:p>
          <a:endParaRPr lang="en-GB"/>
        </a:p>
      </dgm:t>
    </dgm:pt>
    <dgm:pt modelId="{8708892E-5707-42F4-B045-E88A9A971B30}" type="sibTrans" cxnId="{0EAE82A4-71D6-4CB8-901B-5F424D9ED0A8}">
      <dgm:prSet/>
      <dgm:spPr/>
      <dgm:t>
        <a:bodyPr/>
        <a:lstStyle/>
        <a:p>
          <a:endParaRPr lang="en-GB"/>
        </a:p>
      </dgm:t>
    </dgm:pt>
    <dgm:pt modelId="{638C7F94-6DD7-4CB4-BD9D-6F8FF90C3296}">
      <dgm:prSet/>
      <dgm:spPr/>
      <dgm:t>
        <a:bodyPr/>
        <a:lstStyle/>
        <a:p>
          <a:r>
            <a:rPr lang="en-US" dirty="0"/>
            <a:t>My responsibility?</a:t>
          </a:r>
        </a:p>
      </dgm:t>
    </dgm:pt>
    <dgm:pt modelId="{05B72E30-6D44-4476-BF76-0841D47E3E36}" type="parTrans" cxnId="{0F620F9D-1E5C-49C6-9DF9-4112D5D67164}">
      <dgm:prSet/>
      <dgm:spPr/>
      <dgm:t>
        <a:bodyPr/>
        <a:lstStyle/>
        <a:p>
          <a:endParaRPr lang="en-GB"/>
        </a:p>
      </dgm:t>
    </dgm:pt>
    <dgm:pt modelId="{DDE03C2B-7723-4AE4-81FB-6FBD3538EBA7}" type="sibTrans" cxnId="{0F620F9D-1E5C-49C6-9DF9-4112D5D67164}">
      <dgm:prSet/>
      <dgm:spPr/>
      <dgm:t>
        <a:bodyPr/>
        <a:lstStyle/>
        <a:p>
          <a:endParaRPr lang="en-GB"/>
        </a:p>
      </dgm:t>
    </dgm:pt>
    <dgm:pt modelId="{FCB2EE22-6744-42A2-BD13-9E06E8E3A6A9}">
      <dgm:prSet/>
      <dgm:spPr/>
      <dgm:t>
        <a:bodyPr/>
        <a:lstStyle/>
        <a:p>
          <a:r>
            <a:rPr lang="en-US" dirty="0"/>
            <a:t>Who is this?</a:t>
          </a:r>
        </a:p>
      </dgm:t>
    </dgm:pt>
    <dgm:pt modelId="{B9034357-E094-429B-8AAE-9EC7FBA62D65}" type="parTrans" cxnId="{9DBAD613-4F39-44F5-B4FF-99A928B51AC1}">
      <dgm:prSet/>
      <dgm:spPr/>
      <dgm:t>
        <a:bodyPr/>
        <a:lstStyle/>
        <a:p>
          <a:endParaRPr lang="en-GB"/>
        </a:p>
      </dgm:t>
    </dgm:pt>
    <dgm:pt modelId="{A849057B-0231-4738-8873-7852BD092E7B}" type="sibTrans" cxnId="{9DBAD613-4F39-44F5-B4FF-99A928B51AC1}">
      <dgm:prSet/>
      <dgm:spPr/>
      <dgm:t>
        <a:bodyPr/>
        <a:lstStyle/>
        <a:p>
          <a:endParaRPr lang="en-GB"/>
        </a:p>
      </dgm:t>
    </dgm:pt>
    <dgm:pt modelId="{8876CC94-57F4-4FBB-921E-86B9050922C5}" type="pres">
      <dgm:prSet presAssocID="{77C9CD23-F145-4460-86EA-DFB5C23312C2}" presName="Name0" presStyleCnt="0">
        <dgm:presLayoutVars>
          <dgm:dir/>
          <dgm:animLvl val="lvl"/>
          <dgm:resizeHandles val="exact"/>
        </dgm:presLayoutVars>
      </dgm:prSet>
      <dgm:spPr/>
    </dgm:pt>
    <dgm:pt modelId="{B79C9CC9-7685-41C1-98DB-7DC1F3DE676E}" type="pres">
      <dgm:prSet presAssocID="{EA95F281-F3F5-4DC6-B0FB-0CFC86B879F4}" presName="composite" presStyleCnt="0"/>
      <dgm:spPr/>
    </dgm:pt>
    <dgm:pt modelId="{0C57BD49-5068-40CF-A380-A405703D6CC5}" type="pres">
      <dgm:prSet presAssocID="{EA95F281-F3F5-4DC6-B0FB-0CFC86B879F4}" presName="parTx" presStyleLbl="alignNode1" presStyleIdx="0" presStyleCnt="4">
        <dgm:presLayoutVars>
          <dgm:chMax val="0"/>
          <dgm:chPref val="0"/>
          <dgm:bulletEnabled val="1"/>
        </dgm:presLayoutVars>
      </dgm:prSet>
      <dgm:spPr/>
    </dgm:pt>
    <dgm:pt modelId="{519E7204-6ED0-47A5-8C22-832CFFE4174F}" type="pres">
      <dgm:prSet presAssocID="{EA95F281-F3F5-4DC6-B0FB-0CFC86B879F4}" presName="desTx" presStyleLbl="alignAccFollowNode1" presStyleIdx="0" presStyleCnt="4">
        <dgm:presLayoutVars>
          <dgm:bulletEnabled val="1"/>
        </dgm:presLayoutVars>
      </dgm:prSet>
      <dgm:spPr/>
    </dgm:pt>
    <dgm:pt modelId="{516F6672-B4BF-49DB-9023-C8F8D561B934}" type="pres">
      <dgm:prSet presAssocID="{D6E66247-9A47-48A9-95E8-7DC8981D4093}" presName="space" presStyleCnt="0"/>
      <dgm:spPr/>
    </dgm:pt>
    <dgm:pt modelId="{2A689913-42C9-4F6A-9056-A993197B97E8}" type="pres">
      <dgm:prSet presAssocID="{3DD64092-72A9-4E8F-A4B9-102E02E7123D}" presName="composite" presStyleCnt="0"/>
      <dgm:spPr/>
    </dgm:pt>
    <dgm:pt modelId="{F3890225-A0B2-4A16-9BA5-79BFC8518FFF}" type="pres">
      <dgm:prSet presAssocID="{3DD64092-72A9-4E8F-A4B9-102E02E7123D}" presName="parTx" presStyleLbl="alignNode1" presStyleIdx="1" presStyleCnt="4">
        <dgm:presLayoutVars>
          <dgm:chMax val="0"/>
          <dgm:chPref val="0"/>
          <dgm:bulletEnabled val="1"/>
        </dgm:presLayoutVars>
      </dgm:prSet>
      <dgm:spPr/>
    </dgm:pt>
    <dgm:pt modelId="{05D08026-11B9-4523-A57F-B9D98D26FA3E}" type="pres">
      <dgm:prSet presAssocID="{3DD64092-72A9-4E8F-A4B9-102E02E7123D}" presName="desTx" presStyleLbl="alignAccFollowNode1" presStyleIdx="1" presStyleCnt="4">
        <dgm:presLayoutVars>
          <dgm:bulletEnabled val="1"/>
        </dgm:presLayoutVars>
      </dgm:prSet>
      <dgm:spPr/>
    </dgm:pt>
    <dgm:pt modelId="{864A2344-C918-414A-AFF3-EA306E75A72E}" type="pres">
      <dgm:prSet presAssocID="{4482CE93-0305-4F61-BE3F-2D9327FB2D29}" presName="space" presStyleCnt="0"/>
      <dgm:spPr/>
    </dgm:pt>
    <dgm:pt modelId="{F023B220-ACA4-4A91-A385-43873073FBDF}" type="pres">
      <dgm:prSet presAssocID="{D09ECD38-867C-4FA7-802C-40157B08E2D9}" presName="composite" presStyleCnt="0"/>
      <dgm:spPr/>
    </dgm:pt>
    <dgm:pt modelId="{29CECC60-2A8E-4D46-BAEB-35EB2BBBD0CE}" type="pres">
      <dgm:prSet presAssocID="{D09ECD38-867C-4FA7-802C-40157B08E2D9}" presName="parTx" presStyleLbl="alignNode1" presStyleIdx="2" presStyleCnt="4">
        <dgm:presLayoutVars>
          <dgm:chMax val="0"/>
          <dgm:chPref val="0"/>
          <dgm:bulletEnabled val="1"/>
        </dgm:presLayoutVars>
      </dgm:prSet>
      <dgm:spPr/>
    </dgm:pt>
    <dgm:pt modelId="{F4BB18B3-3A39-4999-92CC-48AC9A83C6B2}" type="pres">
      <dgm:prSet presAssocID="{D09ECD38-867C-4FA7-802C-40157B08E2D9}" presName="desTx" presStyleLbl="alignAccFollowNode1" presStyleIdx="2" presStyleCnt="4">
        <dgm:presLayoutVars>
          <dgm:bulletEnabled val="1"/>
        </dgm:presLayoutVars>
      </dgm:prSet>
      <dgm:spPr/>
    </dgm:pt>
    <dgm:pt modelId="{97BFC806-813A-4649-9D7C-B53B72136EAE}" type="pres">
      <dgm:prSet presAssocID="{77D92C75-F851-4EBE-B934-529F1AA43734}" presName="space" presStyleCnt="0"/>
      <dgm:spPr/>
    </dgm:pt>
    <dgm:pt modelId="{8A890D9B-E0CF-4EAB-A7E6-6A51D44F9138}" type="pres">
      <dgm:prSet presAssocID="{2642FBEA-B06A-4031-A495-1A5ED5D1348F}" presName="composite" presStyleCnt="0"/>
      <dgm:spPr/>
    </dgm:pt>
    <dgm:pt modelId="{66B8F4A8-1C0E-4496-8C26-00F858C8395F}" type="pres">
      <dgm:prSet presAssocID="{2642FBEA-B06A-4031-A495-1A5ED5D1348F}" presName="parTx" presStyleLbl="alignNode1" presStyleIdx="3" presStyleCnt="4">
        <dgm:presLayoutVars>
          <dgm:chMax val="0"/>
          <dgm:chPref val="0"/>
          <dgm:bulletEnabled val="1"/>
        </dgm:presLayoutVars>
      </dgm:prSet>
      <dgm:spPr/>
    </dgm:pt>
    <dgm:pt modelId="{E581F958-0366-4BF8-AAE3-134526ED1E10}" type="pres">
      <dgm:prSet presAssocID="{2642FBEA-B06A-4031-A495-1A5ED5D1348F}" presName="desTx" presStyleLbl="alignAccFollowNode1" presStyleIdx="3" presStyleCnt="4">
        <dgm:presLayoutVars>
          <dgm:bulletEnabled val="1"/>
        </dgm:presLayoutVars>
      </dgm:prSet>
      <dgm:spPr/>
    </dgm:pt>
  </dgm:ptLst>
  <dgm:cxnLst>
    <dgm:cxn modelId="{E4874D07-6C45-4B96-BD1B-B5DACE72902A}" type="presOf" srcId="{831F18AE-1D5A-4FD0-AD83-C6F9E9787388}" destId="{F4BB18B3-3A39-4999-92CC-48AC9A83C6B2}" srcOrd="0" destOrd="0" presId="urn:microsoft.com/office/officeart/2005/8/layout/hList1"/>
    <dgm:cxn modelId="{30CCC811-67F9-4857-BCC6-90AD6D62229C}" srcId="{3DD64092-72A9-4E8F-A4B9-102E02E7123D}" destId="{5A9E97A8-55E4-4D23-90A0-7C2CBC5AEED0}" srcOrd="1" destOrd="0" parTransId="{438B6DBF-7499-4BA5-83BF-E7116D9A68EF}" sibTransId="{A52F72A6-A871-48BE-BAF4-9A7468577AAD}"/>
    <dgm:cxn modelId="{9DBAD613-4F39-44F5-B4FF-99A928B51AC1}" srcId="{2642FBEA-B06A-4031-A495-1A5ED5D1348F}" destId="{FCB2EE22-6744-42A2-BD13-9E06E8E3A6A9}" srcOrd="1" destOrd="0" parTransId="{B9034357-E094-429B-8AAE-9EC7FBA62D65}" sibTransId="{A849057B-0231-4738-8873-7852BD092E7B}"/>
    <dgm:cxn modelId="{13CB8126-275C-4D44-89B9-35203B213C20}" srcId="{77C9CD23-F145-4460-86EA-DFB5C23312C2}" destId="{3DD64092-72A9-4E8F-A4B9-102E02E7123D}" srcOrd="1" destOrd="0" parTransId="{B00B2F49-B19E-45F4-BE1B-758816F12EF1}" sibTransId="{4482CE93-0305-4F61-BE3F-2D9327FB2D29}"/>
    <dgm:cxn modelId="{6590CB2B-80C1-4381-AA96-1556B611A476}" type="presOf" srcId="{A43E7EF4-0F25-4E71-9B97-28ABA110CE92}" destId="{F4BB18B3-3A39-4999-92CC-48AC9A83C6B2}" srcOrd="0" destOrd="1" presId="urn:microsoft.com/office/officeart/2005/8/layout/hList1"/>
    <dgm:cxn modelId="{204DAB2F-24AD-44EF-A679-93760AD7C28C}" srcId="{77C9CD23-F145-4460-86EA-DFB5C23312C2}" destId="{D09ECD38-867C-4FA7-802C-40157B08E2D9}" srcOrd="2" destOrd="0" parTransId="{2A103E2E-3DDF-4222-BB51-2DF7C395AA5D}" sibTransId="{77D92C75-F851-4EBE-B934-529F1AA43734}"/>
    <dgm:cxn modelId="{647B8730-7AB8-4908-809A-919361037D17}" srcId="{77C9CD23-F145-4460-86EA-DFB5C23312C2}" destId="{2642FBEA-B06A-4031-A495-1A5ED5D1348F}" srcOrd="3" destOrd="0" parTransId="{93AE3440-2DC3-4A23-B963-D6F640672B9E}" sibTransId="{50875D6C-BCD7-4641-A0E0-FB3C70BC2E75}"/>
    <dgm:cxn modelId="{6CE3C733-293B-421F-A9AA-8624735489F3}" type="presOf" srcId="{8969AA81-35D1-45E3-B68E-2A633E6632F5}" destId="{519E7204-6ED0-47A5-8C22-832CFFE4174F}" srcOrd="0" destOrd="0" presId="urn:microsoft.com/office/officeart/2005/8/layout/hList1"/>
    <dgm:cxn modelId="{3516D534-CD03-4396-8DC8-5A91D0678006}" type="presOf" srcId="{FCB2EE22-6744-42A2-BD13-9E06E8E3A6A9}" destId="{E581F958-0366-4BF8-AAE3-134526ED1E10}" srcOrd="0" destOrd="1" presId="urn:microsoft.com/office/officeart/2005/8/layout/hList1"/>
    <dgm:cxn modelId="{EF8C7937-F63C-4382-9584-B346A66D3844}" type="presOf" srcId="{3DD64092-72A9-4E8F-A4B9-102E02E7123D}" destId="{F3890225-A0B2-4A16-9BA5-79BFC8518FFF}" srcOrd="0" destOrd="0" presId="urn:microsoft.com/office/officeart/2005/8/layout/hList1"/>
    <dgm:cxn modelId="{4C3A6D6A-4B14-4DF3-A423-489F470B8094}" srcId="{2642FBEA-B06A-4031-A495-1A5ED5D1348F}" destId="{7BB7A219-930C-4D33-9692-616756BF3135}" srcOrd="0" destOrd="0" parTransId="{12348DDB-C2D6-484B-993F-BBC51AEE0458}" sibTransId="{33E88C5B-4AEB-4DBE-8D0E-6EFD424E38D5}"/>
    <dgm:cxn modelId="{2909D84A-836F-48C7-B882-604E6F7B5105}" srcId="{77C9CD23-F145-4460-86EA-DFB5C23312C2}" destId="{EA95F281-F3F5-4DC6-B0FB-0CFC86B879F4}" srcOrd="0" destOrd="0" parTransId="{06882991-AA3D-4994-AAED-E97D8C57C4A9}" sibTransId="{D6E66247-9A47-48A9-95E8-7DC8981D4093}"/>
    <dgm:cxn modelId="{5FF2684D-38FA-43E2-A2C6-C6B3EEAFAB9D}" srcId="{D09ECD38-867C-4FA7-802C-40157B08E2D9}" destId="{831F18AE-1D5A-4FD0-AD83-C6F9E9787388}" srcOrd="0" destOrd="0" parTransId="{6ADCACBB-C82A-404A-80D1-A9A75DB2D664}" sibTransId="{83B19F35-C809-40A3-AE98-9B639CFEB180}"/>
    <dgm:cxn modelId="{348FCB6D-7A64-4104-9C9C-FADA115BAE5F}" type="presOf" srcId="{EA95F281-F3F5-4DC6-B0FB-0CFC86B879F4}" destId="{0C57BD49-5068-40CF-A380-A405703D6CC5}" srcOrd="0" destOrd="0" presId="urn:microsoft.com/office/officeart/2005/8/layout/hList1"/>
    <dgm:cxn modelId="{AD51636E-BFBD-41CA-8027-073E3ECB0806}" srcId="{EA95F281-F3F5-4DC6-B0FB-0CFC86B879F4}" destId="{185C5872-C28B-4171-944E-C23FAC4F0587}" srcOrd="2" destOrd="0" parTransId="{9F2CB8DA-A981-4AC0-A3B3-977758655489}" sibTransId="{FE1AA6C7-F7E2-480C-BA37-D04AE94FB7D8}"/>
    <dgm:cxn modelId="{017F187B-7039-4539-A127-F2D40558530B}" type="presOf" srcId="{6883D0EF-EC6F-4EBA-97D1-83FA545BC511}" destId="{05D08026-11B9-4523-A57F-B9D98D26FA3E}" srcOrd="0" destOrd="0" presId="urn:microsoft.com/office/officeart/2005/8/layout/hList1"/>
    <dgm:cxn modelId="{03CEA08C-BD49-4B57-BB2F-BCD7F6245540}" type="presOf" srcId="{2642FBEA-B06A-4031-A495-1A5ED5D1348F}" destId="{66B8F4A8-1C0E-4496-8C26-00F858C8395F}" srcOrd="0" destOrd="0" presId="urn:microsoft.com/office/officeart/2005/8/layout/hList1"/>
    <dgm:cxn modelId="{2C7AFC8E-8F64-4BDB-9C4A-30FA4BE1A970}" type="presOf" srcId="{185C5872-C28B-4171-944E-C23FAC4F0587}" destId="{519E7204-6ED0-47A5-8C22-832CFFE4174F}" srcOrd="0" destOrd="2" presId="urn:microsoft.com/office/officeart/2005/8/layout/hList1"/>
    <dgm:cxn modelId="{6C81A09B-B9BC-4B01-BC9E-80F24C854350}" type="presOf" srcId="{5A9E97A8-55E4-4D23-90A0-7C2CBC5AEED0}" destId="{05D08026-11B9-4523-A57F-B9D98D26FA3E}" srcOrd="0" destOrd="1" presId="urn:microsoft.com/office/officeart/2005/8/layout/hList1"/>
    <dgm:cxn modelId="{0F620F9D-1E5C-49C6-9DF9-4112D5D67164}" srcId="{D09ECD38-867C-4FA7-802C-40157B08E2D9}" destId="{638C7F94-6DD7-4CB4-BD9D-6F8FF90C3296}" srcOrd="2" destOrd="0" parTransId="{05B72E30-6D44-4476-BF76-0841D47E3E36}" sibTransId="{DDE03C2B-7723-4AE4-81FB-6FBD3538EBA7}"/>
    <dgm:cxn modelId="{661C9BA0-05E4-48EA-A278-9C2AF453911F}" srcId="{EA95F281-F3F5-4DC6-B0FB-0CFC86B879F4}" destId="{D740C494-A868-4FDB-83D5-18D16585FA38}" srcOrd="1" destOrd="0" parTransId="{7AC5FEB2-98DD-48B8-8238-DB8164B7E716}" sibTransId="{85673FA6-F8DE-4EFA-926D-3248BB9CE276}"/>
    <dgm:cxn modelId="{2E809FA0-DDC9-4409-AD81-E40C2B506250}" type="presOf" srcId="{77C9CD23-F145-4460-86EA-DFB5C23312C2}" destId="{8876CC94-57F4-4FBB-921E-86B9050922C5}" srcOrd="0" destOrd="0" presId="urn:microsoft.com/office/officeart/2005/8/layout/hList1"/>
    <dgm:cxn modelId="{0EAE82A4-71D6-4CB8-901B-5F424D9ED0A8}" srcId="{D09ECD38-867C-4FA7-802C-40157B08E2D9}" destId="{A43E7EF4-0F25-4E71-9B97-28ABA110CE92}" srcOrd="1" destOrd="0" parTransId="{2E193BAD-5B1C-42AB-9AFB-9527213FB764}" sibTransId="{8708892E-5707-42F4-B045-E88A9A971B30}"/>
    <dgm:cxn modelId="{D1FB43BC-F063-4EBD-8966-5A7921787C59}" type="presOf" srcId="{7BB7A219-930C-4D33-9692-616756BF3135}" destId="{E581F958-0366-4BF8-AAE3-134526ED1E10}" srcOrd="0" destOrd="0" presId="urn:microsoft.com/office/officeart/2005/8/layout/hList1"/>
    <dgm:cxn modelId="{911BE2C3-9864-4275-8289-AFF6C15AB0E9}" type="presOf" srcId="{D09ECD38-867C-4FA7-802C-40157B08E2D9}" destId="{29CECC60-2A8E-4D46-BAEB-35EB2BBBD0CE}" srcOrd="0" destOrd="0" presId="urn:microsoft.com/office/officeart/2005/8/layout/hList1"/>
    <dgm:cxn modelId="{5A0D0FD9-65CB-4430-8F82-ECC7FCEC674C}" type="presOf" srcId="{638C7F94-6DD7-4CB4-BD9D-6F8FF90C3296}" destId="{F4BB18B3-3A39-4999-92CC-48AC9A83C6B2}" srcOrd="0" destOrd="2" presId="urn:microsoft.com/office/officeart/2005/8/layout/hList1"/>
    <dgm:cxn modelId="{A0CEC2DE-E709-480F-94DB-5591FF55EF20}" srcId="{EA95F281-F3F5-4DC6-B0FB-0CFC86B879F4}" destId="{8969AA81-35D1-45E3-B68E-2A633E6632F5}" srcOrd="0" destOrd="0" parTransId="{9CDCD977-8887-4CEB-B91A-4D368512AD31}" sibTransId="{54075D4F-7D8E-43FD-88F2-5AA93F1108D2}"/>
    <dgm:cxn modelId="{DCAEA3EA-EB29-4E07-9A68-2B56EE58FE5A}" type="presOf" srcId="{D740C494-A868-4FDB-83D5-18D16585FA38}" destId="{519E7204-6ED0-47A5-8C22-832CFFE4174F}" srcOrd="0" destOrd="1" presId="urn:microsoft.com/office/officeart/2005/8/layout/hList1"/>
    <dgm:cxn modelId="{71CD12F7-6874-494F-8D65-2E29B3055D9D}" srcId="{3DD64092-72A9-4E8F-A4B9-102E02E7123D}" destId="{6883D0EF-EC6F-4EBA-97D1-83FA545BC511}" srcOrd="0" destOrd="0" parTransId="{8136C09A-7511-47C7-A7F6-2185B5D39675}" sibTransId="{0B43E7BC-6D98-47C2-93CD-5752F282494A}"/>
    <dgm:cxn modelId="{14C0A592-6134-4C6C-8429-CD24C20F4BEF}" type="presParOf" srcId="{8876CC94-57F4-4FBB-921E-86B9050922C5}" destId="{B79C9CC9-7685-41C1-98DB-7DC1F3DE676E}" srcOrd="0" destOrd="0" presId="urn:microsoft.com/office/officeart/2005/8/layout/hList1"/>
    <dgm:cxn modelId="{24E28237-34D2-4F13-90CF-1107E47ABB2E}" type="presParOf" srcId="{B79C9CC9-7685-41C1-98DB-7DC1F3DE676E}" destId="{0C57BD49-5068-40CF-A380-A405703D6CC5}" srcOrd="0" destOrd="0" presId="urn:microsoft.com/office/officeart/2005/8/layout/hList1"/>
    <dgm:cxn modelId="{CB33E08B-8048-4734-8DE4-6E57DB2559D4}" type="presParOf" srcId="{B79C9CC9-7685-41C1-98DB-7DC1F3DE676E}" destId="{519E7204-6ED0-47A5-8C22-832CFFE4174F}" srcOrd="1" destOrd="0" presId="urn:microsoft.com/office/officeart/2005/8/layout/hList1"/>
    <dgm:cxn modelId="{15E4A090-DFC7-4827-A205-3DA5831A3075}" type="presParOf" srcId="{8876CC94-57F4-4FBB-921E-86B9050922C5}" destId="{516F6672-B4BF-49DB-9023-C8F8D561B934}" srcOrd="1" destOrd="0" presId="urn:microsoft.com/office/officeart/2005/8/layout/hList1"/>
    <dgm:cxn modelId="{5CB51C4E-3529-4A11-9B4F-005D2694AA61}" type="presParOf" srcId="{8876CC94-57F4-4FBB-921E-86B9050922C5}" destId="{2A689913-42C9-4F6A-9056-A993197B97E8}" srcOrd="2" destOrd="0" presId="urn:microsoft.com/office/officeart/2005/8/layout/hList1"/>
    <dgm:cxn modelId="{BA3D948F-932B-47E8-9512-5AACF5AAF92B}" type="presParOf" srcId="{2A689913-42C9-4F6A-9056-A993197B97E8}" destId="{F3890225-A0B2-4A16-9BA5-79BFC8518FFF}" srcOrd="0" destOrd="0" presId="urn:microsoft.com/office/officeart/2005/8/layout/hList1"/>
    <dgm:cxn modelId="{96ECE575-EDBF-43E8-A715-CB8D98290A14}" type="presParOf" srcId="{2A689913-42C9-4F6A-9056-A993197B97E8}" destId="{05D08026-11B9-4523-A57F-B9D98D26FA3E}" srcOrd="1" destOrd="0" presId="urn:microsoft.com/office/officeart/2005/8/layout/hList1"/>
    <dgm:cxn modelId="{00EE1A0E-1BCA-465C-B0F8-98949C68DEF9}" type="presParOf" srcId="{8876CC94-57F4-4FBB-921E-86B9050922C5}" destId="{864A2344-C918-414A-AFF3-EA306E75A72E}" srcOrd="3" destOrd="0" presId="urn:microsoft.com/office/officeart/2005/8/layout/hList1"/>
    <dgm:cxn modelId="{0BE61F69-3020-4A4A-A39E-9275A68F7DA0}" type="presParOf" srcId="{8876CC94-57F4-4FBB-921E-86B9050922C5}" destId="{F023B220-ACA4-4A91-A385-43873073FBDF}" srcOrd="4" destOrd="0" presId="urn:microsoft.com/office/officeart/2005/8/layout/hList1"/>
    <dgm:cxn modelId="{BD2DFE3C-7821-4C16-9734-D7D474CCCBFF}" type="presParOf" srcId="{F023B220-ACA4-4A91-A385-43873073FBDF}" destId="{29CECC60-2A8E-4D46-BAEB-35EB2BBBD0CE}" srcOrd="0" destOrd="0" presId="urn:microsoft.com/office/officeart/2005/8/layout/hList1"/>
    <dgm:cxn modelId="{878D3AD3-FC86-4BC7-BB75-B0650D9A8721}" type="presParOf" srcId="{F023B220-ACA4-4A91-A385-43873073FBDF}" destId="{F4BB18B3-3A39-4999-92CC-48AC9A83C6B2}" srcOrd="1" destOrd="0" presId="urn:microsoft.com/office/officeart/2005/8/layout/hList1"/>
    <dgm:cxn modelId="{18B2CD25-5B6B-4C15-8834-CA56E3FCD3F1}" type="presParOf" srcId="{8876CC94-57F4-4FBB-921E-86B9050922C5}" destId="{97BFC806-813A-4649-9D7C-B53B72136EAE}" srcOrd="5" destOrd="0" presId="urn:microsoft.com/office/officeart/2005/8/layout/hList1"/>
    <dgm:cxn modelId="{8358244C-1D4E-4BE1-B94D-B6FC114CD2D6}" type="presParOf" srcId="{8876CC94-57F4-4FBB-921E-86B9050922C5}" destId="{8A890D9B-E0CF-4EAB-A7E6-6A51D44F9138}" srcOrd="6" destOrd="0" presId="urn:microsoft.com/office/officeart/2005/8/layout/hList1"/>
    <dgm:cxn modelId="{FEBDE0EE-4FD8-461C-B416-AF933FA1652C}" type="presParOf" srcId="{8A890D9B-E0CF-4EAB-A7E6-6A51D44F9138}" destId="{66B8F4A8-1C0E-4496-8C26-00F858C8395F}" srcOrd="0" destOrd="0" presId="urn:microsoft.com/office/officeart/2005/8/layout/hList1"/>
    <dgm:cxn modelId="{68CBA9B0-6809-42E6-A662-3B8811C44026}" type="presParOf" srcId="{8A890D9B-E0CF-4EAB-A7E6-6A51D44F9138}" destId="{E581F958-0366-4BF8-AAE3-134526ED1E1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7BD49-5068-40CF-A380-A405703D6CC5}">
      <dsp:nvSpPr>
        <dsp:cNvPr id="0" name=""/>
        <dsp:cNvSpPr/>
      </dsp:nvSpPr>
      <dsp:spPr>
        <a:xfrm>
          <a:off x="4171" y="56308"/>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How many hours required for level 4 placement?</a:t>
          </a:r>
          <a:endParaRPr lang="en-US" sz="2100" kern="1200" dirty="0">
            <a:solidFill>
              <a:schemeClr val="tx1"/>
            </a:solidFill>
          </a:endParaRPr>
        </a:p>
      </dsp:txBody>
      <dsp:txXfrm>
        <a:off x="4171" y="56308"/>
        <a:ext cx="2508435" cy="1003374"/>
      </dsp:txXfrm>
    </dsp:sp>
    <dsp:sp modelId="{519E7204-6ED0-47A5-8C22-832CFFE4174F}">
      <dsp:nvSpPr>
        <dsp:cNvPr id="0" name=""/>
        <dsp:cNvSpPr/>
      </dsp:nvSpPr>
      <dsp:spPr>
        <a:xfrm>
          <a:off x="4171" y="1059682"/>
          <a:ext cx="2508435" cy="23346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sz="2100" kern="1200" dirty="0"/>
            <a:t>How many face to face? </a:t>
          </a:r>
          <a:endParaRPr lang="en-US" sz="2100" kern="1200" dirty="0"/>
        </a:p>
        <a:p>
          <a:pPr marL="228600" lvl="1" indent="-228600" algn="l" defTabSz="933450">
            <a:lnSpc>
              <a:spcPct val="90000"/>
            </a:lnSpc>
            <a:spcBef>
              <a:spcPct val="0"/>
            </a:spcBef>
            <a:spcAft>
              <a:spcPct val="15000"/>
            </a:spcAft>
            <a:buChar char="•"/>
          </a:pPr>
          <a:r>
            <a:rPr lang="en-GB" sz="2100" kern="1200" dirty="0"/>
            <a:t>How many non face to face?</a:t>
          </a:r>
          <a:endParaRPr lang="en-US" sz="2100" kern="1200" dirty="0"/>
        </a:p>
        <a:p>
          <a:pPr marL="228600" lvl="1" indent="-228600" algn="l" defTabSz="933450">
            <a:lnSpc>
              <a:spcPct val="90000"/>
            </a:lnSpc>
            <a:spcBef>
              <a:spcPct val="0"/>
            </a:spcBef>
            <a:spcAft>
              <a:spcPct val="15000"/>
            </a:spcAft>
            <a:buChar char="•"/>
          </a:pPr>
          <a:r>
            <a:rPr lang="en-US" sz="2100" kern="1200" dirty="0"/>
            <a:t>How will I record these?</a:t>
          </a:r>
        </a:p>
      </dsp:txBody>
      <dsp:txXfrm>
        <a:off x="4171" y="1059682"/>
        <a:ext cx="2508435" cy="2334622"/>
      </dsp:txXfrm>
    </dsp:sp>
    <dsp:sp modelId="{F3890225-A0B2-4A16-9BA5-79BFC8518FFF}">
      <dsp:nvSpPr>
        <dsp:cNvPr id="0" name=""/>
        <dsp:cNvSpPr/>
      </dsp:nvSpPr>
      <dsp:spPr>
        <a:xfrm>
          <a:off x="2880820" y="0"/>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How many assessment components?</a:t>
          </a:r>
          <a:endParaRPr lang="en-US" sz="2100" kern="1200" dirty="0">
            <a:solidFill>
              <a:schemeClr val="tx1"/>
            </a:solidFill>
          </a:endParaRPr>
        </a:p>
      </dsp:txBody>
      <dsp:txXfrm>
        <a:off x="2880820" y="0"/>
        <a:ext cx="2508435" cy="1003374"/>
      </dsp:txXfrm>
    </dsp:sp>
    <dsp:sp modelId="{05D08026-11B9-4523-A57F-B9D98D26FA3E}">
      <dsp:nvSpPr>
        <dsp:cNvPr id="0" name=""/>
        <dsp:cNvSpPr/>
      </dsp:nvSpPr>
      <dsp:spPr>
        <a:xfrm>
          <a:off x="2863788" y="1059682"/>
          <a:ext cx="2508435" cy="23346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sz="2100" kern="1200" dirty="0"/>
            <a:t>What are these?</a:t>
          </a:r>
          <a:endParaRPr lang="en-US" sz="2100" kern="1200" dirty="0"/>
        </a:p>
        <a:p>
          <a:pPr marL="228600" lvl="1" indent="-228600" algn="l" defTabSz="933450">
            <a:lnSpc>
              <a:spcPct val="90000"/>
            </a:lnSpc>
            <a:spcBef>
              <a:spcPct val="0"/>
            </a:spcBef>
            <a:spcAft>
              <a:spcPct val="15000"/>
            </a:spcAft>
            <a:buChar char="•"/>
          </a:pPr>
          <a:r>
            <a:rPr lang="en-US" sz="2100" kern="1200" dirty="0"/>
            <a:t>How many sections are required for the Portfolio?</a:t>
          </a:r>
        </a:p>
        <a:p>
          <a:pPr marL="228600" lvl="1" indent="-228600" algn="l" defTabSz="933450">
            <a:lnSpc>
              <a:spcPct val="90000"/>
            </a:lnSpc>
            <a:spcBef>
              <a:spcPct val="0"/>
            </a:spcBef>
            <a:spcAft>
              <a:spcPct val="15000"/>
            </a:spcAft>
            <a:buChar char="•"/>
          </a:pPr>
          <a:r>
            <a:rPr lang="en-GB" sz="2100" kern="1200" dirty="0"/>
            <a:t>What is the total word count?</a:t>
          </a:r>
          <a:endParaRPr lang="en-US" sz="2100" kern="1200" dirty="0"/>
        </a:p>
      </dsp:txBody>
      <dsp:txXfrm>
        <a:off x="2863788" y="1059682"/>
        <a:ext cx="2508435" cy="2334622"/>
      </dsp:txXfrm>
    </dsp:sp>
    <dsp:sp modelId="{29CECC60-2A8E-4D46-BAEB-35EB2BBBD0CE}">
      <dsp:nvSpPr>
        <dsp:cNvPr id="0" name=""/>
        <dsp:cNvSpPr/>
      </dsp:nvSpPr>
      <dsp:spPr>
        <a:xfrm>
          <a:off x="5723405" y="56308"/>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How many reports?</a:t>
          </a:r>
          <a:endParaRPr lang="en-US" sz="2100" kern="1200" dirty="0">
            <a:solidFill>
              <a:schemeClr val="tx1"/>
            </a:solidFill>
          </a:endParaRPr>
        </a:p>
      </dsp:txBody>
      <dsp:txXfrm>
        <a:off x="5723405" y="56308"/>
        <a:ext cx="2508435" cy="1003374"/>
      </dsp:txXfrm>
    </dsp:sp>
    <dsp:sp modelId="{F4BB18B3-3A39-4999-92CC-48AC9A83C6B2}">
      <dsp:nvSpPr>
        <dsp:cNvPr id="0" name=""/>
        <dsp:cNvSpPr/>
      </dsp:nvSpPr>
      <dsp:spPr>
        <a:xfrm>
          <a:off x="5723405" y="1059682"/>
          <a:ext cx="2508435" cy="23346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sz="2100" kern="1200" dirty="0"/>
            <a:t>By whom?</a:t>
          </a:r>
          <a:endParaRPr lang="en-US" sz="2100" kern="1200" dirty="0"/>
        </a:p>
        <a:p>
          <a:pPr marL="228600" lvl="1" indent="-228600" algn="l" defTabSz="933450">
            <a:lnSpc>
              <a:spcPct val="90000"/>
            </a:lnSpc>
            <a:spcBef>
              <a:spcPct val="0"/>
            </a:spcBef>
            <a:spcAft>
              <a:spcPct val="15000"/>
            </a:spcAft>
            <a:buChar char="•"/>
          </a:pPr>
          <a:r>
            <a:rPr lang="en-GB" sz="2100" kern="1200"/>
            <a:t>Where can I locate the report templates?</a:t>
          </a:r>
          <a:endParaRPr lang="en-US" sz="2100" kern="1200"/>
        </a:p>
        <a:p>
          <a:pPr marL="228600" lvl="1" indent="-228600" algn="l" defTabSz="933450">
            <a:lnSpc>
              <a:spcPct val="90000"/>
            </a:lnSpc>
            <a:spcBef>
              <a:spcPct val="0"/>
            </a:spcBef>
            <a:spcAft>
              <a:spcPct val="15000"/>
            </a:spcAft>
            <a:buChar char="•"/>
          </a:pPr>
          <a:r>
            <a:rPr lang="en-GB" sz="2100" kern="1200"/>
            <a:t>Who sends these to the LM and Supervisor?</a:t>
          </a:r>
          <a:endParaRPr lang="en-US" sz="2100" kern="1200"/>
        </a:p>
      </dsp:txBody>
      <dsp:txXfrm>
        <a:off x="5723405" y="1059682"/>
        <a:ext cx="2508435" cy="2334622"/>
      </dsp:txXfrm>
    </dsp:sp>
    <dsp:sp modelId="{66B8F4A8-1C0E-4496-8C26-00F858C8395F}">
      <dsp:nvSpPr>
        <dsp:cNvPr id="0" name=""/>
        <dsp:cNvSpPr/>
      </dsp:nvSpPr>
      <dsp:spPr>
        <a:xfrm>
          <a:off x="8583022" y="56308"/>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How many supervision sessions?</a:t>
          </a:r>
          <a:endParaRPr lang="en-US" sz="2100" kern="1200" dirty="0">
            <a:solidFill>
              <a:schemeClr val="tx1"/>
            </a:solidFill>
          </a:endParaRPr>
        </a:p>
      </dsp:txBody>
      <dsp:txXfrm>
        <a:off x="8583022" y="56308"/>
        <a:ext cx="2508435" cy="1003374"/>
      </dsp:txXfrm>
    </dsp:sp>
    <dsp:sp modelId="{E581F958-0366-4BF8-AAE3-134526ED1E10}">
      <dsp:nvSpPr>
        <dsp:cNvPr id="0" name=""/>
        <dsp:cNvSpPr/>
      </dsp:nvSpPr>
      <dsp:spPr>
        <a:xfrm>
          <a:off x="8583022" y="1059682"/>
          <a:ext cx="2508435" cy="23346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sz="2100" kern="1200"/>
            <a:t>Who is responsible for organising the supervision sessions? </a:t>
          </a:r>
          <a:endParaRPr lang="en-US" sz="2100" kern="1200"/>
        </a:p>
      </dsp:txBody>
      <dsp:txXfrm>
        <a:off x="8583022" y="1059682"/>
        <a:ext cx="2508435" cy="23346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7BD49-5068-40CF-A380-A405703D6CC5}">
      <dsp:nvSpPr>
        <dsp:cNvPr id="0" name=""/>
        <dsp:cNvSpPr/>
      </dsp:nvSpPr>
      <dsp:spPr>
        <a:xfrm>
          <a:off x="4171" y="228631"/>
          <a:ext cx="2508435" cy="90715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What is the three-way meeting?</a:t>
          </a:r>
        </a:p>
      </dsp:txBody>
      <dsp:txXfrm>
        <a:off x="4171" y="228631"/>
        <a:ext cx="2508435" cy="907150"/>
      </dsp:txXfrm>
    </dsp:sp>
    <dsp:sp modelId="{519E7204-6ED0-47A5-8C22-832CFFE4174F}">
      <dsp:nvSpPr>
        <dsp:cNvPr id="0" name=""/>
        <dsp:cNvSpPr/>
      </dsp:nvSpPr>
      <dsp:spPr>
        <a:xfrm>
          <a:off x="4171" y="1135781"/>
          <a:ext cx="2508435" cy="20861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Who organises this meeting? </a:t>
          </a:r>
          <a:endParaRPr lang="en-US" sz="1900" kern="1200" dirty="0"/>
        </a:p>
        <a:p>
          <a:pPr marL="171450" lvl="1" indent="-171450" algn="l" defTabSz="844550">
            <a:lnSpc>
              <a:spcPct val="90000"/>
            </a:lnSpc>
            <a:spcBef>
              <a:spcPct val="0"/>
            </a:spcBef>
            <a:spcAft>
              <a:spcPct val="15000"/>
            </a:spcAft>
            <a:buChar char="•"/>
          </a:pPr>
          <a:r>
            <a:rPr lang="en-GB" sz="1900" kern="1200" dirty="0"/>
            <a:t>Who needs to be present?</a:t>
          </a:r>
          <a:endParaRPr lang="en-US" sz="1900" kern="1200" dirty="0"/>
        </a:p>
        <a:p>
          <a:pPr marL="171450" lvl="1" indent="-171450" algn="l" defTabSz="844550">
            <a:lnSpc>
              <a:spcPct val="90000"/>
            </a:lnSpc>
            <a:spcBef>
              <a:spcPct val="0"/>
            </a:spcBef>
            <a:spcAft>
              <a:spcPct val="15000"/>
            </a:spcAft>
            <a:buChar char="•"/>
          </a:pPr>
          <a:r>
            <a:rPr lang="en-US" sz="1900" kern="1200" dirty="0"/>
            <a:t>What is the purpose of this meeting?</a:t>
          </a:r>
        </a:p>
      </dsp:txBody>
      <dsp:txXfrm>
        <a:off x="4171" y="1135781"/>
        <a:ext cx="2508435" cy="2086199"/>
      </dsp:txXfrm>
    </dsp:sp>
    <dsp:sp modelId="{F3890225-A0B2-4A16-9BA5-79BFC8518FFF}">
      <dsp:nvSpPr>
        <dsp:cNvPr id="0" name=""/>
        <dsp:cNvSpPr/>
      </dsp:nvSpPr>
      <dsp:spPr>
        <a:xfrm>
          <a:off x="2863788" y="228631"/>
          <a:ext cx="2508435" cy="90715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Who will be my Line Manager/Learning Mentor?</a:t>
          </a:r>
        </a:p>
      </dsp:txBody>
      <dsp:txXfrm>
        <a:off x="2863788" y="228631"/>
        <a:ext cx="2508435" cy="907150"/>
      </dsp:txXfrm>
    </dsp:sp>
    <dsp:sp modelId="{05D08026-11B9-4523-A57F-B9D98D26FA3E}">
      <dsp:nvSpPr>
        <dsp:cNvPr id="0" name=""/>
        <dsp:cNvSpPr/>
      </dsp:nvSpPr>
      <dsp:spPr>
        <a:xfrm>
          <a:off x="2863788" y="1135781"/>
          <a:ext cx="2508435" cy="20861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dirty="0"/>
            <a:t>What is their role?</a:t>
          </a:r>
        </a:p>
        <a:p>
          <a:pPr marL="171450" lvl="1" indent="-171450" algn="l" defTabSz="844550">
            <a:lnSpc>
              <a:spcPct val="90000"/>
            </a:lnSpc>
            <a:spcBef>
              <a:spcPct val="0"/>
            </a:spcBef>
            <a:spcAft>
              <a:spcPct val="15000"/>
            </a:spcAft>
            <a:buChar char="•"/>
          </a:pPr>
          <a:r>
            <a:rPr lang="en-US" sz="1900" kern="1200" dirty="0"/>
            <a:t>How can I manage this process well?</a:t>
          </a:r>
        </a:p>
      </dsp:txBody>
      <dsp:txXfrm>
        <a:off x="2863788" y="1135781"/>
        <a:ext cx="2508435" cy="2086199"/>
      </dsp:txXfrm>
    </dsp:sp>
    <dsp:sp modelId="{29CECC60-2A8E-4D46-BAEB-35EB2BBBD0CE}">
      <dsp:nvSpPr>
        <dsp:cNvPr id="0" name=""/>
        <dsp:cNvSpPr/>
      </dsp:nvSpPr>
      <dsp:spPr>
        <a:xfrm>
          <a:off x="5723405" y="228631"/>
          <a:ext cx="2508435" cy="90715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Who will be my Supervisor?</a:t>
          </a:r>
        </a:p>
      </dsp:txBody>
      <dsp:txXfrm>
        <a:off x="5723405" y="228631"/>
        <a:ext cx="2508435" cy="907150"/>
      </dsp:txXfrm>
    </dsp:sp>
    <dsp:sp modelId="{F4BB18B3-3A39-4999-92CC-48AC9A83C6B2}">
      <dsp:nvSpPr>
        <dsp:cNvPr id="0" name=""/>
        <dsp:cNvSpPr/>
      </dsp:nvSpPr>
      <dsp:spPr>
        <a:xfrm>
          <a:off x="5723405" y="1135781"/>
          <a:ext cx="2508435" cy="20861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dirty="0"/>
            <a:t>What is their role?</a:t>
          </a:r>
        </a:p>
        <a:p>
          <a:pPr marL="171450" lvl="1" indent="-171450" algn="l" defTabSz="844550">
            <a:lnSpc>
              <a:spcPct val="90000"/>
            </a:lnSpc>
            <a:spcBef>
              <a:spcPct val="0"/>
            </a:spcBef>
            <a:spcAft>
              <a:spcPct val="15000"/>
            </a:spcAft>
            <a:buChar char="•"/>
          </a:pPr>
          <a:r>
            <a:rPr lang="en-US" sz="1900" kern="1200" dirty="0"/>
            <a:t>Their responsibility?</a:t>
          </a:r>
        </a:p>
        <a:p>
          <a:pPr marL="171450" lvl="1" indent="-171450" algn="l" defTabSz="844550">
            <a:lnSpc>
              <a:spcPct val="90000"/>
            </a:lnSpc>
            <a:spcBef>
              <a:spcPct val="0"/>
            </a:spcBef>
            <a:spcAft>
              <a:spcPct val="15000"/>
            </a:spcAft>
            <a:buChar char="•"/>
          </a:pPr>
          <a:r>
            <a:rPr lang="en-US" sz="1900" kern="1200" dirty="0"/>
            <a:t>My responsibility?</a:t>
          </a:r>
        </a:p>
      </dsp:txBody>
      <dsp:txXfrm>
        <a:off x="5723405" y="1135781"/>
        <a:ext cx="2508435" cy="2086199"/>
      </dsp:txXfrm>
    </dsp:sp>
    <dsp:sp modelId="{66B8F4A8-1C0E-4496-8C26-00F858C8395F}">
      <dsp:nvSpPr>
        <dsp:cNvPr id="0" name=""/>
        <dsp:cNvSpPr/>
      </dsp:nvSpPr>
      <dsp:spPr>
        <a:xfrm>
          <a:off x="8583022" y="228631"/>
          <a:ext cx="2508435" cy="90715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Who will be my Visiting Tutor?</a:t>
          </a:r>
        </a:p>
      </dsp:txBody>
      <dsp:txXfrm>
        <a:off x="8583022" y="228631"/>
        <a:ext cx="2508435" cy="907150"/>
      </dsp:txXfrm>
    </dsp:sp>
    <dsp:sp modelId="{E581F958-0366-4BF8-AAE3-134526ED1E10}">
      <dsp:nvSpPr>
        <dsp:cNvPr id="0" name=""/>
        <dsp:cNvSpPr/>
      </dsp:nvSpPr>
      <dsp:spPr>
        <a:xfrm>
          <a:off x="8583022" y="1135781"/>
          <a:ext cx="2508435" cy="20861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What do they do? </a:t>
          </a:r>
          <a:endParaRPr lang="en-US" sz="1900" kern="1200" dirty="0"/>
        </a:p>
        <a:p>
          <a:pPr marL="171450" lvl="1" indent="-171450" algn="l" defTabSz="844550">
            <a:lnSpc>
              <a:spcPct val="90000"/>
            </a:lnSpc>
            <a:spcBef>
              <a:spcPct val="0"/>
            </a:spcBef>
            <a:spcAft>
              <a:spcPct val="15000"/>
            </a:spcAft>
            <a:buChar char="•"/>
          </a:pPr>
          <a:r>
            <a:rPr lang="en-US" sz="1900" kern="1200" dirty="0"/>
            <a:t>Who is this?</a:t>
          </a:r>
        </a:p>
      </dsp:txBody>
      <dsp:txXfrm>
        <a:off x="8583022" y="1135781"/>
        <a:ext cx="2508435" cy="2086199"/>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06/11/2024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42372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78779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189847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09798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033848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958147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8981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04558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414974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53359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06/11/2024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3609210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63033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06/11/2024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87277816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4B9E0-CEB7-52FB-D449-B33E988DFC28}"/>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dirty="0"/>
              <a:t>This Year at Level 4</a:t>
            </a:r>
          </a:p>
        </p:txBody>
      </p:sp>
      <p:pic>
        <p:nvPicPr>
          <p:cNvPr id="7" name="Graphic 6" descr="Books">
            <a:extLst>
              <a:ext uri="{FF2B5EF4-FFF2-40B4-BE49-F238E27FC236}">
                <a16:creationId xmlns:a16="http://schemas.microsoft.com/office/drawing/2014/main" id="{6803521F-1931-9524-4156-D1C5F540FF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3184979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655" y="675564"/>
            <a:ext cx="4094087" cy="5222315"/>
          </a:xfrm>
        </p:spPr>
        <p:txBody>
          <a:bodyPr anchor="ctr">
            <a:normAutofit/>
          </a:bodyPr>
          <a:lstStyle/>
          <a:p>
            <a:r>
              <a:rPr lang="en-GB" dirty="0"/>
              <a:t>MODULE AIM</a:t>
            </a:r>
          </a:p>
        </p:txBody>
      </p:sp>
      <p:sp>
        <p:nvSpPr>
          <p:cNvPr id="3" name="Content Placeholder 2"/>
          <p:cNvSpPr>
            <a:spLocks noGrp="1"/>
          </p:cNvSpPr>
          <p:nvPr>
            <p:ph idx="1"/>
          </p:nvPr>
        </p:nvSpPr>
        <p:spPr>
          <a:xfrm>
            <a:off x="4924851" y="675564"/>
            <a:ext cx="6832694" cy="5970896"/>
          </a:xfrm>
        </p:spPr>
        <p:txBody>
          <a:bodyPr anchor="ctr">
            <a:normAutofit/>
          </a:bodyPr>
          <a:lstStyle/>
          <a:p>
            <a:pPr marL="0" indent="0" fontAlgn="base" hangingPunct="0">
              <a:buNone/>
            </a:pPr>
            <a:r>
              <a:rPr lang="en-GB" sz="2800" dirty="0"/>
              <a:t>To provide students with an understanding of the key approaches and practices linking the theory and practice of  Youth and Community Work, with the opportunity to develop students’ youth work skills, knowledge and understanding within an appropriate 200 hour placement.</a:t>
            </a:r>
          </a:p>
          <a:p>
            <a:pPr marL="0" indent="0" fontAlgn="base" hangingPunct="0">
              <a:buNone/>
            </a:pPr>
            <a:endParaRPr lang="en-GB" dirty="0"/>
          </a:p>
        </p:txBody>
      </p:sp>
    </p:spTree>
    <p:extLst>
      <p:ext uri="{BB962C8B-B14F-4D97-AF65-F5344CB8AC3E}">
        <p14:creationId xmlns:p14="http://schemas.microsoft.com/office/powerpoint/2010/main" val="12787504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733" y="289656"/>
            <a:ext cx="3253764" cy="5242180"/>
          </a:xfrm>
        </p:spPr>
        <p:txBody>
          <a:bodyPr>
            <a:normAutofit/>
          </a:bodyPr>
          <a:lstStyle/>
          <a:p>
            <a:r>
              <a:rPr lang="en-GB" dirty="0"/>
              <a:t>Learning Outcomes</a:t>
            </a:r>
          </a:p>
        </p:txBody>
      </p:sp>
      <p:sp>
        <p:nvSpPr>
          <p:cNvPr id="3" name="Content Placeholder 2"/>
          <p:cNvSpPr>
            <a:spLocks noGrp="1"/>
          </p:cNvSpPr>
          <p:nvPr>
            <p:ph idx="1"/>
          </p:nvPr>
        </p:nvSpPr>
        <p:spPr>
          <a:xfrm>
            <a:off x="3890460" y="238539"/>
            <a:ext cx="7703313" cy="6571694"/>
          </a:xfrm>
        </p:spPr>
        <p:txBody>
          <a:bodyPr anchor="t">
            <a:normAutofit/>
          </a:bodyPr>
          <a:lstStyle/>
          <a:p>
            <a:pPr algn="just" fontAlgn="base" hangingPunct="0"/>
            <a:r>
              <a:rPr lang="en-GB" sz="2000" cap="none" dirty="0">
                <a:solidFill>
                  <a:srgbClr val="564B3C"/>
                </a:solidFill>
                <a:latin typeface="Century Gothic"/>
                <a:ea typeface="+mn-ea"/>
                <a:cs typeface="+mn-cs"/>
              </a:rPr>
              <a:t>Upon Successful completion of this module, the student should be able to demonstrate the ability to:</a:t>
            </a:r>
          </a:p>
          <a:p>
            <a:pPr marL="0" indent="0" algn="just" fontAlgn="base" hangingPunct="0">
              <a:buNone/>
            </a:pPr>
            <a:endParaRPr lang="en-GB" sz="2000" cap="none" dirty="0">
              <a:solidFill>
                <a:srgbClr val="564B3C"/>
              </a:solidFill>
              <a:latin typeface="Century Gothic"/>
              <a:ea typeface="+mn-ea"/>
              <a:cs typeface="+mn-cs"/>
            </a:endParaRPr>
          </a:p>
          <a:p>
            <a:pPr algn="just" fontAlgn="base" hangingPunct="0"/>
            <a:r>
              <a:rPr lang="en-GB" sz="2400" dirty="0"/>
              <a:t>Successfully complete a 200 hour placement in accordance with the principles and values of youth work. </a:t>
            </a:r>
          </a:p>
          <a:p>
            <a:pPr algn="just" fontAlgn="base" hangingPunct="0"/>
            <a:r>
              <a:rPr lang="en-GB" sz="2400" dirty="0"/>
              <a:t>Engage in reflection and supervised practice.</a:t>
            </a:r>
          </a:p>
          <a:p>
            <a:pPr algn="just" fontAlgn="base" hangingPunct="0"/>
            <a:r>
              <a:rPr lang="en-GB" sz="2400" dirty="0"/>
              <a:t>Begin to identify the development needs of young people in communities and responses associated of youth work in the voluntary and maintained sectors.</a:t>
            </a:r>
          </a:p>
          <a:p>
            <a:pPr algn="just" fontAlgn="base" hangingPunct="0"/>
            <a:r>
              <a:rPr lang="en-GB" sz="2400" dirty="0"/>
              <a:t>Organise their knowledge and learning through use of a range of information resources, and present their work at the appropriate level, and reflect upon sustainable literacy skills developed.</a:t>
            </a:r>
          </a:p>
          <a:p>
            <a:pPr>
              <a:lnSpc>
                <a:spcPct val="110000"/>
              </a:lnSpc>
            </a:pPr>
            <a:endParaRPr lang="en-GB" sz="1900" dirty="0"/>
          </a:p>
        </p:txBody>
      </p:sp>
    </p:spTree>
    <p:extLst>
      <p:ext uri="{BB962C8B-B14F-4D97-AF65-F5344CB8AC3E}">
        <p14:creationId xmlns:p14="http://schemas.microsoft.com/office/powerpoint/2010/main" val="3778969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9683" y="1240076"/>
            <a:ext cx="3324752" cy="4584527"/>
          </a:xfrm>
        </p:spPr>
        <p:txBody>
          <a:bodyPr>
            <a:normAutofit/>
          </a:bodyPr>
          <a:lstStyle/>
          <a:p>
            <a:pPr fontAlgn="base" hangingPunct="0"/>
            <a:r>
              <a:rPr lang="en-GB" b="1" dirty="0"/>
              <a:t>INDICATIVE CONTENT</a:t>
            </a:r>
            <a:br>
              <a:rPr lang="en-GB" dirty="0">
                <a:solidFill>
                  <a:srgbClr val="FFFFFF"/>
                </a:solidFill>
              </a:rPr>
            </a:br>
            <a:r>
              <a:rPr lang="en-GB" dirty="0">
                <a:solidFill>
                  <a:srgbClr val="FFFFFF"/>
                </a:solidFill>
              </a:rPr>
              <a:t> </a:t>
            </a:r>
            <a:br>
              <a:rPr lang="en-GB" dirty="0">
                <a:solidFill>
                  <a:srgbClr val="FFFFFF"/>
                </a:solidFill>
              </a:rPr>
            </a:br>
            <a:endParaRPr lang="en-GB" dirty="0">
              <a:solidFill>
                <a:srgbClr val="FFFFFF"/>
              </a:solidFill>
            </a:endParaRPr>
          </a:p>
        </p:txBody>
      </p:sp>
      <p:sp>
        <p:nvSpPr>
          <p:cNvPr id="3" name="Content Placeholder 2"/>
          <p:cNvSpPr>
            <a:spLocks noGrp="1"/>
          </p:cNvSpPr>
          <p:nvPr>
            <p:ph idx="1"/>
          </p:nvPr>
        </p:nvSpPr>
        <p:spPr>
          <a:xfrm>
            <a:off x="4705594" y="440871"/>
            <a:ext cx="7121735" cy="6232072"/>
          </a:xfrm>
        </p:spPr>
        <p:txBody>
          <a:bodyPr anchor="t">
            <a:normAutofit/>
          </a:bodyPr>
          <a:lstStyle/>
          <a:p>
            <a:pPr lvl="0" algn="just" fontAlgn="base" hangingPunct="0"/>
            <a:r>
              <a:rPr lang="en-GB" sz="2400" dirty="0"/>
              <a:t>How to prepare for placement including identifying sources of support, the importance of working within existing policies and procedures (safeguarding and child protection and health and safety at work for example). </a:t>
            </a:r>
          </a:p>
          <a:p>
            <a:pPr lvl="0" algn="just" fontAlgn="base" hangingPunct="0"/>
            <a:r>
              <a:rPr lang="en-GB" sz="2400" dirty="0"/>
              <a:t>The importance of demonstrating appropriate principles and values within Youth and Community Work.</a:t>
            </a:r>
          </a:p>
          <a:p>
            <a:pPr algn="just"/>
            <a:r>
              <a:rPr lang="en-GB" sz="2400" dirty="0"/>
              <a:t>Understanding forms of supervision and the importance of engaging in supervision for learning and improving practice.</a:t>
            </a:r>
          </a:p>
          <a:p>
            <a:pPr algn="just" fontAlgn="base" hangingPunct="0"/>
            <a:r>
              <a:rPr lang="en-GB" sz="2400" dirty="0"/>
              <a:t>Understanding reflective practice and the process of professional development planning</a:t>
            </a:r>
          </a:p>
          <a:p>
            <a:endParaRPr lang="en-GB" dirty="0"/>
          </a:p>
        </p:txBody>
      </p:sp>
    </p:spTree>
    <p:extLst>
      <p:ext uri="{BB962C8B-B14F-4D97-AF65-F5344CB8AC3E}">
        <p14:creationId xmlns:p14="http://schemas.microsoft.com/office/powerpoint/2010/main" val="1641742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425" y="1240076"/>
            <a:ext cx="3390072" cy="4584527"/>
          </a:xfrm>
        </p:spPr>
        <p:txBody>
          <a:bodyPr>
            <a:normAutofit/>
          </a:bodyPr>
          <a:lstStyle/>
          <a:p>
            <a:r>
              <a:rPr lang="en-GB" b="1" dirty="0"/>
              <a:t>INDICATIVE CONTENT</a:t>
            </a:r>
            <a:endParaRPr lang="en-GB" dirty="0"/>
          </a:p>
        </p:txBody>
      </p:sp>
      <p:sp>
        <p:nvSpPr>
          <p:cNvPr id="3" name="Content Placeholder 2"/>
          <p:cNvSpPr>
            <a:spLocks noGrp="1"/>
          </p:cNvSpPr>
          <p:nvPr>
            <p:ph idx="1"/>
          </p:nvPr>
        </p:nvSpPr>
        <p:spPr>
          <a:xfrm>
            <a:off x="4705594" y="484415"/>
            <a:ext cx="7078192" cy="6112328"/>
          </a:xfrm>
        </p:spPr>
        <p:txBody>
          <a:bodyPr anchor="t">
            <a:normAutofit/>
          </a:bodyPr>
          <a:lstStyle/>
          <a:p>
            <a:pPr lvl="0" algn="just" fontAlgn="base" hangingPunct="0"/>
            <a:r>
              <a:rPr lang="en-GB" sz="2400" dirty="0"/>
              <a:t>Identifying, establishing and managing ones boundaries with young people. </a:t>
            </a:r>
          </a:p>
          <a:p>
            <a:pPr lvl="0" algn="just" fontAlgn="base" hangingPunct="0"/>
            <a:r>
              <a:rPr lang="en-GB" sz="2400" dirty="0"/>
              <a:t>Beginning research as a Youth and Community Worker. </a:t>
            </a:r>
          </a:p>
          <a:p>
            <a:pPr lvl="0" algn="just" fontAlgn="base" hangingPunct="0"/>
            <a:r>
              <a:rPr lang="en-GB" sz="2400" dirty="0"/>
              <a:t>How to encourage youth work activities which enable creativity and innovation in the voluntary and maintained sector.</a:t>
            </a:r>
          </a:p>
          <a:p>
            <a:pPr lvl="0" algn="just" fontAlgn="base" hangingPunct="0"/>
            <a:r>
              <a:rPr lang="en-GB" sz="2400" dirty="0"/>
              <a:t>Understanding the purpose of the placement organisation and the role of the practitioner in contributing to delivering that vision.</a:t>
            </a:r>
          </a:p>
          <a:p>
            <a:pPr algn="just"/>
            <a:r>
              <a:rPr lang="en-GB" sz="2400" dirty="0"/>
              <a:t>Understanding and working within ones existing knowledge and expertise and understanding when and how to pass on appropriate information</a:t>
            </a:r>
          </a:p>
          <a:p>
            <a:endParaRPr lang="en-GB" dirty="0"/>
          </a:p>
        </p:txBody>
      </p:sp>
    </p:spTree>
    <p:extLst>
      <p:ext uri="{BB962C8B-B14F-4D97-AF65-F5344CB8AC3E}">
        <p14:creationId xmlns:p14="http://schemas.microsoft.com/office/powerpoint/2010/main" val="1497685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714F1-F9C0-029B-4CFB-660993373BA7}"/>
              </a:ext>
            </a:extLst>
          </p:cNvPr>
          <p:cNvSpPr>
            <a:spLocks noGrp="1"/>
          </p:cNvSpPr>
          <p:nvPr>
            <p:ph type="title"/>
          </p:nvPr>
        </p:nvSpPr>
        <p:spPr>
          <a:xfrm>
            <a:off x="1557071" y="1584552"/>
            <a:ext cx="9099255" cy="3112397"/>
          </a:xfrm>
        </p:spPr>
        <p:txBody>
          <a:bodyPr vert="horz" lIns="91440" tIns="45720" rIns="91440" bIns="0" rtlCol="0" anchor="ctr">
            <a:normAutofit/>
          </a:bodyPr>
          <a:lstStyle/>
          <a:p>
            <a:pPr algn="ctr"/>
            <a:r>
              <a:rPr lang="en-US" sz="5000" dirty="0"/>
              <a:t>There are 3 Assessment Components linked to the Placement and Portfolio</a:t>
            </a:r>
          </a:p>
        </p:txBody>
      </p:sp>
    </p:spTree>
    <p:extLst>
      <p:ext uri="{BB962C8B-B14F-4D97-AF65-F5344CB8AC3E}">
        <p14:creationId xmlns:p14="http://schemas.microsoft.com/office/powerpoint/2010/main" val="34694874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795" y="239486"/>
            <a:ext cx="3520702" cy="5585117"/>
          </a:xfrm>
        </p:spPr>
        <p:txBody>
          <a:bodyPr>
            <a:normAutofit/>
          </a:bodyPr>
          <a:lstStyle/>
          <a:p>
            <a:r>
              <a:rPr lang="en-GB" sz="2700" b="1" dirty="0">
                <a:latin typeface="Helvetica-Bold"/>
                <a:ea typeface="Calibri" panose="020F0502020204030204" pitchFamily="34" charset="0"/>
                <a:cs typeface="Helvetica-Bold"/>
              </a:rPr>
              <a:t>Level 4</a:t>
            </a:r>
            <a:br>
              <a:rPr lang="en-GB" sz="2700" b="1" dirty="0">
                <a:latin typeface="Helvetica-Bold"/>
                <a:ea typeface="Calibri" panose="020F0502020204030204" pitchFamily="34" charset="0"/>
                <a:cs typeface="Helvetica-Bold"/>
              </a:rPr>
            </a:br>
            <a:r>
              <a:rPr lang="en-GB" sz="2700" b="1" dirty="0">
                <a:latin typeface="Helvetica-Bold"/>
                <a:ea typeface="Calibri" panose="020F0502020204030204" pitchFamily="34" charset="0"/>
                <a:cs typeface="Helvetica-Bold"/>
              </a:rPr>
              <a:t>Assessment Component 1 – 80%</a:t>
            </a:r>
            <a:br>
              <a:rPr lang="en-GB" sz="2700" dirty="0">
                <a:solidFill>
                  <a:srgbClr val="FFFFFF"/>
                </a:solidFill>
                <a:latin typeface="Calibri" panose="020F0502020204030204" pitchFamily="34" charset="0"/>
                <a:ea typeface="Calibri" panose="020F0502020204030204" pitchFamily="34" charset="0"/>
              </a:rPr>
            </a:br>
            <a:endParaRPr lang="en-GB" sz="2700" dirty="0">
              <a:solidFill>
                <a:srgbClr val="FFFFFF"/>
              </a:solidFill>
            </a:endParaRPr>
          </a:p>
        </p:txBody>
      </p:sp>
      <p:sp>
        <p:nvSpPr>
          <p:cNvPr id="3" name="Content Placeholder 2"/>
          <p:cNvSpPr>
            <a:spLocks noGrp="1"/>
          </p:cNvSpPr>
          <p:nvPr>
            <p:ph idx="1"/>
          </p:nvPr>
        </p:nvSpPr>
        <p:spPr>
          <a:xfrm>
            <a:off x="3941575" y="239486"/>
            <a:ext cx="7820440" cy="5585117"/>
          </a:xfrm>
        </p:spPr>
        <p:txBody>
          <a:bodyPr anchor="t">
            <a:normAutofit fontScale="92500" lnSpcReduction="10000"/>
          </a:bodyPr>
          <a:lstStyle/>
          <a:p>
            <a:pPr marL="0" indent="0" algn="just">
              <a:buNone/>
            </a:pPr>
            <a:r>
              <a:rPr lang="en-GB" sz="3100" b="1" dirty="0"/>
              <a:t>Assessment Component 1 is made up of three sections.</a:t>
            </a:r>
            <a:endParaRPr lang="en-GB" sz="3100" dirty="0"/>
          </a:p>
          <a:p>
            <a:pPr marL="0" indent="0" algn="just">
              <a:buNone/>
            </a:pPr>
            <a:r>
              <a:rPr lang="en-GB" sz="3100" dirty="0"/>
              <a:t>Coursework:  A Professional Journal (3000 words)</a:t>
            </a:r>
            <a:endParaRPr lang="en-GB" sz="3100" b="0" i="0" dirty="0">
              <a:solidFill>
                <a:srgbClr val="000000"/>
              </a:solidFill>
              <a:effectLst/>
            </a:endParaRPr>
          </a:p>
          <a:p>
            <a:pPr algn="just"/>
            <a:r>
              <a:rPr lang="en-GB" sz="3100" b="0" i="0" dirty="0">
                <a:solidFill>
                  <a:srgbClr val="000000"/>
                </a:solidFill>
                <a:effectLst/>
              </a:rPr>
              <a:t>The Journal will include the following:</a:t>
            </a:r>
          </a:p>
          <a:p>
            <a:pPr algn="just"/>
            <a:r>
              <a:rPr lang="en-GB" sz="3100" b="0" i="0" dirty="0">
                <a:solidFill>
                  <a:srgbClr val="000000"/>
                </a:solidFill>
                <a:effectLst/>
              </a:rPr>
              <a:t>An introduction to set the scene (200 words)</a:t>
            </a:r>
          </a:p>
          <a:p>
            <a:pPr algn="just"/>
            <a:r>
              <a:rPr lang="en-GB" sz="3100" b="0" i="0" dirty="0">
                <a:solidFill>
                  <a:srgbClr val="000000"/>
                </a:solidFill>
                <a:effectLst/>
              </a:rPr>
              <a:t>An observation and evaluation of the structure and work of the placement provider, identifying examples of good youth work practice linked to theory and policy (approximately 900 words)</a:t>
            </a:r>
          </a:p>
          <a:p>
            <a:pPr algn="just"/>
            <a:r>
              <a:rPr lang="en-GB" sz="3100" b="0" i="0" dirty="0">
                <a:solidFill>
                  <a:srgbClr val="000000"/>
                </a:solidFill>
                <a:effectLst/>
              </a:rPr>
              <a:t>A community profile drawing on wider reading (approximately 1100 words), and…..</a:t>
            </a:r>
          </a:p>
          <a:p>
            <a:pPr lvl="0" fontAlgn="base" hangingPunct="0">
              <a:lnSpc>
                <a:spcPct val="110000"/>
              </a:lnSpc>
            </a:pPr>
            <a:endParaRPr lang="en-GB" sz="1100" b="1" dirty="0"/>
          </a:p>
          <a:p>
            <a:pPr>
              <a:lnSpc>
                <a:spcPct val="110000"/>
              </a:lnSpc>
            </a:pPr>
            <a:endParaRPr lang="en-GB" sz="1100" dirty="0"/>
          </a:p>
        </p:txBody>
      </p:sp>
    </p:spTree>
    <p:extLst>
      <p:ext uri="{BB962C8B-B14F-4D97-AF65-F5344CB8AC3E}">
        <p14:creationId xmlns:p14="http://schemas.microsoft.com/office/powerpoint/2010/main" val="2525835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687" y="1230086"/>
            <a:ext cx="3261810" cy="4594517"/>
          </a:xfrm>
        </p:spPr>
        <p:txBody>
          <a:bodyPr>
            <a:normAutofit/>
          </a:bodyPr>
          <a:lstStyle/>
          <a:p>
            <a:r>
              <a:rPr lang="en-GB" sz="2700" b="1" dirty="0">
                <a:latin typeface="Helvetica-Bold"/>
                <a:ea typeface="Calibri" panose="020F0502020204030204" pitchFamily="34" charset="0"/>
                <a:cs typeface="Helvetica-Bold"/>
              </a:rPr>
              <a:t>Level 4</a:t>
            </a:r>
            <a:br>
              <a:rPr lang="en-GB" sz="2700" b="1" dirty="0">
                <a:latin typeface="Helvetica-Bold"/>
                <a:ea typeface="Calibri" panose="020F0502020204030204" pitchFamily="34" charset="0"/>
                <a:cs typeface="Helvetica-Bold"/>
              </a:rPr>
            </a:br>
            <a:r>
              <a:rPr lang="en-GB" sz="2700" b="1" dirty="0">
                <a:latin typeface="Helvetica-Bold"/>
                <a:ea typeface="Calibri" panose="020F0502020204030204" pitchFamily="34" charset="0"/>
                <a:cs typeface="Helvetica-Bold"/>
              </a:rPr>
              <a:t>Assessment Component 1 – 80%</a:t>
            </a:r>
            <a:br>
              <a:rPr lang="en-GB" sz="2700" dirty="0">
                <a:solidFill>
                  <a:srgbClr val="FFFFFF"/>
                </a:solidFill>
                <a:latin typeface="Calibri" panose="020F0502020204030204" pitchFamily="34" charset="0"/>
                <a:ea typeface="Calibri" panose="020F0502020204030204" pitchFamily="34" charset="0"/>
              </a:rPr>
            </a:br>
            <a:endParaRPr lang="en-GB" sz="2700" dirty="0">
              <a:solidFill>
                <a:srgbClr val="FFFFFF"/>
              </a:solidFill>
            </a:endParaRPr>
          </a:p>
        </p:txBody>
      </p:sp>
      <p:sp>
        <p:nvSpPr>
          <p:cNvPr id="3" name="Content Placeholder 2"/>
          <p:cNvSpPr>
            <a:spLocks noGrp="1"/>
          </p:cNvSpPr>
          <p:nvPr>
            <p:ph idx="1"/>
          </p:nvPr>
        </p:nvSpPr>
        <p:spPr>
          <a:xfrm>
            <a:off x="3032855" y="279242"/>
            <a:ext cx="9030410" cy="5545361"/>
          </a:xfrm>
        </p:spPr>
        <p:txBody>
          <a:bodyPr anchor="t">
            <a:normAutofit fontScale="92500" lnSpcReduction="20000"/>
          </a:bodyPr>
          <a:lstStyle/>
          <a:p>
            <a:pPr marL="0" indent="0" algn="just">
              <a:buNone/>
            </a:pPr>
            <a:r>
              <a:rPr lang="en-GB" sz="3100" b="1" dirty="0"/>
              <a:t>Assessment Component 1</a:t>
            </a:r>
          </a:p>
          <a:p>
            <a:pPr marL="0" indent="0" algn="just">
              <a:buNone/>
            </a:pPr>
            <a:endParaRPr lang="en-GB" sz="3100" dirty="0"/>
          </a:p>
          <a:p>
            <a:pPr marL="274320" marR="0" lvl="0" indent="-274320" algn="just" defTabSz="914400" rtl="0" eaLnBrk="1" fontAlgn="auto" latinLnBrk="0" hangingPunct="1">
              <a:lnSpc>
                <a:spcPct val="100000"/>
              </a:lnSpc>
              <a:spcBef>
                <a:spcPts val="600"/>
              </a:spcBef>
              <a:spcAft>
                <a:spcPts val="0"/>
              </a:spcAft>
              <a:buClr>
                <a:srgbClr val="727CA3"/>
              </a:buClr>
              <a:buSzPct val="76000"/>
              <a:buFont typeface="Wingdings 3"/>
              <a:buChar char=""/>
              <a:tabLst/>
              <a:defRPr/>
            </a:pPr>
            <a:r>
              <a:rPr kumimoji="0" lang="en-GB" sz="2800" b="0" i="0" u="none" strike="noStrike" kern="1200" cap="none" spc="0" normalizeH="0" baseline="0" noProof="0" dirty="0">
                <a:ln>
                  <a:noFill/>
                </a:ln>
                <a:solidFill>
                  <a:srgbClr val="000000"/>
                </a:solidFill>
                <a:effectLst/>
                <a:uLnTx/>
                <a:uFillTx/>
                <a:latin typeface="Gill Sans MT"/>
                <a:ea typeface="+mn-ea"/>
                <a:cs typeface="+mn-cs"/>
              </a:rPr>
              <a:t>A summary of your own learning and development identifying ways in which your learning can be applied to your future placement practice. Your summary should be linked to your professional development plan and underpinned to examples from your practice and appropriate literature including the National Occupational Standards for Youth Work (approximately 800 words).</a:t>
            </a:r>
          </a:p>
          <a:p>
            <a:pPr marL="731520" lvl="1" indent="-274320" algn="just">
              <a:lnSpc>
                <a:spcPct val="100000"/>
              </a:lnSpc>
              <a:spcBef>
                <a:spcPts val="600"/>
              </a:spcBef>
              <a:buClr>
                <a:srgbClr val="727CA3"/>
              </a:buClr>
              <a:buSzPct val="76000"/>
              <a:buFont typeface="Wingdings 3"/>
              <a:buChar char=""/>
              <a:defRPr/>
            </a:pPr>
            <a:endParaRPr kumimoji="0" lang="en-GB" sz="2200" b="0" i="0" u="none" strike="noStrike" kern="1200" cap="none" spc="0" normalizeH="0" baseline="0" noProof="0" dirty="0">
              <a:ln>
                <a:noFill/>
              </a:ln>
              <a:solidFill>
                <a:srgbClr val="000000"/>
              </a:solidFill>
              <a:effectLst/>
              <a:uLnTx/>
              <a:uFillTx/>
              <a:latin typeface="Gill Sans MT"/>
              <a:ea typeface="+mn-ea"/>
              <a:cs typeface="+mn-cs"/>
            </a:endParaRPr>
          </a:p>
          <a:p>
            <a:pPr marL="731520" lvl="1" indent="-274320" algn="just">
              <a:lnSpc>
                <a:spcPct val="100000"/>
              </a:lnSpc>
              <a:spcBef>
                <a:spcPts val="600"/>
              </a:spcBef>
              <a:buClr>
                <a:srgbClr val="727CA3"/>
              </a:buClr>
              <a:buSzPct val="76000"/>
              <a:buFont typeface="Wingdings 3"/>
              <a:buChar char=""/>
              <a:defRPr/>
            </a:pPr>
            <a:r>
              <a:rPr kumimoji="0" lang="en-GB" sz="2200" b="0" i="0" u="none" strike="noStrike" kern="1200" cap="none" spc="0" normalizeH="0" baseline="0" noProof="0" dirty="0">
                <a:ln>
                  <a:noFill/>
                </a:ln>
                <a:solidFill>
                  <a:srgbClr val="000000"/>
                </a:solidFill>
                <a:effectLst/>
                <a:uLnTx/>
                <a:uFillTx/>
                <a:latin typeface="Gill Sans MT"/>
                <a:ea typeface="+mn-ea"/>
                <a:cs typeface="+mn-cs"/>
              </a:rPr>
              <a:t>You can include your Professional Development Plan (PDP) and NOS Evidence Matrix  (NEM) in this section the (PDP) and (NEM) evidence matrix will not be counted in the word count.</a:t>
            </a:r>
          </a:p>
          <a:p>
            <a:pPr marL="274320" marR="0" lvl="0" indent="-274320" algn="l" defTabSz="914400" rtl="0" eaLnBrk="1" fontAlgn="auto" latinLnBrk="0" hangingPunct="1">
              <a:lnSpc>
                <a:spcPct val="100000"/>
              </a:lnSpc>
              <a:spcBef>
                <a:spcPts val="600"/>
              </a:spcBef>
              <a:spcAft>
                <a:spcPts val="0"/>
              </a:spcAft>
              <a:buClr>
                <a:srgbClr val="727CA3"/>
              </a:buClr>
              <a:buSzPct val="76000"/>
              <a:buFont typeface="Wingdings 3"/>
              <a:buChar char=""/>
              <a:tabLst/>
              <a:defRPr/>
            </a:pPr>
            <a:endParaRPr kumimoji="0" lang="en-GB" sz="2200" b="0" i="0" u="none" strike="noStrike" kern="1200" cap="none" spc="0" normalizeH="0" baseline="0" noProof="0" dirty="0">
              <a:ln>
                <a:noFill/>
              </a:ln>
              <a:solidFill>
                <a:prstClr val="black"/>
              </a:solidFill>
              <a:effectLst/>
              <a:uLnTx/>
              <a:uFillTx/>
              <a:latin typeface="Gill Sans M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2000" b="0" i="0" u="none" strike="noStrike" kern="1200" cap="none" spc="0" normalizeH="0" baseline="0" noProof="0" dirty="0">
              <a:ln>
                <a:noFill/>
              </a:ln>
              <a:solidFill>
                <a:prstClr val="black"/>
              </a:solidFill>
              <a:effectLst/>
              <a:uLnTx/>
              <a:uFillTx/>
              <a:latin typeface="Gill Sans M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2000" b="0" i="0" u="none" strike="noStrike" kern="1200" cap="none" spc="0" normalizeH="0" baseline="0" noProof="0" dirty="0">
                <a:ln>
                  <a:noFill/>
                </a:ln>
                <a:solidFill>
                  <a:prstClr val="black"/>
                </a:solidFill>
                <a:effectLst/>
                <a:uLnTx/>
                <a:uFillTx/>
                <a:latin typeface="Gill Sans MT"/>
                <a:ea typeface="+mn-ea"/>
                <a:cs typeface="+mn-cs"/>
              </a:rPr>
              <a:t>(The suggested words counts are approximations and are to be used as a guide only).</a:t>
            </a:r>
          </a:p>
          <a:p>
            <a:pPr lvl="0" fontAlgn="base" hangingPunct="0">
              <a:lnSpc>
                <a:spcPct val="110000"/>
              </a:lnSpc>
            </a:pPr>
            <a:endParaRPr lang="en-GB" sz="1100" b="1" dirty="0"/>
          </a:p>
          <a:p>
            <a:pPr>
              <a:lnSpc>
                <a:spcPct val="110000"/>
              </a:lnSpc>
            </a:pPr>
            <a:endParaRPr lang="en-GB" sz="1100" dirty="0"/>
          </a:p>
        </p:txBody>
      </p:sp>
    </p:spTree>
    <p:extLst>
      <p:ext uri="{BB962C8B-B14F-4D97-AF65-F5344CB8AC3E}">
        <p14:creationId xmlns:p14="http://schemas.microsoft.com/office/powerpoint/2010/main" val="1575195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9391" y="1240077"/>
            <a:ext cx="3218105" cy="3405758"/>
          </a:xfrm>
        </p:spPr>
        <p:txBody>
          <a:bodyPr>
            <a:normAutofit/>
          </a:bodyPr>
          <a:lstStyle/>
          <a:p>
            <a:r>
              <a:rPr lang="en-GB" sz="2700" b="1" dirty="0">
                <a:latin typeface="Helvetica-Bold"/>
                <a:ea typeface="Calibri" panose="020F0502020204030204" pitchFamily="34" charset="0"/>
                <a:cs typeface="Helvetica-Bold"/>
              </a:rPr>
              <a:t>Assessment Component 1 – 80%</a:t>
            </a:r>
            <a:br>
              <a:rPr lang="en-GB" sz="2700" dirty="0">
                <a:solidFill>
                  <a:srgbClr val="FFFFFF"/>
                </a:solidFill>
                <a:latin typeface="Calibri" panose="020F0502020204030204" pitchFamily="34" charset="0"/>
                <a:ea typeface="Calibri" panose="020F0502020204030204" pitchFamily="34" charset="0"/>
              </a:rPr>
            </a:br>
            <a:endParaRPr lang="en-GB" sz="2700" dirty="0">
              <a:solidFill>
                <a:srgbClr val="FFFFFF"/>
              </a:solidFill>
            </a:endParaRPr>
          </a:p>
        </p:txBody>
      </p:sp>
      <p:sp>
        <p:nvSpPr>
          <p:cNvPr id="3" name="Content Placeholder 2"/>
          <p:cNvSpPr>
            <a:spLocks noGrp="1"/>
          </p:cNvSpPr>
          <p:nvPr>
            <p:ph idx="1"/>
          </p:nvPr>
        </p:nvSpPr>
        <p:spPr>
          <a:xfrm>
            <a:off x="4705594" y="0"/>
            <a:ext cx="7127015" cy="5503439"/>
          </a:xfrm>
        </p:spPr>
        <p:txBody>
          <a:bodyPr anchor="t">
            <a:normAutofit fontScale="92500" lnSpcReduction="10000"/>
          </a:bodyPr>
          <a:lstStyle/>
          <a:p>
            <a:pPr marL="0" indent="0">
              <a:lnSpc>
                <a:spcPct val="110000"/>
              </a:lnSpc>
              <a:spcAft>
                <a:spcPts val="0"/>
              </a:spcAft>
              <a:buNone/>
            </a:pPr>
            <a:endParaRPr lang="en-GB" sz="2400" dirty="0">
              <a:latin typeface="Calibri" panose="020F0502020204030204" pitchFamily="34" charset="0"/>
              <a:ea typeface="Calibri" panose="020F0502020204030204" pitchFamily="34" charset="0"/>
            </a:endParaRPr>
          </a:p>
          <a:p>
            <a:pPr fontAlgn="base" hangingPunct="0">
              <a:lnSpc>
                <a:spcPct val="110000"/>
              </a:lnSpc>
            </a:pPr>
            <a:r>
              <a:rPr lang="en-GB" sz="2400" dirty="0"/>
              <a:t>Detailed appendices to include 6 reflective journals, an original risk assessment of the work setting, and all relevant supporting evidence, for example, time sheets, minutes of meetings, session plans, posters created by students.</a:t>
            </a:r>
            <a:r>
              <a:rPr kumimoji="0" lang="en-US" sz="2400" i="0" u="none" strike="noStrike" kern="1200" cap="none" spc="0" normalizeH="0" baseline="0" noProof="0" dirty="0">
                <a:ln>
                  <a:noFill/>
                </a:ln>
                <a:effectLst/>
                <a:uLnTx/>
                <a:uFillTx/>
                <a:latin typeface="Gill Sans MT"/>
                <a:ea typeface="+mn-ea"/>
                <a:cs typeface="+mn-cs"/>
              </a:rPr>
              <a:t> </a:t>
            </a:r>
          </a:p>
          <a:p>
            <a:pPr fontAlgn="base" hangingPunct="0">
              <a:lnSpc>
                <a:spcPct val="110000"/>
              </a:lnSpc>
            </a:pPr>
            <a:r>
              <a:rPr kumimoji="0" lang="en-US" sz="2400" b="1" i="0" u="none" strike="noStrike" kern="1200" cap="none" spc="0" normalizeH="0" baseline="0" noProof="0" dirty="0">
                <a:ln>
                  <a:noFill/>
                </a:ln>
                <a:effectLst/>
                <a:uLnTx/>
                <a:uFillTx/>
                <a:latin typeface="Gill Sans MT"/>
                <a:ea typeface="+mn-ea"/>
                <a:cs typeface="+mn-cs"/>
              </a:rPr>
              <a:t>You </a:t>
            </a:r>
            <a:r>
              <a:rPr kumimoji="0" lang="en-US" sz="2400" b="1" i="0" u="sng" strike="noStrike" kern="1200" cap="none" spc="0" normalizeH="0" baseline="0" noProof="0" dirty="0">
                <a:ln>
                  <a:noFill/>
                </a:ln>
                <a:effectLst/>
                <a:uLnTx/>
                <a:uFillTx/>
                <a:latin typeface="Gill Sans MT"/>
                <a:ea typeface="+mn-ea"/>
                <a:cs typeface="+mn-cs"/>
              </a:rPr>
              <a:t>will not</a:t>
            </a:r>
            <a:r>
              <a:rPr kumimoji="0" lang="en-US" sz="2400" b="1" i="0" u="none" strike="noStrike" kern="1200" cap="none" spc="0" normalizeH="0" baseline="0" noProof="0" dirty="0">
                <a:ln>
                  <a:noFill/>
                </a:ln>
                <a:effectLst/>
                <a:uLnTx/>
                <a:uFillTx/>
                <a:latin typeface="Gill Sans MT"/>
                <a:ea typeface="+mn-ea"/>
                <a:cs typeface="+mn-cs"/>
              </a:rPr>
              <a:t> be required to submit this section to Turnitin – however it is a requirement for the Supervisor to see your reflective recordings (the supervisor does provide a grade that reflects your writing, and your engagement in the process). </a:t>
            </a:r>
          </a:p>
          <a:p>
            <a:pPr fontAlgn="base" hangingPunct="0">
              <a:lnSpc>
                <a:spcPct val="110000"/>
              </a:lnSpc>
            </a:pPr>
            <a:r>
              <a:rPr kumimoji="0" lang="en-US" sz="2400" b="1" i="0" u="none" strike="noStrike" kern="1200" cap="none" spc="0" normalizeH="0" baseline="0" noProof="0" dirty="0">
                <a:ln>
                  <a:noFill/>
                </a:ln>
                <a:effectLst/>
                <a:uLnTx/>
                <a:uFillTx/>
                <a:latin typeface="Gill Sans MT"/>
                <a:ea typeface="+mn-ea"/>
                <a:cs typeface="+mn-cs"/>
              </a:rPr>
              <a:t>You may also want to show the above examples to your LM – this could support/improve the grade from them.</a:t>
            </a:r>
          </a:p>
          <a:p>
            <a:pPr lvl="0" fontAlgn="base" hangingPunct="0">
              <a:lnSpc>
                <a:spcPct val="110000"/>
              </a:lnSpc>
            </a:pPr>
            <a:endParaRPr lang="en-GB" sz="1900" b="1" dirty="0"/>
          </a:p>
          <a:p>
            <a:pPr>
              <a:lnSpc>
                <a:spcPct val="110000"/>
              </a:lnSpc>
            </a:pPr>
            <a:endParaRPr lang="en-GB" sz="1900" dirty="0"/>
          </a:p>
        </p:txBody>
      </p:sp>
    </p:spTree>
    <p:extLst>
      <p:ext uri="{BB962C8B-B14F-4D97-AF65-F5344CB8AC3E}">
        <p14:creationId xmlns:p14="http://schemas.microsoft.com/office/powerpoint/2010/main" val="1911697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271" y="437323"/>
            <a:ext cx="3458226" cy="4776462"/>
          </a:xfrm>
        </p:spPr>
        <p:txBody>
          <a:bodyPr>
            <a:normAutofit/>
          </a:bodyPr>
          <a:lstStyle/>
          <a:p>
            <a:r>
              <a:rPr lang="en-GB" sz="2500" b="1" dirty="0"/>
              <a:t>Assessment Components 2 and 3</a:t>
            </a:r>
            <a:endParaRPr lang="en-GB" sz="2500" dirty="0"/>
          </a:p>
        </p:txBody>
      </p:sp>
      <p:sp>
        <p:nvSpPr>
          <p:cNvPr id="3" name="Content Placeholder 2"/>
          <p:cNvSpPr>
            <a:spLocks noGrp="1"/>
          </p:cNvSpPr>
          <p:nvPr>
            <p:ph idx="1"/>
          </p:nvPr>
        </p:nvSpPr>
        <p:spPr>
          <a:xfrm>
            <a:off x="4169229" y="525439"/>
            <a:ext cx="7963631" cy="6121021"/>
          </a:xfrm>
        </p:spPr>
        <p:txBody>
          <a:bodyPr anchor="t">
            <a:normAutofit/>
          </a:bodyPr>
          <a:lstStyle/>
          <a:p>
            <a:r>
              <a:rPr lang="en-GB" sz="2800" b="1" dirty="0"/>
              <a:t>Assessment Component 2 – 10%</a:t>
            </a:r>
          </a:p>
          <a:p>
            <a:pPr lvl="1"/>
            <a:r>
              <a:rPr lang="en-GB" sz="2800" dirty="0"/>
              <a:t>A Learning Mentor Report making clear reference to examples from the student’s practice and conduct while on placement.  The report will include the requirement for the Learning Mentor to observe and comment upon a specific piece of the student’s practice..</a:t>
            </a:r>
            <a:r>
              <a:rPr lang="en-GB" sz="2800" b="1" dirty="0"/>
              <a:t> </a:t>
            </a:r>
            <a:endParaRPr lang="en-GB" sz="2800" dirty="0"/>
          </a:p>
          <a:p>
            <a:r>
              <a:rPr lang="en-GB" sz="2800" b="1" dirty="0"/>
              <a:t>Assessment Component 3 – 10%</a:t>
            </a:r>
            <a:endParaRPr lang="en-GB" sz="2800" dirty="0"/>
          </a:p>
          <a:p>
            <a:pPr lvl="1"/>
            <a:r>
              <a:rPr lang="en-GB" sz="2800" dirty="0"/>
              <a:t>A report from the Fieldwork Supervisor reflecting on the student’s engagement with group supervision and reflective practice.</a:t>
            </a:r>
          </a:p>
        </p:txBody>
      </p:sp>
    </p:spTree>
    <p:extLst>
      <p:ext uri="{BB962C8B-B14F-4D97-AF65-F5344CB8AC3E}">
        <p14:creationId xmlns:p14="http://schemas.microsoft.com/office/powerpoint/2010/main" val="2226520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AF86EF-884B-9BF9-F02A-8D5D348AF970}"/>
              </a:ext>
            </a:extLst>
          </p:cNvPr>
          <p:cNvSpPr>
            <a:spLocks noGrp="1"/>
          </p:cNvSpPr>
          <p:nvPr>
            <p:ph idx="1"/>
          </p:nvPr>
        </p:nvSpPr>
        <p:spPr>
          <a:xfrm>
            <a:off x="1451579" y="1346043"/>
            <a:ext cx="9405891" cy="3522520"/>
          </a:xfrm>
        </p:spPr>
        <p:txBody>
          <a:bodyPr>
            <a:normAutofit/>
          </a:bodyPr>
          <a:lstStyle/>
          <a:p>
            <a:pPr marL="0" indent="0">
              <a:buNone/>
            </a:pPr>
            <a:r>
              <a:rPr lang="en-GB" sz="5400" dirty="0"/>
              <a:t>What is apparent about assessment component 2 and 3?</a:t>
            </a:r>
          </a:p>
        </p:txBody>
      </p:sp>
    </p:spTree>
    <p:extLst>
      <p:ext uri="{BB962C8B-B14F-4D97-AF65-F5344CB8AC3E}">
        <p14:creationId xmlns:p14="http://schemas.microsoft.com/office/powerpoint/2010/main" val="23035528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1D8A3-D8DF-7485-782F-5A873CD50AC0}"/>
              </a:ext>
            </a:extLst>
          </p:cNvPr>
          <p:cNvSpPr>
            <a:spLocks noGrp="1"/>
          </p:cNvSpPr>
          <p:nvPr>
            <p:ph type="title"/>
          </p:nvPr>
        </p:nvSpPr>
        <p:spPr/>
        <p:txBody>
          <a:bodyPr/>
          <a:lstStyle/>
          <a:p>
            <a:r>
              <a:rPr lang="en-GB" dirty="0"/>
              <a:t>Important information</a:t>
            </a:r>
          </a:p>
        </p:txBody>
      </p:sp>
      <p:sp>
        <p:nvSpPr>
          <p:cNvPr id="3" name="Content Placeholder 2">
            <a:extLst>
              <a:ext uri="{FF2B5EF4-FFF2-40B4-BE49-F238E27FC236}">
                <a16:creationId xmlns:a16="http://schemas.microsoft.com/office/drawing/2014/main" id="{7782474D-142C-AD1D-FF91-CDCA5F712211}"/>
              </a:ext>
            </a:extLst>
          </p:cNvPr>
          <p:cNvSpPr>
            <a:spLocks noGrp="1"/>
          </p:cNvSpPr>
          <p:nvPr>
            <p:ph idx="1"/>
          </p:nvPr>
        </p:nvSpPr>
        <p:spPr>
          <a:xfrm>
            <a:off x="1451579" y="2015732"/>
            <a:ext cx="9603275" cy="3737368"/>
          </a:xfrm>
        </p:spPr>
        <p:txBody>
          <a:bodyPr>
            <a:normAutofit/>
          </a:bodyPr>
          <a:lstStyle/>
          <a:p>
            <a:pPr algn="just">
              <a:buClr>
                <a:srgbClr val="93A299"/>
              </a:buClr>
            </a:pPr>
            <a:r>
              <a:rPr lang="en-GB" sz="2400" dirty="0"/>
              <a:t>The previous components are completed by somebody else involved with your placement learning. </a:t>
            </a:r>
          </a:p>
          <a:p>
            <a:pPr lvl="0" algn="just">
              <a:buClr>
                <a:srgbClr val="93A299"/>
              </a:buClr>
            </a:pPr>
            <a:r>
              <a:rPr lang="en-GB" sz="2400" dirty="0"/>
              <a:t>For example the learning mentor will write the learning mentor’s report, and your supervisor will prepare a report on how well you have engaged in the supervision process, (which consists of 6 supervision meetings with you and them).  </a:t>
            </a:r>
          </a:p>
          <a:p>
            <a:pPr lvl="0" algn="just">
              <a:buClr>
                <a:srgbClr val="93A299"/>
              </a:buClr>
            </a:pPr>
            <a:r>
              <a:rPr lang="en-GB" sz="2400" dirty="0"/>
              <a:t>The report templates are found within the Fieldwork Guidelines, and it is your responsibility to share these with the LM and Supervisor.</a:t>
            </a:r>
          </a:p>
          <a:p>
            <a:endParaRPr lang="en-GB" dirty="0"/>
          </a:p>
        </p:txBody>
      </p:sp>
    </p:spTree>
    <p:extLst>
      <p:ext uri="{BB962C8B-B14F-4D97-AF65-F5344CB8AC3E}">
        <p14:creationId xmlns:p14="http://schemas.microsoft.com/office/powerpoint/2010/main" val="28310355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54FEB-BB97-8414-26DE-F03308327126}"/>
              </a:ext>
            </a:extLst>
          </p:cNvPr>
          <p:cNvSpPr>
            <a:spLocks noGrp="1"/>
          </p:cNvSpPr>
          <p:nvPr>
            <p:ph type="title"/>
          </p:nvPr>
        </p:nvSpPr>
        <p:spPr/>
        <p:txBody>
          <a:bodyPr/>
          <a:lstStyle/>
          <a:p>
            <a:r>
              <a:rPr lang="en-GB" dirty="0"/>
              <a:t>Important information</a:t>
            </a:r>
          </a:p>
        </p:txBody>
      </p:sp>
      <p:sp>
        <p:nvSpPr>
          <p:cNvPr id="3" name="Content Placeholder 2">
            <a:extLst>
              <a:ext uri="{FF2B5EF4-FFF2-40B4-BE49-F238E27FC236}">
                <a16:creationId xmlns:a16="http://schemas.microsoft.com/office/drawing/2014/main" id="{3C35B18F-174A-EB00-57F8-16022F35CD85}"/>
              </a:ext>
            </a:extLst>
          </p:cNvPr>
          <p:cNvSpPr>
            <a:spLocks noGrp="1"/>
          </p:cNvSpPr>
          <p:nvPr>
            <p:ph idx="1"/>
          </p:nvPr>
        </p:nvSpPr>
        <p:spPr>
          <a:xfrm>
            <a:off x="238539" y="1499390"/>
            <a:ext cx="11322090" cy="4094922"/>
          </a:xfrm>
        </p:spPr>
        <p:txBody>
          <a:bodyPr>
            <a:normAutofit lnSpcReduction="10000"/>
          </a:bodyPr>
          <a:lstStyle/>
          <a:p>
            <a:pPr lvl="0">
              <a:buClr>
                <a:srgbClr val="93A299"/>
              </a:buClr>
            </a:pPr>
            <a:r>
              <a:rPr lang="en-GB" sz="2200" dirty="0"/>
              <a:t>Be mindful that although the reports are not written by </a:t>
            </a:r>
            <a:r>
              <a:rPr lang="en-GB" sz="2200" b="1" dirty="0"/>
              <a:t>you</a:t>
            </a:r>
            <a:r>
              <a:rPr lang="en-GB" sz="2200" dirty="0"/>
              <a:t> they are written on </a:t>
            </a:r>
            <a:r>
              <a:rPr lang="en-GB" sz="2200" b="1" dirty="0"/>
              <a:t>you</a:t>
            </a:r>
            <a:r>
              <a:rPr lang="en-GB" sz="2200" dirty="0"/>
              <a:t> and therefore how </a:t>
            </a:r>
            <a:r>
              <a:rPr lang="en-GB" sz="2200" b="1" dirty="0"/>
              <a:t>you engage </a:t>
            </a:r>
            <a:r>
              <a:rPr lang="en-GB" sz="2200" dirty="0"/>
              <a:t>in the placement and in the supervision process is of utmost importance.</a:t>
            </a:r>
          </a:p>
          <a:p>
            <a:pPr marL="114300" lvl="0" indent="0">
              <a:buClr>
                <a:srgbClr val="93A299"/>
              </a:buClr>
              <a:buNone/>
            </a:pPr>
            <a:endParaRPr lang="en-GB" sz="2200" dirty="0"/>
          </a:p>
          <a:p>
            <a:pPr lvl="0">
              <a:buClr>
                <a:srgbClr val="93A299"/>
              </a:buClr>
            </a:pPr>
            <a:r>
              <a:rPr lang="en-GB" sz="2200" dirty="0"/>
              <a:t>You are also responsible for co-ordinating the previous components, therefore  </a:t>
            </a:r>
            <a:r>
              <a:rPr lang="en-GB" sz="2200" b="1" dirty="0"/>
              <a:t>you are in charge</a:t>
            </a:r>
            <a:r>
              <a:rPr lang="en-GB" sz="2200" dirty="0"/>
              <a:t> of ensuring that the learning mentor or line manager is aware of the deadline date for receiving the report (be mindful to set this date before the final submission of your portfolio).The last thing you want is to be waiting for this on the deadline day. </a:t>
            </a:r>
          </a:p>
          <a:p>
            <a:pPr lvl="0">
              <a:buClr>
                <a:srgbClr val="93A299"/>
              </a:buClr>
            </a:pPr>
            <a:endParaRPr lang="en-GB" sz="2200" dirty="0"/>
          </a:p>
          <a:p>
            <a:pPr lvl="0">
              <a:buClr>
                <a:srgbClr val="93A299"/>
              </a:buClr>
            </a:pPr>
            <a:r>
              <a:rPr lang="en-GB" sz="2200" dirty="0"/>
              <a:t>For Example if the submission of the portfolio is on Thursday the 25</a:t>
            </a:r>
            <a:r>
              <a:rPr lang="en-GB" sz="2200" baseline="30000" dirty="0"/>
              <a:t>th</a:t>
            </a:r>
            <a:r>
              <a:rPr lang="en-GB" sz="2200" dirty="0"/>
              <a:t> January 2025 then you may ask the learning mentor to prepare the report 2 weeks before this date o as soon as you have completed your hours.  </a:t>
            </a:r>
            <a:r>
              <a:rPr lang="en-GB" sz="2200" b="1" dirty="0">
                <a:highlight>
                  <a:srgbClr val="FFFF00"/>
                </a:highlight>
              </a:rPr>
              <a:t>This date is an example!  It is NOT your submission date!</a:t>
            </a:r>
            <a:endParaRPr lang="en-GB" sz="2200" dirty="0">
              <a:highlight>
                <a:srgbClr val="FFFF00"/>
              </a:highlight>
            </a:endParaRPr>
          </a:p>
          <a:p>
            <a:endParaRPr lang="en-GB" dirty="0"/>
          </a:p>
        </p:txBody>
      </p:sp>
    </p:spTree>
    <p:extLst>
      <p:ext uri="{BB962C8B-B14F-4D97-AF65-F5344CB8AC3E}">
        <p14:creationId xmlns:p14="http://schemas.microsoft.com/office/powerpoint/2010/main" val="11212583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93DB1-1DF9-E2DD-789D-8D01BCD13BCA}"/>
              </a:ext>
            </a:extLst>
          </p:cNvPr>
          <p:cNvSpPr>
            <a:spLocks noGrp="1"/>
          </p:cNvSpPr>
          <p:nvPr>
            <p:ph type="title"/>
          </p:nvPr>
        </p:nvSpPr>
        <p:spPr/>
        <p:txBody>
          <a:bodyPr/>
          <a:lstStyle/>
          <a:p>
            <a:r>
              <a:rPr lang="en-GB" dirty="0"/>
              <a:t>Important Considerations</a:t>
            </a:r>
          </a:p>
        </p:txBody>
      </p:sp>
      <p:sp>
        <p:nvSpPr>
          <p:cNvPr id="3" name="Content Placeholder 2">
            <a:extLst>
              <a:ext uri="{FF2B5EF4-FFF2-40B4-BE49-F238E27FC236}">
                <a16:creationId xmlns:a16="http://schemas.microsoft.com/office/drawing/2014/main" id="{748068E5-34EB-A924-BA4B-1F902D2D7C45}"/>
              </a:ext>
            </a:extLst>
          </p:cNvPr>
          <p:cNvSpPr>
            <a:spLocks noGrp="1"/>
          </p:cNvSpPr>
          <p:nvPr>
            <p:ph idx="1"/>
          </p:nvPr>
        </p:nvSpPr>
        <p:spPr>
          <a:xfrm>
            <a:off x="930729" y="2015732"/>
            <a:ext cx="10657114" cy="3835339"/>
          </a:xfrm>
        </p:spPr>
        <p:txBody>
          <a:bodyPr>
            <a:normAutofit fontScale="77500" lnSpcReduction="20000"/>
          </a:bodyPr>
          <a:lstStyle/>
          <a:p>
            <a:pPr algn="just"/>
            <a:r>
              <a:rPr lang="en-GB" sz="2900" dirty="0"/>
              <a:t>Be mindful that our visiting tutors/supervisors are also in full time employment, and you will need to negotiate your dates and times with them.</a:t>
            </a:r>
          </a:p>
          <a:p>
            <a:pPr algn="just"/>
            <a:r>
              <a:rPr lang="en-GB" sz="2900" dirty="0"/>
              <a:t>The sooner you contact them the better, you must have a </a:t>
            </a:r>
            <a:r>
              <a:rPr lang="en-GB" sz="2900" b="1" dirty="0"/>
              <a:t>3 way meeting </a:t>
            </a:r>
            <a:r>
              <a:rPr lang="en-GB" sz="2900" dirty="0"/>
              <a:t>before you can begin to accrue your hours for placement. </a:t>
            </a:r>
          </a:p>
          <a:p>
            <a:pPr algn="just"/>
            <a:r>
              <a:rPr lang="en-GB" sz="2900" dirty="0"/>
              <a:t>The visiting tutors need reasonable time and advance notice to visit you on placement.</a:t>
            </a:r>
          </a:p>
          <a:p>
            <a:pPr algn="just"/>
            <a:r>
              <a:rPr lang="en-GB" sz="2900" dirty="0"/>
              <a:t>They are also visiting all other students on placement which include level 5 and 6 and 7.</a:t>
            </a:r>
          </a:p>
          <a:p>
            <a:pPr algn="just"/>
            <a:r>
              <a:rPr lang="en-GB" sz="2900" dirty="0"/>
              <a:t>You are busy people so….</a:t>
            </a:r>
          </a:p>
          <a:p>
            <a:pPr algn="just"/>
            <a:r>
              <a:rPr lang="en-GB" sz="2900" dirty="0"/>
              <a:t>BE ORGANISED!!!</a:t>
            </a:r>
          </a:p>
          <a:p>
            <a:pPr algn="just"/>
            <a:r>
              <a:rPr lang="en-GB" sz="2900" dirty="0"/>
              <a:t>PLAN AHEAD!!!</a:t>
            </a:r>
          </a:p>
          <a:p>
            <a:endParaRPr lang="en-GB" dirty="0"/>
          </a:p>
        </p:txBody>
      </p:sp>
    </p:spTree>
    <p:extLst>
      <p:ext uri="{BB962C8B-B14F-4D97-AF65-F5344CB8AC3E}">
        <p14:creationId xmlns:p14="http://schemas.microsoft.com/office/powerpoint/2010/main" val="14590892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40A90-4D59-48AC-77D2-487E724864B0}"/>
              </a:ext>
            </a:extLst>
          </p:cNvPr>
          <p:cNvSpPr>
            <a:spLocks noGrp="1"/>
          </p:cNvSpPr>
          <p:nvPr>
            <p:ph type="title"/>
          </p:nvPr>
        </p:nvSpPr>
        <p:spPr/>
        <p:txBody>
          <a:bodyPr/>
          <a:lstStyle/>
          <a:p>
            <a:r>
              <a:rPr lang="en-GB" dirty="0"/>
              <a:t>Pause Point – checking in</a:t>
            </a:r>
          </a:p>
        </p:txBody>
      </p:sp>
      <p:graphicFrame>
        <p:nvGraphicFramePr>
          <p:cNvPr id="5" name="Content Placeholder 2">
            <a:extLst>
              <a:ext uri="{FF2B5EF4-FFF2-40B4-BE49-F238E27FC236}">
                <a16:creationId xmlns:a16="http://schemas.microsoft.com/office/drawing/2014/main" id="{C4401950-4F2F-F479-B18C-8E933CD769FE}"/>
              </a:ext>
            </a:extLst>
          </p:cNvPr>
          <p:cNvGraphicFramePr>
            <a:graphicFrameLocks noGrp="1"/>
          </p:cNvGraphicFramePr>
          <p:nvPr>
            <p:ph idx="1"/>
            <p:extLst>
              <p:ext uri="{D42A27DB-BD31-4B8C-83A1-F6EECF244321}">
                <p14:modId xmlns:p14="http://schemas.microsoft.com/office/powerpoint/2010/main" val="980311959"/>
              </p:ext>
            </p:extLst>
          </p:nvPr>
        </p:nvGraphicFramePr>
        <p:xfrm>
          <a:off x="600501" y="2015732"/>
          <a:ext cx="11095630"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63582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40A90-4D59-48AC-77D2-487E724864B0}"/>
              </a:ext>
            </a:extLst>
          </p:cNvPr>
          <p:cNvSpPr>
            <a:spLocks noGrp="1"/>
          </p:cNvSpPr>
          <p:nvPr>
            <p:ph type="title"/>
          </p:nvPr>
        </p:nvSpPr>
        <p:spPr/>
        <p:txBody>
          <a:bodyPr/>
          <a:lstStyle/>
          <a:p>
            <a:r>
              <a:rPr lang="en-GB" dirty="0"/>
              <a:t>Pause Point – checking in</a:t>
            </a:r>
          </a:p>
        </p:txBody>
      </p:sp>
      <p:graphicFrame>
        <p:nvGraphicFramePr>
          <p:cNvPr id="5" name="Content Placeholder 2">
            <a:extLst>
              <a:ext uri="{FF2B5EF4-FFF2-40B4-BE49-F238E27FC236}">
                <a16:creationId xmlns:a16="http://schemas.microsoft.com/office/drawing/2014/main" id="{C4401950-4F2F-F479-B18C-8E933CD769FE}"/>
              </a:ext>
            </a:extLst>
          </p:cNvPr>
          <p:cNvGraphicFramePr>
            <a:graphicFrameLocks noGrp="1"/>
          </p:cNvGraphicFramePr>
          <p:nvPr>
            <p:ph idx="1"/>
            <p:extLst>
              <p:ext uri="{D42A27DB-BD31-4B8C-83A1-F6EECF244321}">
                <p14:modId xmlns:p14="http://schemas.microsoft.com/office/powerpoint/2010/main" val="2145386714"/>
              </p:ext>
            </p:extLst>
          </p:nvPr>
        </p:nvGraphicFramePr>
        <p:xfrm>
          <a:off x="600501" y="2015732"/>
          <a:ext cx="11095630"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4350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639DB-0DF7-9E6D-C539-C366C9E3C1B1}"/>
              </a:ext>
            </a:extLst>
          </p:cNvPr>
          <p:cNvSpPr>
            <a:spLocks noGrp="1"/>
          </p:cNvSpPr>
          <p:nvPr>
            <p:ph type="title"/>
          </p:nvPr>
        </p:nvSpPr>
        <p:spPr>
          <a:xfrm>
            <a:off x="397329" y="1164772"/>
            <a:ext cx="3180167" cy="4659832"/>
          </a:xfrm>
        </p:spPr>
        <p:txBody>
          <a:bodyPr>
            <a:normAutofit/>
          </a:bodyPr>
          <a:lstStyle/>
          <a:p>
            <a:r>
              <a:rPr lang="en-GB" dirty="0"/>
              <a:t>Level 4 Re-cap:</a:t>
            </a:r>
            <a:br>
              <a:rPr lang="en-GB" dirty="0"/>
            </a:br>
            <a:r>
              <a:rPr lang="en-GB" dirty="0"/>
              <a:t>This is what is Required at Level 4</a:t>
            </a:r>
          </a:p>
        </p:txBody>
      </p:sp>
      <p:sp>
        <p:nvSpPr>
          <p:cNvPr id="29" name="Content Placeholder 2">
            <a:extLst>
              <a:ext uri="{FF2B5EF4-FFF2-40B4-BE49-F238E27FC236}">
                <a16:creationId xmlns:a16="http://schemas.microsoft.com/office/drawing/2014/main" id="{9921247F-4088-BF99-D291-A3816A0290ED}"/>
              </a:ext>
            </a:extLst>
          </p:cNvPr>
          <p:cNvSpPr>
            <a:spLocks noGrp="1"/>
          </p:cNvSpPr>
          <p:nvPr>
            <p:ph idx="1"/>
          </p:nvPr>
        </p:nvSpPr>
        <p:spPr>
          <a:xfrm>
            <a:off x="3998370" y="301015"/>
            <a:ext cx="7877471" cy="5236502"/>
          </a:xfrm>
        </p:spPr>
        <p:txBody>
          <a:bodyPr anchor="t">
            <a:normAutofit fontScale="70000" lnSpcReduction="20000"/>
          </a:bodyPr>
          <a:lstStyle/>
          <a:p>
            <a:pPr>
              <a:lnSpc>
                <a:spcPct val="110000"/>
              </a:lnSpc>
            </a:pPr>
            <a:r>
              <a:rPr lang="en-GB" dirty="0"/>
              <a:t>Successfully complete a 200 hour placement in accordance with the principles and values of youth work. </a:t>
            </a:r>
          </a:p>
          <a:p>
            <a:pPr>
              <a:lnSpc>
                <a:spcPct val="110000"/>
              </a:lnSpc>
            </a:pPr>
            <a:r>
              <a:rPr lang="en-GB" sz="2000" dirty="0"/>
              <a:t>Engage in reflection and supervised practice.</a:t>
            </a:r>
            <a:endParaRPr lang="en-GB" dirty="0"/>
          </a:p>
          <a:p>
            <a:pPr marL="0" indent="0">
              <a:lnSpc>
                <a:spcPct val="110000"/>
              </a:lnSpc>
              <a:buNone/>
            </a:pPr>
            <a:r>
              <a:rPr lang="en-GB" b="1" i="0" dirty="0">
                <a:effectLst/>
              </a:rPr>
              <a:t>The Journal will include the following:</a:t>
            </a:r>
          </a:p>
          <a:p>
            <a:pPr>
              <a:lnSpc>
                <a:spcPct val="110000"/>
              </a:lnSpc>
            </a:pPr>
            <a:r>
              <a:rPr lang="en-GB" b="0" i="0" dirty="0">
                <a:effectLst/>
              </a:rPr>
              <a:t>An observation and evaluation of the structure and work of the placement provider, identifying examples of good youth work practice linked to theory and policy</a:t>
            </a:r>
          </a:p>
          <a:p>
            <a:pPr>
              <a:lnSpc>
                <a:spcPct val="110000"/>
              </a:lnSpc>
            </a:pPr>
            <a:r>
              <a:rPr lang="en-GB" b="0" i="0" dirty="0">
                <a:effectLst/>
              </a:rPr>
              <a:t>A community profile drawing on wider reading</a:t>
            </a:r>
          </a:p>
          <a:p>
            <a:pPr>
              <a:lnSpc>
                <a:spcPct val="110000"/>
              </a:lnSpc>
            </a:pPr>
            <a:r>
              <a:rPr lang="en-GB" b="0" i="0" dirty="0">
                <a:effectLst/>
              </a:rPr>
              <a:t>A summary of your own learning and development identifying ways in which your learning can be applied to your future placement practice. Your summary should be linked to your professional development plan and underpinned to examples from your practice and appropriate literature including the National Occupational Standards for Youth Work.</a:t>
            </a:r>
          </a:p>
          <a:p>
            <a:pPr>
              <a:lnSpc>
                <a:spcPct val="110000"/>
              </a:lnSpc>
            </a:pPr>
            <a:r>
              <a:rPr lang="en-GB" dirty="0"/>
              <a:t>A Learning Mentor Report and a Supervision Report</a:t>
            </a:r>
            <a:endParaRPr lang="en-GB" b="0" i="0" dirty="0">
              <a:effectLst/>
            </a:endParaRPr>
          </a:p>
          <a:p>
            <a:pPr>
              <a:lnSpc>
                <a:spcPct val="110000"/>
              </a:lnSpc>
            </a:pPr>
            <a:endParaRPr lang="en-GB" sz="1700" dirty="0"/>
          </a:p>
        </p:txBody>
      </p:sp>
    </p:spTree>
    <p:extLst>
      <p:ext uri="{BB962C8B-B14F-4D97-AF65-F5344CB8AC3E}">
        <p14:creationId xmlns:p14="http://schemas.microsoft.com/office/powerpoint/2010/main" val="38466792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alendar">
            <a:extLst>
              <a:ext uri="{FF2B5EF4-FFF2-40B4-BE49-F238E27FC236}">
                <a16:creationId xmlns:a16="http://schemas.microsoft.com/office/drawing/2014/main" id="{BE023106-BC41-1055-510F-258BE3348DFC}"/>
              </a:ext>
            </a:extLst>
          </p:cNvPr>
          <p:cNvPicPr>
            <a:picLocks noChangeAspect="1"/>
          </p:cNvPicPr>
          <p:nvPr/>
        </p:nvPicPr>
        <p:blipFill rotWithShape="1">
          <a:blip r:embed="rId2"/>
          <a:srcRect l="29335" r="25394" b="-2"/>
          <a:stretch/>
        </p:blipFill>
        <p:spPr>
          <a:xfrm>
            <a:off x="0" y="-2"/>
            <a:ext cx="4651117" cy="6858002"/>
          </a:xfrm>
          <a:prstGeom prst="rect">
            <a:avLst/>
          </a:prstGeom>
        </p:spPr>
      </p:pic>
      <p:sp>
        <p:nvSpPr>
          <p:cNvPr id="6" name="Title 5">
            <a:extLst>
              <a:ext uri="{FF2B5EF4-FFF2-40B4-BE49-F238E27FC236}">
                <a16:creationId xmlns:a16="http://schemas.microsoft.com/office/drawing/2014/main" id="{3AA4E36F-68F8-86BF-ACE5-3B1EA3E5EEC1}"/>
              </a:ext>
            </a:extLst>
          </p:cNvPr>
          <p:cNvSpPr>
            <a:spLocks noGrp="1"/>
          </p:cNvSpPr>
          <p:nvPr>
            <p:ph type="title"/>
          </p:nvPr>
        </p:nvSpPr>
        <p:spPr>
          <a:xfrm>
            <a:off x="4849091" y="-175203"/>
            <a:ext cx="6504709" cy="1325563"/>
          </a:xfrm>
        </p:spPr>
        <p:txBody>
          <a:bodyPr/>
          <a:lstStyle/>
          <a:p>
            <a:r>
              <a:rPr lang="en-GB" b="1" dirty="0"/>
              <a:t>Submission Deadline!</a:t>
            </a:r>
          </a:p>
        </p:txBody>
      </p:sp>
      <p:sp>
        <p:nvSpPr>
          <p:cNvPr id="8" name="Content Placeholder 7">
            <a:extLst>
              <a:ext uri="{FF2B5EF4-FFF2-40B4-BE49-F238E27FC236}">
                <a16:creationId xmlns:a16="http://schemas.microsoft.com/office/drawing/2014/main" id="{2E9C4305-8281-B286-77AC-16DF89C740DC}"/>
              </a:ext>
            </a:extLst>
          </p:cNvPr>
          <p:cNvSpPr>
            <a:spLocks noGrp="1"/>
          </p:cNvSpPr>
          <p:nvPr>
            <p:ph idx="1"/>
          </p:nvPr>
        </p:nvSpPr>
        <p:spPr>
          <a:xfrm>
            <a:off x="4966854" y="938933"/>
            <a:ext cx="6269182" cy="4616739"/>
          </a:xfrm>
        </p:spPr>
        <p:txBody>
          <a:bodyPr>
            <a:normAutofit fontScale="92500" lnSpcReduction="20000"/>
          </a:bodyPr>
          <a:lstStyle/>
          <a:p>
            <a:r>
              <a:rPr lang="en-GB" dirty="0"/>
              <a:t>You are already aware that your staggered deadlines for the assessment:</a:t>
            </a:r>
          </a:p>
          <a:p>
            <a:pPr lvl="1"/>
            <a:r>
              <a:rPr lang="en-GB" sz="2400" b="0" i="0" dirty="0">
                <a:solidFill>
                  <a:srgbClr val="000000"/>
                </a:solidFill>
                <a:effectLst/>
              </a:rPr>
              <a:t>An observation and evaluation of the structure and work of the placement provider, identifying examples of good youth work practice linked to theory and policy </a:t>
            </a:r>
            <a:r>
              <a:rPr lang="en-GB" sz="2400" b="1" i="0" dirty="0">
                <a:solidFill>
                  <a:srgbClr val="000000"/>
                </a:solidFill>
                <a:effectLst/>
              </a:rPr>
              <a:t>6</a:t>
            </a:r>
            <a:r>
              <a:rPr lang="en-GB" sz="2400" b="1" i="0" baseline="30000" dirty="0">
                <a:solidFill>
                  <a:srgbClr val="000000"/>
                </a:solidFill>
                <a:effectLst/>
              </a:rPr>
              <a:t>th</a:t>
            </a:r>
            <a:r>
              <a:rPr lang="en-GB" sz="2400" b="1" i="0" dirty="0">
                <a:solidFill>
                  <a:srgbClr val="000000"/>
                </a:solidFill>
                <a:effectLst/>
              </a:rPr>
              <a:t> February 2025</a:t>
            </a:r>
          </a:p>
          <a:p>
            <a:pPr lvl="1"/>
            <a:r>
              <a:rPr lang="en-GB" sz="2400" b="0" i="0" dirty="0">
                <a:solidFill>
                  <a:srgbClr val="000000"/>
                </a:solidFill>
                <a:effectLst/>
              </a:rPr>
              <a:t>A community profile drawing on wider reading</a:t>
            </a:r>
            <a:r>
              <a:rPr lang="en-GB" b="1" dirty="0">
                <a:solidFill>
                  <a:srgbClr val="000000"/>
                </a:solidFill>
              </a:rPr>
              <a:t> 6</a:t>
            </a:r>
            <a:r>
              <a:rPr lang="en-GB" b="1" baseline="30000" dirty="0">
                <a:solidFill>
                  <a:srgbClr val="000000"/>
                </a:solidFill>
              </a:rPr>
              <a:t>th</a:t>
            </a:r>
            <a:r>
              <a:rPr lang="en-GB" b="1" dirty="0">
                <a:solidFill>
                  <a:srgbClr val="000000"/>
                </a:solidFill>
              </a:rPr>
              <a:t> March 2025</a:t>
            </a:r>
          </a:p>
          <a:p>
            <a:pPr lvl="1"/>
            <a:r>
              <a:rPr lang="en-GB" dirty="0">
                <a:solidFill>
                  <a:srgbClr val="000000"/>
                </a:solidFill>
              </a:rPr>
              <a:t>Summary of own learning and development: </a:t>
            </a:r>
            <a:r>
              <a:rPr lang="en-GB" b="1" dirty="0">
                <a:solidFill>
                  <a:srgbClr val="000000"/>
                </a:solidFill>
              </a:rPr>
              <a:t>1</a:t>
            </a:r>
            <a:r>
              <a:rPr lang="en-GB" b="1" baseline="30000" dirty="0">
                <a:solidFill>
                  <a:srgbClr val="000000"/>
                </a:solidFill>
              </a:rPr>
              <a:t>st</a:t>
            </a:r>
            <a:r>
              <a:rPr lang="en-GB" b="1" dirty="0">
                <a:solidFill>
                  <a:srgbClr val="000000"/>
                </a:solidFill>
              </a:rPr>
              <a:t> May 2025</a:t>
            </a:r>
          </a:p>
          <a:p>
            <a:pPr lvl="1"/>
            <a:r>
              <a:rPr lang="en-GB" sz="2400" i="0" dirty="0">
                <a:solidFill>
                  <a:srgbClr val="000000"/>
                </a:solidFill>
                <a:effectLst/>
              </a:rPr>
              <a:t>Learning Mentor and Supervisor Reports: </a:t>
            </a:r>
            <a:r>
              <a:rPr lang="en-GB" sz="2400" b="1" i="0" dirty="0">
                <a:solidFill>
                  <a:srgbClr val="000000"/>
                </a:solidFill>
                <a:effectLst/>
              </a:rPr>
              <a:t>1</a:t>
            </a:r>
            <a:r>
              <a:rPr lang="en-GB" sz="2400" b="1" i="0" baseline="30000" dirty="0">
                <a:solidFill>
                  <a:srgbClr val="000000"/>
                </a:solidFill>
                <a:effectLst/>
              </a:rPr>
              <a:t>st</a:t>
            </a:r>
            <a:r>
              <a:rPr lang="en-GB" sz="2400" b="1" i="0" dirty="0">
                <a:solidFill>
                  <a:srgbClr val="000000"/>
                </a:solidFill>
                <a:effectLst/>
              </a:rPr>
              <a:t> May 2025</a:t>
            </a:r>
          </a:p>
          <a:p>
            <a:pPr marL="457200" lvl="1" indent="0">
              <a:buNone/>
            </a:pPr>
            <a:endParaRPr lang="en-GB" sz="2400" b="1" i="0" dirty="0">
              <a:solidFill>
                <a:srgbClr val="000000"/>
              </a:solidFill>
              <a:effectLst/>
            </a:endParaRPr>
          </a:p>
          <a:p>
            <a:pPr marL="457200" lvl="1" indent="0">
              <a:buNone/>
            </a:pPr>
            <a:r>
              <a:rPr lang="en-GB" b="1" dirty="0">
                <a:solidFill>
                  <a:srgbClr val="000000"/>
                </a:solidFill>
              </a:rPr>
              <a:t>Provisional Grades &amp; Feedback: 3</a:t>
            </a:r>
            <a:r>
              <a:rPr lang="en-GB" b="1" baseline="30000" dirty="0">
                <a:solidFill>
                  <a:srgbClr val="000000"/>
                </a:solidFill>
              </a:rPr>
              <a:t>rd</a:t>
            </a:r>
            <a:r>
              <a:rPr lang="en-GB" b="1" dirty="0">
                <a:solidFill>
                  <a:srgbClr val="000000"/>
                </a:solidFill>
              </a:rPr>
              <a:t> June 2025</a:t>
            </a:r>
            <a:endParaRPr lang="en-GB" sz="2400" b="1" i="0" dirty="0">
              <a:solidFill>
                <a:srgbClr val="000000"/>
              </a:solidFill>
              <a:effectLst/>
            </a:endParaRPr>
          </a:p>
          <a:p>
            <a:pPr lvl="1"/>
            <a:endParaRPr lang="en-GB" dirty="0"/>
          </a:p>
        </p:txBody>
      </p:sp>
    </p:spTree>
    <p:extLst>
      <p:ext uri="{BB962C8B-B14F-4D97-AF65-F5344CB8AC3E}">
        <p14:creationId xmlns:p14="http://schemas.microsoft.com/office/powerpoint/2010/main" val="21697305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FB827-5EE5-0303-8245-760A1C5C2EA4}"/>
              </a:ext>
            </a:extLst>
          </p:cNvPr>
          <p:cNvSpPr>
            <a:spLocks noGrp="1"/>
          </p:cNvSpPr>
          <p:nvPr>
            <p:ph type="title"/>
          </p:nvPr>
        </p:nvSpPr>
        <p:spPr/>
        <p:txBody>
          <a:bodyPr/>
          <a:lstStyle/>
          <a:p>
            <a:r>
              <a:rPr lang="en-GB" dirty="0"/>
              <a:t>Additional ‘Behind the Scenes’ work required for the portfolio. </a:t>
            </a:r>
          </a:p>
        </p:txBody>
      </p:sp>
      <p:sp>
        <p:nvSpPr>
          <p:cNvPr id="3" name="Content Placeholder 2">
            <a:extLst>
              <a:ext uri="{FF2B5EF4-FFF2-40B4-BE49-F238E27FC236}">
                <a16:creationId xmlns:a16="http://schemas.microsoft.com/office/drawing/2014/main" id="{73AE10B6-26DE-D631-1A6F-F31AAE47E956}"/>
              </a:ext>
            </a:extLst>
          </p:cNvPr>
          <p:cNvSpPr>
            <a:spLocks noGrp="1"/>
          </p:cNvSpPr>
          <p:nvPr>
            <p:ph idx="1"/>
          </p:nvPr>
        </p:nvSpPr>
        <p:spPr>
          <a:xfrm>
            <a:off x="680357" y="2015732"/>
            <a:ext cx="10983686" cy="3889768"/>
          </a:xfrm>
        </p:spPr>
        <p:txBody>
          <a:bodyPr>
            <a:normAutofit fontScale="77500" lnSpcReduction="20000"/>
          </a:bodyPr>
          <a:lstStyle/>
          <a:p>
            <a:r>
              <a:rPr lang="en-GB" dirty="0"/>
              <a:t>The fieldwork module spans two semesters, which means it starts now and ends at the end of the academic year. Student need to be mindful that they can not put this to one side or ‘park’ this module to focus on the other modules. </a:t>
            </a:r>
          </a:p>
          <a:p>
            <a:r>
              <a:rPr lang="en-GB" dirty="0"/>
              <a:t>Student need to learn to manage the portfolio alongside the other modules being taught and to ‘chip away’ at the work required throughout the academic year.  This is why there is a suggested deadline schedule as part of this module.</a:t>
            </a:r>
          </a:p>
          <a:p>
            <a:r>
              <a:rPr lang="en-GB" dirty="0"/>
              <a:t>In addition to the portfolio sections that require engagement in reading and writing, the student also needs to manage the supervisor process, which involves writing reflective accounts, and providing any other further evidence that the line manager asks to see. For example risk assessments and session plans.</a:t>
            </a:r>
          </a:p>
          <a:p>
            <a:r>
              <a:rPr lang="en-GB" dirty="0"/>
              <a:t>The student also needs to manage the supervision process which needs to span the entire duration of the placement – so from now until you complete your hours and other placement requirements.    </a:t>
            </a:r>
          </a:p>
        </p:txBody>
      </p:sp>
    </p:spTree>
    <p:extLst>
      <p:ext uri="{BB962C8B-B14F-4D97-AF65-F5344CB8AC3E}">
        <p14:creationId xmlns:p14="http://schemas.microsoft.com/office/powerpoint/2010/main" val="41465932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502693" y="391886"/>
            <a:ext cx="3074803" cy="5037719"/>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actually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450377"/>
            <a:ext cx="7262431" cy="5174568"/>
          </a:xfrm>
        </p:spPr>
        <p:txBody>
          <a:bodyPr anchor="t">
            <a:normAutofit fontScale="85000" lnSpcReduction="20000"/>
          </a:bodyPr>
          <a:lstStyle/>
          <a:p>
            <a:pPr>
              <a:lnSpc>
                <a:spcPct val="110000"/>
              </a:lnSpc>
            </a:pPr>
            <a:r>
              <a:rPr lang="en-GB" sz="2800" b="0" i="0" dirty="0">
                <a:effectLst/>
              </a:rPr>
              <a:t>An introduction to set the scene</a:t>
            </a:r>
          </a:p>
          <a:p>
            <a:pPr>
              <a:lnSpc>
                <a:spcPct val="110000"/>
              </a:lnSpc>
            </a:pPr>
            <a:r>
              <a:rPr lang="en-GB" sz="2800" b="0" i="0" dirty="0">
                <a:effectLst/>
              </a:rPr>
              <a:t>An observation and evaluation of the structure and work of the placement provider, identifying examples of good youth work practice linked to theory and policy. </a:t>
            </a:r>
          </a:p>
          <a:p>
            <a:pPr>
              <a:lnSpc>
                <a:spcPct val="110000"/>
              </a:lnSpc>
            </a:pPr>
            <a:r>
              <a:rPr lang="en-GB" sz="2800" b="0" i="0" dirty="0">
                <a:effectLst/>
              </a:rPr>
              <a:t>A community profile drawing on wider reading. </a:t>
            </a:r>
          </a:p>
          <a:p>
            <a:pPr>
              <a:lnSpc>
                <a:spcPct val="110000"/>
              </a:lnSpc>
            </a:pPr>
            <a:r>
              <a:rPr lang="en-GB" sz="2800" b="0" i="0" dirty="0">
                <a:effectLst/>
              </a:rPr>
              <a:t>A summary of your own learning and development identifying ways in which your learning can be applied to your future placement practice. Your summary should be linked to your professional development plan and underpinned to examples from your practice and appropriate literature including the National Occupational Standards for Youth Work.</a:t>
            </a:r>
          </a:p>
          <a:p>
            <a:pPr>
              <a:lnSpc>
                <a:spcPct val="110000"/>
              </a:lnSpc>
            </a:pPr>
            <a:endParaRPr lang="en-GB" sz="1900" dirty="0"/>
          </a:p>
        </p:txBody>
      </p:sp>
    </p:spTree>
    <p:extLst>
      <p:ext uri="{BB962C8B-B14F-4D97-AF65-F5344CB8AC3E}">
        <p14:creationId xmlns:p14="http://schemas.microsoft.com/office/powerpoint/2010/main" val="14054971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357809" y="403246"/>
            <a:ext cx="3219687" cy="4787820"/>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450377"/>
            <a:ext cx="7262431" cy="5895832"/>
          </a:xfrm>
        </p:spPr>
        <p:txBody>
          <a:bodyPr anchor="t">
            <a:normAutofit/>
          </a:bodyPr>
          <a:lstStyle/>
          <a:p>
            <a:pPr>
              <a:lnSpc>
                <a:spcPct val="110000"/>
              </a:lnSpc>
            </a:pPr>
            <a:r>
              <a:rPr lang="en-GB" sz="2800" b="0" i="0" dirty="0">
                <a:effectLst/>
              </a:rPr>
              <a:t>An observation and evaluation of the structure and work of the placement provider, identifying examples of good youth work practice linked to theory and policy. </a:t>
            </a:r>
          </a:p>
          <a:p>
            <a:pPr marL="0" indent="0">
              <a:lnSpc>
                <a:spcPct val="110000"/>
              </a:lnSpc>
              <a:buNone/>
            </a:pPr>
            <a:endParaRPr lang="en-GB" sz="1900" dirty="0"/>
          </a:p>
        </p:txBody>
      </p:sp>
    </p:spTree>
    <p:extLst>
      <p:ext uri="{BB962C8B-B14F-4D97-AF65-F5344CB8AC3E}">
        <p14:creationId xmlns:p14="http://schemas.microsoft.com/office/powerpoint/2010/main" val="37114196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485695" y="1474969"/>
            <a:ext cx="3026558" cy="1868760"/>
          </a:xfrm>
        </p:spPr>
        <p:txBody>
          <a:bodyPr vert="horz" lIns="91440" tIns="45720" rIns="91440" bIns="0" rtlCol="0" anchor="b">
            <a:normAutofit/>
          </a:bodyPr>
          <a:lstStyle/>
          <a:p>
            <a:r>
              <a:rPr lang="en-US" sz="3600"/>
              <a:t>Examples</a:t>
            </a:r>
          </a:p>
        </p:txBody>
      </p:sp>
      <p:pic>
        <p:nvPicPr>
          <p:cNvPr id="5" name="Picture 1">
            <a:extLst>
              <a:ext uri="{FF2B5EF4-FFF2-40B4-BE49-F238E27FC236}">
                <a16:creationId xmlns:a16="http://schemas.microsoft.com/office/drawing/2014/main" id="{019CD1FF-E525-CC9C-BE8A-B72D91C9D54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87482" y="486823"/>
            <a:ext cx="3321855" cy="51501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2">
            <a:extLst>
              <a:ext uri="{FF2B5EF4-FFF2-40B4-BE49-F238E27FC236}">
                <a16:creationId xmlns:a16="http://schemas.microsoft.com/office/drawing/2014/main" id="{E7F9A61B-6F9B-B6C5-AA39-E3B1FFB2B8E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7858342" y="486823"/>
            <a:ext cx="3692411" cy="51501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688349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AC189-7EEF-6401-425C-AC221EBC1389}"/>
              </a:ext>
            </a:extLst>
          </p:cNvPr>
          <p:cNvSpPr>
            <a:spLocks noGrp="1"/>
          </p:cNvSpPr>
          <p:nvPr>
            <p:ph type="title"/>
          </p:nvPr>
        </p:nvSpPr>
        <p:spPr>
          <a:xfrm>
            <a:off x="485695" y="1474969"/>
            <a:ext cx="3026558" cy="1868760"/>
          </a:xfrm>
        </p:spPr>
        <p:txBody>
          <a:bodyPr vert="horz" lIns="91440" tIns="45720" rIns="91440" bIns="0" rtlCol="0" anchor="b">
            <a:normAutofit/>
          </a:bodyPr>
          <a:lstStyle/>
          <a:p>
            <a:r>
              <a:rPr lang="en-US" sz="3600" dirty="0"/>
              <a:t>Examples</a:t>
            </a:r>
          </a:p>
        </p:txBody>
      </p:sp>
      <p:pic>
        <p:nvPicPr>
          <p:cNvPr id="4" name="Picture 2">
            <a:extLst>
              <a:ext uri="{FF2B5EF4-FFF2-40B4-BE49-F238E27FC236}">
                <a16:creationId xmlns:a16="http://schemas.microsoft.com/office/drawing/2014/main" id="{3F378DB5-6859-1E35-9674-951258D6240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142417" y="486823"/>
            <a:ext cx="3411984" cy="51501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
            <a:extLst>
              <a:ext uri="{FF2B5EF4-FFF2-40B4-BE49-F238E27FC236}">
                <a16:creationId xmlns:a16="http://schemas.microsoft.com/office/drawing/2014/main" id="{D8105C22-9F86-0F33-388C-2FEDAE15FE9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89114" y="486823"/>
            <a:ext cx="3630866" cy="51501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087189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FC0DB-20E1-503A-5712-E2DDA83DC51F}"/>
              </a:ext>
            </a:extLst>
          </p:cNvPr>
          <p:cNvSpPr>
            <a:spLocks noGrp="1"/>
          </p:cNvSpPr>
          <p:nvPr>
            <p:ph type="title"/>
          </p:nvPr>
        </p:nvSpPr>
        <p:spPr>
          <a:xfrm>
            <a:off x="1451579" y="804519"/>
            <a:ext cx="9603275" cy="1049235"/>
          </a:xfrm>
        </p:spPr>
        <p:txBody>
          <a:bodyPr>
            <a:normAutofit/>
          </a:bodyPr>
          <a:lstStyle/>
          <a:p>
            <a:r>
              <a:rPr lang="en-GB" dirty="0"/>
              <a:t>Examples</a:t>
            </a:r>
          </a:p>
        </p:txBody>
      </p:sp>
      <p:sp>
        <p:nvSpPr>
          <p:cNvPr id="9" name="Content Placeholder 8">
            <a:extLst>
              <a:ext uri="{FF2B5EF4-FFF2-40B4-BE49-F238E27FC236}">
                <a16:creationId xmlns:a16="http://schemas.microsoft.com/office/drawing/2014/main" id="{22419D94-10B1-1D3C-63F9-D7A17D7922E3}"/>
              </a:ext>
            </a:extLst>
          </p:cNvPr>
          <p:cNvSpPr>
            <a:spLocks noGrp="1"/>
          </p:cNvSpPr>
          <p:nvPr>
            <p:ph idx="1"/>
          </p:nvPr>
        </p:nvSpPr>
        <p:spPr>
          <a:xfrm>
            <a:off x="1451579" y="2015732"/>
            <a:ext cx="4174339" cy="3450613"/>
          </a:xfrm>
        </p:spPr>
        <p:txBody>
          <a:bodyPr>
            <a:normAutofit/>
          </a:bodyPr>
          <a:lstStyle/>
          <a:p>
            <a:r>
              <a:rPr lang="en-US" dirty="0"/>
              <a:t>You can be creative in your design.</a:t>
            </a:r>
          </a:p>
        </p:txBody>
      </p:sp>
      <p:pic>
        <p:nvPicPr>
          <p:cNvPr id="4" name="Picture 2">
            <a:extLst>
              <a:ext uri="{FF2B5EF4-FFF2-40B4-BE49-F238E27FC236}">
                <a16:creationId xmlns:a16="http://schemas.microsoft.com/office/drawing/2014/main" id="{776158A6-2E3E-81A1-8D22-014B56C549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 b="498"/>
          <a:stretch/>
        </p:blipFill>
        <p:spPr bwMode="auto">
          <a:xfrm>
            <a:off x="6088521" y="2043541"/>
            <a:ext cx="2410182" cy="338982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52DD95DB-F66D-312C-5875-226A92C320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45" r="-6" b="-6"/>
          <a:stretch/>
        </p:blipFill>
        <p:spPr bwMode="auto">
          <a:xfrm>
            <a:off x="8666054" y="2063202"/>
            <a:ext cx="2388799" cy="335974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792269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85970-09A0-71D7-8700-847C189E7F90}"/>
              </a:ext>
            </a:extLst>
          </p:cNvPr>
          <p:cNvSpPr>
            <a:spLocks noGrp="1"/>
          </p:cNvSpPr>
          <p:nvPr>
            <p:ph type="title"/>
          </p:nvPr>
        </p:nvSpPr>
        <p:spPr>
          <a:xfrm>
            <a:off x="1451580" y="804519"/>
            <a:ext cx="3525184" cy="1049235"/>
          </a:xfrm>
        </p:spPr>
        <p:txBody>
          <a:bodyPr>
            <a:normAutofit/>
          </a:bodyPr>
          <a:lstStyle/>
          <a:p>
            <a:r>
              <a:rPr lang="en-GB" dirty="0"/>
              <a:t>Examples</a:t>
            </a:r>
          </a:p>
        </p:txBody>
      </p:sp>
      <p:pic>
        <p:nvPicPr>
          <p:cNvPr id="4" name="Picture 2">
            <a:extLst>
              <a:ext uri="{FF2B5EF4-FFF2-40B4-BE49-F238E27FC236}">
                <a16:creationId xmlns:a16="http://schemas.microsoft.com/office/drawing/2014/main" id="{D417D0A0-5E3C-96C8-2F3E-0EA7032ABB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162" r="9381" b="2"/>
          <a:stretch/>
        </p:blipFill>
        <p:spPr bwMode="auto">
          <a:xfrm>
            <a:off x="2049837" y="1695656"/>
            <a:ext cx="2328669" cy="386510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a:extLst>
              <a:ext uri="{FF2B5EF4-FFF2-40B4-BE49-F238E27FC236}">
                <a16:creationId xmlns:a16="http://schemas.microsoft.com/office/drawing/2014/main" id="{CEBA6B96-DBD9-098C-ADE0-0DFC1E3E13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6" b="27527"/>
          <a:stretch/>
        </p:blipFill>
        <p:spPr bwMode="auto">
          <a:xfrm>
            <a:off x="8745832" y="1789044"/>
            <a:ext cx="2328670" cy="344745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F122CF17-E069-42D7-10C2-C3AA482F901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3497" r="-4" b="36893"/>
          <a:stretch/>
        </p:blipFill>
        <p:spPr bwMode="auto">
          <a:xfrm>
            <a:off x="5368272" y="1853754"/>
            <a:ext cx="2332302" cy="3382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472055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1240076"/>
            <a:ext cx="2727813" cy="3093385"/>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450377"/>
            <a:ext cx="7262431" cy="5895832"/>
          </a:xfrm>
        </p:spPr>
        <p:txBody>
          <a:bodyPr anchor="t">
            <a:normAutofit/>
          </a:bodyPr>
          <a:lstStyle/>
          <a:p>
            <a:pPr>
              <a:lnSpc>
                <a:spcPct val="110000"/>
              </a:lnSpc>
            </a:pPr>
            <a:r>
              <a:rPr lang="en-GB" sz="2800" b="0" i="0" dirty="0">
                <a:effectLst/>
              </a:rPr>
              <a:t>A community profile drawing on wider reading. </a:t>
            </a:r>
          </a:p>
          <a:p>
            <a:pPr marL="0" indent="0">
              <a:lnSpc>
                <a:spcPct val="110000"/>
              </a:lnSpc>
              <a:buNone/>
            </a:pPr>
            <a:endParaRPr lang="en-GB" sz="1900" dirty="0"/>
          </a:p>
        </p:txBody>
      </p:sp>
      <p:pic>
        <p:nvPicPr>
          <p:cNvPr id="5" name="Picture 6" descr="Image result for Community Planning">
            <a:extLst>
              <a:ext uri="{FF2B5EF4-FFF2-40B4-BE49-F238E27FC236}">
                <a16:creationId xmlns:a16="http://schemas.microsoft.com/office/drawing/2014/main" id="{33942C08-CBE8-50BE-5B09-B611789C18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5903" y="2461260"/>
            <a:ext cx="4524375" cy="3009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12072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1451579" y="804519"/>
            <a:ext cx="5550357" cy="1049235"/>
          </a:xfrm>
        </p:spPr>
        <p:txBody>
          <a:bodyPr>
            <a:normAutofit/>
          </a:bodyPr>
          <a:lstStyle/>
          <a:p>
            <a:r>
              <a:rPr lang="en-GB" dirty="0"/>
              <a:t>Examples</a:t>
            </a:r>
          </a:p>
        </p:txBody>
      </p:sp>
      <p:pic>
        <p:nvPicPr>
          <p:cNvPr id="6148" name="Picture 4">
            <a:extLst>
              <a:ext uri="{FF2B5EF4-FFF2-40B4-BE49-F238E27FC236}">
                <a16:creationId xmlns:a16="http://schemas.microsoft.com/office/drawing/2014/main" id="{333D766D-EAE7-5457-9EED-528CCE75FFA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11842"/>
          <a:stretch/>
        </p:blipFill>
        <p:spPr bwMode="auto">
          <a:xfrm>
            <a:off x="8116373" y="1116344"/>
            <a:ext cx="2799103" cy="1850789"/>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a:extLst>
              <a:ext uri="{FF2B5EF4-FFF2-40B4-BE49-F238E27FC236}">
                <a16:creationId xmlns:a16="http://schemas.microsoft.com/office/drawing/2014/main" id="{C7914A62-2112-EA5B-5BA3-6A4B0396CD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838" r="3" b="3"/>
          <a:stretch/>
        </p:blipFill>
        <p:spPr bwMode="auto">
          <a:xfrm>
            <a:off x="8116373" y="3131726"/>
            <a:ext cx="2799103" cy="18507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a:extLst>
              <a:ext uri="{FF2B5EF4-FFF2-40B4-BE49-F238E27FC236}">
                <a16:creationId xmlns:a16="http://schemas.microsoft.com/office/drawing/2014/main" id="{AFA0ED52-5221-D09B-27ED-32F52A5256DF}"/>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926960" y="2016125"/>
            <a:ext cx="4599517" cy="3449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73518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1240077"/>
            <a:ext cx="2727813" cy="3303526"/>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450377"/>
            <a:ext cx="7262431" cy="5895832"/>
          </a:xfrm>
        </p:spPr>
        <p:txBody>
          <a:bodyPr anchor="t">
            <a:normAutofit/>
          </a:bodyPr>
          <a:lstStyle/>
          <a:p>
            <a:pPr marL="228600" marR="0" lvl="0" indent="-228600" algn="l" defTabSz="914400" rtl="0" eaLnBrk="1" fontAlgn="auto" latinLnBrk="0" hangingPunct="1">
              <a:lnSpc>
                <a:spcPct val="110000"/>
              </a:lnSpc>
              <a:spcBef>
                <a:spcPts val="1000"/>
              </a:spcBef>
              <a:spcAft>
                <a:spcPts val="0"/>
              </a:spcAft>
              <a:buClr>
                <a:srgbClr val="B71E42"/>
              </a:buClr>
              <a:buSzPct val="100000"/>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Gill Sans MT" panose="020B0502020104020203"/>
                <a:ea typeface="+mn-ea"/>
                <a:cs typeface="+mn-cs"/>
              </a:rPr>
              <a:t>A summary of your own learning and development identifying ways in which your learning can be applied to your future placement practice. Your summary should be linked to your professional development plan and underpinned to examples from your practice and appropriate literature including the National Occupational Standards for Youth Work.</a:t>
            </a:r>
          </a:p>
          <a:p>
            <a:pPr marL="228600" marR="0" lvl="0" indent="-228600" algn="l" defTabSz="914400" rtl="0" eaLnBrk="1" fontAlgn="auto" latinLnBrk="0" hangingPunct="1">
              <a:lnSpc>
                <a:spcPct val="110000"/>
              </a:lnSpc>
              <a:spcBef>
                <a:spcPts val="1000"/>
              </a:spcBef>
              <a:spcAft>
                <a:spcPts val="0"/>
              </a:spcAft>
              <a:buClr>
                <a:srgbClr val="B71E42"/>
              </a:buClr>
              <a:buSzPct val="100000"/>
              <a:buFont typeface="Arial" panose="020B0604020202020204" pitchFamily="34" charset="0"/>
              <a:buChar char="•"/>
              <a:tabLst/>
              <a:defRPr/>
            </a:pPr>
            <a:r>
              <a:rPr lang="en-GB" sz="2600" dirty="0">
                <a:solidFill>
                  <a:prstClr val="black"/>
                </a:solidFill>
                <a:latin typeface="Gill Sans MT" panose="020B0502020104020203"/>
              </a:rPr>
              <a:t>Your PDP and NOS evidence matrix can be submitted with this section (not counted in the word count).</a:t>
            </a:r>
            <a:endParaRPr kumimoji="0" lang="en-GB" sz="26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0" indent="0">
              <a:lnSpc>
                <a:spcPct val="110000"/>
              </a:lnSpc>
              <a:buNone/>
            </a:pPr>
            <a:endParaRPr lang="en-GB" sz="1900" dirty="0"/>
          </a:p>
        </p:txBody>
      </p:sp>
    </p:spTree>
    <p:extLst>
      <p:ext uri="{BB962C8B-B14F-4D97-AF65-F5344CB8AC3E}">
        <p14:creationId xmlns:p14="http://schemas.microsoft.com/office/powerpoint/2010/main" val="27139509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7FE4F-813E-E6C9-84E2-205821B8B57F}"/>
              </a:ext>
            </a:extLst>
          </p:cNvPr>
          <p:cNvSpPr>
            <a:spLocks noGrp="1"/>
          </p:cNvSpPr>
          <p:nvPr>
            <p:ph type="title"/>
          </p:nvPr>
        </p:nvSpPr>
        <p:spPr>
          <a:xfrm>
            <a:off x="1451580" y="804519"/>
            <a:ext cx="3525184" cy="1049235"/>
          </a:xfrm>
        </p:spPr>
        <p:txBody>
          <a:bodyPr>
            <a:normAutofit fontScale="90000"/>
          </a:bodyPr>
          <a:lstStyle/>
          <a:p>
            <a:r>
              <a:rPr lang="en-GB" dirty="0"/>
              <a:t>Essay Format</a:t>
            </a:r>
          </a:p>
        </p:txBody>
      </p:sp>
      <p:pic>
        <p:nvPicPr>
          <p:cNvPr id="8198" name="Picture 6" descr="Image result for essay">
            <a:extLst>
              <a:ext uri="{FF2B5EF4-FFF2-40B4-BE49-F238E27FC236}">
                <a16:creationId xmlns:a16="http://schemas.microsoft.com/office/drawing/2014/main" id="{3175AA77-9E3C-E2A2-9D3E-8CECDCE44D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41" r="9983" b="2"/>
          <a:stretch/>
        </p:blipFill>
        <p:spPr bwMode="auto">
          <a:xfrm>
            <a:off x="1760950" y="1769488"/>
            <a:ext cx="2328669" cy="3865108"/>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Image result for essay">
            <a:extLst>
              <a:ext uri="{FF2B5EF4-FFF2-40B4-BE49-F238E27FC236}">
                <a16:creationId xmlns:a16="http://schemas.microsoft.com/office/drawing/2014/main" id="{9D26DBD2-E735-1B25-15DD-75B590D767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090" r="7755" b="2"/>
          <a:stretch/>
        </p:blipFill>
        <p:spPr bwMode="auto">
          <a:xfrm>
            <a:off x="6096000" y="1769488"/>
            <a:ext cx="2328670" cy="3865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0685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600" dirty="0"/>
              <a:t>PDP Examples</a:t>
            </a:r>
          </a:p>
        </p:txBody>
      </p:sp>
      <p:pic>
        <p:nvPicPr>
          <p:cNvPr id="7" name="Content Placeholder 6">
            <a:extLst>
              <a:ext uri="{FF2B5EF4-FFF2-40B4-BE49-F238E27FC236}">
                <a16:creationId xmlns:a16="http://schemas.microsoft.com/office/drawing/2014/main" id="{E98E3F92-B015-4EAE-014F-EBF92CDCB818}"/>
              </a:ext>
            </a:extLst>
          </p:cNvPr>
          <p:cNvPicPr>
            <a:picLocks noGrp="1" noChangeAspect="1"/>
          </p:cNvPicPr>
          <p:nvPr>
            <p:ph idx="1"/>
          </p:nvPr>
        </p:nvPicPr>
        <p:blipFill>
          <a:blip r:embed="rId2"/>
          <a:stretch>
            <a:fillRect/>
          </a:stretch>
        </p:blipFill>
        <p:spPr>
          <a:xfrm>
            <a:off x="3782549" y="613386"/>
            <a:ext cx="8178485" cy="4606077"/>
          </a:xfrm>
          <a:prstGeom prst="rect">
            <a:avLst/>
          </a:prstGeom>
        </p:spPr>
      </p:pic>
    </p:spTree>
    <p:extLst>
      <p:ext uri="{BB962C8B-B14F-4D97-AF65-F5344CB8AC3E}">
        <p14:creationId xmlns:p14="http://schemas.microsoft.com/office/powerpoint/2010/main" val="3651862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ACA7B-C379-3C7A-7E18-1C726C9104A4}"/>
              </a:ext>
            </a:extLst>
          </p:cNvPr>
          <p:cNvSpPr>
            <a:spLocks noGrp="1"/>
          </p:cNvSpPr>
          <p:nvPr>
            <p:ph type="title"/>
          </p:nvPr>
        </p:nvSpPr>
        <p:spPr/>
        <p:txBody>
          <a:bodyPr/>
          <a:lstStyle/>
          <a:p>
            <a:r>
              <a:rPr lang="en-GB" dirty="0"/>
              <a:t>NOS Evidence Matrix Example</a:t>
            </a:r>
          </a:p>
        </p:txBody>
      </p:sp>
      <p:pic>
        <p:nvPicPr>
          <p:cNvPr id="5" name="Content Placeholder 4">
            <a:extLst>
              <a:ext uri="{FF2B5EF4-FFF2-40B4-BE49-F238E27FC236}">
                <a16:creationId xmlns:a16="http://schemas.microsoft.com/office/drawing/2014/main" id="{60ED172C-2E34-4F10-6250-278C0B5C8373}"/>
              </a:ext>
            </a:extLst>
          </p:cNvPr>
          <p:cNvPicPr>
            <a:picLocks noGrp="1" noChangeAspect="1"/>
          </p:cNvPicPr>
          <p:nvPr>
            <p:ph idx="1"/>
          </p:nvPr>
        </p:nvPicPr>
        <p:blipFill>
          <a:blip r:embed="rId2"/>
          <a:stretch>
            <a:fillRect/>
          </a:stretch>
        </p:blipFill>
        <p:spPr>
          <a:xfrm>
            <a:off x="1451580" y="1690688"/>
            <a:ext cx="9603274" cy="3920661"/>
          </a:xfrm>
        </p:spPr>
      </p:pic>
    </p:spTree>
    <p:extLst>
      <p:ext uri="{BB962C8B-B14F-4D97-AF65-F5344CB8AC3E}">
        <p14:creationId xmlns:p14="http://schemas.microsoft.com/office/powerpoint/2010/main" val="25964957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306693" y="1240076"/>
            <a:ext cx="2799995" cy="3803323"/>
          </a:xfrm>
        </p:spPr>
        <p:txBody>
          <a:bodyPr>
            <a:normAutofit/>
          </a:bodyPr>
          <a:lstStyle/>
          <a:p>
            <a:r>
              <a:rPr lang="en-GB" dirty="0"/>
              <a:t>How to Present the Portfolio</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3646241" y="223157"/>
            <a:ext cx="8043067" cy="5601446"/>
          </a:xfrm>
        </p:spPr>
        <p:txBody>
          <a:bodyPr anchor="t">
            <a:normAutofit fontScale="70000" lnSpcReduction="20000"/>
          </a:bodyPr>
          <a:lstStyle/>
          <a:p>
            <a:pPr>
              <a:lnSpc>
                <a:spcPct val="110000"/>
              </a:lnSpc>
            </a:pPr>
            <a:r>
              <a:rPr lang="en-GB" b="0" i="0" dirty="0">
                <a:effectLst/>
              </a:rPr>
              <a:t>Brand your Portfolio</a:t>
            </a:r>
          </a:p>
          <a:p>
            <a:pPr>
              <a:lnSpc>
                <a:spcPct val="110000"/>
              </a:lnSpc>
            </a:pPr>
            <a:r>
              <a:rPr lang="en-GB" dirty="0"/>
              <a:t>Provide a contents page</a:t>
            </a:r>
            <a:endParaRPr lang="en-GB" b="0" i="0" dirty="0">
              <a:effectLst/>
            </a:endParaRPr>
          </a:p>
          <a:p>
            <a:pPr>
              <a:lnSpc>
                <a:spcPct val="110000"/>
              </a:lnSpc>
            </a:pPr>
            <a:r>
              <a:rPr lang="en-GB" dirty="0"/>
              <a:t>Provide an Introduction, what can the reader expect </a:t>
            </a:r>
          </a:p>
          <a:p>
            <a:pPr>
              <a:lnSpc>
                <a:spcPct val="110000"/>
              </a:lnSpc>
            </a:pPr>
            <a:r>
              <a:rPr lang="en-GB" b="0" i="0" dirty="0">
                <a:effectLst/>
              </a:rPr>
              <a:t>An observation and evaluation of the structure and work of the placement provider, identifying examples of good youth work practice linked to theory and policy. </a:t>
            </a:r>
          </a:p>
          <a:p>
            <a:pPr>
              <a:lnSpc>
                <a:spcPct val="110000"/>
              </a:lnSpc>
            </a:pPr>
            <a:r>
              <a:rPr lang="en-GB" b="0" i="0" dirty="0">
                <a:effectLst/>
              </a:rPr>
              <a:t>A community profile drawing on wider reading. </a:t>
            </a:r>
          </a:p>
          <a:p>
            <a:pPr>
              <a:lnSpc>
                <a:spcPct val="110000"/>
              </a:lnSpc>
            </a:pPr>
            <a:r>
              <a:rPr lang="en-GB" b="0" i="0" dirty="0">
                <a:effectLst/>
              </a:rPr>
              <a:t>A summary of your own learning and development identifying ways in which your learning can be applied to your future placement practice. Your summary should be linked to your professional development plan and underpinned to examples from your practice and appropriate literature including the National Occupational Standards for Youth Work.</a:t>
            </a:r>
          </a:p>
          <a:p>
            <a:pPr lvl="1">
              <a:lnSpc>
                <a:spcPct val="110000"/>
              </a:lnSpc>
            </a:pPr>
            <a:r>
              <a:rPr lang="en-GB" sz="2000" dirty="0"/>
              <a:t>This section can include your PDP (not included in the word count). </a:t>
            </a:r>
          </a:p>
          <a:p>
            <a:pPr lvl="1">
              <a:lnSpc>
                <a:spcPct val="110000"/>
              </a:lnSpc>
            </a:pPr>
            <a:r>
              <a:rPr lang="en-GB" sz="2000" dirty="0"/>
              <a:t>A Log of Hours</a:t>
            </a:r>
          </a:p>
          <a:p>
            <a:pPr lvl="1">
              <a:lnSpc>
                <a:spcPct val="110000"/>
              </a:lnSpc>
            </a:pPr>
            <a:r>
              <a:rPr lang="en-GB" sz="2000" b="0" i="0" dirty="0">
                <a:effectLst/>
              </a:rPr>
              <a:t>NOS Evidence Matrix (not included in the word count).</a:t>
            </a:r>
          </a:p>
          <a:p>
            <a:pPr lvl="1">
              <a:lnSpc>
                <a:spcPct val="110000"/>
              </a:lnSpc>
            </a:pPr>
            <a:r>
              <a:rPr lang="en-GB" sz="2000" b="0" i="0" dirty="0">
                <a:effectLst/>
              </a:rPr>
              <a:t>Completed Reports</a:t>
            </a:r>
          </a:p>
          <a:p>
            <a:pPr>
              <a:lnSpc>
                <a:spcPct val="110000"/>
              </a:lnSpc>
            </a:pPr>
            <a:endParaRPr lang="en-GB" sz="1900" dirty="0"/>
          </a:p>
        </p:txBody>
      </p:sp>
    </p:spTree>
    <p:extLst>
      <p:ext uri="{BB962C8B-B14F-4D97-AF65-F5344CB8AC3E}">
        <p14:creationId xmlns:p14="http://schemas.microsoft.com/office/powerpoint/2010/main" val="11716185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Person writing on a notepad">
            <a:extLst>
              <a:ext uri="{FF2B5EF4-FFF2-40B4-BE49-F238E27FC236}">
                <a16:creationId xmlns:a16="http://schemas.microsoft.com/office/drawing/2014/main" id="{0FBA2C49-CB16-8957-9EA9-C79A8A3FC86A}"/>
              </a:ext>
            </a:extLst>
          </p:cNvPr>
          <p:cNvPicPr>
            <a:picLocks noChangeAspect="1"/>
          </p:cNvPicPr>
          <p:nvPr/>
        </p:nvPicPr>
        <p:blipFill rotWithShape="1">
          <a:blip r:embed="rId2"/>
          <a:srcRect t="13176" r="-1" b="15844"/>
          <a:stretch/>
        </p:blipFill>
        <p:spPr>
          <a:xfrm>
            <a:off x="20" y="11666"/>
            <a:ext cx="12191675" cy="6857990"/>
          </a:xfrm>
          <a:prstGeom prst="rect">
            <a:avLst/>
          </a:prstGeom>
        </p:spPr>
      </p:pic>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6361043" y="224130"/>
            <a:ext cx="6307785" cy="960087"/>
          </a:xfrm>
        </p:spPr>
        <p:txBody>
          <a:bodyPr vert="horz" lIns="91440" tIns="45720" rIns="91440" bIns="45720" rtlCol="0" anchor="t">
            <a:noAutofit/>
          </a:bodyPr>
          <a:lstStyle/>
          <a:p>
            <a:r>
              <a:rPr lang="en-US" sz="5400" dirty="0">
                <a:highlight>
                  <a:srgbClr val="808000"/>
                </a:highlight>
              </a:rPr>
              <a:t>What is meant by Branding?</a:t>
            </a:r>
          </a:p>
        </p:txBody>
      </p:sp>
    </p:spTree>
    <p:extLst>
      <p:ext uri="{BB962C8B-B14F-4D97-AF65-F5344CB8AC3E}">
        <p14:creationId xmlns:p14="http://schemas.microsoft.com/office/powerpoint/2010/main" val="19553366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7D0B805-2C91-39B1-83EA-D533170DB7CF}"/>
              </a:ext>
            </a:extLst>
          </p:cNvPr>
          <p:cNvSpPr>
            <a:spLocks noGrp="1"/>
          </p:cNvSpPr>
          <p:nvPr>
            <p:ph type="title"/>
          </p:nvPr>
        </p:nvSpPr>
        <p:spPr>
          <a:xfrm>
            <a:off x="1452617" y="963699"/>
            <a:ext cx="4960388" cy="2380031"/>
          </a:xfrm>
        </p:spPr>
        <p:txBody>
          <a:bodyPr vert="horz" lIns="91440" tIns="45720" rIns="91440" bIns="0" rtlCol="0" anchor="b">
            <a:normAutofit/>
          </a:bodyPr>
          <a:lstStyle/>
          <a:p>
            <a:r>
              <a:rPr lang="en-US" sz="5400" dirty="0"/>
              <a:t>Portfolio</a:t>
            </a:r>
            <a:br>
              <a:rPr lang="en-US" sz="5400" dirty="0"/>
            </a:br>
            <a:r>
              <a:rPr lang="en-US" sz="5400" dirty="0"/>
              <a:t>Check list</a:t>
            </a:r>
          </a:p>
        </p:txBody>
      </p:sp>
      <p:pic>
        <p:nvPicPr>
          <p:cNvPr id="4" name="Picture 3">
            <a:extLst>
              <a:ext uri="{FF2B5EF4-FFF2-40B4-BE49-F238E27FC236}">
                <a16:creationId xmlns:a16="http://schemas.microsoft.com/office/drawing/2014/main" id="{A6E945C1-8CAB-0F39-5726-E5556B37A566}"/>
              </a:ext>
            </a:extLst>
          </p:cNvPr>
          <p:cNvPicPr>
            <a:picLocks noChangeAspect="1"/>
          </p:cNvPicPr>
          <p:nvPr/>
        </p:nvPicPr>
        <p:blipFill>
          <a:blip r:embed="rId2"/>
          <a:stretch>
            <a:fillRect/>
          </a:stretch>
        </p:blipFill>
        <p:spPr>
          <a:xfrm>
            <a:off x="5634067" y="505476"/>
            <a:ext cx="5537515" cy="4986604"/>
          </a:xfrm>
          <a:prstGeom prst="rect">
            <a:avLst/>
          </a:prstGeom>
        </p:spPr>
      </p:pic>
    </p:spTree>
    <p:extLst>
      <p:ext uri="{BB962C8B-B14F-4D97-AF65-F5344CB8AC3E}">
        <p14:creationId xmlns:p14="http://schemas.microsoft.com/office/powerpoint/2010/main" val="34034162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3A8A3-FDAC-4D15-03DA-DD0C87F473F3}"/>
              </a:ext>
            </a:extLst>
          </p:cNvPr>
          <p:cNvSpPr>
            <a:spLocks noGrp="1"/>
          </p:cNvSpPr>
          <p:nvPr>
            <p:ph type="title"/>
          </p:nvPr>
        </p:nvSpPr>
        <p:spPr>
          <a:xfrm>
            <a:off x="1451580" y="804520"/>
            <a:ext cx="4176511" cy="1049235"/>
          </a:xfrm>
        </p:spPr>
        <p:txBody>
          <a:bodyPr>
            <a:normAutofit/>
          </a:bodyPr>
          <a:lstStyle/>
          <a:p>
            <a:r>
              <a:rPr lang="en-GB" dirty="0"/>
              <a:t>On Moodle</a:t>
            </a:r>
          </a:p>
        </p:txBody>
      </p:sp>
      <p:sp>
        <p:nvSpPr>
          <p:cNvPr id="3" name="Content Placeholder 2">
            <a:extLst>
              <a:ext uri="{FF2B5EF4-FFF2-40B4-BE49-F238E27FC236}">
                <a16:creationId xmlns:a16="http://schemas.microsoft.com/office/drawing/2014/main" id="{8CCA9819-09F4-1C02-2823-B3EFF451CA05}"/>
              </a:ext>
            </a:extLst>
          </p:cNvPr>
          <p:cNvSpPr>
            <a:spLocks noGrp="1"/>
          </p:cNvSpPr>
          <p:nvPr>
            <p:ph idx="1"/>
          </p:nvPr>
        </p:nvSpPr>
        <p:spPr>
          <a:xfrm>
            <a:off x="715617" y="1766326"/>
            <a:ext cx="4908176" cy="3827986"/>
          </a:xfrm>
        </p:spPr>
        <p:txBody>
          <a:bodyPr>
            <a:normAutofit fontScale="92500" lnSpcReduction="10000"/>
          </a:bodyPr>
          <a:lstStyle/>
          <a:p>
            <a:r>
              <a:rPr lang="en-GB" dirty="0"/>
              <a:t>PDP</a:t>
            </a:r>
          </a:p>
          <a:p>
            <a:r>
              <a:rPr lang="en-GB" dirty="0"/>
              <a:t>NOS</a:t>
            </a:r>
          </a:p>
          <a:p>
            <a:r>
              <a:rPr lang="en-GB" dirty="0"/>
              <a:t>NOS Evidence Matrix</a:t>
            </a:r>
          </a:p>
          <a:p>
            <a:r>
              <a:rPr lang="en-GB" dirty="0"/>
              <a:t>Level 4 Fieldwork Guidelines</a:t>
            </a:r>
          </a:p>
          <a:p>
            <a:r>
              <a:rPr lang="en-GB" dirty="0"/>
              <a:t>GA36 FORM</a:t>
            </a:r>
          </a:p>
          <a:p>
            <a:r>
              <a:rPr lang="en-GB" dirty="0"/>
              <a:t>Portfolio Checklist</a:t>
            </a:r>
          </a:p>
          <a:p>
            <a:r>
              <a:rPr lang="en-GB" dirty="0"/>
              <a:t>Suggested Word Count</a:t>
            </a:r>
          </a:p>
          <a:p>
            <a:r>
              <a:rPr lang="en-GB" dirty="0"/>
              <a:t>PPTS</a:t>
            </a:r>
          </a:p>
          <a:p>
            <a:endParaRPr lang="en-GB" dirty="0"/>
          </a:p>
        </p:txBody>
      </p:sp>
      <p:pic>
        <p:nvPicPr>
          <p:cNvPr id="7" name="Graphic 6" descr="Checkmark">
            <a:extLst>
              <a:ext uri="{FF2B5EF4-FFF2-40B4-BE49-F238E27FC236}">
                <a16:creationId xmlns:a16="http://schemas.microsoft.com/office/drawing/2014/main" id="{BD3F1131-1442-E02B-AD0A-6B7F00697E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3399580269"/>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2.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81</TotalTime>
  <Words>2120</Words>
  <Application>Microsoft Office PowerPoint</Application>
  <PresentationFormat>Widescreen</PresentationFormat>
  <Paragraphs>161</Paragraphs>
  <Slides>36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Helvetica-Bold</vt:lpstr>
      <vt:lpstr>Arial</vt:lpstr>
      <vt:lpstr>Calibri</vt:lpstr>
      <vt:lpstr>Century Gothic</vt:lpstr>
      <vt:lpstr>Gill Sans MT</vt:lpstr>
      <vt:lpstr>Wingdings 3</vt:lpstr>
      <vt:lpstr>Office Theme</vt:lpstr>
      <vt:lpstr>PowerPoint Presentation</vt:lpstr>
      <vt:lpstr>This Year at Level 4</vt:lpstr>
      <vt:lpstr>MODULE AIM</vt:lpstr>
      <vt:lpstr>Learning Outcomes</vt:lpstr>
      <vt:lpstr>INDICATIVE CONTENT   </vt:lpstr>
      <vt:lpstr>INDICATIVE CONTENT</vt:lpstr>
      <vt:lpstr>There are 3 Assessment Components linked to the Placement and Portfolio</vt:lpstr>
      <vt:lpstr>Level 4 Assessment Component 1 – 80% </vt:lpstr>
      <vt:lpstr>Level 4 Assessment Component 1 – 80% </vt:lpstr>
      <vt:lpstr>Assessment Component 1 – 80% </vt:lpstr>
      <vt:lpstr>Assessment Components 2 and 3</vt:lpstr>
      <vt:lpstr>PowerPoint Presentation</vt:lpstr>
      <vt:lpstr>Important information</vt:lpstr>
      <vt:lpstr>Important information</vt:lpstr>
      <vt:lpstr>Important Considerations</vt:lpstr>
      <vt:lpstr>Pause Point – checking in</vt:lpstr>
      <vt:lpstr>Pause Point – checking in</vt:lpstr>
      <vt:lpstr>Level 4 Re-cap: This is what is Required at Level 4</vt:lpstr>
      <vt:lpstr>Submission Deadline!</vt:lpstr>
      <vt:lpstr>Additional ‘Behind the Scenes’ work required for the portfolio. </vt:lpstr>
      <vt:lpstr>What will Be included in the Portfolio    What will I actually submit?</vt:lpstr>
      <vt:lpstr>What will Be included in the Portfolio    What will I submit?</vt:lpstr>
      <vt:lpstr>Examples</vt:lpstr>
      <vt:lpstr>Examples</vt:lpstr>
      <vt:lpstr>Examples</vt:lpstr>
      <vt:lpstr>Examples</vt:lpstr>
      <vt:lpstr>What will Be included in the Portfolio    What will I submit?</vt:lpstr>
      <vt:lpstr>Examples</vt:lpstr>
      <vt:lpstr>What will Be included in the Portfolio    What will I submit?</vt:lpstr>
      <vt:lpstr>Essay Format</vt:lpstr>
      <vt:lpstr>PDP Examples</vt:lpstr>
      <vt:lpstr>NOS Evidence Matrix Example</vt:lpstr>
      <vt:lpstr>How to Present the Portfolio</vt:lpstr>
      <vt:lpstr>What is meant by Branding?</vt:lpstr>
      <vt:lpstr>Portfolio Check list</vt:lpstr>
      <vt:lpstr>On Moodle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4</cp:revision>
  <dcterms:created xsi:type="dcterms:W3CDTF">2022-06-22T10:03:12Z</dcterms:created>
  <dcterms:modified xsi:type="dcterms:W3CDTF">2024-11-06T11:19:45Z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