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5.xml" ContentType="application/vnd.openxmlformats-officedocument.theme+xml"/>
  <Override PartName="/ppt/slideLayouts/slideLayout68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8" r:id="rId3"/>
    <p:sldMasterId id="2147483690" r:id="rId4"/>
    <p:sldMasterId id="2147483702" r:id="rId5"/>
    <p:sldMasterId id="2147483720" r:id="rId6"/>
  </p:sldMasterIdLst>
  <p:notesMasterIdLst>
    <p:notesMasterId r:id="rId31"/>
  </p:notesMasterIdLst>
  <p:sldIdLst>
    <p:sldId id="261" r:id="rId7"/>
    <p:sldId id="259" r:id="rId8"/>
    <p:sldId id="264" r:id="rId9"/>
    <p:sldId id="265" r:id="rId10"/>
    <p:sldId id="263" r:id="rId11"/>
    <p:sldId id="266" r:id="rId12"/>
    <p:sldId id="267" r:id="rId13"/>
    <p:sldId id="256" r:id="rId14"/>
    <p:sldId id="257" r:id="rId15"/>
    <p:sldId id="260" r:id="rId16"/>
    <p:sldId id="258" r:id="rId17"/>
    <p:sldId id="280" r:id="rId18"/>
    <p:sldId id="281" r:id="rId19"/>
    <p:sldId id="282" r:id="rId20"/>
    <p:sldId id="283" r:id="rId21"/>
    <p:sldId id="284" r:id="rId22"/>
    <p:sldId id="291" r:id="rId23"/>
    <p:sldId id="292" r:id="rId24"/>
    <p:sldId id="293" r:id="rId25"/>
    <p:sldId id="287" r:id="rId26"/>
    <p:sldId id="288" r:id="rId27"/>
    <p:sldId id="289" r:id="rId28"/>
    <p:sldId id="286" r:id="rId29"/>
    <p:sldId id="295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0" d="100"/>
          <a:sy n="80" d="100"/>
        </p:scale>
        <p:origin x="13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ableStyles" Target="tableStyles.xml"/><Relationship Id="rId8" Type="http://schemas.openxmlformats.org/officeDocument/2006/relationships/slide" Target="slides/slide2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200" b="1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Tesla Inc</a:t>
            </a:r>
            <a:r>
              <a:rPr lang="en-GB" baseline="0" dirty="0"/>
              <a:t>. Progress</a:t>
            </a:r>
          </a:p>
        </c:rich>
      </c:tx>
      <c:layout>
        <c:manualLayout>
          <c:xMode val="edge"/>
          <c:yMode val="edge"/>
          <c:x val="0.36814214748560137"/>
          <c:y val="2.7777772714754172E-2"/>
        </c:manualLayout>
      </c:layout>
      <c:overlay val="0"/>
      <c:spPr>
        <a:solidFill>
          <a:schemeClr val="accent5">
            <a:lumMod val="20000"/>
            <a:lumOff val="80000"/>
            <a:alpha val="77000"/>
          </a:schemeClr>
        </a:solidFill>
        <a:ln>
          <a:noFill/>
        </a:ln>
        <a:effectLst>
          <a:glow rad="127000">
            <a:schemeClr val="bg2">
              <a:lumMod val="60000"/>
              <a:lumOff val="40000"/>
            </a:schemeClr>
          </a:glow>
        </a:effectLst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21331405570114495"/>
          <c:y val="9.8097267498164345E-2"/>
          <c:w val="0.78668595575749112"/>
          <c:h val="0.76920502942759994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Models relised</c:v>
                </c:pt>
              </c:strCache>
            </c:strRef>
          </c:tx>
          <c:spPr>
            <a:solidFill>
              <a:schemeClr val="accent1">
                <a:alpha val="85000"/>
              </a:schemeClr>
            </a:solidFill>
            <a:ln w="9525" cap="flat" cmpd="sng" algn="ctr">
              <a:solidFill>
                <a:schemeClr val="lt1">
                  <a:alpha val="50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Sheet1!$A$2:$A$8</c:f>
              <c:numCache>
                <c:formatCode>General</c:formatCode>
                <c:ptCount val="6"/>
                <c:pt idx="0">
                  <c:v>2008</c:v>
                </c:pt>
                <c:pt idx="1">
                  <c:v>2012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</c:numCache>
            </c:numRef>
          </c:cat>
          <c:val>
            <c:numRef>
              <c:f>Sheet1!$B$2:$B$8</c:f>
              <c:numCache>
                <c:formatCode>General</c:formatCode>
                <c:ptCount val="6"/>
                <c:pt idx="0">
                  <c:v>1</c:v>
                </c:pt>
                <c:pt idx="1">
                  <c:v>1</c:v>
                </c:pt>
                <c:pt idx="2">
                  <c:v>0</c:v>
                </c:pt>
                <c:pt idx="3">
                  <c:v>1</c:v>
                </c:pt>
                <c:pt idx="4">
                  <c:v>0</c:v>
                </c:pt>
                <c:pt idx="5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64B-4A1E-B82D-F597B43C855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Hardwere Reliesed</c:v>
                </c:pt>
              </c:strCache>
            </c:strRef>
          </c:tx>
          <c:spPr>
            <a:solidFill>
              <a:schemeClr val="accent2">
                <a:alpha val="85000"/>
              </a:schemeClr>
            </a:solidFill>
            <a:ln w="9525" cap="flat" cmpd="sng" algn="ctr">
              <a:solidFill>
                <a:schemeClr val="tx2">
                  <a:lumMod val="10000"/>
                </a:schemeClr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Sheet1!$A$2:$A$8</c:f>
              <c:numCache>
                <c:formatCode>General</c:formatCode>
                <c:ptCount val="6"/>
                <c:pt idx="0">
                  <c:v>2008</c:v>
                </c:pt>
                <c:pt idx="1">
                  <c:v>2012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</c:numCache>
            </c:numRef>
          </c:cat>
          <c:val>
            <c:numRef>
              <c:f>Sheet1!$C$2:$C$8</c:f>
              <c:numCache>
                <c:formatCode>General</c:formatCode>
                <c:ptCount val="6"/>
                <c:pt idx="2">
                  <c:v>1</c:v>
                </c:pt>
                <c:pt idx="3">
                  <c:v>0</c:v>
                </c:pt>
                <c:pt idx="4">
                  <c:v>1</c:v>
                </c:pt>
                <c:pt idx="5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64B-4A1E-B82D-F597B43C855E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Softwere Relised</c:v>
                </c:pt>
              </c:strCache>
            </c:strRef>
          </c:tx>
          <c:spPr>
            <a:solidFill>
              <a:schemeClr val="accent3">
                <a:alpha val="85000"/>
              </a:schemeClr>
            </a:solidFill>
            <a:ln w="9525" cap="flat" cmpd="sng" algn="ctr">
              <a:solidFill>
                <a:srgbClr val="002060"/>
              </a:solidFill>
              <a:round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Sheet1!$A$2:$A$8</c:f>
              <c:numCache>
                <c:formatCode>General</c:formatCode>
                <c:ptCount val="6"/>
                <c:pt idx="0">
                  <c:v>2008</c:v>
                </c:pt>
                <c:pt idx="1">
                  <c:v>2012</c:v>
                </c:pt>
                <c:pt idx="2">
                  <c:v>2014</c:v>
                </c:pt>
                <c:pt idx="3">
                  <c:v>2015</c:v>
                </c:pt>
                <c:pt idx="4">
                  <c:v>2016</c:v>
                </c:pt>
                <c:pt idx="5">
                  <c:v>2017</c:v>
                </c:pt>
              </c:numCache>
            </c:numRef>
          </c:cat>
          <c:val>
            <c:numRef>
              <c:f>Sheet1!$D$2:$D$8</c:f>
              <c:numCache>
                <c:formatCode>General</c:formatCode>
                <c:ptCount val="6"/>
                <c:pt idx="3">
                  <c:v>1</c:v>
                </c:pt>
                <c:pt idx="4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F64B-4A1E-B82D-F597B43C855E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1979644335"/>
        <c:axId val="1896440191"/>
      </c:barChart>
      <c:catAx>
        <c:axId val="1979644335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Year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19050" cap="flat" cmpd="sng" algn="ctr">
            <a:solidFill>
              <a:schemeClr val="dk1">
                <a:lumMod val="75000"/>
                <a:lumOff val="2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all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96440191"/>
        <c:crosses val="autoZero"/>
        <c:auto val="1"/>
        <c:lblAlgn val="ctr"/>
        <c:lblOffset val="100"/>
        <c:noMultiLvlLbl val="0"/>
      </c:catAx>
      <c:valAx>
        <c:axId val="1896440191"/>
        <c:scaling>
          <c:orientation val="minMax"/>
        </c:scaling>
        <c:delete val="0"/>
        <c:axPos val="l"/>
        <c:majorGridlines>
          <c:spPr>
            <a:ln w="9525" cap="flat" cmpd="sng" algn="ctr">
              <a:gradFill>
                <a:gsLst>
                  <a:gs pos="100000">
                    <a:schemeClr val="dk1">
                      <a:lumMod val="95000"/>
                      <a:lumOff val="5000"/>
                      <a:alpha val="42000"/>
                    </a:schemeClr>
                  </a:gs>
                  <a:gs pos="0">
                    <a:schemeClr val="lt1">
                      <a:lumMod val="75000"/>
                      <a:alpha val="36000"/>
                    </a:schemeClr>
                  </a:gs>
                </a:gsLst>
                <a:lin ang="5400000" scaled="0"/>
              </a:gra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197" b="1" i="0" u="none" strike="noStrike" kern="1200" baseline="0">
                    <a:solidFill>
                      <a:schemeClr val="dk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 dirty="0"/>
                  <a:t>Quantity 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197" b="1" i="0" u="none" strike="noStrike" kern="1200" baseline="0">
                  <a:solidFill>
                    <a:schemeClr val="dk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dk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979644335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27610691067071619"/>
          <c:y val="0.91980990535194418"/>
          <c:w val="0.47353814720024301"/>
          <c:h val="7.0438737366617543E-2"/>
        </c:manualLayout>
      </c:layout>
      <c:overlay val="0"/>
      <c:spPr>
        <a:solidFill>
          <a:schemeClr val="tx1"/>
        </a:solidFill>
        <a:ln>
          <a:solidFill>
            <a:schemeClr val="tx1"/>
          </a:solidFill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accent1">
          <a:lumMod val="40000"/>
          <a:lumOff val="60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8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>
      <cs:styleClr val="auto"/>
    </cs:fillRef>
    <cs:effectRef idx="0"/>
    <cs:fontRef idx="minor">
      <a:schemeClr val="lt1"/>
    </cs:fontRef>
    <cs:defRPr sz="1197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197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  <a:ln w="9525" cap="flat" cmpd="sng" algn="ctr">
        <a:solidFill>
          <a:schemeClr val="lt1">
            <a:alpha val="50000"/>
          </a:schemeClr>
        </a:solidFill>
        <a:round/>
      </a:ln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17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4B5DCC9-9055-2A48-B5AF-D83A5C71E7CC}" type="doc">
      <dgm:prSet loTypeId="urn:microsoft.com/office/officeart/2005/8/layout/arrow3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E8B5153-06C6-F143-973F-DFA565F76AB1}">
      <dgm:prSet phldrT="[Text]"/>
      <dgm:spPr/>
      <dgm:t>
        <a:bodyPr/>
        <a:lstStyle/>
        <a:p>
          <a:r>
            <a:rPr lang="en-GB" dirty="0"/>
            <a:t>MAKES PEOPLES LAZY</a:t>
          </a:r>
        </a:p>
      </dgm:t>
    </dgm:pt>
    <dgm:pt modelId="{6CDCF9E7-6044-9D4D-91F9-9B418497EF2D}" type="parTrans" cxnId="{A227C774-BF89-794D-817C-C437729306D5}">
      <dgm:prSet/>
      <dgm:spPr/>
      <dgm:t>
        <a:bodyPr/>
        <a:lstStyle/>
        <a:p>
          <a:endParaRPr lang="en-GB"/>
        </a:p>
      </dgm:t>
    </dgm:pt>
    <dgm:pt modelId="{94C733EB-D7DA-0349-BCAD-CFF565528878}" type="sibTrans" cxnId="{A227C774-BF89-794D-817C-C437729306D5}">
      <dgm:prSet/>
      <dgm:spPr/>
      <dgm:t>
        <a:bodyPr/>
        <a:lstStyle/>
        <a:p>
          <a:endParaRPr lang="en-GB"/>
        </a:p>
      </dgm:t>
    </dgm:pt>
    <dgm:pt modelId="{ED7B0A53-B71F-9A4B-A27E-A18D12ACB589}">
      <dgm:prSet phldrT="[Text]"/>
      <dgm:spPr/>
      <dgm:t>
        <a:bodyPr/>
        <a:lstStyle/>
        <a:p>
          <a:r>
            <a:rPr lang="en-GB" dirty="0"/>
            <a:t>HELPS</a:t>
          </a:r>
        </a:p>
        <a:p>
          <a:r>
            <a:rPr lang="en-GB" dirty="0"/>
            <a:t>PEOPLES OF DIFFICULTIES</a:t>
          </a:r>
        </a:p>
      </dgm:t>
    </dgm:pt>
    <dgm:pt modelId="{412E148B-B163-A24F-8B81-E44EE7C8C988}" type="parTrans" cxnId="{30D80AB4-8A90-1243-8418-7E7BA6727D07}">
      <dgm:prSet/>
      <dgm:spPr/>
      <dgm:t>
        <a:bodyPr/>
        <a:lstStyle/>
        <a:p>
          <a:endParaRPr lang="en-GB"/>
        </a:p>
      </dgm:t>
    </dgm:pt>
    <dgm:pt modelId="{DAC9076B-19D1-C846-AB69-D944F8FF50E1}" type="sibTrans" cxnId="{30D80AB4-8A90-1243-8418-7E7BA6727D07}">
      <dgm:prSet/>
      <dgm:spPr/>
      <dgm:t>
        <a:bodyPr/>
        <a:lstStyle/>
        <a:p>
          <a:endParaRPr lang="en-GB"/>
        </a:p>
      </dgm:t>
    </dgm:pt>
    <dgm:pt modelId="{00EB3119-F24C-BA48-A508-492DDDAC8863}" type="pres">
      <dgm:prSet presAssocID="{34B5DCC9-9055-2A48-B5AF-D83A5C71E7CC}" presName="compositeShape" presStyleCnt="0">
        <dgm:presLayoutVars>
          <dgm:chMax val="2"/>
          <dgm:dir/>
          <dgm:resizeHandles val="exact"/>
        </dgm:presLayoutVars>
      </dgm:prSet>
      <dgm:spPr/>
    </dgm:pt>
    <dgm:pt modelId="{168CE177-C098-9B4F-A80D-D25017B86BDB}" type="pres">
      <dgm:prSet presAssocID="{34B5DCC9-9055-2A48-B5AF-D83A5C71E7CC}" presName="divider" presStyleLbl="fgShp" presStyleIdx="0" presStyleCnt="1"/>
      <dgm:spPr/>
    </dgm:pt>
    <dgm:pt modelId="{5156F0EC-4F9B-0742-A209-46B2DDFE0A23}" type="pres">
      <dgm:prSet presAssocID="{4E8B5153-06C6-F143-973F-DFA565F76AB1}" presName="downArrow" presStyleLbl="node1" presStyleIdx="0" presStyleCnt="2"/>
      <dgm:spPr/>
    </dgm:pt>
    <dgm:pt modelId="{0C4C38CE-D4F5-5742-B21B-821ABC7C73F1}" type="pres">
      <dgm:prSet presAssocID="{4E8B5153-06C6-F143-973F-DFA565F76AB1}" presName="downArrowText" presStyleLbl="revTx" presStyleIdx="0" presStyleCnt="2">
        <dgm:presLayoutVars>
          <dgm:bulletEnabled val="1"/>
        </dgm:presLayoutVars>
      </dgm:prSet>
      <dgm:spPr/>
    </dgm:pt>
    <dgm:pt modelId="{E4048C8A-4095-D54C-B788-0CB4230FBB90}" type="pres">
      <dgm:prSet presAssocID="{ED7B0A53-B71F-9A4B-A27E-A18D12ACB589}" presName="upArrow" presStyleLbl="node1" presStyleIdx="1" presStyleCnt="2"/>
      <dgm:spPr/>
    </dgm:pt>
    <dgm:pt modelId="{8056C821-D514-6244-AF57-B40E17D8A233}" type="pres">
      <dgm:prSet presAssocID="{ED7B0A53-B71F-9A4B-A27E-A18D12ACB589}" presName="upArrowText" presStyleLbl="revTx" presStyleIdx="1" presStyleCnt="2">
        <dgm:presLayoutVars>
          <dgm:bulletEnabled val="1"/>
        </dgm:presLayoutVars>
      </dgm:prSet>
      <dgm:spPr/>
    </dgm:pt>
  </dgm:ptLst>
  <dgm:cxnLst>
    <dgm:cxn modelId="{56AE011C-7EFD-6548-8DFF-9FC7DCE718B7}" type="presOf" srcId="{34B5DCC9-9055-2A48-B5AF-D83A5C71E7CC}" destId="{00EB3119-F24C-BA48-A508-492DDDAC8863}" srcOrd="0" destOrd="0" presId="urn:microsoft.com/office/officeart/2005/8/layout/arrow3"/>
    <dgm:cxn modelId="{D2A5A528-E369-EB48-B961-D97212C5B38D}" type="presOf" srcId="{4E8B5153-06C6-F143-973F-DFA565F76AB1}" destId="{0C4C38CE-D4F5-5742-B21B-821ABC7C73F1}" srcOrd="0" destOrd="0" presId="urn:microsoft.com/office/officeart/2005/8/layout/arrow3"/>
    <dgm:cxn modelId="{6DA42032-4DEA-1A46-B57D-F4052429E8BB}" type="presOf" srcId="{ED7B0A53-B71F-9A4B-A27E-A18D12ACB589}" destId="{8056C821-D514-6244-AF57-B40E17D8A233}" srcOrd="0" destOrd="0" presId="urn:microsoft.com/office/officeart/2005/8/layout/arrow3"/>
    <dgm:cxn modelId="{A227C774-BF89-794D-817C-C437729306D5}" srcId="{34B5DCC9-9055-2A48-B5AF-D83A5C71E7CC}" destId="{4E8B5153-06C6-F143-973F-DFA565F76AB1}" srcOrd="0" destOrd="0" parTransId="{6CDCF9E7-6044-9D4D-91F9-9B418497EF2D}" sibTransId="{94C733EB-D7DA-0349-BCAD-CFF565528878}"/>
    <dgm:cxn modelId="{30D80AB4-8A90-1243-8418-7E7BA6727D07}" srcId="{34B5DCC9-9055-2A48-B5AF-D83A5C71E7CC}" destId="{ED7B0A53-B71F-9A4B-A27E-A18D12ACB589}" srcOrd="1" destOrd="0" parTransId="{412E148B-B163-A24F-8B81-E44EE7C8C988}" sibTransId="{DAC9076B-19D1-C846-AB69-D944F8FF50E1}"/>
    <dgm:cxn modelId="{41C67B0A-8967-9F43-BF07-60EB38F4CAF3}" type="presParOf" srcId="{00EB3119-F24C-BA48-A508-492DDDAC8863}" destId="{168CE177-C098-9B4F-A80D-D25017B86BDB}" srcOrd="0" destOrd="0" presId="urn:microsoft.com/office/officeart/2005/8/layout/arrow3"/>
    <dgm:cxn modelId="{4F502172-C2A8-E347-B220-EF6C4995318B}" type="presParOf" srcId="{00EB3119-F24C-BA48-A508-492DDDAC8863}" destId="{5156F0EC-4F9B-0742-A209-46B2DDFE0A23}" srcOrd="1" destOrd="0" presId="urn:microsoft.com/office/officeart/2005/8/layout/arrow3"/>
    <dgm:cxn modelId="{B14DC27D-C239-794E-8513-ECE02BA36A59}" type="presParOf" srcId="{00EB3119-F24C-BA48-A508-492DDDAC8863}" destId="{0C4C38CE-D4F5-5742-B21B-821ABC7C73F1}" srcOrd="2" destOrd="0" presId="urn:microsoft.com/office/officeart/2005/8/layout/arrow3"/>
    <dgm:cxn modelId="{4EA9CAA4-45C8-ED46-8768-DBD1BD5C943E}" type="presParOf" srcId="{00EB3119-F24C-BA48-A508-492DDDAC8863}" destId="{E4048C8A-4095-D54C-B788-0CB4230FBB90}" srcOrd="3" destOrd="0" presId="urn:microsoft.com/office/officeart/2005/8/layout/arrow3"/>
    <dgm:cxn modelId="{10DAE157-0926-8A40-9006-7C91F2705B83}" type="presParOf" srcId="{00EB3119-F24C-BA48-A508-492DDDAC8863}" destId="{8056C821-D514-6244-AF57-B40E17D8A233}" srcOrd="4" destOrd="0" presId="urn:microsoft.com/office/officeart/2005/8/layout/arrow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8CE177-C098-9B4F-A80D-D25017B86BDB}">
      <dsp:nvSpPr>
        <dsp:cNvPr id="0" name=""/>
        <dsp:cNvSpPr/>
      </dsp:nvSpPr>
      <dsp:spPr>
        <a:xfrm rot="21300000">
          <a:off x="16095" y="1056188"/>
          <a:ext cx="5212908" cy="596956"/>
        </a:xfrm>
        <a:prstGeom prst="mathMin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56F0EC-4F9B-0742-A209-46B2DDFE0A23}">
      <dsp:nvSpPr>
        <dsp:cNvPr id="0" name=""/>
        <dsp:cNvSpPr/>
      </dsp:nvSpPr>
      <dsp:spPr>
        <a:xfrm>
          <a:off x="629412" y="135466"/>
          <a:ext cx="1573530" cy="1083733"/>
        </a:xfrm>
        <a:prstGeom prst="down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C38CE-D4F5-5742-B21B-821ABC7C73F1}">
      <dsp:nvSpPr>
        <dsp:cNvPr id="0" name=""/>
        <dsp:cNvSpPr/>
      </dsp:nvSpPr>
      <dsp:spPr>
        <a:xfrm>
          <a:off x="2779903" y="0"/>
          <a:ext cx="1678432" cy="113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MAKES PEOPLES LAZY</a:t>
          </a:r>
        </a:p>
      </dsp:txBody>
      <dsp:txXfrm>
        <a:off x="2779903" y="0"/>
        <a:ext cx="1678432" cy="1137919"/>
      </dsp:txXfrm>
    </dsp:sp>
    <dsp:sp modelId="{E4048C8A-4095-D54C-B788-0CB4230FBB90}">
      <dsp:nvSpPr>
        <dsp:cNvPr id="0" name=""/>
        <dsp:cNvSpPr/>
      </dsp:nvSpPr>
      <dsp:spPr>
        <a:xfrm>
          <a:off x="3042157" y="1490133"/>
          <a:ext cx="1573530" cy="1083733"/>
        </a:xfrm>
        <a:prstGeom prst="upArrow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56C821-D514-6244-AF57-B40E17D8A233}">
      <dsp:nvSpPr>
        <dsp:cNvPr id="0" name=""/>
        <dsp:cNvSpPr/>
      </dsp:nvSpPr>
      <dsp:spPr>
        <a:xfrm>
          <a:off x="786765" y="1571413"/>
          <a:ext cx="1678432" cy="11379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HELPS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PEOPLES OF DIFFICULTIES</a:t>
          </a:r>
        </a:p>
      </dsp:txBody>
      <dsp:txXfrm>
        <a:off x="786765" y="1571413"/>
        <a:ext cx="1678432" cy="11379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3">
  <dgm:title val=""/>
  <dgm:desc val=""/>
  <dgm:catLst>
    <dgm:cat type="relationship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none"/>
      <dgm:param type="vertAlign" val="none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l" for="ch" forName="downArrow" refType="w" fact="0.1"/>
              <dgm:constr type="t" for="ch" forName="downArrow" refType="h" fact="0.05"/>
              <dgm:constr type="lOff" for="ch" forName="downArrow" refType="w" fact="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r" for="ch" forName="downArrowText" refType="w" fact="0.8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r" for="ch" forName="upArrow" refType="w" fact="0.9"/>
              <dgm:constr type="rOff" for="ch" forName="upArrow" refType="w" fact="-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l" for="ch" forName="upArrowText" refType="w" fact="0.15"/>
              <dgm:constr type="primFontSz" for="ch" ptType="node" op="equ" val="65"/>
            </dgm:constrLst>
          </dgm:if>
          <dgm:else name="Name4">
            <dgm:constrLst>
              <dgm:constr type="w" for="ch" forName="downArrow" refType="w" fact="0.4"/>
              <dgm:constr type="h" for="ch" forName="downArrow" refType="h" fact="0.8"/>
              <dgm:constr type="l" for="ch" forName="downArrow" refType="w" fact="0.02"/>
              <dgm:constr type="t" for="ch" forName="downArrow" refType="h" fact="0.05"/>
              <dgm:constr type="lOff" for="ch" forName="downArrow" refType="w" fact="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r" for="ch" forName="downArrowText" refType="w"/>
              <dgm:constr type="primFontSz" for="ch" ptType="node" op="equ" val="65"/>
            </dgm:constrLst>
          </dgm:else>
        </dgm:choose>
      </dgm:if>
      <dgm:else name="Name5">
        <dgm:choose name="Name6">
          <dgm:if name="Name7" axis="ch" ptType="node" func="cnt" op="gte" val="2">
            <dgm:constrLst>
              <dgm:constr type="w" for="ch" forName="divider" refType="w"/>
              <dgm:constr type="h" for="ch" forName="divider" refType="w" fact="0.2"/>
              <dgm:constr type="h" for="ch" forName="divider" refType="h" op="gte" fact="0.2"/>
              <dgm:constr type="h" for="ch" forName="divider" refType="h" op="lte" fact="0.4"/>
              <dgm:constr type="ctrX" for="ch" forName="divider" refType="w" fact="0.5"/>
              <dgm:constr type="ctrY" for="ch" forName="divider" refType="h" fact="0.5"/>
              <dgm:constr type="w" for="ch" forName="downArrow" refType="w" fact="0.3"/>
              <dgm:constr type="h" for="ch" forName="downArrow" refType="h" fact="0.4"/>
              <dgm:constr type="r" for="ch" forName="downArrow" refType="w" fact="0.9"/>
              <dgm:constr type="t" for="ch" forName="downArrow" refType="h" fact="0.05"/>
              <dgm:constr type="rOff" for="ch" forName="downArrow" refType="w" fact="-0.02"/>
              <dgm:constr type="w" for="ch" forName="downArrowText" refType="w" fact="0.32"/>
              <dgm:constr type="h" for="ch" forName="downArrowText" refType="h" fact="0.42"/>
              <dgm:constr type="t" for="ch" forName="downArrowText"/>
              <dgm:constr type="l" for="ch" forName="downArrowText" refType="w" fact="0.15"/>
              <dgm:constr type="w" for="ch" forName="upArrow" refType="w" fact="0.3"/>
              <dgm:constr type="h" for="ch" forName="upArrow" refType="h" fact="0.4"/>
              <dgm:constr type="b" for="ch" forName="upArrow" refType="h" fact="0.95"/>
              <dgm:constr type="l" for="ch" forName="upArrow" refType="w" fact="0.1"/>
              <dgm:constr type="lOff" for="ch" forName="upArrow" refType="w" fact="0.02"/>
              <dgm:constr type="w" for="ch" forName="upArrowText" refType="w" fact="0.32"/>
              <dgm:constr type="h" for="ch" forName="upArrowText" refType="h" fact="0.42"/>
              <dgm:constr type="b" for="ch" forName="upArrowText" refType="h"/>
              <dgm:constr type="r" for="ch" forName="upArrowText" refType="w" fact="0.85"/>
              <dgm:constr type="primFontSz" for="ch" ptType="node" op="equ" val="65"/>
            </dgm:constrLst>
          </dgm:if>
          <dgm:else name="Name8">
            <dgm:constrLst>
              <dgm:constr type="w" for="ch" forName="downArrow" refType="w" fact="0.4"/>
              <dgm:constr type="h" for="ch" forName="downArrow" refType="h" fact="0.8"/>
              <dgm:constr type="r" for="ch" forName="downArrow" refType="w" fact="0.98"/>
              <dgm:constr type="t" for="ch" forName="downArrow" refType="h" fact="0.05"/>
              <dgm:constr type="rOff" for="ch" forName="downArrow" refType="w" fact="-0.02"/>
              <dgm:constr type="w" for="ch" forName="downArrowText" refType="w" fact="0.5"/>
              <dgm:constr type="h" for="ch" forName="downArrowText" refType="h"/>
              <dgm:constr type="t" for="ch" forName="downArrowText"/>
              <dgm:constr type="l" for="ch" forName="downArrowText"/>
              <dgm:constr type="primFontSz" for="ch" ptType="node" op="equ" val="65"/>
            </dgm:constrLst>
          </dgm:else>
        </dgm:choose>
      </dgm:else>
    </dgm:choose>
    <dgm:ruleLst/>
    <dgm:choose name="Name9">
      <dgm:if name="Name10" axis="ch" ptType="node" func="cnt" op="gte" val="2">
        <dgm:layoutNode name="divider" styleLbl="fgShp">
          <dgm:alg type="sp"/>
          <dgm:choose name="Name11">
            <dgm:if name="Name12" func="var" arg="dir" op="equ" val="norm">
              <dgm:shape xmlns:r="http://schemas.openxmlformats.org/officeDocument/2006/relationships" rot="-5" type="mathMinus" r:blip="">
                <dgm:adjLst/>
              </dgm:shape>
            </dgm:if>
            <dgm:else name="Name13">
              <dgm:shape xmlns:r="http://schemas.openxmlformats.org/officeDocument/2006/relationships" rot="5" type="mathMinus" r:blip="">
                <dgm:adjLst/>
              </dgm:shape>
            </dgm:else>
          </dgm:choose>
          <dgm:presOf/>
          <dgm:constrLst/>
          <dgm:ruleLst/>
        </dgm:layoutNode>
      </dgm:if>
      <dgm:else name="Name14"/>
    </dgm:choose>
    <dgm:forEach name="Name15" axis="ch" ptType="node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  <dgm:forEach name="Name16" axis="ch" ptType="node" st="2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A2E736-9263-4163-959B-A6E6586D048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9F5962-2C4C-42FB-B3CB-DF8EAD6EAA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8499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kép hely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Jegyzetek hely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Dia számának helye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85C1244-44F4-4260-8688-DC5DC474C406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1956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B9A533-71D5-C24D-B2DE-0D23D1C5CAE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128011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B9A533-71D5-C24D-B2DE-0D23D1C5CAE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6792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59B30-47DA-4E5D-9F11-BB14556286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D2D4B5-09E1-4310-B948-987349C139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01BAB9-8678-45DE-96C3-B8200CDC1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4F84-4409-40F2-8A90-3A034AA70912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A77630-7BF4-47A5-9F1E-1C9D6AF9FA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4B5D1-3915-41AA-AB4D-E21FA9117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2B0C-8557-48FB-8F4E-853926D6B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299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52AA5-8B36-4AD5-8C54-453632554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F2F574-657D-4D04-B2C2-E4B3CC1AD3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97C59-9161-4FC6-B6BD-1B09556A11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4F84-4409-40F2-8A90-3A034AA70912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18D5B5-4B7F-4D4D-969E-F9FE0A3AA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A73DF2-7217-42D3-B9D3-49AE31018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2B0C-8557-48FB-8F4E-853926D6B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929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453C9-88E7-4A71-B996-6D93CDF62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37B2F7-6878-4C9E-AD34-CE22F65472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DF2936-0A6E-4811-A5DC-DE6EE6013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4F84-4409-40F2-8A90-3A034AA70912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CE2584-6B1D-4C09-B3F6-0E4E0AC55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2BAB5F-678C-4260-B655-B713EC2CE9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2B0C-8557-48FB-8F4E-853926D6B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680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B116-F20A-460C-8818-4A600F493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34678B-926F-4600-9B3C-F801A66B69A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3F6E16-2B2D-458D-9865-46537B5403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67FBF2-0790-4F13-8976-BC075058B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4F84-4409-40F2-8A90-3A034AA70912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12BD99-819B-44C3-BA1B-479132314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F8E415-E3B1-4CAD-8457-37FA499E3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2B0C-8557-48FB-8F4E-853926D6B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6910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18101-0DF9-4223-AF33-566C27E74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630CAC-51C3-45BA-B472-8DD717956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F7247B-9D45-44C3-AA04-620C91D08D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BF8E03-A0CD-46D0-922E-F313F20BCC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E08579-7960-43B4-91C1-6CD0D1526D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AFADEFE-AD94-46F0-9910-5183308DA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4F84-4409-40F2-8A90-3A034AA70912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01DC82-210C-4A49-953D-894846BA4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371985-EA05-475F-8596-CA67DA831A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2B0C-8557-48FB-8F4E-853926D6B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043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F8685-FE96-4E78-97D6-3B8E8601C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733604-38E9-455C-AB39-99448176F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4F84-4409-40F2-8A90-3A034AA70912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A30D7C-7AE3-44B2-97C7-629DE60A4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C4C1B2-B0F4-4D45-A328-AE3AFC597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2B0C-8557-48FB-8F4E-853926D6B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780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D6F97B-0F0B-4CFB-B39B-F38354DB96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4F84-4409-40F2-8A90-3A034AA70912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229E1F-86FB-4130-B737-EBD0ABC9A6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D91E89-3938-43C4-8FD8-F10EDB285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2B0C-8557-48FB-8F4E-853926D6B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874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96DF2-2C72-4EBE-9D4D-A3F0A9011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EB9EC-6827-4F76-8E08-29EC169251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E63D65-C92D-4916-88D6-BD3DBD5C62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453B90-866C-4142-8492-A1A76A117A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4F84-4409-40F2-8A90-3A034AA70912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8D49AF-1B47-41BB-BE35-7D5E91FD2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051305-925A-4CBE-A4C9-670B3EF9B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2B0C-8557-48FB-8F4E-853926D6B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0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F6098-D00B-4E9F-A42F-53AF367A3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EA2228F-85CB-4125-A5CA-1A1698A3B6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0FE8AD-CDED-4E0E-89DC-C88282D9CF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BE20D2-0925-4CCC-A1AD-C7521F60F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4F84-4409-40F2-8A90-3A034AA70912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7BD654-FA77-4F57-8304-0B3C8AFACE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B1B962-B6D6-4AD3-BCBD-3BD51A884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2B0C-8557-48FB-8F4E-853926D6B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3949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96BA6-D885-4276-A84A-3E55E4E1C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81B700-D50F-4F61-B0AE-40C0068E31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EF7A1-138E-4ED8-BC7C-2D38A3D6B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4F84-4409-40F2-8A90-3A034AA70912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31DADA-E6A6-41DF-BD6D-1CD770C045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2FC65F-49B9-40F2-B8B9-63CDBBE65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2B0C-8557-48FB-8F4E-853926D6B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3267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0DD90B0-EDEE-4AC1-9D06-586C0A5BC37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56861F-495B-4FCA-9C23-D85A1A1B76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926C32-11A7-4CD4-BCE1-2EA0AAEE7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4F84-4409-40F2-8A90-3A034AA70912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2C1970-5607-4DEE-8227-DA7586AD0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375FD1-6746-43FD-990A-A02D13C35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8E2B0C-8557-48FB-8F4E-853926D6B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4232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84340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9073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8484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464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8948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61649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4935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3328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82665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461521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86968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239938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09611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4344054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43923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646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007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6847D-1CF6-46BA-B46B-48BED0604A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 cap="all" spc="1500" baseline="0">
                <a:latin typeface="+mj-lt"/>
                <a:ea typeface="Source Sans Pro SemiBold" panose="020B0603030403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B4F5A5-C931-4A4C-B6B1-EF4C95965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 cap="all" spc="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E4AEC-B6E4-439C-B716-EBE3D4D1D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0F569-AC90-44EB-9EF4-4E5C2F5D823C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8BC18-102E-45BF-8FEA-801E9C59D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8BF5F-B1F8-461F-9B3D-7D50D0242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6BF779-0B8C-4CC2-9268-9506AD0C5331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65203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88500-1605-41EA-A15F-9B79DF7E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4AC8-25A5-4D7F-BF23-CB20AA2E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95D22-0146-4DE2-9E78-4C00333D4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79EF-17C8-45D8-9866-DAF5723FC604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9717A-A1FE-485D-AFFF-2C7026C7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DB88B-64CF-4100-8F07-D191DD79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04332FF-8349-42A5-B5C8-5EE3825CE25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623025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BFE6C-EBF1-47DE-8468-E7125172B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04992-D139-48DC-BCCE-D71EA23CA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A8C5E768-0E62-4DE7-A0AF-93121DA843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402845F-9E8A-41E1-B051-1AAA46C997A2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A45C410-5FD0-4339-A3BC-A865DE4190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7B0B703-8BA8-483C-A433-C44C809687DE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CCFA03D-B879-419B-88B9-F4F3645C8AF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6B0260A-6B2D-4F54-8614-60BC3103E166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AB8F6-0796-47E9-B1D4-760B7CCFC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FC2ADC-3680-4013-A757-E4663495DB98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86FC0-7327-44D9-B689-0AE73FD25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9D265-BFBA-4C93-9B1A-B9483AE6B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4F5FEB-DE92-47DA-8C46-DC088E8960A4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47299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637BE-B22F-40EE-94F0-04549BC56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1582-4BAF-4211-AD4A-476ED6EB11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9DCF6B-C800-4345-BAE9-EE9FA6590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E6190A1E-5381-43C4-B058-7758339984D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7E35469-0BEA-4E5E-955F-1AA300A62DE5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8F650BE-565E-4A52-8143-7A87700FC5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86A3F89-AA2A-44E5-915E-C47A069EB68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C57F514-AB27-4489-8D3C-01DD1025DDAD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141169F-1C39-4D04-AF32-D0D14D004B05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87465-759F-4895-8FC6-DD464FB91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1BA94-5DCA-4F19-960F-0FB2BD5EE85A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1AA18-D8A5-44D9-881C-522258ED5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BA574-A76A-4F4C-8CBD-768278B66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793E083-ADC4-4391-83DD-781529A6611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1134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B666-D6BE-4FA8-9CF1-F15FD58B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E4B4A-DE64-4563-83CD-C40B1D681D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A0314-0202-4E6D-8352-C28376A9C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56083-87B4-4603-B6FF-A9EB68E3E6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3708CF-F028-4917-A9CB-59BF5248A2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1B934BF-E239-47E1-93E9-EA3182162D21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3BBF177-5044-426A-93ED-64BDC84BF184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270648-77F5-4D28-B691-DA57AA28FD73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86B770-2F70-4B7B-9525-286BBD63AD7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7DDC14D-7AE3-41CD-ADFC-A3601D4F9DF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2181834-8401-4B66-85EE-1CBF57807DA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33C091-3B62-4087-9A97-63BBE28CF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BED947-38D9-44AC-8B89-E79758333B77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0710C3-2723-4847-BCAF-96D9FAE50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618B2C-95AC-4438-97FD-07ACF297B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6B0F5A7-6E8A-4BCD-8F1F-233ECD21B26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95666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9CF7F-748D-4598-983E-96A2BE269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grpSp>
        <p:nvGrpSpPr>
          <p:cNvPr id="6" name="Graphic 185">
            <a:extLst>
              <a:ext uri="{FF2B5EF4-FFF2-40B4-BE49-F238E27FC236}">
                <a16:creationId xmlns:a16="http://schemas.microsoft.com/office/drawing/2014/main" id="{DFD4D3BE-80D4-4E69-9C76-F0D8517DF690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0B6E97F-00E1-4372-8978-8BCBDC9026E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C7651B7-7A30-4AFA-A4D7-0B0C5D2DDA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D2FC5CA-556B-4409-B084-34753A1F04E6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E63FB41-EE1F-4889-9096-3A38936330D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D19F3B-7B3E-4861-8FDA-D0116C96C16E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0A2C46-C908-4010-AAE2-9FA41B145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81E23F-BD3C-4F23-B116-2B758120C8AC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CF5279-7D37-4D98-9A70-987C84F62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6FAD0-59EF-49AA-BBC6-A0EC184DD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76EB399-18D2-46D5-8757-35FCFF8EA80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1446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8C302-4224-4668-8CAC-3267172A0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FAA9-6D59-4D98-869E-ACBDB83B2CA4}" type="datetime1">
              <a:rPr lang="en-US" smtClean="0"/>
              <a:t>8/21/2020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C8FC22-AEB6-4BAF-BF93-41A2C757C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CA88A-5462-4F17-AFA0-52721ADDB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0CCC791-94D7-4BB8-9EDF-423CEA1F6215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92432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AC37-C5B5-462A-BE4A-E55CEBF2A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007F-32A8-4688-BBEF-4FCB99DF5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2E2EB-BF8A-44A4-8AE0-BD6C31B1D9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FC9E188F-54C8-4547-9F8C-525712AD7DB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99C4538-3939-47A9-A590-09FF2196065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541CA75-5D05-4996-A26D-CE0C909CD5F7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6305856-26BC-4BCC-BEF3-5E9CED94177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C69651C-AC37-4CD2-8367-19297D7E2389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3E9031B-BA8D-4D9D-9BB3-A16F7A80F85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840A2-CF60-4C47-B955-E65BC451F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10804-27E3-430A-BB42-B831260DE39A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9DC6E-CC55-47AB-A405-5FB7EE2D1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D5E7D-EBA7-4DB0-8C78-7EB8A85F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B051DE-636E-4B3C-9886-2055CE23E49A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483380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1D355-3146-41D1-B7DC-20B8ACE3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D4AAFB-E8F8-4FD1-8C6A-ED2C3FAD50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51AF1-B16F-43B9-95CC-C17B570DE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C8B77273-9FF7-4B93-8385-AD09A5F86AE5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117A673-3729-4EAD-9E8C-52BEBF74B857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E8DB752-94CD-4A94-BDE3-DD285EB89F3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2F8DDFC-E5CA-4F36-B2BE-BCE49D4F6C9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BB589AE-2F9C-4C83-8DC7-1205CB03752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AC9A2DE-3C9E-4CD0-8C7A-CC5F9F9942E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8C8714-2467-4715-934E-6787C84F7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22DE3-3D1A-4D53-B9A6-6C7463B8C992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6F13D6-03EC-4D31-8BB1-9FFDE3633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5D4DD-A2A4-4DF6-9527-E5F12FEB9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02F3A-9FDE-4E11-B865-FBAEC415F88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77246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3A871-D377-4EC0-9ACF-86842F01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D53202-92A9-45A3-B812-777DB9578B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7196FB0C-3A9D-4892-90C9-21F3459AAD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6938C96-CF0F-4B69-A695-913F11BFC6F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CA7E6BB-6B60-4BF5-9D3E-A3FE782EF5B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F693EDA-57B3-4AEB-863B-B198C2A5A8E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3A04A96-045F-4B6E-AEEE-11A2FA01B4F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FB357DC-5AD3-44F4-879B-5AD6B18AC36F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CA47F-83AD-4BE3-AC2F-6C17883F7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7D41-E8B7-4A0B-B861-3EC4AE88917D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18A72-3200-4597-A9C5-0D9ECFF3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0055A-71D4-49B4-8A8F-19AFDB84E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B0E5D27-C447-432F-982D-B60FDD6F34A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794641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59DBB-9256-464D-8A6A-8BDA71541D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5E310-E6CB-4838-8E9B-B288DA552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BCF412A8-E798-47AD-ABD9-98D76A55D30B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70160C5-475D-401A-AEE2-2C04E99A1518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7CC7CE9-9C7F-49C2-8609-47BF523390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26FD5F1-978C-45AF-9086-D5DBE1F01681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873AB1C-723A-4FB4-9B23-65BAF507483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1DE5510-5094-4FA4-96E5-AD4841D1C38A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E2202-679F-48B0-B2DD-F6F547112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C34823-0B19-4B4E-A643-7A3B0A3D24D6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BC83D-E4C0-49E1-ADA1-1AF403984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F211E-B2EA-4CDC-9E84-B68983949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FE2F5FD-5D31-4C1D-82F8-93624C7B0A3C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58961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EAA29-B18B-4132-A7AC-029D3D2B54E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0F07C08-96D8-4719-AEDD-CEEB3E9A5C4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14B5B-4D6F-4C8D-B8CE-8B42F21D9A0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42E38B-483A-47BA-A049-4C82BD132724}" type="datetime1">
              <a:rPr lang="en-US"/>
              <a:pPr lvl="0"/>
              <a:t>8/21/2020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A37076-F6FA-4316-8918-24FC9D90069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1F2A8F-EC54-4FC5-B1AA-71FB6337571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CBAA41-7590-4539-B4BE-1AD10FABA17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387907"/>
      </p:ext>
    </p:extLst>
  </p:cSld>
  <p:clrMapOvr>
    <a:masterClrMapping/>
  </p:clrMapOvr>
  <p:hf sldNum="0" hdr="0" ftr="0" dt="0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5EA5F-4316-4B80-93FA-5EFE995D9C2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687B8-1392-40CB-88B0-B20494541A6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6BE83C-5DEB-48C1-858F-704DB1C9BDD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CCC571-A05F-4E47-9CCD-E70282C178D4}" type="datetime1">
              <a:rPr lang="en-US"/>
              <a:pPr lvl="0"/>
              <a:t>8/21/2020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56F098-9702-471D-ACB1-E855E5783B6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C4271-DBE7-4FD3-9A0F-BC83DBA8B40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14C6F4-8F36-4147-8FFB-68414132254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0667282"/>
      </p:ext>
    </p:extLst>
  </p:cSld>
  <p:clrMapOvr>
    <a:masterClrMapping/>
  </p:clrMapOvr>
  <p:hf sldNum="0" hdr="0" ftr="0" dt="0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5146C-6E19-4B5F-97C0-781C1E87CB3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BEC966-5772-47A6-998A-4CBB76CC71C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0B5AD1-FCC3-4254-BD25-AA6194A655D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637436-5CF1-4935-8D0F-5A68CB95ED8F}" type="datetime1">
              <a:rPr lang="en-US"/>
              <a:pPr lvl="0"/>
              <a:t>8/21/2020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E71D4-9C25-49AC-8CAD-51B571AAEEB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C6A0B8-1245-46AA-9858-8D4DE1F6099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F0275C-2E21-4959-B42D-70831CC5AA5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97842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9C516-C3D4-4A95-AA9C-F2198D2E8F9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B517C-6667-49C6-B748-D084ED3468C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9CDC69-5A44-4961-982A-0ED1C6C1704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1B7F92-7819-4BF9-B36A-3BFE1D86E8F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EFCCD0-045F-46A4-BCF7-805AE131EF4F}" type="datetime1">
              <a:rPr lang="en-US"/>
              <a:pPr lvl="0"/>
              <a:t>8/21/2020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2A7A38-331A-4ED2-BD8B-D81557A807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03F9D2-510D-47E4-A633-28FDF5DFCC0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F541F69-3BC2-4C3E-B3F5-273E890E921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3605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FC94C-B58F-455F-84DB-2BFBA93A396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0CD450-8E63-41BC-ADDC-602AAC81245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1EFDFE-CBD4-4E52-B984-78F9F834352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853010-8FD9-4355-8D11-EC7B2D17DAAA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3EC16C7-DAE8-4278-BB68-F18F14DAA53C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F354C4-7B83-4CB1-8D0F-912BF1114D5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2F5176D-7276-4FBB-8420-3AC0006272D1}" type="datetime1">
              <a:rPr lang="en-US"/>
              <a:pPr lvl="0"/>
              <a:t>8/21/2020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A2EB77-D65C-49AC-9B89-FA70A66FD98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08BDF21-42A0-4BBD-8736-B3C64F0A830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800592-72A2-4520-96F6-F98926A8E75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25382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04FAC-82EF-46D2-AD52-C271E84AD68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9EC5E2-CCBB-46B7-9841-AA84689FD05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CB9115-DF38-45F3-BAB9-5A0DBB4E1F80}" type="datetime1">
              <a:rPr lang="en-US"/>
              <a:pPr lvl="0"/>
              <a:t>8/21/2020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7BC422-49AF-4C25-B50B-62B7B10E9CC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DB6D7A-DE6C-41E1-A378-23CE6815CC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71021F-1EAF-4717-B82F-8DC8001024E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46729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7759A6-A4CA-4D6B-BF6A-BCDE676C717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3A8F53F-FF08-446F-B68A-9A84EA4EA3AC}" type="datetime1">
              <a:rPr lang="en-US"/>
              <a:pPr lvl="0"/>
              <a:t>8/21/2020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E45DF5-2ADC-470D-9A4F-21BC6FA290A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270FBB-1E9B-4BA6-861C-265EDBC4696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BDF4C2-8812-49D4-8E0D-7DB75870922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44562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F0842-6439-470A-9CBE-E5EE9F95CCF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29CE2-9B00-42A1-A07B-F6990772E70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F17656-AEB1-41DF-898F-99807A8954C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40235B-B112-4A3B-80AE-0ED0A584D54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FE43086-373B-4E67-9282-7FFE5CF75198}" type="datetime1">
              <a:rPr lang="en-US"/>
              <a:pPr lvl="0"/>
              <a:t>8/21/2020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8BC942-F3D9-4F50-9E4E-B47DA6416F5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222ED4-A6AB-4BCF-B5E2-1FCC60764B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39EE05-32DC-4665-9A03-CAEA2305DC8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719224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333C5-3396-4CFB-97A6-173394363DA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9B4E49-23AA-44AE-80AA-122A281E34B8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6AC9E6-C5C4-49B2-BF56-3A11CF5507E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AD3A7-00CD-4512-A79A-6D6D7B81B2A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28B6A2-B641-4582-9819-B3045F2EE098}" type="datetime1">
              <a:rPr lang="en-US"/>
              <a:pPr lvl="0"/>
              <a:t>8/21/2020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84AEA4-BAEE-42B9-9473-4E99EBE09A1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C49942-3FDB-4B56-ABF4-C7159C6DBE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14680D-37FF-417A-8338-0DD1E5E650C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92275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4F29A-55DF-4184-8911-2CC8EE6C1B2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E7DB4E-B0AF-4E34-A22F-57D657492E2C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62402-7B1B-4E71-9D6B-930A91D1091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B1AD37-D179-43A6-B634-FADB9B2166C1}" type="datetime1">
              <a:rPr lang="en-US"/>
              <a:pPr lvl="0"/>
              <a:t>8/21/2020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E6CC45-B43C-494E-999F-C93D0B45DC9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632F0A-5812-4618-B132-334E9065BB7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4795451-4218-4C7F-BC50-1118C67681D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456089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1A66CD6-6ED0-4F02-84E6-C4666DA99E30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1D51DE-F6E3-4A99-99B2-DD44391B991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B1486-C4E1-4BF4-BEAA-1EC7D1DFAB6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F30AC9-AF58-4CB2-866E-61245BBD0794}" type="datetime1">
              <a:rPr lang="en-US"/>
              <a:pPr lvl="0"/>
              <a:t>8/21/2020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6475FC-698A-4430-B950-C5E69CB9804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61AB2D-2567-4014-8BE7-5B29ABB0488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FE25F4-5EAF-4CC2-AD5F-92FC002CAE0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74303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559854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74661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7139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38919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11782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1741909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279340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884F1-FFEA-405F-9602-3DCA865EDA4E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714973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103884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5404932"/>
      </p:ext>
    </p:extLst>
  </p:cSld>
  <p:clrMapOvr>
    <a:masterClrMapping/>
  </p:clrMapOvr>
  <p:hf sldNum="0" hdr="0" ftr="0" dt="0"/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7152854"/>
      </p:ext>
    </p:extLst>
  </p:cSld>
  <p:clrMapOvr>
    <a:masterClrMapping/>
  </p:clrMapOvr>
  <p:hf sldNum="0" hdr="0" ftr="0" dt="0"/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86084698"/>
      </p:ext>
    </p:extLst>
  </p:cSld>
  <p:clrMapOvr>
    <a:masterClrMapping/>
  </p:clrMapOvr>
  <p:hf sldNum="0" hdr="0" ftr="0" dt="0"/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500346"/>
      </p:ext>
    </p:extLst>
  </p:cSld>
  <p:clrMapOvr>
    <a:masterClrMapping/>
  </p:clrMapOvr>
  <p:hf sldNum="0" hdr="0" ftr="0" dt="0"/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156617"/>
      </p:ext>
    </p:extLst>
  </p:cSld>
  <p:clrMapOvr>
    <a:masterClrMapping/>
  </p:clrMapOvr>
  <p:hf sldNum="0" hdr="0" ftr="0" dt="0"/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010040"/>
      </p:ext>
    </p:extLst>
  </p:cSld>
  <p:clrMapOvr>
    <a:masterClrMapping/>
  </p:clrMapOvr>
  <p:hf sldNum="0" hdr="0" ftr="0" dt="0"/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5062880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582755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156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slideLayout" Target="../slideLayouts/slideLayout63.xml"/><Relationship Id="rId18" Type="http://schemas.openxmlformats.org/officeDocument/2006/relationships/theme" Target="../theme/theme5.xml"/><Relationship Id="rId3" Type="http://schemas.openxmlformats.org/officeDocument/2006/relationships/slideLayout" Target="../slideLayouts/slideLayout5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62.xml"/><Relationship Id="rId17" Type="http://schemas.openxmlformats.org/officeDocument/2006/relationships/slideLayout" Target="../slideLayouts/slideLayout67.xml"/><Relationship Id="rId2" Type="http://schemas.openxmlformats.org/officeDocument/2006/relationships/slideLayout" Target="../slideLayouts/slideLayout52.xml"/><Relationship Id="rId16" Type="http://schemas.openxmlformats.org/officeDocument/2006/relationships/slideLayout" Target="../slideLayouts/slideLayout6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5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6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slideLayout" Target="../slideLayouts/slideLayout64.xml"/><Relationship Id="rId22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8CDAE1-63B1-4702-A973-CDCFB5271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DC9D90-35B7-4F4D-861D-3584D7EB71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DACB21-7698-45E5-A135-6E7D66AC3C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44F84-4409-40F2-8A90-3A034AA70912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2BDB4-C696-4598-B3F7-F06F2670B3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35474B-8855-4703-89BC-B2B4FEAFE1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E2B0C-8557-48FB-8F4E-853926D6BA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8270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9C4DFAA-05EF-4CFD-9546-6DD9453DCAA3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A70CF2DF-DA9F-4EE6-ADBD-7733220B31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6431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5ECD8B30-1B71-45A1-8314-D59C86F581E1}" type="datetime1">
              <a:rPr lang="en-US" smtClean="0"/>
              <a:pPr/>
              <a:t>8/21/2020</a:t>
            </a:fld>
            <a:endParaRPr lang="en-US" b="1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r>
              <a:rPr lang="en-US" dirty="0"/>
              <a:t>Sample Footer Text</a:t>
            </a:r>
            <a:endParaRPr lang="en-US" b="1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151443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24E7EB-6BBF-4CAD-8938-C68836CDAF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2A4DE6-8ACD-4991-8C30-0C81B04610D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AFCDFE-E82C-432A-90A6-F9A9C43F8B66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B2A69BFD-3BDF-4F73-9D32-C04A1EDFD395}" type="datetime1">
              <a:rPr lang="en-US"/>
              <a:pPr lvl="0"/>
              <a:t>8/21/2020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BB2739-BC46-49C9-B2C4-7BC560728BF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1E947-9763-4CC5-92C4-8D2C76DA21D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FD10A931-061F-494A-A06D-8CCD7BDBCB5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225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8/21/2020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23835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8/21/2020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80510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en.wikipedia.org/wiki/Tesla_Roadster_(2008)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://www.autoevolution.com/reviews/tesla-model-s-review-2014-page-2.html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/3.0/" TargetMode="External"/><Relationship Id="rId3" Type="http://schemas.openxmlformats.org/officeDocument/2006/relationships/image" Target="../media/image22.jpg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0.xml"/><Relationship Id="rId6" Type="http://schemas.openxmlformats.org/officeDocument/2006/relationships/hyperlink" Target="http://wccftech.com/tesla-autopilot-story-in-depth-technology/2/" TargetMode="External"/><Relationship Id="rId5" Type="http://schemas.openxmlformats.org/officeDocument/2006/relationships/image" Target="../media/image23.jpg"/><Relationship Id="rId4" Type="http://schemas.openxmlformats.org/officeDocument/2006/relationships/hyperlink" Target="https://futurism.com/gm-expert-calls-elon-musk-full-of-crap-for-saying-teslas-can-achieve-level-5-autonomy/?src=featured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ccftech.com/tesla-autopilot-story-in-depth-technology/2/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0.xml"/><Relationship Id="rId4" Type="http://schemas.openxmlformats.org/officeDocument/2006/relationships/hyperlink" Target="https://creativecommons.org/licenses/by-nc-sa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0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5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5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ho.int/news-room/fact-sheets/detail/the-top-10-causes-of-death" TargetMode="External"/><Relationship Id="rId3" Type="http://schemas.openxmlformats.org/officeDocument/2006/relationships/hyperlink" Target="http://www.blog.logomyway.com/history-of-tesla-logo-design" TargetMode="External"/><Relationship Id="rId7" Type="http://schemas.openxmlformats.org/officeDocument/2006/relationships/hyperlink" Target="http://www.tesla.com/en_gb/cybertruck" TargetMode="External"/><Relationship Id="rId2" Type="http://schemas.openxmlformats.org/officeDocument/2006/relationships/hyperlink" Target="http://www.autoexpress.co.uk/tesla/roadster/10178/tesla-roadster-sport-25-pictures" TargetMode="External"/><Relationship Id="rId1" Type="http://schemas.openxmlformats.org/officeDocument/2006/relationships/slideLayout" Target="../slideLayouts/slideLayout30.xml"/><Relationship Id="rId6" Type="http://schemas.openxmlformats.org/officeDocument/2006/relationships/hyperlink" Target="http://www.tesla.com/en_gb/models" TargetMode="External"/><Relationship Id="rId5" Type="http://schemas.openxmlformats.org/officeDocument/2006/relationships/hyperlink" Target="http://www.tesla.com/en_GB/about" TargetMode="External"/><Relationship Id="rId4" Type="http://schemas.openxmlformats.org/officeDocument/2006/relationships/hyperlink" Target="http://www.odi.org/features/securing-safe-roads" TargetMode="External"/><Relationship Id="rId9" Type="http://schemas.openxmlformats.org/officeDocument/2006/relationships/hyperlink" Target="https://www.theverge.com/2017/7/28/16059954/tesla-model-3-2017-auto-industry-influence-elon-musk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ar driving on a highway&#10;&#10;Description automatically generated">
            <a:extLst>
              <a:ext uri="{FF2B5EF4-FFF2-40B4-BE49-F238E27FC236}">
                <a16:creationId xmlns:a16="http://schemas.microsoft.com/office/drawing/2014/main" id="{24108F06-12B0-41BC-9857-EB8C7E91207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1" r="1" b="1"/>
          <a:stretch/>
        </p:blipFill>
        <p:spPr>
          <a:xfrm>
            <a:off x="20" y="-154734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286933-A94E-4508-9436-A9E06BA96F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>
                <a:solidFill>
                  <a:srgbClr val="FFFFFF"/>
                </a:solidFill>
              </a:rPr>
              <a:t>The future with Tesla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265022-B072-4341-A05E-9E740892EE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3219" y="1825625"/>
            <a:ext cx="11774658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200" dirty="0">
                <a:solidFill>
                  <a:srgbClr val="FFFFFF"/>
                </a:solidFill>
              </a:rPr>
              <a:t>             </a:t>
            </a:r>
            <a:r>
              <a:rPr lang="en-US" sz="2200" u="sng" dirty="0">
                <a:solidFill>
                  <a:srgbClr val="FFFFFF"/>
                </a:solidFill>
              </a:rPr>
              <a:t>Created by </a:t>
            </a:r>
            <a:endParaRPr lang="en-US" sz="2200" dirty="0">
              <a:solidFill>
                <a:srgbClr val="FFFFFF"/>
              </a:solidFill>
            </a:endParaRP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FFFFFF"/>
                </a:solidFill>
              </a:rPr>
              <a:t>Laszlo </a:t>
            </a:r>
            <a:r>
              <a:rPr lang="en-US" sz="2200" b="1" dirty="0" err="1">
                <a:solidFill>
                  <a:srgbClr val="FFFFFF"/>
                </a:solidFill>
              </a:rPr>
              <a:t>Gamsz</a:t>
            </a:r>
            <a:r>
              <a:rPr lang="en-US" sz="2200" b="1" dirty="0">
                <a:solidFill>
                  <a:srgbClr val="FFFFFF"/>
                </a:solidFill>
              </a:rPr>
              <a:t>      </a:t>
            </a:r>
            <a:r>
              <a:rPr lang="en-US" sz="2200" dirty="0">
                <a:solidFill>
                  <a:srgbClr val="FFFFFF"/>
                </a:solidFill>
              </a:rPr>
              <a:t>(1922117)                   Introduction and background of the organization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FFFFFF"/>
                </a:solidFill>
              </a:rPr>
              <a:t>Cristian Serban  </a:t>
            </a:r>
            <a:r>
              <a:rPr lang="en-US" sz="2200" dirty="0">
                <a:solidFill>
                  <a:srgbClr val="FFFFFF"/>
                </a:solidFill>
              </a:rPr>
              <a:t>(1921412)                   Challenges before introducing Modern Technology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200" b="1" dirty="0" err="1">
                <a:solidFill>
                  <a:srgbClr val="FFFFFF"/>
                </a:solidFill>
              </a:rPr>
              <a:t>Megi</a:t>
            </a:r>
            <a:r>
              <a:rPr lang="en-US" sz="2200" b="1" dirty="0">
                <a:solidFill>
                  <a:srgbClr val="FFFFFF"/>
                </a:solidFill>
              </a:rPr>
              <a:t> Hoxha        </a:t>
            </a:r>
            <a:r>
              <a:rPr lang="en-US" sz="2200" dirty="0">
                <a:solidFill>
                  <a:srgbClr val="FFFFFF"/>
                </a:solidFill>
              </a:rPr>
              <a:t>(1919881)                   Insights of Modern Technology introduced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FFFFFF"/>
                </a:solidFill>
              </a:rPr>
              <a:t>Yuliana Leon       </a:t>
            </a:r>
            <a:r>
              <a:rPr lang="en-US" sz="2200" dirty="0">
                <a:solidFill>
                  <a:srgbClr val="FFFFFF"/>
                </a:solidFill>
              </a:rPr>
              <a:t>(1913123)                   Impacts of Modern Technology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FFFFFF"/>
                </a:solidFill>
              </a:rPr>
              <a:t>Ilona </a:t>
            </a:r>
            <a:r>
              <a:rPr lang="en-US" sz="2200" b="1" dirty="0" err="1">
                <a:solidFill>
                  <a:srgbClr val="FFFFFF"/>
                </a:solidFill>
              </a:rPr>
              <a:t>Stailse</a:t>
            </a:r>
            <a:r>
              <a:rPr lang="en-US" sz="2200" b="1" dirty="0">
                <a:solidFill>
                  <a:srgbClr val="FFFFFF"/>
                </a:solidFill>
              </a:rPr>
              <a:t>        </a:t>
            </a:r>
            <a:r>
              <a:rPr lang="en-US" sz="2200" dirty="0">
                <a:solidFill>
                  <a:srgbClr val="FFFFFF"/>
                </a:solidFill>
              </a:rPr>
              <a:t>(1922115)                   Lessons drown from the case study, Conclusion &amp; References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Lecturer: </a:t>
            </a:r>
            <a:r>
              <a:rPr lang="en-US" sz="2200" b="1" dirty="0">
                <a:solidFill>
                  <a:srgbClr val="FFFFFF"/>
                </a:solidFill>
              </a:rPr>
              <a:t>Koushik </a:t>
            </a:r>
            <a:r>
              <a:rPr lang="en-US" sz="2200" b="1" dirty="0" err="1">
                <a:solidFill>
                  <a:srgbClr val="FFFFFF"/>
                </a:solidFill>
              </a:rPr>
              <a:t>Modak</a:t>
            </a:r>
            <a:endParaRPr lang="en-US" sz="2200" b="1" dirty="0">
              <a:solidFill>
                <a:srgbClr val="FFFFFF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University: </a:t>
            </a:r>
            <a:r>
              <a:rPr lang="en-US" sz="2200" b="1" dirty="0">
                <a:solidFill>
                  <a:srgbClr val="FFFFFF"/>
                </a:solidFill>
              </a:rPr>
              <a:t>University of Wales Trinity Saint David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 dirty="0">
              <a:solidFill>
                <a:srgbClr val="FFFFFF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rgbClr val="FFFFFF"/>
                </a:solidFill>
              </a:rPr>
              <a:t>Date: 31.07.2020</a:t>
            </a:r>
          </a:p>
        </p:txBody>
      </p:sp>
    </p:spTree>
    <p:extLst>
      <p:ext uri="{BB962C8B-B14F-4D97-AF65-F5344CB8AC3E}">
        <p14:creationId xmlns:p14="http://schemas.microsoft.com/office/powerpoint/2010/main" val="7223094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road with a mountain in the background&#10;&#10;Description automatically generated">
            <a:extLst>
              <a:ext uri="{FF2B5EF4-FFF2-40B4-BE49-F238E27FC236}">
                <a16:creationId xmlns:a16="http://schemas.microsoft.com/office/drawing/2014/main" id="{82F62A77-A1C6-41F1-835A-DA2E481B318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243" r="-1" b="-1"/>
          <a:stretch/>
        </p:blipFill>
        <p:spPr>
          <a:xfrm>
            <a:off x="321733" y="321733"/>
            <a:ext cx="11548534" cy="621453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11D4712-C223-4F79-9D82-9DFE37A027AA}"/>
              </a:ext>
            </a:extLst>
          </p:cNvPr>
          <p:cNvSpPr txBox="1"/>
          <p:nvPr/>
        </p:nvSpPr>
        <p:spPr>
          <a:xfrm>
            <a:off x="321733" y="406400"/>
            <a:ext cx="528884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Table of contents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Introduction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Background of the organization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Challenges before introducing modern technology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Insights of modern technology introduced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Impacts of modern technology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Lessons drown from the case study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Conclusion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References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bg1"/>
                </a:solidFill>
              </a:rPr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40304997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zövegdoboz 3"/>
          <p:cNvSpPr txBox="1"/>
          <p:nvPr/>
        </p:nvSpPr>
        <p:spPr>
          <a:xfrm>
            <a:off x="550417" y="681487"/>
            <a:ext cx="10291981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2003 Tesla Motors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2004 Elon Musk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2008 The Roadster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2013 Autopilot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2016 Independent developer 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lain" startAt="2017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Tesla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About Tesla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(Tesla, 2020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).</a:t>
            </a:r>
          </a:p>
          <a:p>
            <a:pPr marL="457200" marR="0" lvl="0" indent="-4572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AutoNum type="arabicPlain" startAt="2017"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F76653-1C37-48E8-BC80-F011829253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417" y="3240355"/>
            <a:ext cx="4900472" cy="324357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9116019-E9CC-40AF-886C-01CB829898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5617778" y="3240355"/>
            <a:ext cx="5715995" cy="321753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547E3B3-AA9A-4930-BC6F-1B5F11A02DD4}"/>
              </a:ext>
            </a:extLst>
          </p:cNvPr>
          <p:cNvSpPr txBox="1"/>
          <p:nvPr/>
        </p:nvSpPr>
        <p:spPr>
          <a:xfrm>
            <a:off x="5696407" y="6483927"/>
            <a:ext cx="57159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Tesla Roadster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</a:t>
            </a:r>
            <a:r>
              <a:rPr kumimoji="0" lang="en-GB" sz="1000" b="0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Autoexpress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2010). </a:t>
            </a:r>
          </a:p>
        </p:txBody>
      </p:sp>
      <p:sp>
        <p:nvSpPr>
          <p:cNvPr id="2" name="Szövegdoboz 1"/>
          <p:cNvSpPr txBox="1"/>
          <p:nvPr/>
        </p:nvSpPr>
        <p:spPr>
          <a:xfrm>
            <a:off x="550417" y="6457890"/>
            <a:ext cx="20172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History of Tesla Logo Design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</a:t>
            </a:r>
            <a:r>
              <a:rPr kumimoji="0" lang="en-GB" sz="1000" b="0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Logomyway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2019).</a:t>
            </a:r>
          </a:p>
        </p:txBody>
      </p:sp>
    </p:spTree>
    <p:extLst>
      <p:ext uri="{BB962C8B-B14F-4D97-AF65-F5344CB8AC3E}">
        <p14:creationId xmlns:p14="http://schemas.microsoft.com/office/powerpoint/2010/main" val="1935422016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8F76653-1C37-48E8-BC80-F0118292538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30316" y="3384331"/>
            <a:ext cx="4900472" cy="306279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F7E01BC-B0ED-4F5A-B4AE-947058F07AF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0695" y="3388683"/>
            <a:ext cx="6190694" cy="30540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996EB42-D695-4091-8F94-6B153EA4B0CD}"/>
              </a:ext>
            </a:extLst>
          </p:cNvPr>
          <p:cNvSpPr txBox="1"/>
          <p:nvPr/>
        </p:nvSpPr>
        <p:spPr>
          <a:xfrm>
            <a:off x="630316" y="532748"/>
            <a:ext cx="784785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“To accelerate the world's transition to sustainable energy.”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8F777D-9FEC-41EE-8499-CE81F6B00592}"/>
              </a:ext>
            </a:extLst>
          </p:cNvPr>
          <p:cNvSpPr txBox="1"/>
          <p:nvPr/>
        </p:nvSpPr>
        <p:spPr>
          <a:xfrm>
            <a:off x="630316" y="1473694"/>
            <a:ext cx="6667129" cy="1538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“The competitive strength of Tesla long-term is not going to be the car, it’s going to be the factory.”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About Tesla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(Tesla, 2020).</a:t>
            </a:r>
          </a:p>
        </p:txBody>
      </p:sp>
      <p:sp>
        <p:nvSpPr>
          <p:cNvPr id="2" name="Szövegdoboz 1"/>
          <p:cNvSpPr txBox="1"/>
          <p:nvPr/>
        </p:nvSpPr>
        <p:spPr>
          <a:xfrm>
            <a:off x="732542" y="5920877"/>
            <a:ext cx="2623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Model S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(Tesla, 2020</a:t>
            </a: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)</a:t>
            </a:r>
          </a:p>
        </p:txBody>
      </p:sp>
      <p:sp>
        <p:nvSpPr>
          <p:cNvPr id="4" name="Szövegdoboz 3"/>
          <p:cNvSpPr txBox="1"/>
          <p:nvPr/>
        </p:nvSpPr>
        <p:spPr>
          <a:xfrm>
            <a:off x="5633014" y="5920877"/>
            <a:ext cx="21751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 err="1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Cybertruck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(Tesla, 2020)</a:t>
            </a:r>
          </a:p>
        </p:txBody>
      </p:sp>
    </p:spTree>
    <p:extLst>
      <p:ext uri="{BB962C8B-B14F-4D97-AF65-F5344CB8AC3E}">
        <p14:creationId xmlns:p14="http://schemas.microsoft.com/office/powerpoint/2010/main" val="141752987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op 10 global causes of deaths 2000">
            <a:extLst>
              <a:ext uri="{FF2B5EF4-FFF2-40B4-BE49-F238E27FC236}">
                <a16:creationId xmlns:a16="http://schemas.microsoft.com/office/drawing/2014/main" id="{846B247F-DB13-4A7D-BEF6-CE0499C458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192" y="550416"/>
            <a:ext cx="10884024" cy="5640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8FA8345-4050-4403-A470-8FA5F2A0C4AD}"/>
              </a:ext>
            </a:extLst>
          </p:cNvPr>
          <p:cNvSpPr txBox="1"/>
          <p:nvPr/>
        </p:nvSpPr>
        <p:spPr>
          <a:xfrm>
            <a:off x="814683" y="5371129"/>
            <a:ext cx="18546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top 10 causes of death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(WHO, 2020)</a:t>
            </a:r>
          </a:p>
        </p:txBody>
      </p:sp>
    </p:spTree>
    <p:extLst>
      <p:ext uri="{BB962C8B-B14F-4D97-AF65-F5344CB8AC3E}">
        <p14:creationId xmlns:p14="http://schemas.microsoft.com/office/powerpoint/2010/main" val="35873754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op 10 global causes of deaths 2016">
            <a:extLst>
              <a:ext uri="{FF2B5EF4-FFF2-40B4-BE49-F238E27FC236}">
                <a16:creationId xmlns:a16="http://schemas.microsoft.com/office/drawing/2014/main" id="{2FF78D02-A59D-40E7-BEF5-754A0EBE7F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049" y="425411"/>
            <a:ext cx="11097087" cy="5678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zövegdoboz 1"/>
          <p:cNvSpPr txBox="1"/>
          <p:nvPr/>
        </p:nvSpPr>
        <p:spPr>
          <a:xfrm>
            <a:off x="748144" y="4879248"/>
            <a:ext cx="18934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top 10 causes of death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(WHO, 2020)</a:t>
            </a:r>
          </a:p>
        </p:txBody>
      </p:sp>
    </p:spTree>
    <p:extLst>
      <p:ext uri="{BB962C8B-B14F-4D97-AF65-F5344CB8AC3E}">
        <p14:creationId xmlns:p14="http://schemas.microsoft.com/office/powerpoint/2010/main" val="23644618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90% of global road fatalities are in low- and middle-income countries">
            <a:extLst>
              <a:ext uri="{FF2B5EF4-FFF2-40B4-BE49-F238E27FC236}">
                <a16:creationId xmlns:a16="http://schemas.microsoft.com/office/drawing/2014/main" id="{6535CC42-F853-4C54-B12A-CEE2387343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37351"/>
            <a:ext cx="11430000" cy="6205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22338D6-0F70-4D91-9239-E32BB48C76CC}"/>
              </a:ext>
            </a:extLst>
          </p:cNvPr>
          <p:cNvSpPr/>
          <p:nvPr/>
        </p:nvSpPr>
        <p:spPr>
          <a:xfrm>
            <a:off x="914400" y="6038850"/>
            <a:ext cx="1628775" cy="481799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Road Safety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(ODI, 2020)</a:t>
            </a:r>
          </a:p>
        </p:txBody>
      </p:sp>
    </p:spTree>
    <p:extLst>
      <p:ext uri="{BB962C8B-B14F-4D97-AF65-F5344CB8AC3E}">
        <p14:creationId xmlns:p14="http://schemas.microsoft.com/office/powerpoint/2010/main" val="34487205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electronics&#10;&#10;Description automatically generated">
            <a:extLst>
              <a:ext uri="{FF2B5EF4-FFF2-40B4-BE49-F238E27FC236}">
                <a16:creationId xmlns:a16="http://schemas.microsoft.com/office/drawing/2014/main" id="{3C30DF9E-548D-4752-B871-A6D362F1973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29" r="2670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1" name="Rectangle 46">
            <a:extLst>
              <a:ext uri="{FF2B5EF4-FFF2-40B4-BE49-F238E27FC236}">
                <a16:creationId xmlns:a16="http://schemas.microsoft.com/office/drawing/2014/main" id="{D38A241E-0395-41E5-8607-BAA2799A4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1" y="4892040"/>
            <a:ext cx="12191999" cy="1965960"/>
          </a:xfrm>
          <a:prstGeom prst="rect">
            <a:avLst/>
          </a:prstGeom>
          <a:solidFill>
            <a:schemeClr val="bg1">
              <a:alpha val="72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0846B0-26FD-4FED-8771-6BC4290E4B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9264" y="5154168"/>
            <a:ext cx="6973204" cy="1261872"/>
          </a:xfrm>
        </p:spPr>
        <p:txBody>
          <a:bodyPr anchor="ctr">
            <a:normAutofit/>
          </a:bodyPr>
          <a:lstStyle/>
          <a:p>
            <a:pPr algn="l"/>
            <a:r>
              <a:rPr lang="en-GB" sz="4100">
                <a:solidFill>
                  <a:schemeClr val="tx1">
                    <a:lumMod val="85000"/>
                    <a:lumOff val="15000"/>
                  </a:schemeClr>
                </a:solidFill>
              </a:rPr>
              <a:t>Challenges before introducing modern technology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3436EC-9A43-4889-B661-79F699D76D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8200" y="5154168"/>
            <a:ext cx="2892986" cy="1261872"/>
          </a:xfrm>
        </p:spPr>
        <p:txBody>
          <a:bodyPr anchor="ctr">
            <a:normAutofit/>
          </a:bodyPr>
          <a:lstStyle/>
          <a:p>
            <a:pPr algn="l"/>
            <a:r>
              <a:rPr lang="en-GB" sz="1700" dirty="0">
                <a:solidFill>
                  <a:schemeClr val="tx2"/>
                </a:solidFill>
              </a:rPr>
              <a:t>When introducing the technology of a complete autonomous car tesla has encountered many obstacles and challenges</a:t>
            </a:r>
          </a:p>
        </p:txBody>
      </p:sp>
      <p:cxnSp>
        <p:nvCxnSpPr>
          <p:cNvPr id="52" name="Straight Connector 48">
            <a:extLst>
              <a:ext uri="{FF2B5EF4-FFF2-40B4-BE49-F238E27FC236}">
                <a16:creationId xmlns:a16="http://schemas.microsoft.com/office/drawing/2014/main" id="{CE352288-84AD-4CA8-BCD5-76C29D34E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38160" y="5325066"/>
            <a:ext cx="0" cy="9144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07927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30F4F-8325-4F9B-B6AE-5C6B913EE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9158" y="803325"/>
            <a:ext cx="5259707" cy="1325563"/>
          </a:xfrm>
        </p:spPr>
        <p:txBody>
          <a:bodyPr>
            <a:noAutofit/>
          </a:bodyPr>
          <a:lstStyle/>
          <a:p>
            <a:r>
              <a:rPr lang="en-GB" sz="6000" dirty="0"/>
              <a:t>Humans trusting machines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7" name="Picture 6" descr="A picture containing sitting, monitor, clock, table&#10;&#10;Description automatically generated">
            <a:extLst>
              <a:ext uri="{FF2B5EF4-FFF2-40B4-BE49-F238E27FC236}">
                <a16:creationId xmlns:a16="http://schemas.microsoft.com/office/drawing/2014/main" id="{F4B3E34E-08D5-4E25-97CE-124F8A3240F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93" r="7003" b="1"/>
          <a:stretch/>
        </p:blipFill>
        <p:spPr>
          <a:xfrm>
            <a:off x="1" y="2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82471-3E90-42FB-BDBB-2895A036BF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9158" y="3048000"/>
            <a:ext cx="5259714" cy="2206922"/>
          </a:xfrm>
        </p:spPr>
        <p:txBody>
          <a:bodyPr anchor="t">
            <a:normAutofit/>
          </a:bodyPr>
          <a:lstStyle/>
          <a:p>
            <a:r>
              <a:rPr lang="en-US" sz="2400" dirty="0"/>
              <a:t>Accidents</a:t>
            </a:r>
          </a:p>
          <a:p>
            <a:pPr marL="0" indent="0">
              <a:buNone/>
            </a:pPr>
            <a:endParaRPr lang="en-US" sz="2400" dirty="0"/>
          </a:p>
          <a:p>
            <a:r>
              <a:rPr lang="en-US" sz="2400" dirty="0"/>
              <a:t>Sales decreasing</a:t>
            </a: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 </a:t>
            </a:r>
            <a:endParaRPr lang="en-GB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164F20-2499-4820-B5E5-915D60479252}"/>
              </a:ext>
            </a:extLst>
          </p:cNvPr>
          <p:cNvSpPr txBox="1"/>
          <p:nvPr/>
        </p:nvSpPr>
        <p:spPr>
          <a:xfrm>
            <a:off x="10455965" y="4625009"/>
            <a:ext cx="1577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(Frick, 2019)</a:t>
            </a:r>
          </a:p>
        </p:txBody>
      </p:sp>
    </p:spTree>
    <p:extLst>
      <p:ext uri="{BB962C8B-B14F-4D97-AF65-F5344CB8AC3E}">
        <p14:creationId xmlns:p14="http://schemas.microsoft.com/office/powerpoint/2010/main" val="12211246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34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73B2E3-FBC7-463B-9E92-D04E76349A8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3926" r="-1" b="13923"/>
          <a:stretch/>
        </p:blipFill>
        <p:spPr>
          <a:xfrm>
            <a:off x="4547937" y="-5"/>
            <a:ext cx="7644062" cy="3681406"/>
          </a:xfrm>
          <a:prstGeom prst="rect">
            <a:avLst/>
          </a:prstGeom>
        </p:spPr>
      </p:pic>
      <p:pic>
        <p:nvPicPr>
          <p:cNvPr id="6" name="Picture 5" descr="A sign on the side of a road&#10;&#10;Description automatically generated">
            <a:extLst>
              <a:ext uri="{FF2B5EF4-FFF2-40B4-BE49-F238E27FC236}">
                <a16:creationId xmlns:a16="http://schemas.microsoft.com/office/drawing/2014/main" id="{C9B80B71-2D29-4D69-B968-4EE59E567A0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30" r="-1" b="27861"/>
          <a:stretch/>
        </p:blipFill>
        <p:spPr>
          <a:xfrm>
            <a:off x="4547938" y="3681409"/>
            <a:ext cx="7644062" cy="3176595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DD3299-2843-4586-ACA8-689E2D7E2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15219"/>
            <a:ext cx="5395912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Road conditions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771ED-A9BE-4888-A20F-FABEABC3A0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902075"/>
            <a:ext cx="5395912" cy="16557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kern="1200">
                <a:solidFill>
                  <a:schemeClr val="bg1"/>
                </a:solidFill>
                <a:latin typeface="+mn-lt"/>
                <a:ea typeface="+mn-ea"/>
                <a:cs typeface="+mn-cs"/>
              </a:rPr>
              <a:t>For a car to be autonomous the roads must be in good conditions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39006935-EDF3-4F74-8573-622E4942EF00}"/>
              </a:ext>
            </a:extLst>
          </p:cNvPr>
          <p:cNvSpPr txBox="1"/>
          <p:nvPr/>
        </p:nvSpPr>
        <p:spPr>
          <a:xfrm>
            <a:off x="185530" y="5976752"/>
            <a:ext cx="2411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</a:t>
            </a:r>
            <a:r>
              <a:rPr lang="en-GB" dirty="0" err="1">
                <a:solidFill>
                  <a:schemeClr val="bg1"/>
                </a:solidFill>
              </a:rPr>
              <a:t>Stokel</a:t>
            </a:r>
            <a:r>
              <a:rPr lang="en-GB" dirty="0">
                <a:solidFill>
                  <a:schemeClr val="bg1"/>
                </a:solidFill>
              </a:rPr>
              <a:t>-Walker, 2019)</a:t>
            </a:r>
          </a:p>
        </p:txBody>
      </p:sp>
    </p:spTree>
    <p:extLst>
      <p:ext uri="{BB962C8B-B14F-4D97-AF65-F5344CB8AC3E}">
        <p14:creationId xmlns:p14="http://schemas.microsoft.com/office/powerpoint/2010/main" val="3742964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Screen of a cell phone&#10;&#10;Description automatically generated">
            <a:extLst>
              <a:ext uri="{FF2B5EF4-FFF2-40B4-BE49-F238E27FC236}">
                <a16:creationId xmlns:a16="http://schemas.microsoft.com/office/drawing/2014/main" id="{8E9DD188-434A-4034-8C66-12E4A13E239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5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E8D2E83-FB3A-40E7-A9E5-7AB389D61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89C113-D816-4A06-A514-782198FC3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062" y="4185749"/>
            <a:ext cx="9265771" cy="622836"/>
          </a:xfrm>
        </p:spPr>
        <p:txBody>
          <a:bodyPr>
            <a:normAutofit/>
          </a:bodyPr>
          <a:lstStyle/>
          <a:p>
            <a:r>
              <a:rPr lang="en-GB" sz="3600" b="1" dirty="0"/>
              <a:t>The Price of new technologies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6CA5F-0DFA-49F9-BFB3-0B4E1CDAE3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63" y="4856921"/>
            <a:ext cx="9565028" cy="1249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/>
              <a:t>Is it worth 5k?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D2BF05-B69B-41A3-9B8F-20ADA7F8DB6D}"/>
              </a:ext>
            </a:extLst>
          </p:cNvPr>
          <p:cNvSpPr txBox="1"/>
          <p:nvPr/>
        </p:nvSpPr>
        <p:spPr>
          <a:xfrm>
            <a:off x="618062" y="5844209"/>
            <a:ext cx="28275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(Fenske, 2019)</a:t>
            </a:r>
          </a:p>
        </p:txBody>
      </p:sp>
    </p:spTree>
    <p:extLst>
      <p:ext uri="{BB962C8B-B14F-4D97-AF65-F5344CB8AC3E}">
        <p14:creationId xmlns:p14="http://schemas.microsoft.com/office/powerpoint/2010/main" val="5477749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7D6BF779-0B8C-4CC2-9268-9506AD0C5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B646C36-EEEC-4D52-8E8E-206F4CD8A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pic>
        <p:nvPicPr>
          <p:cNvPr id="5" name="Segnaposto contenuto 4" descr="Immagine che contiene esterni, automobile, strada, cavalcando&#10;&#10;Descrizione generata automaticamente">
            <a:extLst>
              <a:ext uri="{FF2B5EF4-FFF2-40B4-BE49-F238E27FC236}">
                <a16:creationId xmlns:a16="http://schemas.microsoft.com/office/drawing/2014/main" id="{D1D74DF2-9199-884A-A634-64D7214FEA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0" y="-120620"/>
            <a:ext cx="12406437" cy="6978620"/>
          </a:xfrm>
          <a:prstGeom prst="rect">
            <a:avLst/>
          </a:prstGeom>
          <a:ln w="28575">
            <a:noFill/>
          </a:ln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308C40F4-6A24-4867-B726-B552DB080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550" y="555675"/>
            <a:ext cx="4860256" cy="5696169"/>
            <a:chOff x="1481312" y="743744"/>
            <a:chExt cx="4860256" cy="4589316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954BF10E-4559-4F28-91B0-3D0C2C4864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rgbClr val="FFFFFF"/>
            </a:solidFill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9697C6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DB0B5A20-FCFE-4AED-B5A3-91D3DE935C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81312" y="743744"/>
              <a:ext cx="4860256" cy="4589316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D6CA2F4C-8E9E-4BCD-B6E8-A68A311CA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967" y="460296"/>
            <a:ext cx="4860256" cy="5696169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D6995585-E57F-8B4B-81EF-EBE672820F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549" y="5448817"/>
            <a:ext cx="4429556" cy="61050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US" sz="2800" cap="all" dirty="0">
                <a:latin typeface="Abadi" panose="020F0502020204030204" pitchFamily="34" charset="0"/>
                <a:ea typeface="Source Sans Pro SemiBold" panose="020B0603030403020204" pitchFamily="34" charset="0"/>
                <a:cs typeface="Al Bayan Plain" pitchFamily="2" charset="-78"/>
              </a:rPr>
              <a:t> </a:t>
            </a:r>
            <a:r>
              <a:rPr lang="it-IT" sz="2800" cap="all" dirty="0" err="1">
                <a:latin typeface="Abadi" panose="020F0502020204030204" pitchFamily="34" charset="0"/>
                <a:ea typeface="Source Sans Pro SemiBold" panose="020B0603030403020204" pitchFamily="34" charset="0"/>
                <a:cs typeface="Al Bayan Plain" pitchFamily="2" charset="-78"/>
              </a:rPr>
              <a:t>T</a:t>
            </a:r>
            <a:r>
              <a:rPr lang="it-IT" sz="2800" dirty="0" err="1"/>
              <a:t>hanks</a:t>
            </a:r>
            <a:r>
              <a:rPr lang="it-IT" sz="2800" dirty="0"/>
              <a:t> to the </a:t>
            </a:r>
            <a:r>
              <a:rPr lang="it-IT" sz="2800" dirty="0" err="1">
                <a:solidFill>
                  <a:schemeClr val="bg1">
                    <a:lumMod val="50000"/>
                  </a:schemeClr>
                </a:solidFill>
                <a:latin typeface="Britannic Bold" panose="020B0903060703020204" pitchFamily="34" charset="77"/>
              </a:rPr>
              <a:t>radars</a:t>
            </a:r>
            <a:r>
              <a:rPr lang="it-IT" sz="2800" dirty="0">
                <a:latin typeface="Britannic Bold" panose="020B0903060703020204" pitchFamily="34" charset="77"/>
              </a:rPr>
              <a:t>,</a:t>
            </a:r>
            <a:r>
              <a:rPr lang="it-IT" sz="2800" dirty="0"/>
              <a:t> </a:t>
            </a:r>
            <a:r>
              <a:rPr lang="it-IT" sz="2800" dirty="0" err="1">
                <a:solidFill>
                  <a:schemeClr val="bg1">
                    <a:lumMod val="50000"/>
                  </a:schemeClr>
                </a:solidFill>
                <a:latin typeface="Britannic Bold" panose="020B0903060703020204" pitchFamily="34" charset="77"/>
              </a:rPr>
              <a:t>sonars</a:t>
            </a:r>
            <a:r>
              <a:rPr lang="it-IT" sz="2800" dirty="0">
                <a:latin typeface="Britannic Bold" panose="020B0903060703020204" pitchFamily="34" charset="77"/>
              </a:rPr>
              <a:t> </a:t>
            </a:r>
            <a:r>
              <a:rPr lang="it-IT" sz="2800" dirty="0">
                <a:solidFill>
                  <a:schemeClr val="bg1">
                    <a:lumMod val="50000"/>
                  </a:schemeClr>
                </a:solidFill>
                <a:latin typeface="Britannic Bold" panose="020B0903060703020204" pitchFamily="34" charset="77"/>
              </a:rPr>
              <a:t>and</a:t>
            </a:r>
            <a:r>
              <a:rPr lang="it-IT" sz="2800" dirty="0">
                <a:latin typeface="Britannic Bold" panose="020B0903060703020204" pitchFamily="34" charset="77"/>
              </a:rPr>
              <a:t> </a:t>
            </a:r>
            <a:r>
              <a:rPr lang="it-IT" sz="2800" dirty="0" err="1">
                <a:solidFill>
                  <a:schemeClr val="bg1">
                    <a:lumMod val="50000"/>
                  </a:schemeClr>
                </a:solidFill>
                <a:latin typeface="Britannic Bold" panose="020B0903060703020204" pitchFamily="34" charset="77"/>
              </a:rPr>
              <a:t>cameras</a:t>
            </a:r>
            <a:r>
              <a:rPr lang="it-IT" sz="2800" dirty="0">
                <a:latin typeface="Britannic Bold" panose="020B0903060703020204" pitchFamily="34" charset="77"/>
              </a:rPr>
              <a:t> </a:t>
            </a:r>
            <a:r>
              <a:rPr lang="it-IT" sz="2800" dirty="0"/>
              <a:t>inside the tesla car, </a:t>
            </a:r>
            <a:r>
              <a:rPr lang="it-IT" sz="2800" dirty="0" err="1"/>
              <a:t>we</a:t>
            </a:r>
            <a:r>
              <a:rPr lang="it-IT" sz="2800" dirty="0"/>
              <a:t> are </a:t>
            </a:r>
            <a:r>
              <a:rPr lang="it-IT" sz="2800"/>
              <a:t>able </a:t>
            </a:r>
            <a:r>
              <a:rPr lang="it-IT" sz="2800" dirty="0"/>
              <a:t>to </a:t>
            </a:r>
            <a:r>
              <a:rPr lang="it-IT" sz="2800" dirty="0" err="1"/>
              <a:t>think</a:t>
            </a:r>
            <a:r>
              <a:rPr lang="it-IT" sz="2800" dirty="0"/>
              <a:t> of a new </a:t>
            </a:r>
            <a:r>
              <a:rPr lang="it-IT" sz="2800" dirty="0" err="1"/>
              <a:t>type</a:t>
            </a:r>
            <a:r>
              <a:rPr lang="it-IT" sz="2800" dirty="0"/>
              <a:t> of </a:t>
            </a:r>
            <a:r>
              <a:rPr lang="it-IT" sz="2800" dirty="0" err="1"/>
              <a:t>driving</a:t>
            </a:r>
            <a:r>
              <a:rPr lang="it-IT" sz="2800" dirty="0"/>
              <a:t>, </a:t>
            </a:r>
            <a:br>
              <a:rPr lang="it-IT" sz="2800" dirty="0"/>
            </a:br>
            <a:r>
              <a:rPr lang="it-IT" sz="2800" dirty="0" err="1">
                <a:solidFill>
                  <a:schemeClr val="bg1">
                    <a:lumMod val="50000"/>
                  </a:schemeClr>
                </a:solidFill>
                <a:latin typeface="Britannic Bold" panose="020B0903060703020204" pitchFamily="34" charset="77"/>
                <a:cs typeface="Al Bayan Plain" pitchFamily="2" charset="-78"/>
              </a:rPr>
              <a:t>autonomous</a:t>
            </a:r>
            <a:r>
              <a:rPr lang="it-IT" sz="2800" dirty="0">
                <a:latin typeface="Britannic Bold" panose="020B0903060703020204" pitchFamily="34" charset="77"/>
                <a:cs typeface="Al Bayan Plain" pitchFamily="2" charset="-78"/>
              </a:rPr>
              <a:t> </a:t>
            </a:r>
            <a:r>
              <a:rPr lang="it-IT" sz="2800" dirty="0" err="1">
                <a:solidFill>
                  <a:schemeClr val="bg1">
                    <a:lumMod val="50000"/>
                  </a:schemeClr>
                </a:solidFill>
                <a:latin typeface="Britannic Bold" panose="020B0903060703020204" pitchFamily="34" charset="77"/>
                <a:cs typeface="Al Bayan Plain" pitchFamily="2" charset="-78"/>
              </a:rPr>
              <a:t>driving</a:t>
            </a:r>
            <a:r>
              <a:rPr lang="it-IT" sz="2800" dirty="0">
                <a:latin typeface="Britannic Bold" panose="020B0903060703020204" pitchFamily="34" charset="77"/>
                <a:cs typeface="Al Bayan Plain" pitchFamily="2" charset="-78"/>
              </a:rPr>
              <a:t>.</a:t>
            </a:r>
            <a:br>
              <a:rPr lang="it-IT" sz="2800" dirty="0">
                <a:latin typeface="Britannic Bold" panose="020B0903060703020204" pitchFamily="34" charset="77"/>
                <a:cs typeface="Al Bayan Plain" pitchFamily="2" charset="-78"/>
              </a:rPr>
            </a:br>
            <a:br>
              <a:rPr lang="it-IT" sz="2800" dirty="0">
                <a:latin typeface="Britannic Bold" panose="020B0903060703020204" pitchFamily="34" charset="77"/>
                <a:cs typeface="Al Bayan Plain" pitchFamily="2" charset="-78"/>
              </a:rPr>
            </a:br>
            <a:br>
              <a:rPr lang="it-IT" sz="2800" dirty="0">
                <a:latin typeface="Britannic Bold" panose="020B0903060703020204" pitchFamily="34" charset="77"/>
                <a:cs typeface="Al Bayan Plain" pitchFamily="2" charset="-78"/>
              </a:rPr>
            </a:br>
            <a:br>
              <a:rPr lang="it-IT" sz="2800" dirty="0">
                <a:latin typeface="Britannic Bold" panose="020B0903060703020204" pitchFamily="34" charset="77"/>
                <a:cs typeface="Al Bayan Plain" pitchFamily="2" charset="-78"/>
              </a:rPr>
            </a:br>
            <a:br>
              <a:rPr lang="it-IT" sz="2800" dirty="0">
                <a:latin typeface="Britannic Bold" panose="020B0903060703020204" pitchFamily="34" charset="77"/>
                <a:cs typeface="Al Bayan Plain" pitchFamily="2" charset="-78"/>
              </a:rPr>
            </a:br>
            <a:br>
              <a:rPr lang="it-IT" sz="2800" dirty="0">
                <a:latin typeface="Britannic Bold" panose="020B0903060703020204" pitchFamily="34" charset="77"/>
                <a:cs typeface="Al Bayan Plain" pitchFamily="2" charset="-78"/>
              </a:rPr>
            </a:br>
            <a:br>
              <a:rPr lang="it-IT" sz="2800" dirty="0">
                <a:latin typeface="Britannic Bold" panose="020B0903060703020204" pitchFamily="34" charset="77"/>
                <a:cs typeface="Al Bayan Plain" pitchFamily="2" charset="-78"/>
              </a:rPr>
            </a:br>
            <a:endParaRPr lang="en-US" sz="2800" cap="all" spc="-150" dirty="0">
              <a:latin typeface="Britannic Bold" panose="020B0903060703020204" pitchFamily="34" charset="77"/>
              <a:ea typeface="Source Sans Pro SemiBold" panose="020B0603030403020204" pitchFamily="34" charset="0"/>
              <a:cs typeface="Al Bayan Plain" pitchFamily="2" charset="-78"/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4D1A5E71-B6B6-486A-8CDC-C7ABD9B90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6210" y="245807"/>
            <a:ext cx="445835" cy="445835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6004781B-698F-46D5-AADD-8AE921171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6210" y="245807"/>
            <a:ext cx="445835" cy="445835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32" name="Graphic 212">
            <a:extLst>
              <a:ext uri="{FF2B5EF4-FFF2-40B4-BE49-F238E27FC236}">
                <a16:creationId xmlns:a16="http://schemas.microsoft.com/office/drawing/2014/main" id="{4FB204DF-284E-45F6-A017-79A4DF57B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003" y="5613785"/>
            <a:ext cx="891066" cy="89106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34" name="Graphic 212">
            <a:extLst>
              <a:ext uri="{FF2B5EF4-FFF2-40B4-BE49-F238E27FC236}">
                <a16:creationId xmlns:a16="http://schemas.microsoft.com/office/drawing/2014/main" id="{96FD6442-EB7D-4992-8D41-0B7FFDCB43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003" y="5613785"/>
            <a:ext cx="891066" cy="89106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BBDD2D2D-69B0-9146-9349-4C36C040A750}"/>
              </a:ext>
            </a:extLst>
          </p:cNvPr>
          <p:cNvSpPr txBox="1"/>
          <p:nvPr/>
        </p:nvSpPr>
        <p:spPr>
          <a:xfrm>
            <a:off x="9460161" y="6657944"/>
            <a:ext cx="273183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it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ource Sans Pro"/>
                <a:ea typeface="+mn-ea"/>
                <a:cs typeface="+mn-cs"/>
                <a:hlinkClick r:id="rId4" tooltip="http://www.autoevolution.com/reviews/tesla-model-s-review-2014-page-2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Questa foto</a:t>
            </a:r>
            <a:r>
              <a:rPr kumimoji="0" lang="it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 di Autore sconosciuto è concesso in licenza da </a:t>
            </a:r>
            <a:r>
              <a:rPr kumimoji="0" lang="it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ource Sans Pro"/>
                <a:ea typeface="+mn-ea"/>
                <a:cs typeface="+mn-cs"/>
                <a:hlinkClick r:id="rId5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kumimoji="0" lang="it-GB" sz="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0F31C-4C54-1645-BFF7-17673A9DF99B}"/>
              </a:ext>
            </a:extLst>
          </p:cNvPr>
          <p:cNvSpPr txBox="1"/>
          <p:nvPr/>
        </p:nvSpPr>
        <p:spPr>
          <a:xfrm>
            <a:off x="754912" y="4165151"/>
            <a:ext cx="424119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AUTOPILOT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 is the future of driving and it consist of allowing the car to drive autonomously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01EE03E-261D-1440-B61E-CDD2BAB4EE42}"/>
              </a:ext>
            </a:extLst>
          </p:cNvPr>
          <p:cNvSpPr txBox="1"/>
          <p:nvPr/>
        </p:nvSpPr>
        <p:spPr>
          <a:xfrm>
            <a:off x="804154" y="581355"/>
            <a:ext cx="442955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                              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TESLA</a:t>
            </a: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>
                  <a:lumMod val="95000"/>
                  <a:lumOff val="5000"/>
                </a:srgbClr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INSIGHTS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OF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MODERN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 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95000"/>
                    <a:lumOff val="5000"/>
                  </a:srgbClr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TECHNOLOGY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80FF9FA-0C28-6F4B-BF9B-4CC50564FC1F}"/>
              </a:ext>
            </a:extLst>
          </p:cNvPr>
          <p:cNvSpPr txBox="1"/>
          <p:nvPr/>
        </p:nvSpPr>
        <p:spPr>
          <a:xfrm>
            <a:off x="9460161" y="3040912"/>
            <a:ext cx="2266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MEGI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HOXHA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( </a:t>
            </a: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1919881</a:t>
            </a: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699291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mConfetti">
          <a:fgClr>
            <a:schemeClr val="tx1">
              <a:lumMod val="50000"/>
              <a:lumOff val="50000"/>
            </a:schemeClr>
          </a:fgClr>
          <a:bgClr>
            <a:schemeClr val="bg1">
              <a:lumMod val="95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2" name="Rectangle 120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558C9E97-4DAA-064B-994B-4C92F15D1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8832" y="692826"/>
            <a:ext cx="2634426" cy="128867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2800" b="1" cap="all" spc="1500" dirty="0">
                <a:ea typeface="Source Sans Pro SemiBold" panose="020B0603030403020204" pitchFamily="34" charset="0"/>
              </a:rPr>
              <a:t>             </a:t>
            </a:r>
            <a:r>
              <a:rPr lang="en-US" sz="4000" b="1" cap="all" spc="1500" dirty="0">
                <a:ea typeface="Source Sans Pro SemiBold" panose="020B0603030403020204" pitchFamily="34" charset="0"/>
              </a:rPr>
              <a:t>tesla</a:t>
            </a:r>
            <a:br>
              <a:rPr lang="en-US" sz="2800" b="1" cap="all" spc="1500" dirty="0">
                <a:ea typeface="Source Sans Pro SemiBold" panose="020B0603030403020204" pitchFamily="34" charset="0"/>
              </a:rPr>
            </a:br>
            <a:endParaRPr lang="en-US" sz="2800" b="1" cap="all" spc="1500" dirty="0">
              <a:ea typeface="Source Sans Pro SemiBold" panose="020B0603030403020204" pitchFamily="34" charset="0"/>
            </a:endParaRPr>
          </a:p>
        </p:txBody>
      </p:sp>
      <p:sp>
        <p:nvSpPr>
          <p:cNvPr id="103" name="Content Placeholder 67">
            <a:extLst>
              <a:ext uri="{FF2B5EF4-FFF2-40B4-BE49-F238E27FC236}">
                <a16:creationId xmlns:a16="http://schemas.microsoft.com/office/drawing/2014/main" id="{E0C74865-34BB-47B5-8688-B1BF16BA50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8484" y="2283834"/>
            <a:ext cx="4290319" cy="2685399"/>
          </a:xfrm>
          <a:blipFill>
            <a:blip r:embed="rId2">
              <a:alphaModFix amt="34000"/>
            </a:blip>
            <a:tile tx="0" ty="0" sx="100000" sy="100000" flip="none" algn="tl"/>
          </a:blipFill>
        </p:spPr>
        <p:txBody>
          <a:bodyPr>
            <a:normAutofit/>
          </a:bodyPr>
          <a:lstStyle/>
          <a:p>
            <a:r>
              <a:rPr lang="en-US" dirty="0"/>
              <a:t>New computer on board  </a:t>
            </a:r>
          </a:p>
          <a:p>
            <a:r>
              <a:rPr lang="en-US" dirty="0"/>
              <a:t>GPS on Autopilot </a:t>
            </a:r>
          </a:p>
          <a:p>
            <a:r>
              <a:rPr lang="en-US" dirty="0"/>
              <a:t>Smart summon </a:t>
            </a:r>
          </a:p>
          <a:p>
            <a:r>
              <a:rPr lang="en-US" dirty="0"/>
              <a:t>Autopilot </a:t>
            </a:r>
          </a:p>
          <a:p>
            <a:r>
              <a:rPr lang="en-US" dirty="0"/>
              <a:t>Super charger 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8" name="Segnaposto contenuto 7" descr="Immagine che contiene automobile, sedendo, tavolo, uomo&#10;&#10;Descrizione generata automaticamente">
            <a:extLst>
              <a:ext uri="{FF2B5EF4-FFF2-40B4-BE49-F238E27FC236}">
                <a16:creationId xmlns:a16="http://schemas.microsoft.com/office/drawing/2014/main" id="{2E5D5FAF-BB9B-BD40-9C42-6290DBB5B72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985" r="2" b="10603"/>
          <a:stretch/>
        </p:blipFill>
        <p:spPr>
          <a:xfrm>
            <a:off x="6586389" y="707421"/>
            <a:ext cx="4763801" cy="2161203"/>
          </a:xfrm>
          <a:prstGeom prst="rect">
            <a:avLst/>
          </a:prstGeom>
        </p:spPr>
      </p:pic>
      <p:grpSp>
        <p:nvGrpSpPr>
          <p:cNvPr id="153" name="Graphic 4">
            <a:extLst>
              <a:ext uri="{FF2B5EF4-FFF2-40B4-BE49-F238E27FC236}">
                <a16:creationId xmlns:a16="http://schemas.microsoft.com/office/drawing/2014/main" id="{D92F9A1A-77F4-4E16-958B-64BB489FF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22349" y="739986"/>
            <a:ext cx="975169" cy="975171"/>
            <a:chOff x="5829300" y="3162300"/>
            <a:chExt cx="532256" cy="532257"/>
          </a:xfrm>
          <a:solidFill>
            <a:schemeClr val="tx1"/>
          </a:solidFill>
        </p:grpSpPr>
        <p:sp>
          <p:nvSpPr>
            <p:cNvPr id="154" name="Freeform: Shape 123">
              <a:extLst>
                <a:ext uri="{FF2B5EF4-FFF2-40B4-BE49-F238E27FC236}">
                  <a16:creationId xmlns:a16="http://schemas.microsoft.com/office/drawing/2014/main" id="{819A42ED-6B91-49E6-9BDB-6339893E9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55" name="Freeform: Shape 124">
              <a:extLst>
                <a:ext uri="{FF2B5EF4-FFF2-40B4-BE49-F238E27FC236}">
                  <a16:creationId xmlns:a16="http://schemas.microsoft.com/office/drawing/2014/main" id="{3B732C3B-202D-4B4E-9C2B-283338B2AD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E38433EC-2142-4B86-B9BA-25AFE26299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56" name="Freeform: Shape 126">
              <a:extLst>
                <a:ext uri="{FF2B5EF4-FFF2-40B4-BE49-F238E27FC236}">
                  <a16:creationId xmlns:a16="http://schemas.microsoft.com/office/drawing/2014/main" id="{2F3A02D8-E8AA-47DC-B215-ED01D604E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57" name="Freeform: Shape 127">
              <a:extLst>
                <a:ext uri="{FF2B5EF4-FFF2-40B4-BE49-F238E27FC236}">
                  <a16:creationId xmlns:a16="http://schemas.microsoft.com/office/drawing/2014/main" id="{B1A156CC-0ACD-4554-947F-A9FD30B6A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58" name="Freeform: Shape 128">
              <a:extLst>
                <a:ext uri="{FF2B5EF4-FFF2-40B4-BE49-F238E27FC236}">
                  <a16:creationId xmlns:a16="http://schemas.microsoft.com/office/drawing/2014/main" id="{BBACA1F0-7581-48CC-BB3D-29D84E66B1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48C34CDB-6796-4AA3-9001-DA5B717D7C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59" name="Freeform: Shape 130">
              <a:extLst>
                <a:ext uri="{FF2B5EF4-FFF2-40B4-BE49-F238E27FC236}">
                  <a16:creationId xmlns:a16="http://schemas.microsoft.com/office/drawing/2014/main" id="{79D783F9-0F69-4135-9961-9BAB1C1A6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60" name="Freeform: Shape 131">
              <a:extLst>
                <a:ext uri="{FF2B5EF4-FFF2-40B4-BE49-F238E27FC236}">
                  <a16:creationId xmlns:a16="http://schemas.microsoft.com/office/drawing/2014/main" id="{4FFBBC22-B7E4-49E9-9BD1-36B5F6299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61" name="Freeform: Shape 132">
              <a:extLst>
                <a:ext uri="{FF2B5EF4-FFF2-40B4-BE49-F238E27FC236}">
                  <a16:creationId xmlns:a16="http://schemas.microsoft.com/office/drawing/2014/main" id="{1E179D1A-1F7F-41FF-A993-7DB78E9EB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8565B3A8-B9D8-4EA9-B3DA-DDB2A574BB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62" name="Freeform: Shape 134">
              <a:extLst>
                <a:ext uri="{FF2B5EF4-FFF2-40B4-BE49-F238E27FC236}">
                  <a16:creationId xmlns:a16="http://schemas.microsoft.com/office/drawing/2014/main" id="{8891E65D-798E-4741-A582-606A91528E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A8BAB8E0-D711-471F-8EB7-6F8C42092B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pic>
        <p:nvPicPr>
          <p:cNvPr id="5" name="Segnaposto contenuto 4" descr="Immagine che contiene automobile, parcheggiato&#10;&#10;Descrizione generata automaticamente">
            <a:extLst>
              <a:ext uri="{FF2B5EF4-FFF2-40B4-BE49-F238E27FC236}">
                <a16:creationId xmlns:a16="http://schemas.microsoft.com/office/drawing/2014/main" id="{EABD4CA9-D305-B547-A8A6-8B35651840F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5300" r="170" b="-3"/>
          <a:stretch/>
        </p:blipFill>
        <p:spPr>
          <a:xfrm>
            <a:off x="6586388" y="3789658"/>
            <a:ext cx="4763801" cy="2104036"/>
          </a:xfrm>
          <a:prstGeom prst="rect">
            <a:avLst/>
          </a:prstGeom>
        </p:spPr>
      </p:pic>
      <p:grpSp>
        <p:nvGrpSpPr>
          <p:cNvPr id="163" name="Group 137">
            <a:extLst>
              <a:ext uri="{FF2B5EF4-FFF2-40B4-BE49-F238E27FC236}">
                <a16:creationId xmlns:a16="http://schemas.microsoft.com/office/drawing/2014/main" id="{7BD27928-770C-41C1-B1E9-9FEB5A801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403877" y="4618784"/>
            <a:ext cx="365021" cy="365021"/>
            <a:chOff x="149345" y="10991595"/>
            <a:chExt cx="365021" cy="365021"/>
          </a:xfrm>
        </p:grpSpPr>
        <p:sp>
          <p:nvSpPr>
            <p:cNvPr id="164" name="Oval 138">
              <a:extLst>
                <a:ext uri="{FF2B5EF4-FFF2-40B4-BE49-F238E27FC236}">
                  <a16:creationId xmlns:a16="http://schemas.microsoft.com/office/drawing/2014/main" id="{C4C270DE-0BEB-4372-B440-7EADA6FAF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9345" y="10991595"/>
              <a:ext cx="365021" cy="365021"/>
            </a:xfrm>
            <a:prstGeom prst="ellipse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65" name="Oval 139">
              <a:extLst>
                <a:ext uri="{FF2B5EF4-FFF2-40B4-BE49-F238E27FC236}">
                  <a16:creationId xmlns:a16="http://schemas.microsoft.com/office/drawing/2014/main" id="{757ACA0C-8702-4043-8D4D-582EAEDF1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9345" y="10991595"/>
              <a:ext cx="365021" cy="365021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F14068F8-FE9C-3145-9EBE-CDBF45FBC913}"/>
              </a:ext>
            </a:extLst>
          </p:cNvPr>
          <p:cNvSpPr txBox="1"/>
          <p:nvPr/>
        </p:nvSpPr>
        <p:spPr>
          <a:xfrm>
            <a:off x="8498126" y="5693639"/>
            <a:ext cx="285206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it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ource Sans Pro"/>
                <a:ea typeface="+mn-ea"/>
                <a:cs typeface="+mn-cs"/>
                <a:hlinkClick r:id="rId6" tooltip="http://wccftech.com/tesla-autopilot-story-in-depth-technology/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Questa foto</a:t>
            </a:r>
            <a:r>
              <a:rPr kumimoji="0" lang="it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 di Autore sconosciuto è concesso in licenza da </a:t>
            </a:r>
            <a:r>
              <a:rPr kumimoji="0" lang="it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ource Sans Pro"/>
                <a:ea typeface="+mn-ea"/>
                <a:cs typeface="+mn-cs"/>
                <a:hlinkClick r:id="rId7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kumimoji="0" lang="it-GB" sz="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5466CD5D-F807-7645-8AD2-6D54DA34215E}"/>
              </a:ext>
            </a:extLst>
          </p:cNvPr>
          <p:cNvSpPr txBox="1"/>
          <p:nvPr/>
        </p:nvSpPr>
        <p:spPr>
          <a:xfrm>
            <a:off x="8621558" y="2668569"/>
            <a:ext cx="272863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it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ource Sans Pro"/>
                <a:ea typeface="+mn-ea"/>
                <a:cs typeface="+mn-cs"/>
                <a:hlinkClick r:id="rId4" tooltip="https://futurism.com/gm-expert-calls-elon-musk-full-of-crap-for-saying-teslas-can-achieve-level-5-autonomy/?src=featured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Questa foto</a:t>
            </a:r>
            <a:r>
              <a:rPr kumimoji="0" lang="it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 di Autore sconosciuto è concesso in licenza da </a:t>
            </a:r>
            <a:r>
              <a:rPr kumimoji="0" lang="it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ource Sans Pro"/>
                <a:ea typeface="+mn-ea"/>
                <a:cs typeface="+mn-cs"/>
                <a:hlinkClick r:id="rId8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kumimoji="0" lang="it-GB" sz="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8143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31" name="Freeform: Shape 11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2" name="Freeform: Shape 12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3" name="Freeform: Shape 13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4" name="Freeform: Shape 14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5" name="Freeform: Shape 15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36" name="Oval 17">
            <a:extLst>
              <a:ext uri="{FF2B5EF4-FFF2-40B4-BE49-F238E27FC236}">
                <a16:creationId xmlns:a16="http://schemas.microsoft.com/office/drawing/2014/main" id="{70CCC791-94D7-4BB8-9EDF-423CEA1F6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 useBgFill="1">
        <p:nvSpPr>
          <p:cNvPr id="37" name="Rectangle 19">
            <a:extLst>
              <a:ext uri="{FF2B5EF4-FFF2-40B4-BE49-F238E27FC236}">
                <a16:creationId xmlns:a16="http://schemas.microsoft.com/office/drawing/2014/main" id="{ED55A19D-297C-4231-AD1F-08EF9B4AA8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pic>
        <p:nvPicPr>
          <p:cNvPr id="5" name="Segnaposto contenuto 4" descr="Immagine che contiene largo, schermo, persone, stanza&#10;&#10;Descrizione generata automaticamente">
            <a:extLst>
              <a:ext uri="{FF2B5EF4-FFF2-40B4-BE49-F238E27FC236}">
                <a16:creationId xmlns:a16="http://schemas.microsoft.com/office/drawing/2014/main" id="{479D6D13-EDE2-2043-93E6-C210B2A698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853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8" name="Graphic 212">
            <a:extLst>
              <a:ext uri="{FF2B5EF4-FFF2-40B4-BE49-F238E27FC236}">
                <a16:creationId xmlns:a16="http://schemas.microsoft.com/office/drawing/2014/main" id="{E9F10750-EF7A-4B45-967C-214C8CE78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69707" y="372043"/>
            <a:ext cx="768186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39" name="Graphic 212">
            <a:extLst>
              <a:ext uri="{FF2B5EF4-FFF2-40B4-BE49-F238E27FC236}">
                <a16:creationId xmlns:a16="http://schemas.microsoft.com/office/drawing/2014/main" id="{05173CA5-CBEA-452A-A648-B818B70A9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69707" y="372043"/>
            <a:ext cx="768186" cy="768186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40" name="Oval 25">
            <a:extLst>
              <a:ext uri="{FF2B5EF4-FFF2-40B4-BE49-F238E27FC236}">
                <a16:creationId xmlns:a16="http://schemas.microsoft.com/office/drawing/2014/main" id="{6BD92D0D-80C0-40C4-A942-F10B4660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100276"/>
            <a:ext cx="515928" cy="515928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41" name="Oval 27">
            <a:extLst>
              <a:ext uri="{FF2B5EF4-FFF2-40B4-BE49-F238E27FC236}">
                <a16:creationId xmlns:a16="http://schemas.microsoft.com/office/drawing/2014/main" id="{8C5E0534-1245-40ED-BD5C-427E7EB88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36" y="5100276"/>
            <a:ext cx="515928" cy="515928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6" name="CasellaDiTesto 5">
            <a:extLst>
              <a:ext uri="{FF2B5EF4-FFF2-40B4-BE49-F238E27FC236}">
                <a16:creationId xmlns:a16="http://schemas.microsoft.com/office/drawing/2014/main" id="{B3257EE7-F9CC-B24B-86FE-2B46F13F99E1}"/>
              </a:ext>
            </a:extLst>
          </p:cNvPr>
          <p:cNvSpPr txBox="1"/>
          <p:nvPr/>
        </p:nvSpPr>
        <p:spPr>
          <a:xfrm>
            <a:off x="9339937" y="6657945"/>
            <a:ext cx="2852063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it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ource Sans Pro"/>
                <a:ea typeface="+mn-ea"/>
                <a:cs typeface="+mn-cs"/>
                <a:hlinkClick r:id="rId3" tooltip="http://wccftech.com/tesla-autopilot-story-in-depth-technology/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Questa foto</a:t>
            </a:r>
            <a:r>
              <a:rPr kumimoji="0" lang="it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ource Sans Pro"/>
                <a:ea typeface="+mn-ea"/>
                <a:cs typeface="+mn-cs"/>
              </a:rPr>
              <a:t> di Autore sconosciuto è concesso in licenza da </a:t>
            </a:r>
            <a:r>
              <a:rPr kumimoji="0" lang="it-GB" sz="7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ource Sans Pro"/>
                <a:ea typeface="+mn-ea"/>
                <a:cs typeface="+mn-cs"/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kumimoji="0" lang="it-GB" sz="7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25097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0D572A-BEAE-3E4B-B3B2-4854E75C52A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865" r="8587" b="-2"/>
          <a:stretch/>
        </p:blipFill>
        <p:spPr>
          <a:xfrm>
            <a:off x="2511713" y="3104705"/>
            <a:ext cx="3634674" cy="3217333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89C6B508-0B2C-4D80-99F6-BC8C9C6934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11" y="805742"/>
            <a:ext cx="3647770" cy="3193211"/>
            <a:chOff x="1674895" y="1345036"/>
            <a:chExt cx="5428610" cy="4210939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A54034F-F9B1-4048-9AEF-C7AB990539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rgbClr val="FFFFFF"/>
            </a:solidFill>
            <a:ln w="28575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583F029-E06B-49B5-9779-2E8CEFD77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895" y="1345036"/>
              <a:ext cx="5428610" cy="4210939"/>
            </a:xfrm>
            <a:prstGeom prst="rect">
              <a:avLst/>
            </a:prstGeom>
            <a:solidFill>
              <a:schemeClr val="accent3">
                <a:alpha val="20000"/>
              </a:schemeClr>
            </a:solidFill>
            <a:ln w="285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AEBFCD5-5356-4326-8D39-8235A46CD7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5315" y="685805"/>
            <a:ext cx="3624947" cy="3193211"/>
          </a:xfrm>
          <a:prstGeom prst="rect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2" name="Titolo 1">
            <a:extLst>
              <a:ext uri="{FF2B5EF4-FFF2-40B4-BE49-F238E27FC236}">
                <a16:creationId xmlns:a16="http://schemas.microsoft.com/office/drawing/2014/main" id="{B79BC19B-8E6A-7B48-98F4-1BD76F908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584" y="859808"/>
            <a:ext cx="3543197" cy="2878986"/>
          </a:xfrm>
        </p:spPr>
        <p:txBody>
          <a:bodyPr>
            <a:normAutofit/>
          </a:bodyPr>
          <a:lstStyle/>
          <a:p>
            <a:pPr algn="ctr"/>
            <a:r>
              <a:rPr lang="it-GB" sz="3100"/>
              <a:t>Tesla</a:t>
            </a:r>
            <a:br>
              <a:rPr lang="en-GB" sz="3100"/>
            </a:br>
            <a:r>
              <a:rPr lang="en-GB" sz="3100"/>
              <a:t>To put in practise all this modern technologies, tesla use different type of devices: </a:t>
            </a:r>
            <a:endParaRPr lang="it-GB" sz="3100"/>
          </a:p>
        </p:txBody>
      </p:sp>
      <p:grpSp>
        <p:nvGrpSpPr>
          <p:cNvPr id="17" name="Graphic 38">
            <a:extLst>
              <a:ext uri="{FF2B5EF4-FFF2-40B4-BE49-F238E27FC236}">
                <a16:creationId xmlns:a16="http://schemas.microsoft.com/office/drawing/2014/main" id="{6B67BE95-96EF-433C-9F29-B0732AA6B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17004"/>
            <a:ext cx="1370098" cy="508993"/>
            <a:chOff x="2267504" y="2540250"/>
            <a:chExt cx="1990951" cy="739640"/>
          </a:xfrm>
          <a:solidFill>
            <a:schemeClr val="tx1"/>
          </a:solidFill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D324976-1596-4B76-A61C-5626816B2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C44DEF24-FB22-48A2-8257-B97AD7E1A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grpSp>
        <p:nvGrpSpPr>
          <p:cNvPr id="21" name="Graphic 38">
            <a:extLst>
              <a:ext uri="{FF2B5EF4-FFF2-40B4-BE49-F238E27FC236}">
                <a16:creationId xmlns:a16="http://schemas.microsoft.com/office/drawing/2014/main" id="{36C5CE76-F42E-4B75-84C4-A9B2C8CE8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17004"/>
            <a:ext cx="1370098" cy="508993"/>
            <a:chOff x="2267504" y="2540250"/>
            <a:chExt cx="1990951" cy="739640"/>
          </a:xfrm>
          <a:solidFill>
            <a:schemeClr val="tx1">
              <a:alpha val="60000"/>
            </a:schemeClr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62D2BF9-9B3C-4B4B-B525-BFABA8B44A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022D0D2-0602-4CB2-97D5-418641B4F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grpSp>
        <p:nvGrpSpPr>
          <p:cNvPr id="25" name="Graphic 4">
            <a:extLst>
              <a:ext uri="{FF2B5EF4-FFF2-40B4-BE49-F238E27FC236}">
                <a16:creationId xmlns:a16="http://schemas.microsoft.com/office/drawing/2014/main" id="{D6E8B984-55B9-4A62-A043-997D00F0A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445529"/>
            <a:ext cx="849365" cy="849366"/>
            <a:chOff x="5829300" y="3162300"/>
            <a:chExt cx="532256" cy="532257"/>
          </a:xfrm>
          <a:solidFill>
            <a:srgbClr val="FFFFFF"/>
          </a:solidFill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4FAF4A8-82EB-4F6F-B601-43EBF0BD1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6F2473F-E069-4558-9B41-E285BBE030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C9A4A76-2C9F-486C-9663-6A30A022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8431DC7-D4CB-479A-AFA4-5B0C597A2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0755DA1-6F28-4612-A4A7-B915468C6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616ED79-5475-49E6-A5FE-8D9DB12FB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1DCEB47-7140-4682-8DBF-7667BE28F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EA931BD3-5A56-42F2-B6B5-647B28D1C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820E4C8E-4190-498D-9556-6DA668A81F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54B2F30F-0B57-4D60-A087-CD6A471F68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C5E8C73-ED41-4214-AEE6-3C5F493846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B1F94534-FE3E-476C-870B-E714E4A66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DE6C1B0-4D58-4937-B2B7-B1207CA18F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grpSp>
        <p:nvGrpSpPr>
          <p:cNvPr id="40" name="Graphic 4">
            <a:extLst>
              <a:ext uri="{FF2B5EF4-FFF2-40B4-BE49-F238E27FC236}">
                <a16:creationId xmlns:a16="http://schemas.microsoft.com/office/drawing/2014/main" id="{DDFA5A3F-B050-4826-ACB4-F634DD12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9048" y="2445529"/>
            <a:ext cx="849365" cy="849366"/>
            <a:chOff x="5829300" y="3162300"/>
            <a:chExt cx="532256" cy="532257"/>
          </a:xfrm>
          <a:solidFill>
            <a:schemeClr val="tx1"/>
          </a:solidFill>
        </p:grpSpPr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45D7489-248E-4EB2-A887-30A9C396E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B6BF832-C29A-4992-8772-6B33118C5A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E06C84D-D026-40FC-A1FB-0482450B6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2D9620B-AA48-430C-BACC-01BF1B128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0C7842E4-3E00-4846-B285-345F6B324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F120E203-7898-4AE9-A9E5-F5C3644152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06A5C8C3-E77D-410A-8D95-0B15B8E61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8E9CE1FB-B266-47D2-A0AC-79D1DDBAA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8862FCB-5370-44C9-803F-017FF8939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1EC218E-7E2A-4304-96EA-1A7AA046E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C6904051-0B1B-4340-8A1F-FC345A500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8D8B68CD-1F5B-4E19-A474-4290A7386C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219F1BA-F2AD-4C0B-B881-AF7702BFA0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7BEFC7E6-94FD-EA46-B886-81849D91C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it-GB" sz="2200"/>
              <a:t>8 cameras </a:t>
            </a:r>
            <a:r>
              <a:rPr lang="en-GB" sz="2200" dirty="0"/>
              <a:t> </a:t>
            </a:r>
            <a:endParaRPr lang="it-GB" sz="2200"/>
          </a:p>
          <a:p>
            <a:r>
              <a:rPr lang="it-IT" sz="2200" dirty="0"/>
              <a:t>V</a:t>
            </a:r>
            <a:r>
              <a:rPr lang="it-GB" sz="2200"/>
              <a:t>isibility of 360</a:t>
            </a:r>
            <a:r>
              <a:rPr lang="en-GB" sz="2200" dirty="0"/>
              <a:t> </a:t>
            </a:r>
            <a:endParaRPr lang="it-GB" sz="2200"/>
          </a:p>
          <a:p>
            <a:r>
              <a:rPr lang="it-IT" sz="2200" dirty="0" err="1"/>
              <a:t>R</a:t>
            </a:r>
            <a:r>
              <a:rPr lang="it-GB" sz="2200"/>
              <a:t>ange of 250 meter </a:t>
            </a:r>
          </a:p>
          <a:p>
            <a:r>
              <a:rPr lang="it-GB" sz="2200"/>
              <a:t>12 ultrasound sensors ( relavate hard/soft objects in distanse) </a:t>
            </a:r>
          </a:p>
          <a:p>
            <a:r>
              <a:rPr lang="it-IT" sz="2200" dirty="0"/>
              <a:t>A</a:t>
            </a:r>
            <a:r>
              <a:rPr lang="it-GB" sz="2200"/>
              <a:t> radar ( in the front, gives informations about the enviroment like rain, fog, dust..) </a:t>
            </a:r>
          </a:p>
          <a:p>
            <a:pPr marL="0" indent="0">
              <a:buNone/>
            </a:pPr>
            <a:endParaRPr lang="it-GB" sz="2200"/>
          </a:p>
        </p:txBody>
      </p:sp>
    </p:spTree>
    <p:extLst>
      <p:ext uri="{BB962C8B-B14F-4D97-AF65-F5344CB8AC3E}">
        <p14:creationId xmlns:p14="http://schemas.microsoft.com/office/powerpoint/2010/main" val="4124568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4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C23A8-A04D-3642-B776-5CF8B13FC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Personal opinion: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070AF-9623-DF47-A7E0-E57B136D1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We probably know that the autopilot is not a necessity for a driving experience, </a:t>
            </a:r>
            <a:r>
              <a:rPr lang="en-US" b="1" dirty="0"/>
              <a:t>but </a:t>
            </a:r>
            <a:r>
              <a:rPr lang="en-US" dirty="0"/>
              <a:t>we need to think outside of the lines, in a futuristic view of the world that it can really help also people that may have ( for different reasons) problems on driving, such as invalid persons.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BDD25A5-0BF1-1846-A3E6-AE3F323D0677}"/>
              </a:ext>
            </a:extLst>
          </p:cNvPr>
          <p:cNvGraphicFramePr/>
          <p:nvPr/>
        </p:nvGraphicFramePr>
        <p:xfrm>
          <a:off x="4914900" y="3428999"/>
          <a:ext cx="5245100" cy="27093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5769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9">
            <a:extLst>
              <a:ext uri="{FF2B5EF4-FFF2-40B4-BE49-F238E27FC236}">
                <a16:creationId xmlns:a16="http://schemas.microsoft.com/office/drawing/2014/main" id="{80BB897F-EB7B-4A48-8EA2-9AE9965DCA85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" name="Picture 2" descr="Tesla Begins Model 3 Deliveries in China - The Next Avenue">
            <a:extLst>
              <a:ext uri="{FF2B5EF4-FFF2-40B4-BE49-F238E27FC236}">
                <a16:creationId xmlns:a16="http://schemas.microsoft.com/office/drawing/2014/main" id="{C26C1E07-38F5-4C3D-BB33-87F5E12671B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5730"/>
          <a:stretch>
            <a:fillRect/>
          </a:stretch>
        </p:blipFill>
        <p:spPr>
          <a:xfrm>
            <a:off x="18" y="0"/>
            <a:ext cx="12191978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77B35732-4A72-41CF-90CD-64D2200C652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900522"/>
          </a:xfrm>
        </p:spPr>
        <p:txBody>
          <a:bodyPr/>
          <a:lstStyle/>
          <a:p>
            <a:pPr lvl="0"/>
            <a:r>
              <a:rPr lang="en-US" sz="3800">
                <a:solidFill>
                  <a:srgbClr val="FFFFFF"/>
                </a:solidFill>
                <a:latin typeface="Algerian" pitchFamily="82"/>
              </a:rPr>
              <a:t>Impacts of technology</a:t>
            </a:r>
            <a:br>
              <a:rPr lang="en-US" sz="3800">
                <a:solidFill>
                  <a:srgbClr val="FFFFFF"/>
                </a:solidFill>
                <a:latin typeface="Algerian" pitchFamily="82"/>
              </a:rPr>
            </a:br>
            <a:r>
              <a:rPr lang="en-US" sz="3800">
                <a:solidFill>
                  <a:srgbClr val="FFFFFF"/>
                </a:solidFill>
                <a:latin typeface="Calibri"/>
              </a:rPr>
              <a:t>is the most important company in the automotive industry, have design electric cars that are better than traditional in too many ways.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8B4C08-C741-459A-A9EB-710C5FB4F5AB}"/>
              </a:ext>
            </a:extLst>
          </p:cNvPr>
          <p:cNvSpPr txBox="1"/>
          <p:nvPr/>
        </p:nvSpPr>
        <p:spPr>
          <a:xfrm>
            <a:off x="9658350" y="5981703"/>
            <a:ext cx="235267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2F2F2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(About tesla uk.com)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6">
            <a:extLst>
              <a:ext uri="{FF2B5EF4-FFF2-40B4-BE49-F238E27FC236}">
                <a16:creationId xmlns:a16="http://schemas.microsoft.com/office/drawing/2014/main" id="{51C990E7-1267-4EE7-885F-AAB15CA09A4C}"/>
              </a:ext>
            </a:extLst>
          </p:cNvPr>
          <p:cNvSpPr>
            <a:spLocks noMove="1" noResize="1"/>
          </p:cNvSpPr>
          <p:nvPr/>
        </p:nvSpPr>
        <p:spPr>
          <a:xfrm>
            <a:off x="3044" y="0"/>
            <a:ext cx="12188952" cy="6858000"/>
          </a:xfrm>
          <a:prstGeom prst="rect">
            <a:avLst/>
          </a:prstGeom>
          <a:solidFill>
            <a:srgbClr val="44546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Rectangle 58">
            <a:extLst>
              <a:ext uri="{FF2B5EF4-FFF2-40B4-BE49-F238E27FC236}">
                <a16:creationId xmlns:a16="http://schemas.microsoft.com/office/drawing/2014/main" id="{FEBDA795-5EB1-4C4C-973E-434AB8F37FB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>
              <a:alpha val="53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4" name="Group 60">
            <a:extLst>
              <a:ext uri="{FF2B5EF4-FFF2-40B4-BE49-F238E27FC236}">
                <a16:creationId xmlns:a16="http://schemas.microsoft.com/office/drawing/2014/main" id="{0C69C4EB-DA4E-4293-BE4D-EE1B92D6F725}"/>
              </a:ext>
            </a:extLst>
          </p:cNvPr>
          <p:cNvGrpSpPr/>
          <p:nvPr/>
        </p:nvGrpSpPr>
        <p:grpSpPr>
          <a:xfrm>
            <a:off x="0" y="2075422"/>
            <a:ext cx="12048722" cy="4093300"/>
            <a:chOff x="0" y="2075422"/>
            <a:chExt cx="12048722" cy="4093300"/>
          </a:xfrm>
        </p:grpSpPr>
        <p:sp>
          <p:nvSpPr>
            <p:cNvPr id="5" name="Oval 61">
              <a:extLst>
                <a:ext uri="{FF2B5EF4-FFF2-40B4-BE49-F238E27FC236}">
                  <a16:creationId xmlns:a16="http://schemas.microsoft.com/office/drawing/2014/main" id="{4AA9A6BF-19F1-4D63-9168-542D5B66F7DE}"/>
                </a:ext>
              </a:extLst>
            </p:cNvPr>
            <p:cNvSpPr/>
            <p:nvPr/>
          </p:nvSpPr>
          <p:spPr>
            <a:xfrm rot="4500011">
              <a:off x="7942185" y="2507568"/>
              <a:ext cx="3563874" cy="3563874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31747" cap="flat">
              <a:solidFill>
                <a:srgbClr val="8497B0">
                  <a:alpha val="10000"/>
                </a:srgbClr>
              </a:solidFill>
              <a:custDash>
                <a:ds d="100000" sp="100000"/>
              </a:custDash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6" name="Oval 62">
              <a:extLst>
                <a:ext uri="{FF2B5EF4-FFF2-40B4-BE49-F238E27FC236}">
                  <a16:creationId xmlns:a16="http://schemas.microsoft.com/office/drawing/2014/main" id="{D94ED3F6-B1AB-4395-86DB-F837011D9027}"/>
                </a:ext>
              </a:extLst>
            </p:cNvPr>
            <p:cNvSpPr/>
            <p:nvPr/>
          </p:nvSpPr>
          <p:spPr>
            <a:xfrm rot="16200004">
              <a:off x="10435069" y="4048935"/>
              <a:ext cx="1381603" cy="1381603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31747" cap="flat">
              <a:solidFill>
                <a:srgbClr val="8497B0">
                  <a:alpha val="20000"/>
                </a:srgbClr>
              </a:solidFill>
              <a:custDash>
                <a:ds d="100000" sp="100000"/>
              </a:custDash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7" name="Oval 63">
              <a:extLst>
                <a:ext uri="{FF2B5EF4-FFF2-40B4-BE49-F238E27FC236}">
                  <a16:creationId xmlns:a16="http://schemas.microsoft.com/office/drawing/2014/main" id="{2A37E14C-471E-4D8F-B57E-E6FD9AAF302D}"/>
                </a:ext>
              </a:extLst>
            </p:cNvPr>
            <p:cNvSpPr/>
            <p:nvPr/>
          </p:nvSpPr>
          <p:spPr>
            <a:xfrm rot="16200004">
              <a:off x="0" y="2075422"/>
              <a:ext cx="3144365" cy="3144365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333F50">
                    <a:alpha val="20000"/>
                  </a:srgbClr>
                </a:gs>
                <a:gs pos="100000">
                  <a:srgbClr val="222A35">
                    <a:alpha val="10000"/>
                  </a:srgbClr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8" name="Oval 64">
              <a:extLst>
                <a:ext uri="{FF2B5EF4-FFF2-40B4-BE49-F238E27FC236}">
                  <a16:creationId xmlns:a16="http://schemas.microsoft.com/office/drawing/2014/main" id="{B9D9ABE8-50FD-4F4F-899B-A52814F5B65D}"/>
                </a:ext>
              </a:extLst>
            </p:cNvPr>
            <p:cNvSpPr/>
            <p:nvPr/>
          </p:nvSpPr>
          <p:spPr>
            <a:xfrm rot="12599995">
              <a:off x="10150840" y="4270840"/>
              <a:ext cx="1897882" cy="1897882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333F50">
                    <a:alpha val="10000"/>
                  </a:srgbClr>
                </a:gs>
                <a:gs pos="100000">
                  <a:srgbClr val="333F50">
                    <a:alpha val="20000"/>
                  </a:srgbClr>
                </a:gs>
              </a:gsLst>
              <a:lin ang="5400000"/>
            </a:gradFill>
            <a:ln cap="flat">
              <a:noFill/>
              <a:prstDash val="solid"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9" name="Oval 65">
              <a:extLst>
                <a:ext uri="{FF2B5EF4-FFF2-40B4-BE49-F238E27FC236}">
                  <a16:creationId xmlns:a16="http://schemas.microsoft.com/office/drawing/2014/main" id="{83D21B5F-BA35-4909-956F-2E910505CE04}"/>
                </a:ext>
              </a:extLst>
            </p:cNvPr>
            <p:cNvSpPr/>
            <p:nvPr/>
          </p:nvSpPr>
          <p:spPr>
            <a:xfrm rot="4500011">
              <a:off x="2046783" y="3040490"/>
              <a:ext cx="2579321" cy="2579321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31747" cap="flat">
              <a:solidFill>
                <a:srgbClr val="8497B0">
                  <a:alpha val="20000"/>
                </a:srgbClr>
              </a:solidFill>
              <a:custDash>
                <a:ds d="100000" sp="100000"/>
              </a:custDash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0" name="Oval 66">
              <a:extLst>
                <a:ext uri="{FF2B5EF4-FFF2-40B4-BE49-F238E27FC236}">
                  <a16:creationId xmlns:a16="http://schemas.microsoft.com/office/drawing/2014/main" id="{256516B4-6364-4D41-87A5-8851C63FC625}"/>
                </a:ext>
              </a:extLst>
            </p:cNvPr>
            <p:cNvSpPr/>
            <p:nvPr/>
          </p:nvSpPr>
          <p:spPr>
            <a:xfrm rot="4500011">
              <a:off x="2224626" y="3193991"/>
              <a:ext cx="2243196" cy="2243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noFill/>
            <a:ln w="31747" cap="flat">
              <a:solidFill>
                <a:srgbClr val="8497B0">
                  <a:alpha val="10000"/>
                </a:srgbClr>
              </a:solidFill>
              <a:prstDash val="solid"/>
              <a:miter/>
            </a:ln>
          </p:spPr>
          <p:txBody>
            <a:bodyPr vert="horz" wrap="square" lIns="91440" tIns="45720" rIns="91440" bIns="45720" anchor="ctr" anchorCtr="1" compatLnSpc="1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1" name="Rectangle 68">
            <a:extLst>
              <a:ext uri="{FF2B5EF4-FFF2-40B4-BE49-F238E27FC236}">
                <a16:creationId xmlns:a16="http://schemas.microsoft.com/office/drawing/2014/main" id="{869F2C28-3260-4090-8668-8979449E2614}"/>
              </a:ext>
            </a:extLst>
          </p:cNvPr>
          <p:cNvSpPr>
            <a:spLocks noMove="1" noResize="1"/>
          </p:cNvSpPr>
          <p:nvPr/>
        </p:nvSpPr>
        <p:spPr>
          <a:xfrm rot="16200004">
            <a:off x="10438141" y="1042590"/>
            <a:ext cx="2796463" cy="711247"/>
          </a:xfrm>
          <a:prstGeom prst="rect">
            <a:avLst/>
          </a:prstGeom>
          <a:gradFill>
            <a:gsLst>
              <a:gs pos="0">
                <a:srgbClr val="ADB9CA">
                  <a:alpha val="0"/>
                </a:srgbClr>
              </a:gs>
              <a:gs pos="100000">
                <a:srgbClr val="333F50">
                  <a:alpha val="10000"/>
                </a:srgbClr>
              </a:gs>
            </a:gsLst>
            <a:lin ang="8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12" name="Group 70">
            <a:extLst>
              <a:ext uri="{FF2B5EF4-FFF2-40B4-BE49-F238E27FC236}">
                <a16:creationId xmlns:a16="http://schemas.microsoft.com/office/drawing/2014/main" id="{B4C592CE-98F2-4F55-987C-8F5DD3454D5B}"/>
              </a:ext>
            </a:extLst>
          </p:cNvPr>
          <p:cNvGrpSpPr/>
          <p:nvPr/>
        </p:nvGrpSpPr>
        <p:grpSpPr>
          <a:xfrm>
            <a:off x="11259537" y="317580"/>
            <a:ext cx="548640" cy="549006"/>
            <a:chOff x="11259537" y="317580"/>
            <a:chExt cx="548640" cy="549006"/>
          </a:xfrm>
        </p:grpSpPr>
        <p:cxnSp>
          <p:nvCxnSpPr>
            <p:cNvPr id="13" name="Straight Connector 71">
              <a:extLst>
                <a:ext uri="{FF2B5EF4-FFF2-40B4-BE49-F238E27FC236}">
                  <a16:creationId xmlns:a16="http://schemas.microsoft.com/office/drawing/2014/main" id="{E004F16A-1E42-43E8-AEE5-840A93E6A1AF}"/>
                </a:ext>
              </a:extLst>
            </p:cNvPr>
            <p:cNvCxnSpPr/>
            <p:nvPr/>
          </p:nvCxnSpPr>
          <p:spPr>
            <a:xfrm>
              <a:off x="11259537" y="317580"/>
              <a:ext cx="548640" cy="0"/>
            </a:xfrm>
            <a:prstGeom prst="straightConnector1">
              <a:avLst/>
            </a:prstGeom>
            <a:noFill/>
            <a:ln w="31747" cap="rnd">
              <a:solidFill>
                <a:srgbClr val="8497B0">
                  <a:alpha val="40000"/>
                </a:srgbClr>
              </a:solidFill>
              <a:custDash>
                <a:ds d="100000" sp="100000"/>
              </a:custDash>
              <a:round/>
            </a:ln>
          </p:spPr>
        </p:cxnSp>
        <p:cxnSp>
          <p:nvCxnSpPr>
            <p:cNvPr id="14" name="Straight Connector 72">
              <a:extLst>
                <a:ext uri="{FF2B5EF4-FFF2-40B4-BE49-F238E27FC236}">
                  <a16:creationId xmlns:a16="http://schemas.microsoft.com/office/drawing/2014/main" id="{5C78D704-C5E6-4B73-9BD8-0569771B9C19}"/>
                </a:ext>
              </a:extLst>
            </p:cNvPr>
            <p:cNvCxnSpPr/>
            <p:nvPr/>
          </p:nvCxnSpPr>
          <p:spPr>
            <a:xfrm>
              <a:off x="11259537" y="500579"/>
              <a:ext cx="548640" cy="0"/>
            </a:xfrm>
            <a:prstGeom prst="straightConnector1">
              <a:avLst/>
            </a:prstGeom>
            <a:noFill/>
            <a:ln w="31747" cap="rnd">
              <a:solidFill>
                <a:srgbClr val="8497B0">
                  <a:alpha val="40000"/>
                </a:srgbClr>
              </a:solidFill>
              <a:custDash>
                <a:ds d="100000" sp="100000"/>
              </a:custDash>
              <a:round/>
            </a:ln>
          </p:spPr>
        </p:cxnSp>
        <p:cxnSp>
          <p:nvCxnSpPr>
            <p:cNvPr id="15" name="Straight Connector 73">
              <a:extLst>
                <a:ext uri="{FF2B5EF4-FFF2-40B4-BE49-F238E27FC236}">
                  <a16:creationId xmlns:a16="http://schemas.microsoft.com/office/drawing/2014/main" id="{EBB58B6B-4B33-4497-A8AF-3D5A4CE2782A}"/>
                </a:ext>
              </a:extLst>
            </p:cNvPr>
            <p:cNvCxnSpPr/>
            <p:nvPr/>
          </p:nvCxnSpPr>
          <p:spPr>
            <a:xfrm>
              <a:off x="11259537" y="683578"/>
              <a:ext cx="548640" cy="0"/>
            </a:xfrm>
            <a:prstGeom prst="straightConnector1">
              <a:avLst/>
            </a:prstGeom>
            <a:noFill/>
            <a:ln w="31747" cap="rnd">
              <a:solidFill>
                <a:srgbClr val="8497B0">
                  <a:alpha val="40000"/>
                </a:srgbClr>
              </a:solidFill>
              <a:custDash>
                <a:ds d="100000" sp="100000"/>
              </a:custDash>
              <a:round/>
            </a:ln>
          </p:spPr>
        </p:cxnSp>
        <p:cxnSp>
          <p:nvCxnSpPr>
            <p:cNvPr id="16" name="Straight Connector 74">
              <a:extLst>
                <a:ext uri="{FF2B5EF4-FFF2-40B4-BE49-F238E27FC236}">
                  <a16:creationId xmlns:a16="http://schemas.microsoft.com/office/drawing/2014/main" id="{5A8F92A6-785A-4B63-8194-2ECFD49002C0}"/>
                </a:ext>
              </a:extLst>
            </p:cNvPr>
            <p:cNvCxnSpPr/>
            <p:nvPr/>
          </p:nvCxnSpPr>
          <p:spPr>
            <a:xfrm>
              <a:off x="11259537" y="866586"/>
              <a:ext cx="548640" cy="0"/>
            </a:xfrm>
            <a:prstGeom prst="straightConnector1">
              <a:avLst/>
            </a:prstGeom>
            <a:noFill/>
            <a:ln w="31747" cap="rnd">
              <a:solidFill>
                <a:srgbClr val="8497B0">
                  <a:alpha val="40000"/>
                </a:srgbClr>
              </a:solidFill>
              <a:custDash>
                <a:ds d="100000" sp="100000"/>
              </a:custDash>
              <a:round/>
            </a:ln>
          </p:spPr>
        </p:cxnSp>
      </p:grpSp>
      <p:sp>
        <p:nvSpPr>
          <p:cNvPr id="17" name="Rectangle 76">
            <a:extLst>
              <a:ext uri="{FF2B5EF4-FFF2-40B4-BE49-F238E27FC236}">
                <a16:creationId xmlns:a16="http://schemas.microsoft.com/office/drawing/2014/main" id="{B5715E0C-C626-40AE-BAAA-3D3EBEE8671B}"/>
              </a:ext>
            </a:extLst>
          </p:cNvPr>
          <p:cNvSpPr>
            <a:spLocks noMove="1" noResize="1"/>
          </p:cNvSpPr>
          <p:nvPr/>
        </p:nvSpPr>
        <p:spPr>
          <a:xfrm rot="10799991">
            <a:off x="-1" y="6140781"/>
            <a:ext cx="6095993" cy="711247"/>
          </a:xfrm>
          <a:prstGeom prst="rect">
            <a:avLst/>
          </a:prstGeom>
          <a:gradFill>
            <a:gsLst>
              <a:gs pos="0">
                <a:srgbClr val="222A35">
                  <a:alpha val="10000"/>
                </a:srgbClr>
              </a:gs>
              <a:gs pos="100000">
                <a:srgbClr val="8497B0">
                  <a:alpha val="0"/>
                </a:srgbClr>
              </a:gs>
            </a:gsLst>
            <a:lin ang="84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grpSp>
        <p:nvGrpSpPr>
          <p:cNvPr id="18" name="Group 78">
            <a:extLst>
              <a:ext uri="{FF2B5EF4-FFF2-40B4-BE49-F238E27FC236}">
                <a16:creationId xmlns:a16="http://schemas.microsoft.com/office/drawing/2014/main" id="{1600A2A8-C391-4D43-A975-D362EAE77D66}"/>
              </a:ext>
            </a:extLst>
          </p:cNvPr>
          <p:cNvGrpSpPr/>
          <p:nvPr/>
        </p:nvGrpSpPr>
        <p:grpSpPr>
          <a:xfrm>
            <a:off x="984782" y="5572125"/>
            <a:ext cx="549006" cy="1285884"/>
            <a:chOff x="984782" y="5572125"/>
            <a:chExt cx="549006" cy="1285884"/>
          </a:xfrm>
        </p:grpSpPr>
        <p:cxnSp>
          <p:nvCxnSpPr>
            <p:cNvPr id="19" name="Straight Connector 79">
              <a:extLst>
                <a:ext uri="{FF2B5EF4-FFF2-40B4-BE49-F238E27FC236}">
                  <a16:creationId xmlns:a16="http://schemas.microsoft.com/office/drawing/2014/main" id="{704D985A-EBFF-4359-8C9F-E38074E37E4A}"/>
                </a:ext>
              </a:extLst>
            </p:cNvPr>
            <p:cNvCxnSpPr/>
            <p:nvPr/>
          </p:nvCxnSpPr>
          <p:spPr>
            <a:xfrm rot="5400013">
              <a:off x="890850" y="6215072"/>
              <a:ext cx="1285875" cy="0"/>
            </a:xfrm>
            <a:prstGeom prst="straightConnector1">
              <a:avLst/>
            </a:prstGeom>
            <a:noFill/>
            <a:ln w="31747" cap="rnd">
              <a:solidFill>
                <a:srgbClr val="8497B0">
                  <a:alpha val="40000"/>
                </a:srgbClr>
              </a:solidFill>
              <a:custDash>
                <a:ds d="100000" sp="100000"/>
              </a:custDash>
              <a:round/>
            </a:ln>
          </p:spPr>
        </p:cxnSp>
        <p:cxnSp>
          <p:nvCxnSpPr>
            <p:cNvPr id="20" name="Straight Connector 80">
              <a:extLst>
                <a:ext uri="{FF2B5EF4-FFF2-40B4-BE49-F238E27FC236}">
                  <a16:creationId xmlns:a16="http://schemas.microsoft.com/office/drawing/2014/main" id="{9DC24AA3-40CE-44CC-ACCF-82A7022FCDEA}"/>
                </a:ext>
              </a:extLst>
            </p:cNvPr>
            <p:cNvCxnSpPr/>
            <p:nvPr/>
          </p:nvCxnSpPr>
          <p:spPr>
            <a:xfrm rot="5400013">
              <a:off x="707850" y="6215063"/>
              <a:ext cx="1285875" cy="0"/>
            </a:xfrm>
            <a:prstGeom prst="straightConnector1">
              <a:avLst/>
            </a:prstGeom>
            <a:noFill/>
            <a:ln w="31747" cap="rnd">
              <a:solidFill>
                <a:srgbClr val="8497B0">
                  <a:alpha val="40000"/>
                </a:srgbClr>
              </a:solidFill>
              <a:custDash>
                <a:ds d="100000" sp="100000"/>
              </a:custDash>
              <a:round/>
            </a:ln>
          </p:spPr>
        </p:cxnSp>
        <p:cxnSp>
          <p:nvCxnSpPr>
            <p:cNvPr id="21" name="Straight Connector 81">
              <a:extLst>
                <a:ext uri="{FF2B5EF4-FFF2-40B4-BE49-F238E27FC236}">
                  <a16:creationId xmlns:a16="http://schemas.microsoft.com/office/drawing/2014/main" id="{F1EA514A-A68A-49C1-AA91-76A7AC5D02D1}"/>
                </a:ext>
              </a:extLst>
            </p:cNvPr>
            <p:cNvCxnSpPr/>
            <p:nvPr/>
          </p:nvCxnSpPr>
          <p:spPr>
            <a:xfrm rot="5400013">
              <a:off x="524842" y="6215072"/>
              <a:ext cx="1285875" cy="0"/>
            </a:xfrm>
            <a:prstGeom prst="straightConnector1">
              <a:avLst/>
            </a:prstGeom>
            <a:noFill/>
            <a:ln w="31747" cap="rnd">
              <a:solidFill>
                <a:srgbClr val="8497B0">
                  <a:alpha val="40000"/>
                </a:srgbClr>
              </a:solidFill>
              <a:custDash>
                <a:ds d="100000" sp="100000"/>
              </a:custDash>
              <a:round/>
            </a:ln>
          </p:spPr>
        </p:cxnSp>
        <p:cxnSp>
          <p:nvCxnSpPr>
            <p:cNvPr id="22" name="Straight Connector 82">
              <a:extLst>
                <a:ext uri="{FF2B5EF4-FFF2-40B4-BE49-F238E27FC236}">
                  <a16:creationId xmlns:a16="http://schemas.microsoft.com/office/drawing/2014/main" id="{5F47567B-4DC9-478A-898C-9FDCEE73837D}"/>
                </a:ext>
              </a:extLst>
            </p:cNvPr>
            <p:cNvCxnSpPr/>
            <p:nvPr/>
          </p:nvCxnSpPr>
          <p:spPr>
            <a:xfrm rot="5400013">
              <a:off x="341844" y="6215072"/>
              <a:ext cx="1285875" cy="0"/>
            </a:xfrm>
            <a:prstGeom prst="straightConnector1">
              <a:avLst/>
            </a:prstGeom>
            <a:noFill/>
            <a:ln w="31747" cap="rnd">
              <a:solidFill>
                <a:srgbClr val="8497B0">
                  <a:alpha val="40000"/>
                </a:srgbClr>
              </a:solidFill>
              <a:custDash>
                <a:ds d="100000" sp="100000"/>
              </a:custDash>
              <a:round/>
            </a:ln>
          </p:spPr>
        </p:cxnSp>
      </p:grpSp>
      <p:sp>
        <p:nvSpPr>
          <p:cNvPr id="23" name="Title 1">
            <a:extLst>
              <a:ext uri="{FF2B5EF4-FFF2-40B4-BE49-F238E27FC236}">
                <a16:creationId xmlns:a16="http://schemas.microsoft.com/office/drawing/2014/main" id="{3FA14A7F-7C6F-4EBE-9E2F-E72788F7E07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30936" y="803501"/>
            <a:ext cx="5312590" cy="5321963"/>
          </a:xfrm>
        </p:spPr>
        <p:txBody>
          <a:bodyPr anchor="t"/>
          <a:lstStyle/>
          <a:p>
            <a:pPr lvl="0"/>
            <a:r>
              <a:rPr lang="en-US" sz="2600">
                <a:solidFill>
                  <a:srgbClr val="C55A11"/>
                </a:solidFill>
              </a:rPr>
              <a:t>Positive impacts of technology in tesla</a:t>
            </a:r>
            <a:br>
              <a:rPr lang="en-US" sz="2600">
                <a:solidFill>
                  <a:srgbClr val="FFFFFF"/>
                </a:solidFill>
              </a:rPr>
            </a:br>
            <a:r>
              <a:rPr lang="en-US" sz="2600">
                <a:solidFill>
                  <a:srgbClr val="FFFFFF"/>
                </a:solidFill>
              </a:rPr>
              <a:t>- faster communication.</a:t>
            </a:r>
            <a:br>
              <a:rPr lang="en-US" sz="2600">
                <a:solidFill>
                  <a:srgbClr val="FFFFFF"/>
                </a:solidFill>
              </a:rPr>
            </a:br>
            <a:r>
              <a:rPr lang="en-US" sz="2600">
                <a:solidFill>
                  <a:srgbClr val="FFFFFF"/>
                </a:solidFill>
              </a:rPr>
              <a:t>- clean energy.</a:t>
            </a:r>
            <a:br>
              <a:rPr lang="en-US" sz="2600">
                <a:solidFill>
                  <a:srgbClr val="FFFFFF"/>
                </a:solidFill>
              </a:rPr>
            </a:br>
            <a:r>
              <a:rPr lang="en-US" sz="2600">
                <a:solidFill>
                  <a:srgbClr val="FFFFFF"/>
                </a:solidFill>
              </a:rPr>
              <a:t>- create positive impact in the environment because tesla use energy and not fossil fuels.</a:t>
            </a:r>
            <a:br>
              <a:rPr lang="en-US" sz="2600">
                <a:solidFill>
                  <a:srgbClr val="FFFFFF"/>
                </a:solidFill>
              </a:rPr>
            </a:br>
            <a:r>
              <a:rPr lang="en-US" sz="2600">
                <a:solidFill>
                  <a:srgbClr val="FFFFFF"/>
                </a:solidFill>
              </a:rPr>
              <a:t>- the vehicles are designed with a speed of learning.</a:t>
            </a:r>
            <a:br>
              <a:rPr lang="en-US" sz="2600">
                <a:solidFill>
                  <a:srgbClr val="FFFFFF"/>
                </a:solidFill>
              </a:rPr>
            </a:br>
            <a:r>
              <a:rPr lang="en-US" sz="2600">
                <a:solidFill>
                  <a:srgbClr val="FFFFFF"/>
                </a:solidFill>
              </a:rPr>
              <a:t>- Customers are constantly connected to the network.</a:t>
            </a:r>
            <a:br>
              <a:rPr lang="en-US" sz="2600">
                <a:solidFill>
                  <a:srgbClr val="FFFFFF"/>
                </a:solidFill>
              </a:rPr>
            </a:br>
            <a:r>
              <a:rPr lang="en-US" sz="2600">
                <a:solidFill>
                  <a:srgbClr val="FFFFFF"/>
                </a:solidFill>
              </a:rPr>
              <a:t>- It easily make changes at any time.</a:t>
            </a:r>
            <a:br>
              <a:rPr lang="en-US" sz="2600">
                <a:solidFill>
                  <a:srgbClr val="FFFFFF"/>
                </a:solidFill>
              </a:rPr>
            </a:br>
            <a:r>
              <a:rPr lang="en-US" sz="2600">
                <a:solidFill>
                  <a:srgbClr val="FFFFFF"/>
                </a:solidFill>
              </a:rPr>
              <a:t>- autonomous system.</a:t>
            </a:r>
            <a:br>
              <a:rPr lang="en-US" sz="2600">
                <a:solidFill>
                  <a:srgbClr val="FFFFFF"/>
                </a:solidFill>
              </a:rPr>
            </a:br>
            <a:endParaRPr lang="en-US" sz="2600">
              <a:solidFill>
                <a:srgbClr val="FFFFFF"/>
              </a:solidFill>
            </a:endParaRPr>
          </a:p>
        </p:txBody>
      </p:sp>
      <p:pic>
        <p:nvPicPr>
          <p:cNvPr id="24" name="Picture 2" descr="62% say robots can be more productive than human workers —V1 study">
            <a:extLst>
              <a:ext uri="{FF2B5EF4-FFF2-40B4-BE49-F238E27FC236}">
                <a16:creationId xmlns:a16="http://schemas.microsoft.com/office/drawing/2014/main" id="{6B868C4E-CD5E-4D1F-9113-102CC4431C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59" r="12361"/>
          <a:stretch>
            <a:fillRect/>
          </a:stretch>
        </p:blipFill>
        <p:spPr>
          <a:xfrm>
            <a:off x="6148123" y="3137580"/>
            <a:ext cx="4495656" cy="2997723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25" name="Group 84">
            <a:extLst>
              <a:ext uri="{FF2B5EF4-FFF2-40B4-BE49-F238E27FC236}">
                <a16:creationId xmlns:a16="http://schemas.microsoft.com/office/drawing/2014/main" id="{E1F9C5C7-2DE9-4236-9CF0-1D4690D9610E}"/>
              </a:ext>
            </a:extLst>
          </p:cNvPr>
          <p:cNvGrpSpPr/>
          <p:nvPr/>
        </p:nvGrpSpPr>
        <p:grpSpPr>
          <a:xfrm>
            <a:off x="5946580" y="3344573"/>
            <a:ext cx="429768" cy="304797"/>
            <a:chOff x="5946580" y="3344573"/>
            <a:chExt cx="429768" cy="304797"/>
          </a:xfrm>
        </p:grpSpPr>
        <p:cxnSp>
          <p:nvCxnSpPr>
            <p:cNvPr id="26" name="Straight Connector 85">
              <a:extLst>
                <a:ext uri="{FF2B5EF4-FFF2-40B4-BE49-F238E27FC236}">
                  <a16:creationId xmlns:a16="http://schemas.microsoft.com/office/drawing/2014/main" id="{29822652-A2E5-4E18-87B6-F21B2DDEE575}"/>
                </a:ext>
              </a:extLst>
            </p:cNvPr>
            <p:cNvCxnSpPr/>
            <p:nvPr/>
          </p:nvCxnSpPr>
          <p:spPr>
            <a:xfrm rot="16200004">
              <a:off x="6161464" y="3434486"/>
              <a:ext cx="0" cy="429768"/>
            </a:xfrm>
            <a:prstGeom prst="straightConnector1">
              <a:avLst/>
            </a:prstGeom>
            <a:noFill/>
            <a:ln w="25402" cap="flat">
              <a:solidFill>
                <a:srgbClr val="F1F0F0">
                  <a:alpha val="5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7" name="Straight Connector 86">
              <a:extLst>
                <a:ext uri="{FF2B5EF4-FFF2-40B4-BE49-F238E27FC236}">
                  <a16:creationId xmlns:a16="http://schemas.microsoft.com/office/drawing/2014/main" id="{7129AD72-226B-4A4F-B35F-B5AEFAFBAF22}"/>
                </a:ext>
              </a:extLst>
            </p:cNvPr>
            <p:cNvCxnSpPr/>
            <p:nvPr/>
          </p:nvCxnSpPr>
          <p:spPr>
            <a:xfrm rot="16200004">
              <a:off x="6161464" y="3332887"/>
              <a:ext cx="0" cy="429768"/>
            </a:xfrm>
            <a:prstGeom prst="straightConnector1">
              <a:avLst/>
            </a:prstGeom>
            <a:noFill/>
            <a:ln w="25402" cap="flat">
              <a:solidFill>
                <a:srgbClr val="F1F0F0">
                  <a:alpha val="5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8" name="Straight Connector 87">
              <a:extLst>
                <a:ext uri="{FF2B5EF4-FFF2-40B4-BE49-F238E27FC236}">
                  <a16:creationId xmlns:a16="http://schemas.microsoft.com/office/drawing/2014/main" id="{4682087E-132B-4F79-A073-2DD668AC3B7F}"/>
                </a:ext>
              </a:extLst>
            </p:cNvPr>
            <p:cNvCxnSpPr/>
            <p:nvPr/>
          </p:nvCxnSpPr>
          <p:spPr>
            <a:xfrm rot="16200004">
              <a:off x="6161464" y="3231288"/>
              <a:ext cx="0" cy="429768"/>
            </a:xfrm>
            <a:prstGeom prst="straightConnector1">
              <a:avLst/>
            </a:prstGeom>
            <a:noFill/>
            <a:ln w="25402" cap="flat">
              <a:solidFill>
                <a:srgbClr val="F1F0F0">
                  <a:alpha val="50000"/>
                </a:srgbClr>
              </a:solidFill>
              <a:custDash>
                <a:ds d="100000" sp="100000"/>
              </a:custDash>
              <a:miter/>
            </a:ln>
          </p:spPr>
        </p:cxnSp>
        <p:cxnSp>
          <p:nvCxnSpPr>
            <p:cNvPr id="29" name="Straight Connector 88">
              <a:extLst>
                <a:ext uri="{FF2B5EF4-FFF2-40B4-BE49-F238E27FC236}">
                  <a16:creationId xmlns:a16="http://schemas.microsoft.com/office/drawing/2014/main" id="{532456BE-F500-4F37-B0EF-E39FD78DE6FC}"/>
                </a:ext>
              </a:extLst>
            </p:cNvPr>
            <p:cNvCxnSpPr/>
            <p:nvPr/>
          </p:nvCxnSpPr>
          <p:spPr>
            <a:xfrm rot="16200004">
              <a:off x="6161464" y="3129689"/>
              <a:ext cx="0" cy="429768"/>
            </a:xfrm>
            <a:prstGeom prst="straightConnector1">
              <a:avLst/>
            </a:prstGeom>
            <a:noFill/>
            <a:ln w="25402" cap="flat">
              <a:solidFill>
                <a:srgbClr val="F1F0F0">
                  <a:alpha val="50000"/>
                </a:srgbClr>
              </a:solidFill>
              <a:custDash>
                <a:ds d="100000" sp="100000"/>
              </a:custDash>
              <a:miter/>
            </a:ln>
          </p:spPr>
        </p:cxnSp>
      </p:grpSp>
      <p:sp>
        <p:nvSpPr>
          <p:cNvPr id="30" name="TextBox 30">
            <a:extLst>
              <a:ext uri="{FF2B5EF4-FFF2-40B4-BE49-F238E27FC236}">
                <a16:creationId xmlns:a16="http://schemas.microsoft.com/office/drawing/2014/main" id="{36F8B71E-857F-47C9-8BAF-FAFF49322ABC}"/>
              </a:ext>
            </a:extLst>
          </p:cNvPr>
          <p:cNvSpPr txBox="1"/>
          <p:nvPr/>
        </p:nvSpPr>
        <p:spPr>
          <a:xfrm>
            <a:off x="9305921" y="6357420"/>
            <a:ext cx="217481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Robots (2005 film)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E6E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6">
            <a:extLst>
              <a:ext uri="{FF2B5EF4-FFF2-40B4-BE49-F238E27FC236}">
                <a16:creationId xmlns:a16="http://schemas.microsoft.com/office/drawing/2014/main" id="{84D0F21C-99C7-44DE-AC29-671B7B3C0B6D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2C2F7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136DEEB-D43A-4ADE-8CA1-4B77C6FDA0D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093497" y="618683"/>
            <a:ext cx="2613876" cy="4794564"/>
          </a:xfrm>
        </p:spPr>
        <p:txBody>
          <a:bodyPr/>
          <a:lstStyle/>
          <a:p>
            <a:pPr lvl="0"/>
            <a:br>
              <a:rPr lang="en-US" sz="2000">
                <a:solidFill>
                  <a:srgbClr val="FFFFFF"/>
                </a:solidFill>
              </a:rPr>
            </a:br>
            <a:br>
              <a:rPr lang="en-US" sz="2000">
                <a:solidFill>
                  <a:srgbClr val="FFFFFF"/>
                </a:solidFill>
              </a:rPr>
            </a:br>
            <a:br>
              <a:rPr lang="en-US" sz="2000">
                <a:solidFill>
                  <a:srgbClr val="FFFFFF"/>
                </a:solidFill>
              </a:rPr>
            </a:br>
            <a:br>
              <a:rPr lang="en-US" sz="2000">
                <a:solidFill>
                  <a:srgbClr val="FFFFFF"/>
                </a:solidFill>
              </a:rPr>
            </a:br>
            <a:br>
              <a:rPr lang="en-US" sz="2000">
                <a:solidFill>
                  <a:srgbClr val="FFFFFF"/>
                </a:solidFill>
              </a:rPr>
            </a:br>
            <a:r>
              <a:rPr lang="en-US" sz="2000">
                <a:solidFill>
                  <a:srgbClr val="C55A11"/>
                </a:solidFill>
              </a:rPr>
              <a:t>Negative impacts</a:t>
            </a:r>
            <a:br>
              <a:rPr lang="en-US" sz="2000">
                <a:solidFill>
                  <a:srgbClr val="FFFFFF"/>
                </a:solidFill>
              </a:rPr>
            </a:br>
            <a:r>
              <a:rPr lang="en-US" sz="2000">
                <a:solidFill>
                  <a:srgbClr val="FFFFFF"/>
                </a:solidFill>
              </a:rPr>
              <a:t>- run out of battery.</a:t>
            </a:r>
            <a:br>
              <a:rPr lang="en-US" sz="2000">
                <a:solidFill>
                  <a:srgbClr val="FFFFFF"/>
                </a:solidFill>
              </a:rPr>
            </a:br>
            <a:br>
              <a:rPr lang="en-US" sz="2000">
                <a:solidFill>
                  <a:srgbClr val="FFFFFF"/>
                </a:solidFill>
              </a:rPr>
            </a:br>
            <a:r>
              <a:rPr lang="en-US" sz="2000">
                <a:solidFill>
                  <a:srgbClr val="FFFFFF"/>
                </a:solidFill>
              </a:rPr>
              <a:t>- When tesla was created there was a lot of uncertainty since it was the first company   to create  an electronic vehicles.</a:t>
            </a:r>
            <a:br>
              <a:rPr lang="en-US" sz="2000">
                <a:solidFill>
                  <a:srgbClr val="FFFFFF"/>
                </a:solidFill>
              </a:rPr>
            </a:br>
            <a:br>
              <a:rPr lang="en-US" sz="2000">
                <a:solidFill>
                  <a:srgbClr val="FFFFFF"/>
                </a:solidFill>
              </a:rPr>
            </a:br>
            <a:br>
              <a:rPr lang="en-US" sz="2000">
                <a:solidFill>
                  <a:srgbClr val="FFFFFF"/>
                </a:solidFill>
              </a:rPr>
            </a:br>
            <a:endParaRPr lang="en-US" sz="2000">
              <a:solidFill>
                <a:srgbClr val="FFFFFF"/>
              </a:solidFill>
            </a:endParaRPr>
          </a:p>
        </p:txBody>
      </p:sp>
      <p:sp>
        <p:nvSpPr>
          <p:cNvPr id="4" name="Rounded Rectangle 9">
            <a:extLst>
              <a:ext uri="{FF2B5EF4-FFF2-40B4-BE49-F238E27FC236}">
                <a16:creationId xmlns:a16="http://schemas.microsoft.com/office/drawing/2014/main" id="{96EE7DEC-D5C8-495E-AC68-73EAD9F0ED39}"/>
              </a:ext>
            </a:extLst>
          </p:cNvPr>
          <p:cNvSpPr>
            <a:spLocks noMove="1" noResize="1"/>
          </p:cNvSpPr>
          <p:nvPr/>
        </p:nvSpPr>
        <p:spPr>
          <a:xfrm>
            <a:off x="493355" y="484632"/>
            <a:ext cx="8129016" cy="5724144"/>
          </a:xfrm>
          <a:custGeom>
            <a:avLst>
              <a:gd name="f10" fmla="val 0"/>
            </a:avLst>
            <a:gdLst>
              <a:gd name="f1" fmla="val 10800000"/>
              <a:gd name="f2" fmla="val 5400000"/>
              <a:gd name="f3" fmla="val 1620000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val 45"/>
              <a:gd name="f10" fmla="val 0"/>
              <a:gd name="f11" fmla="abs f4"/>
              <a:gd name="f12" fmla="abs f5"/>
              <a:gd name="f13" fmla="abs f6"/>
              <a:gd name="f14" fmla="*/ f8 1 180"/>
              <a:gd name="f15" fmla="val f10"/>
              <a:gd name="f16" fmla="+- 0 0 f2"/>
              <a:gd name="f17" fmla="?: f11 f4 1"/>
              <a:gd name="f18" fmla="?: f12 f5 1"/>
              <a:gd name="f19" fmla="?: f13 f6 1"/>
              <a:gd name="f20" fmla="*/ f9 f14 1"/>
              <a:gd name="f21" fmla="+- f7 f15 0"/>
              <a:gd name="f22" fmla="*/ f17 1 21600"/>
              <a:gd name="f23" fmla="*/ f18 1 21600"/>
              <a:gd name="f24" fmla="*/ 21600 f17 1"/>
              <a:gd name="f25" fmla="*/ 21600 f18 1"/>
              <a:gd name="f26" fmla="+- 0 0 f20"/>
              <a:gd name="f27" fmla="+- f7 0 f21"/>
              <a:gd name="f28" fmla="+- f21 0 f7"/>
              <a:gd name="f29" fmla="min f23 f22"/>
              <a:gd name="f30" fmla="*/ f24 1 f19"/>
              <a:gd name="f31" fmla="*/ f25 1 f19"/>
              <a:gd name="f32" fmla="*/ f26 f1 1"/>
              <a:gd name="f33" fmla="abs f27"/>
              <a:gd name="f34" fmla="abs f28"/>
              <a:gd name="f35" fmla="?: f27 f16 f2"/>
              <a:gd name="f36" fmla="?: f27 f2 f16"/>
              <a:gd name="f37" fmla="?: f27 f3 f2"/>
              <a:gd name="f38" fmla="?: f27 f2 f3"/>
              <a:gd name="f39" fmla="?: f28 f16 f2"/>
              <a:gd name="f40" fmla="?: f28 f2 f16"/>
              <a:gd name="f41" fmla="?: f27 0 f1"/>
              <a:gd name="f42" fmla="?: f27 f1 0"/>
              <a:gd name="f43" fmla="val f30"/>
              <a:gd name="f44" fmla="val f31"/>
              <a:gd name="f45" fmla="*/ f32 1 f8"/>
              <a:gd name="f46" fmla="?: f27 f38 f37"/>
              <a:gd name="f47" fmla="?: f27 f37 f38"/>
              <a:gd name="f48" fmla="?: f28 f36 f35"/>
              <a:gd name="f49" fmla="*/ f21 f29 1"/>
              <a:gd name="f50" fmla="*/ f7 f29 1"/>
              <a:gd name="f51" fmla="*/ f33 f29 1"/>
              <a:gd name="f52" fmla="*/ f34 f29 1"/>
              <a:gd name="f53" fmla="+- f44 0 f15"/>
              <a:gd name="f54" fmla="+- f43 0 f15"/>
              <a:gd name="f55" fmla="+- f45 0 f2"/>
              <a:gd name="f56" fmla="?: f28 f47 f46"/>
              <a:gd name="f57" fmla="*/ f44 f29 1"/>
              <a:gd name="f58" fmla="*/ f43 f29 1"/>
              <a:gd name="f59" fmla="+- f55 f2 0"/>
              <a:gd name="f60" fmla="+- f44 0 f53"/>
              <a:gd name="f61" fmla="+- f43 0 f54"/>
              <a:gd name="f62" fmla="+- f53 0 f44"/>
              <a:gd name="f63" fmla="+- f54 0 f43"/>
              <a:gd name="f64" fmla="*/ f53 f29 1"/>
              <a:gd name="f65" fmla="*/ f54 f29 1"/>
              <a:gd name="f66" fmla="*/ f59 f8 1"/>
              <a:gd name="f67" fmla="abs f60"/>
              <a:gd name="f68" fmla="?: f60 0 f1"/>
              <a:gd name="f69" fmla="?: f60 f1 0"/>
              <a:gd name="f70" fmla="?: f60 f39 f40"/>
              <a:gd name="f71" fmla="abs f61"/>
              <a:gd name="f72" fmla="abs f62"/>
              <a:gd name="f73" fmla="?: f61 f16 f2"/>
              <a:gd name="f74" fmla="?: f61 f2 f16"/>
              <a:gd name="f75" fmla="?: f61 f3 f2"/>
              <a:gd name="f76" fmla="?: f61 f2 f3"/>
              <a:gd name="f77" fmla="abs f63"/>
              <a:gd name="f78" fmla="?: f63 f16 f2"/>
              <a:gd name="f79" fmla="?: f63 f2 f16"/>
              <a:gd name="f80" fmla="?: f63 f42 f41"/>
              <a:gd name="f81" fmla="?: f63 f41 f42"/>
              <a:gd name="f82" fmla="*/ f66 1 f1"/>
              <a:gd name="f83" fmla="?: f28 f69 f68"/>
              <a:gd name="f84" fmla="?: f28 f68 f69"/>
              <a:gd name="f85" fmla="?: f61 f76 f75"/>
              <a:gd name="f86" fmla="?: f61 f75 f76"/>
              <a:gd name="f87" fmla="?: f62 f74 f73"/>
              <a:gd name="f88" fmla="?: f27 f80 f81"/>
              <a:gd name="f89" fmla="?: f27 f78 f79"/>
              <a:gd name="f90" fmla="*/ f67 f29 1"/>
              <a:gd name="f91" fmla="*/ f71 f29 1"/>
              <a:gd name="f92" fmla="*/ f72 f29 1"/>
              <a:gd name="f93" fmla="*/ f77 f29 1"/>
              <a:gd name="f94" fmla="+- 0 0 f82"/>
              <a:gd name="f95" fmla="?: f60 f83 f84"/>
              <a:gd name="f96" fmla="?: f62 f86 f85"/>
              <a:gd name="f97" fmla="+- 0 0 f94"/>
              <a:gd name="f98" fmla="*/ f97 f1 1"/>
              <a:gd name="f99" fmla="*/ f98 1 f8"/>
              <a:gd name="f100" fmla="+- f99 0 f2"/>
              <a:gd name="f101" fmla="cos 1 f100"/>
              <a:gd name="f102" fmla="+- 0 0 f101"/>
              <a:gd name="f103" fmla="+- 0 0 f102"/>
              <a:gd name="f104" fmla="val f103"/>
              <a:gd name="f105" fmla="+- 0 0 f104"/>
              <a:gd name="f106" fmla="*/ f15 f105 1"/>
              <a:gd name="f107" fmla="*/ f106 3163 1"/>
              <a:gd name="f108" fmla="*/ f107 1 7636"/>
              <a:gd name="f109" fmla="+- f7 f108 0"/>
              <a:gd name="f110" fmla="+- f43 0 f108"/>
              <a:gd name="f111" fmla="+- f44 0 f108"/>
              <a:gd name="f112" fmla="*/ f109 f29 1"/>
              <a:gd name="f113" fmla="*/ f110 f29 1"/>
              <a:gd name="f114" fmla="*/ f111 f29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2" t="f112" r="f113" b="f114"/>
            <a:pathLst>
              <a:path>
                <a:moveTo>
                  <a:pt x="f49" y="f50"/>
                </a:moveTo>
                <a:arcTo wR="f51" hR="f52" stAng="f56" swAng="f48"/>
                <a:lnTo>
                  <a:pt x="f50" y="f64"/>
                </a:lnTo>
                <a:arcTo wR="f52" hR="f90" stAng="f95" swAng="f70"/>
                <a:lnTo>
                  <a:pt x="f65" y="f57"/>
                </a:lnTo>
                <a:arcTo wR="f91" hR="f92" stAng="f96" swAng="f87"/>
                <a:lnTo>
                  <a:pt x="f58" y="f49"/>
                </a:lnTo>
                <a:arcTo wR="f93" hR="f51" stAng="f88" swAng="f89"/>
                <a:close/>
              </a:path>
            </a:pathLst>
          </a:custGeom>
          <a:solidFill>
            <a:srgbClr val="FFFFFF"/>
          </a:solidFill>
          <a:ln w="9528" cap="flat">
            <a:solidFill>
              <a:srgbClr val="C8CACA"/>
            </a:solidFill>
            <a:prstDash val="solid"/>
            <a:miter/>
          </a:ln>
          <a:effectLst>
            <a:outerShdw dist="19046" dir="5400000" algn="tl">
              <a:srgbClr val="000000">
                <a:alpha val="63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2" descr="NATO - News: NATO report looks at impact of technology on our ...">
            <a:extLst>
              <a:ext uri="{FF2B5EF4-FFF2-40B4-BE49-F238E27FC236}">
                <a16:creationId xmlns:a16="http://schemas.microsoft.com/office/drawing/2014/main" id="{9B1A388A-2EB5-4690-AD1A-682C643699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533" r="2982" b="1"/>
          <a:stretch>
            <a:fillRect/>
          </a:stretch>
        </p:blipFill>
        <p:spPr>
          <a:xfrm>
            <a:off x="976250" y="942536"/>
            <a:ext cx="7163217" cy="480833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40CBD6B-1B20-4AF6-9D30-B082794026A8}"/>
              </a:ext>
            </a:extLst>
          </p:cNvPr>
          <p:cNvSpPr txBox="1"/>
          <p:nvPr/>
        </p:nvSpPr>
        <p:spPr>
          <a:xfrm>
            <a:off x="1419221" y="5867403"/>
            <a:ext cx="2676521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(Independent.co.uk)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car parked in a parking lot&#10;&#10;Description automatically generated">
            <a:extLst>
              <a:ext uri="{FF2B5EF4-FFF2-40B4-BE49-F238E27FC236}">
                <a16:creationId xmlns:a16="http://schemas.microsoft.com/office/drawing/2014/main" id="{2190CEC0-C703-480A-B8B6-41BDD05795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63"/>
          <a:stretch/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C974F1-A256-4ED2-AECF-F4FB29BD3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0"/>
            <a:ext cx="9404723" cy="954157"/>
          </a:xfrm>
        </p:spPr>
        <p:txBody>
          <a:bodyPr>
            <a:normAutofit/>
          </a:bodyPr>
          <a:lstStyle/>
          <a:p>
            <a:r>
              <a:rPr lang="en-GB" dirty="0"/>
              <a:t>Lesson drawn </a:t>
            </a:r>
            <a:r>
              <a:rPr lang="en-GB" sz="2400" dirty="0"/>
              <a:t>by Ilona </a:t>
            </a:r>
            <a:r>
              <a:rPr lang="en-GB" sz="2400" dirty="0" err="1"/>
              <a:t>Sailse</a:t>
            </a:r>
            <a:r>
              <a:rPr lang="en-GB" sz="2400" dirty="0"/>
              <a:t> (1922115)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0AA89410-6E58-4439-AF65-75B9BD24E7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143000"/>
            <a:ext cx="8946541" cy="5714999"/>
          </a:xfrm>
        </p:spPr>
        <p:txBody>
          <a:bodyPr>
            <a:normAutofit fontScale="92500" lnSpcReduction="20000"/>
          </a:bodyPr>
          <a:lstStyle/>
          <a:p>
            <a:pPr marL="571500" indent="-5715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 Tesla Roadster was first released for sale in 2008 and in 2012 Tesla sopped producing it. 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(Brown, 2016)</a:t>
            </a:r>
          </a:p>
          <a:p>
            <a:pPr>
              <a:lnSpc>
                <a:spcPct val="90000"/>
              </a:lnSpc>
            </a:pP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2012 Tesla built Supercharger Stations  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Tesla owners was able to charge, they cars with no extra cost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.) (Korosec, 2019)</a:t>
            </a:r>
          </a:p>
          <a:p>
            <a:pPr>
              <a:lnSpc>
                <a:spcPct val="90000"/>
              </a:lnSpc>
            </a:pP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71500" indent="-5715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 world health organisation State that road death is the 8</a:t>
            </a:r>
            <a:r>
              <a:rPr lang="en-GB" sz="2800" b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leading cause of death over a </a:t>
            </a: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six-year</a:t>
            </a:r>
            <a:r>
              <a:rPr lang="en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period.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(Organisation, 2018)</a:t>
            </a:r>
          </a:p>
          <a:p>
            <a:pPr marL="571500" indent="-5715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71500" indent="-5715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first self-driving car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</a:t>
            </a:r>
            <a:r>
              <a:rPr lang="en-GB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Nedelea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2020)</a:t>
            </a:r>
          </a:p>
          <a:p>
            <a:pPr marL="571500" indent="-5715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71500" indent="-5715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Benefits to the </a:t>
            </a: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Environment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(Wade, 2020)</a:t>
            </a:r>
          </a:p>
          <a:p>
            <a:pPr marL="571500" indent="-5715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71500" indent="-5715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latin typeface="Calibri" panose="020F0502020204030204" pitchFamily="34" charset="0"/>
                <a:cs typeface="Times New Roman" panose="02020603050405020304" pitchFamily="18" charset="0"/>
              </a:rPr>
              <a:t>The Care for employee’s </a:t>
            </a: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(Morgan, 2019)</a:t>
            </a:r>
            <a:endParaRPr lang="en-GB" sz="2800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24912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ar parked in a parking lot&#10;&#10;Description automatically generated">
            <a:extLst>
              <a:ext uri="{FF2B5EF4-FFF2-40B4-BE49-F238E27FC236}">
                <a16:creationId xmlns:a16="http://schemas.microsoft.com/office/drawing/2014/main" id="{0C32F04A-1B52-4A9B-BE41-87AAE70EE0D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63"/>
          <a:stretch/>
        </p:blipFill>
        <p:spPr>
          <a:xfrm>
            <a:off x="-3051" y="-49"/>
            <a:ext cx="12191977" cy="68580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D82369C-3081-4301-A6AD-B67697596DCC}"/>
              </a:ext>
            </a:extLst>
          </p:cNvPr>
          <p:cNvSpPr txBox="1"/>
          <p:nvPr/>
        </p:nvSpPr>
        <p:spPr>
          <a:xfrm>
            <a:off x="1934817" y="1099930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43DFBDB5-1B17-4EC3-8C84-7D0F99EC24AE}"/>
              </a:ext>
            </a:extLst>
          </p:cNvPr>
          <p:cNvGraphicFramePr/>
          <p:nvPr/>
        </p:nvGraphicFramePr>
        <p:xfrm>
          <a:off x="0" y="-49"/>
          <a:ext cx="12188926" cy="685802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F99AC8F6-9BF0-4DEF-8381-98D1C742A918}"/>
              </a:ext>
            </a:extLst>
          </p:cNvPr>
          <p:cNvSpPr txBox="1"/>
          <p:nvPr/>
        </p:nvSpPr>
        <p:spPr>
          <a:xfrm>
            <a:off x="10638971" y="6386286"/>
            <a:ext cx="13643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(Lex, 2019)</a:t>
            </a:r>
            <a:endParaRPr kumimoji="0" lang="en-GB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39884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ndoor, table, computer, keyboard&#10;&#10;Description automatically generated">
            <a:extLst>
              <a:ext uri="{FF2B5EF4-FFF2-40B4-BE49-F238E27FC236}">
                <a16:creationId xmlns:a16="http://schemas.microsoft.com/office/drawing/2014/main" id="{33090765-621D-4158-A393-94009796714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83" b="22666"/>
          <a:stretch/>
        </p:blipFill>
        <p:spPr>
          <a:xfrm>
            <a:off x="5618921" y="348343"/>
            <a:ext cx="6281237" cy="594686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DB6C41A-ED87-479C-95AA-C8119A602F95}"/>
              </a:ext>
            </a:extLst>
          </p:cNvPr>
          <p:cNvSpPr txBox="1"/>
          <p:nvPr/>
        </p:nvSpPr>
        <p:spPr>
          <a:xfrm>
            <a:off x="798285" y="348342"/>
            <a:ext cx="5805715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Concludion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+mn-cs"/>
              </a:rPr>
              <a:t>The automotive industry is one that is progressing exponentially.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+mn-cs"/>
              </a:rPr>
              <a:t>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Autopilot is only one of many indicators aiding in this progression.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+mn-cs"/>
              </a:rPr>
              <a:t>Technology has still a fair way to progress before its complete. (Paul Gao, 2014)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Thanks to Tesla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Thank you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9357712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1CE7A08-2184-4B99-ABC0-B40CD1D3F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E2B382-1763-4CD7-9A30-1134594D9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42627"/>
            <a:ext cx="3048000" cy="321537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7955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929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552FC29-9118-466F-940E-80C84EFDF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06AA1C-6444-4FBD-89BE-8F44744ECA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0" y="0"/>
            <a:ext cx="9143999" cy="685800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Autoexpress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(2010)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Tesla Roadster. Available at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http://www.autoexpress.co.uk/tesla/roadster/10178/tesla-roadster-sport-25-pictures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Accessed: 17. August 2020)</a:t>
            </a:r>
          </a:p>
          <a:p>
            <a:pPr marL="0" lvl="0" indent="0">
              <a:buNone/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Fenske, J., 2019. </a:t>
            </a:r>
            <a:r>
              <a:rPr lang="en-US" sz="12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Drivetribe</a:t>
            </a:r>
            <a:r>
              <a:rPr lang="en-US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https://drivetribe.com/p/is-teslas-autopilot-worth-5000-YLIRKLY1RoqMBoJNeRhvHw?iid=AISAqw7GSumf5hd8j9nADg</a:t>
            </a:r>
            <a:b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17 08 2020].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US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frick</a:t>
            </a: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w., 2019. </a:t>
            </a:r>
            <a:r>
              <a:rPr lang="en-US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Harvard business review. </a:t>
            </a: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https://hbr.org/2016/07/tesla-autopilot-and-the-challenge-of-trusting-machines</a:t>
            </a:r>
            <a:b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17 08 2020].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Jameco.com. 2020.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Tesla's Autopilot Self-Driving Automobile Technology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&lt;https://www.jameco.com/Jameco/workshop/HowItWorks/how-it-works-tesla-autopilot-self-driving-automobile-technology.html&gt; [Accessed 21 August 2020].</a:t>
            </a:r>
          </a:p>
          <a:p>
            <a:pPr marL="0" lvl="0" indent="0">
              <a:buNone/>
            </a:pP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Logomyway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(2019)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History of Tesla Logo Design.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http://www.blog.logomyway.com/history-of-tesla-logo-design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12. August 2020)</a:t>
            </a:r>
          </a:p>
          <a:p>
            <a:pPr marL="0" lvl="0" indent="0"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Overseas Development Institute (2020) Securing Safe Roads. Available at: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http://www.odi.org/features/securing-safe-roads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(Accessed:13.08.2020)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US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Stokel</a:t>
            </a: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-Walker, C., 2019. </a:t>
            </a:r>
            <a:r>
              <a:rPr lang="en-US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Scientist. </a:t>
            </a: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https://www.newscientist.com/article/2198325-teslas-autopilot-tricked-into-driving-on-the-wrong-side-of-the-road/</a:t>
            </a:r>
            <a:b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17 08 2020].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Tesla (2020) 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About Tesla.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http://www.tesla.com/en_GB/about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Accessed: 11. August.2020)</a:t>
            </a:r>
          </a:p>
          <a:p>
            <a:pPr marL="0" lvl="0" indent="0"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Tesla (2020) Model S. Available at: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http://www.tesla.com/en_gb/models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</a:t>
            </a:r>
            <a:r>
              <a:rPr lang="en-GB" sz="12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Accesed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15. August. 2020)</a:t>
            </a:r>
          </a:p>
          <a:p>
            <a:pPr marL="0" lvl="0" indent="0"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Tesla (2020) Model S. Available at: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http://www.tesla.com/en_gb/models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(Accessed:15.08.2020)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Tesla (2020) </a:t>
            </a:r>
            <a:r>
              <a:rPr lang="en-GB" sz="12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Cybertruck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http://www.tesla.com/en_gb/cybertruck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(Accessed:15.08.2020)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Tesla website. 2020.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Official Website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&lt;https://www.tesla.com/autopilot&gt; [Accessed 21 August 2020].</a:t>
            </a:r>
          </a:p>
          <a:p>
            <a:pPr marL="0" lvl="0" indent="0"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Tesla WEBSITE. 2020. </a:t>
            </a:r>
            <a:r>
              <a:rPr lang="en-GB" sz="1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Official Website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&lt;https://www.tesla.com/it_IT/blog/all-tesla-cars-being-produced-now-have-full-self-driving-hardware&gt; [Accessed 21 August 2020].</a:t>
            </a:r>
          </a:p>
          <a:p>
            <a:pPr marL="0" lvl="0" indent="0">
              <a:spcAft>
                <a:spcPts val="800"/>
              </a:spcAft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Organization (2020) The top 10 causes of death. Available at: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http://www.who.int/news-room/fact-sheets/detail/the-top-10-causes-of-death</a:t>
            </a: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15.08.2020)</a:t>
            </a:r>
          </a:p>
          <a:p>
            <a:pPr marL="0" indent="0">
              <a:spcAft>
                <a:spcPts val="800"/>
              </a:spcAft>
              <a:buNone/>
            </a:pPr>
            <a:r>
              <a:rPr kumimoji="0" lang="en-US" sz="12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Hawkins,J.A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(2017) how tesla changed  the auto industry forever, verge. Available at: 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  <a:hlinkClick r:id="rId9"/>
              </a:rPr>
              <a:t>https://www.theverge.com/2017/7/28/16059954/tesla-model-3-2017-auto-industry-influence-elon-musk</a:t>
            </a:r>
            <a:r>
              <a:rPr kumimoji="0" lang="en-US" sz="12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/(accessed 13 august 2020)</a:t>
            </a:r>
          </a:p>
          <a:p>
            <a:pPr marL="342900" lvl="0" indent="-342900">
              <a:spcAft>
                <a:spcPts val="800"/>
              </a:spcAft>
              <a:buFont typeface="Calibri" panose="020F0502020204030204" pitchFamily="34" charset="0"/>
              <a:buChar char="-"/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700" dirty="0"/>
          </a:p>
        </p:txBody>
      </p:sp>
      <p:grpSp>
        <p:nvGrpSpPr>
          <p:cNvPr id="22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020359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98F79A4-A6C7-4101-B1E9-27E05CB7C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1CE7A08-2184-4B99-ABC0-B40CD1D3F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871489" cy="4096327"/>
          </a:xfrm>
          <a:custGeom>
            <a:avLst/>
            <a:gdLst>
              <a:gd name="connsiteX0" fmla="*/ 2292284 w 3871489"/>
              <a:gd name="connsiteY0" fmla="*/ 0 h 4096327"/>
              <a:gd name="connsiteX1" fmla="*/ 3500914 w 3871489"/>
              <a:gd name="connsiteY1" fmla="*/ 0 h 4096327"/>
              <a:gd name="connsiteX2" fmla="*/ 3542229 w 3871489"/>
              <a:gd name="connsiteY2" fmla="*/ 68006 h 4096327"/>
              <a:gd name="connsiteX3" fmla="*/ 3871489 w 3871489"/>
              <a:gd name="connsiteY3" fmla="*/ 1368323 h 4096327"/>
              <a:gd name="connsiteX4" fmla="*/ 1143485 w 3871489"/>
              <a:gd name="connsiteY4" fmla="*/ 4096327 h 4096327"/>
              <a:gd name="connsiteX5" fmla="*/ 81633 w 3871489"/>
              <a:gd name="connsiteY5" fmla="*/ 3881944 h 4096327"/>
              <a:gd name="connsiteX6" fmla="*/ 0 w 3871489"/>
              <a:gd name="connsiteY6" fmla="*/ 3842618 h 4096327"/>
              <a:gd name="connsiteX7" fmla="*/ 0 w 3871489"/>
              <a:gd name="connsiteY7" fmla="*/ 2741475 h 4096327"/>
              <a:gd name="connsiteX8" fmla="*/ 6615 w 3871489"/>
              <a:gd name="connsiteY8" fmla="*/ 2747487 h 4096327"/>
              <a:gd name="connsiteX9" fmla="*/ 1143485 w 3871489"/>
              <a:gd name="connsiteY9" fmla="*/ 3155655 h 4096327"/>
              <a:gd name="connsiteX10" fmla="*/ 2930817 w 3871489"/>
              <a:gd name="connsiteY10" fmla="*/ 1368323 h 4096327"/>
              <a:gd name="connsiteX11" fmla="*/ 2407287 w 3871489"/>
              <a:gd name="connsiteY11" fmla="*/ 104524 h 40963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71489" h="4096327">
                <a:moveTo>
                  <a:pt x="2292284" y="0"/>
                </a:moveTo>
                <a:lnTo>
                  <a:pt x="3500914" y="0"/>
                </a:lnTo>
                <a:lnTo>
                  <a:pt x="3542229" y="68006"/>
                </a:lnTo>
                <a:cubicBezTo>
                  <a:pt x="3752213" y="454545"/>
                  <a:pt x="3871489" y="897507"/>
                  <a:pt x="3871489" y="1368323"/>
                </a:cubicBezTo>
                <a:cubicBezTo>
                  <a:pt x="3871489" y="2874936"/>
                  <a:pt x="2650098" y="4096327"/>
                  <a:pt x="1143485" y="4096327"/>
                </a:cubicBezTo>
                <a:cubicBezTo>
                  <a:pt x="766832" y="4096327"/>
                  <a:pt x="408006" y="4019990"/>
                  <a:pt x="81633" y="3881944"/>
                </a:cubicBezTo>
                <a:lnTo>
                  <a:pt x="0" y="3842618"/>
                </a:lnTo>
                <a:lnTo>
                  <a:pt x="0" y="2741475"/>
                </a:lnTo>
                <a:lnTo>
                  <a:pt x="6615" y="2747487"/>
                </a:lnTo>
                <a:cubicBezTo>
                  <a:pt x="315579" y="3002472"/>
                  <a:pt x="711663" y="3155655"/>
                  <a:pt x="1143485" y="3155655"/>
                </a:cubicBezTo>
                <a:cubicBezTo>
                  <a:pt x="2130515" y="3155655"/>
                  <a:pt x="2930817" y="2355353"/>
                  <a:pt x="2930817" y="1368323"/>
                </a:cubicBezTo>
                <a:cubicBezTo>
                  <a:pt x="2930817" y="874812"/>
                  <a:pt x="2730741" y="427979"/>
                  <a:pt x="2407287" y="104524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70379-4CAF-44CF-9539-D71B5C987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42627"/>
            <a:ext cx="3368031" cy="321537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9AFCB35-9C04-4524-A0B1-57FF6865D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79558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7963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283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7963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283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11AD2AD-0BA0-4DD3-8EEA-84686A0E71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9293"/>
            <a:ext cx="1861854" cy="277779"/>
          </a:xfrm>
          <a:custGeom>
            <a:avLst/>
            <a:gdLst>
              <a:gd name="connsiteX0" fmla="*/ 180458 w 1861854"/>
              <a:gd name="connsiteY0" fmla="*/ 0 h 277779"/>
              <a:gd name="connsiteX1" fmla="*/ 419222 w 1861854"/>
              <a:gd name="connsiteY1" fmla="*/ 238761 h 277779"/>
              <a:gd name="connsiteX2" fmla="*/ 657984 w 1861854"/>
              <a:gd name="connsiteY2" fmla="*/ 0 h 277779"/>
              <a:gd name="connsiteX3" fmla="*/ 896745 w 1861854"/>
              <a:gd name="connsiteY3" fmla="*/ 238761 h 277779"/>
              <a:gd name="connsiteX4" fmla="*/ 1135754 w 1861854"/>
              <a:gd name="connsiteY4" fmla="*/ 0 h 277779"/>
              <a:gd name="connsiteX5" fmla="*/ 1374516 w 1861854"/>
              <a:gd name="connsiteY5" fmla="*/ 238761 h 277779"/>
              <a:gd name="connsiteX6" fmla="*/ 1613277 w 1861854"/>
              <a:gd name="connsiteY6" fmla="*/ 0 h 277779"/>
              <a:gd name="connsiteX7" fmla="*/ 1861854 w 1861854"/>
              <a:gd name="connsiteY7" fmla="*/ 248577 h 277779"/>
              <a:gd name="connsiteX8" fmla="*/ 1842470 w 1861854"/>
              <a:gd name="connsiteY8" fmla="*/ 268208 h 277779"/>
              <a:gd name="connsiteX9" fmla="*/ 1613277 w 1861854"/>
              <a:gd name="connsiteY9" fmla="*/ 39017 h 277779"/>
              <a:gd name="connsiteX10" fmla="*/ 1374516 w 1861854"/>
              <a:gd name="connsiteY10" fmla="*/ 277779 h 277779"/>
              <a:gd name="connsiteX11" fmla="*/ 1135754 w 1861854"/>
              <a:gd name="connsiteY11" fmla="*/ 39017 h 277779"/>
              <a:gd name="connsiteX12" fmla="*/ 896745 w 1861854"/>
              <a:gd name="connsiteY12" fmla="*/ 277779 h 277779"/>
              <a:gd name="connsiteX13" fmla="*/ 657984 w 1861854"/>
              <a:gd name="connsiteY13" fmla="*/ 39017 h 277779"/>
              <a:gd name="connsiteX14" fmla="*/ 419222 w 1861854"/>
              <a:gd name="connsiteY14" fmla="*/ 277779 h 277779"/>
              <a:gd name="connsiteX15" fmla="*/ 180458 w 1861854"/>
              <a:gd name="connsiteY15" fmla="*/ 39017 h 277779"/>
              <a:gd name="connsiteX16" fmla="*/ 0 w 1861854"/>
              <a:gd name="connsiteY16" fmla="*/ 219475 h 277779"/>
              <a:gd name="connsiteX17" fmla="*/ 0 w 1861854"/>
              <a:gd name="connsiteY17" fmla="*/ 180458 h 277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861854" h="277779">
                <a:moveTo>
                  <a:pt x="180458" y="0"/>
                </a:moveTo>
                <a:lnTo>
                  <a:pt x="419222" y="238761"/>
                </a:lnTo>
                <a:lnTo>
                  <a:pt x="657984" y="0"/>
                </a:lnTo>
                <a:lnTo>
                  <a:pt x="896745" y="238761"/>
                </a:lnTo>
                <a:lnTo>
                  <a:pt x="1135754" y="0"/>
                </a:lnTo>
                <a:lnTo>
                  <a:pt x="1374516" y="238761"/>
                </a:lnTo>
                <a:lnTo>
                  <a:pt x="1613277" y="0"/>
                </a:lnTo>
                <a:lnTo>
                  <a:pt x="1861854" y="248577"/>
                </a:lnTo>
                <a:lnTo>
                  <a:pt x="1842470" y="268208"/>
                </a:lnTo>
                <a:lnTo>
                  <a:pt x="1613277" y="39017"/>
                </a:lnTo>
                <a:lnTo>
                  <a:pt x="1374516" y="277779"/>
                </a:lnTo>
                <a:lnTo>
                  <a:pt x="1135754" y="39017"/>
                </a:lnTo>
                <a:lnTo>
                  <a:pt x="896745" y="277779"/>
                </a:lnTo>
                <a:lnTo>
                  <a:pt x="657984" y="39017"/>
                </a:lnTo>
                <a:lnTo>
                  <a:pt x="419222" y="277779"/>
                </a:lnTo>
                <a:lnTo>
                  <a:pt x="180458" y="39017"/>
                </a:lnTo>
                <a:lnTo>
                  <a:pt x="0" y="219475"/>
                </a:lnTo>
                <a:lnTo>
                  <a:pt x="0" y="18045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E5C5460-229E-46C8-A712-CC3179854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552FC29-9118-466F-940E-80C84EFDF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00654" y="4275786"/>
            <a:ext cx="2691346" cy="2582214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576DC-3CC7-41D1-8648-7616CA35A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0" y="81280"/>
            <a:ext cx="9143999" cy="6776720"/>
          </a:xfrm>
        </p:spPr>
        <p:txBody>
          <a:bodyPr>
            <a:normAutofit/>
          </a:bodyPr>
          <a:lstStyle/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Brown, A., (2016) Here's a look back at the Tesla car that started it all. [Online] 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Available at: https://www.businessinsider.com/tesla-roadster-history-2016-3?r=US&amp;IR=T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[Accessed August 15 2020].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endParaRPr lang="en-GB" sz="1200" dirty="0">
              <a:latin typeface="Century Gothic" panose="020B0502020202020204"/>
            </a:endParaRP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Korosec, K., (2019) Tesla brings back free unlimited supercharging for the Model S and X. [Online] 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Available at: https://techcrunch.com/2019/08/03/tesla-brings-back-free-unlimited-supercharging-for-the-model-s-and-x/?guccounter=1&amp;guce_referrer=aHR0cHM6Ly93d3cuZ29vZ2xlLmNvbS8&amp;guce_referrer_sig=AQAAAK31yBf0cKXJy7ijIuY2YKPdiKQJvyDf3YcgbRywmcCQKPcGQIrqFJ9Q-EmCaG6ogjqvXM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[Accessed 16 August 2020].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endParaRPr lang="en-GB" sz="1200" dirty="0">
              <a:latin typeface="Century Gothic" panose="020B0502020202020204"/>
            </a:endParaRP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Lex, F., (2019) Tesla Vehicle Deliveries and Autopilot Mileage Statistics. [Online] 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Available at: https://zenodo.org/record/2530449#.Xz7e1jUo_IV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[Accessed 18 August 2020].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endParaRPr lang="en-GB" sz="1200" dirty="0">
              <a:latin typeface="Century Gothic" panose="020B0502020202020204"/>
            </a:endParaRP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Morgan, B., (2019) 10 Customer Experience Lessons From Tesla. [Online] 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Available at: https://www.forbes.com/sites/augustinefou/2020/08/20/attributionthe-weakest-link-in-all-digital-marketing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[Accessed 19 August 2020].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endParaRPr lang="en-GB" sz="1200" dirty="0">
              <a:latin typeface="Century Gothic" panose="020B0502020202020204"/>
            </a:endParaRP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 err="1">
                <a:latin typeface="Century Gothic" panose="020B0502020202020204"/>
              </a:rPr>
              <a:t>Nedelea</a:t>
            </a:r>
            <a:r>
              <a:rPr lang="en-GB" sz="1200" dirty="0">
                <a:latin typeface="Century Gothic" panose="020B0502020202020204"/>
              </a:rPr>
              <a:t>, A., (2020) This video tries to make a point that Autopilot is even more advanced and impressive than you might think.. [Online] 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Available at: https://uk.motor1.com/news/430600/tesla-autopilot-what-it-sees/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[Accessed 15 August 2020].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endParaRPr lang="en-GB" sz="1200" dirty="0">
              <a:latin typeface="Century Gothic" panose="020B0502020202020204"/>
            </a:endParaRP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Organisation, W. H., (2018) The top 10 causes of death. [Online] 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Available at: https://www.who.int/news-room/fact-sheets/detail/the-top-10-causes-of-death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[Accessed 13 August 2020].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endParaRPr lang="en-GB" sz="1200" dirty="0">
              <a:latin typeface="Century Gothic" panose="020B0502020202020204"/>
            </a:endParaRP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Paul Gao, at al.(2014) As the sector transforms itself, will the automobile keep its soul?. [Online] 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Available at: https://www.mckinsey.com/industries/automotive-and-assembly/our-insights/a-road-map-to-the-future-for-the-auto-industry#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r>
              <a:rPr lang="en-GB" sz="1200" dirty="0">
                <a:latin typeface="Century Gothic" panose="020B0502020202020204"/>
              </a:rPr>
              <a:t>[Accessed 20 August 2020].</a:t>
            </a:r>
          </a:p>
          <a:p>
            <a:pPr marL="0" lvl="0" indent="0" defTabSz="457200">
              <a:spcBef>
                <a:spcPts val="0"/>
              </a:spcBef>
              <a:buNone/>
              <a:defRPr/>
            </a:pPr>
            <a:endParaRPr lang="en-GB" sz="1200" dirty="0">
              <a:latin typeface="Century Gothic" panose="020B0502020202020204"/>
            </a:endParaRP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Wade, L., (2020) Tesla's Electric Cars Aren't as Green as You Might Think. [Online] </a:t>
            </a: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Available at: https://www.wired.com/2016/03/teslas-electric-cars-might-not-green-think/</a:t>
            </a:r>
          </a:p>
          <a:p>
            <a:pPr marL="0" marR="0" lvl="0" indent="0" defTabSz="457200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[Accessed 13 August 2020].</a:t>
            </a:r>
          </a:p>
          <a:p>
            <a:endParaRPr lang="en-GB" sz="700" dirty="0"/>
          </a:p>
        </p:txBody>
      </p:sp>
      <p:grpSp>
        <p:nvGrpSpPr>
          <p:cNvPr id="22" name="Graphic 185">
            <a:extLst>
              <a:ext uri="{FF2B5EF4-FFF2-40B4-BE49-F238E27FC236}">
                <a16:creationId xmlns:a16="http://schemas.microsoft.com/office/drawing/2014/main" id="{0C156BF8-7FF7-440F-BE2B-417DFFE8B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428634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067280-C3E7-4DF6-A345-B9FEF6EF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78365A8-666B-4417-9D3C-554E6E6B2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71CAAFA-0A31-4308-AB9F-B1C84ABDF9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6AB1D25-144D-4BB4-A45C-60B8A094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69F0FB4-779A-48FC-AC33-784F177C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20425876"/>
      </p:ext>
    </p:extLst>
  </p:cSld>
  <p:clrMapOvr>
    <a:masterClrMapping/>
  </p:clrMapOvr>
</p:sld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3.xml><?xml version="1.0" encoding="utf-8"?>
<a:theme xmlns:a="http://schemas.openxmlformats.org/drawingml/2006/main" name="FunkyShapesDarkVTI">
  <a:themeElements>
    <a:clrScheme name="AnalogousFromLightSeedLeftStep">
      <a:dk1>
        <a:srgbClr val="000000"/>
      </a:dk1>
      <a:lt1>
        <a:srgbClr val="FFFFFF"/>
      </a:lt1>
      <a:dk2>
        <a:srgbClr val="243D41"/>
      </a:dk2>
      <a:lt2>
        <a:srgbClr val="E8E8E2"/>
      </a:lt2>
      <a:accent1>
        <a:srgbClr val="9697C6"/>
      </a:accent1>
      <a:accent2>
        <a:srgbClr val="7F99BA"/>
      </a:accent2>
      <a:accent3>
        <a:srgbClr val="80ABB2"/>
      </a:accent3>
      <a:accent4>
        <a:srgbClr val="78B0A0"/>
      </a:accent4>
      <a:accent5>
        <a:srgbClr val="84AE90"/>
      </a:accent5>
      <a:accent6>
        <a:srgbClr val="7FB179"/>
      </a:accent6>
      <a:hlink>
        <a:srgbClr val="868551"/>
      </a:hlink>
      <a:folHlink>
        <a:srgbClr val="848484"/>
      </a:folHlink>
    </a:clrScheme>
    <a:fontScheme name="Source Sans Pro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DarkVTI" id="{84637DF0-7D2D-4F20-816C-4D6C45F3FAF2}" vid="{0EF594EE-C33F-480F-80E7-D4F74C1C30EB}"/>
    </a:ext>
  </a:extLst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6.xml><?xml version="1.0" encoding="utf-8"?>
<a:theme xmlns:a="http://schemas.openxmlformats.org/drawingml/2006/main" name="1_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1770</Words>
  <Application>Microsoft Office PowerPoint</Application>
  <PresentationFormat>Widescreen</PresentationFormat>
  <Paragraphs>177</Paragraphs>
  <Slides>24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24</vt:i4>
      </vt:variant>
    </vt:vector>
  </HeadingPairs>
  <TitlesOfParts>
    <vt:vector size="39" baseType="lpstr">
      <vt:lpstr>Abadi</vt:lpstr>
      <vt:lpstr>Algerian</vt:lpstr>
      <vt:lpstr>Arial</vt:lpstr>
      <vt:lpstr>Britannic Bold</vt:lpstr>
      <vt:lpstr>Calibri</vt:lpstr>
      <vt:lpstr>Calibri Light</vt:lpstr>
      <vt:lpstr>Century Gothic</vt:lpstr>
      <vt:lpstr>Source Sans Pro</vt:lpstr>
      <vt:lpstr>Wingdings 3</vt:lpstr>
      <vt:lpstr>Office Theme</vt:lpstr>
      <vt:lpstr>Slice</vt:lpstr>
      <vt:lpstr>FunkyShapesDarkVTI</vt:lpstr>
      <vt:lpstr>1_Office Theme</vt:lpstr>
      <vt:lpstr>Ion</vt:lpstr>
      <vt:lpstr>1_Ion</vt:lpstr>
      <vt:lpstr>The future with Tesla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Challenges before introducing modern technology</vt:lpstr>
      <vt:lpstr>Humans trusting machines</vt:lpstr>
      <vt:lpstr>Road conditions </vt:lpstr>
      <vt:lpstr>The Price of new technologies</vt:lpstr>
      <vt:lpstr> Thanks to the radars, sonars and cameras inside the tesla car, we are able to think of a new type of driving,  autonomous driving.       </vt:lpstr>
      <vt:lpstr>             tesla </vt:lpstr>
      <vt:lpstr>PowerPoint Presentation</vt:lpstr>
      <vt:lpstr>Tesla To put in practise all this modern technologies, tesla use different type of devices: </vt:lpstr>
      <vt:lpstr>Personal opinion:</vt:lpstr>
      <vt:lpstr>Impacts of technology is the most important company in the automotive industry, have design electric cars that are better than traditional in too many ways.</vt:lpstr>
      <vt:lpstr>Positive impacts of technology in tesla - faster communication. - clean energy. - create positive impact in the environment because tesla use energy and not fossil fuels. - the vehicles are designed with a speed of learning. - Customers are constantly connected to the network. - It easily make changes at any time. - autonomous system. </vt:lpstr>
      <vt:lpstr>     Negative impacts - run out of battery.  - When tesla was created there was a lot of uncertainty since it was the first company   to create  an electronic vehicles.   </vt:lpstr>
      <vt:lpstr>Lesson drawn by Ilona Sailse (1922115)</vt:lpstr>
      <vt:lpstr>PowerPoint Presentation</vt:lpstr>
      <vt:lpstr>PowerPoint Presentation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future with Tesla</dc:title>
  <dc:creator>cristian serban</dc:creator>
  <cp:lastModifiedBy>cristian serban</cp:lastModifiedBy>
  <cp:revision>2</cp:revision>
  <dcterms:created xsi:type="dcterms:W3CDTF">2020-08-21T14:14:47Z</dcterms:created>
  <dcterms:modified xsi:type="dcterms:W3CDTF">2020-08-21T14:17:45Z</dcterms:modified>
</cp:coreProperties>
</file>