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78" r:id="rId6"/>
    <p:sldId id="298" r:id="rId7"/>
    <p:sldId id="283" r:id="rId8"/>
    <p:sldId id="266" r:id="rId9"/>
    <p:sldId id="297" r:id="rId10"/>
    <p:sldId id="277" r:id="rId11"/>
    <p:sldId id="280" r:id="rId12"/>
    <p:sldId id="282" r:id="rId13"/>
    <p:sldId id="290" r:id="rId14"/>
    <p:sldId id="291" r:id="rId15"/>
    <p:sldId id="292" r:id="rId16"/>
    <p:sldId id="293" r:id="rId17"/>
    <p:sldId id="294" r:id="rId18"/>
    <p:sldId id="296" r:id="rId19"/>
    <p:sldId id="295" r:id="rId20"/>
    <p:sldId id="287" r:id="rId21"/>
    <p:sldId id="289"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29"/>
    <p:restoredTop sz="93011"/>
  </p:normalViewPr>
  <p:slideViewPr>
    <p:cSldViewPr>
      <p:cViewPr varScale="1">
        <p:scale>
          <a:sx n="102" d="100"/>
          <a:sy n="102" d="100"/>
        </p:scale>
        <p:origin x="1688"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17/11/2021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61E106-BF8B-C041-BB9E-0B585FDD471A}" type="datetimeFigureOut">
              <a:rPr lang="en-GB" smtClean="0"/>
              <a:t>17/11/2021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298ED-B1A5-974D-B82D-54B2390194CC}" type="slidenum">
              <a:rPr lang="en-GB" smtClean="0"/>
              <a:t>‹#›</a:t>
            </a:fld>
            <a:endParaRPr lang="en-GB"/>
          </a:p>
        </p:txBody>
      </p:sp>
    </p:spTree>
    <p:extLst>
      <p:ext uri="{BB962C8B-B14F-4D97-AF65-F5344CB8AC3E}">
        <p14:creationId xmlns:p14="http://schemas.microsoft.com/office/powerpoint/2010/main" val="3816004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practice: https://</a:t>
            </a:r>
            <a:r>
              <a:rPr lang="en-GB" dirty="0" err="1"/>
              <a:t>learnenglish.britishcouncil.org</a:t>
            </a:r>
            <a:r>
              <a:rPr lang="en-GB" dirty="0"/>
              <a:t>/grammar/intermediate-to-upper-intermediate/in-spite-of-despite-although-even-though-and-though</a:t>
            </a:r>
          </a:p>
          <a:p>
            <a:endParaRPr lang="en-GB" dirty="0"/>
          </a:p>
        </p:txBody>
      </p:sp>
      <p:sp>
        <p:nvSpPr>
          <p:cNvPr id="4" name="Slide Number Placeholder 3"/>
          <p:cNvSpPr>
            <a:spLocks noGrp="1"/>
          </p:cNvSpPr>
          <p:nvPr>
            <p:ph type="sldNum" sz="quarter" idx="5"/>
          </p:nvPr>
        </p:nvSpPr>
        <p:spPr/>
        <p:txBody>
          <a:bodyPr/>
          <a:lstStyle/>
          <a:p>
            <a:fld id="{772298ED-B1A5-974D-B82D-54B2390194CC}" type="slidenum">
              <a:rPr lang="en-GB" smtClean="0"/>
              <a:t>2</a:t>
            </a:fld>
            <a:endParaRPr lang="en-GB"/>
          </a:p>
        </p:txBody>
      </p:sp>
    </p:spTree>
    <p:extLst>
      <p:ext uri="{BB962C8B-B14F-4D97-AF65-F5344CB8AC3E}">
        <p14:creationId xmlns:p14="http://schemas.microsoft.com/office/powerpoint/2010/main" val="328310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a:t>
            </a:r>
            <a:r>
              <a:rPr lang="en-GB" dirty="0" err="1"/>
              <a:t>Kahoot</a:t>
            </a:r>
            <a:r>
              <a:rPr lang="en-GB" dirty="0"/>
              <a:t>!</a:t>
            </a:r>
          </a:p>
        </p:txBody>
      </p:sp>
      <p:sp>
        <p:nvSpPr>
          <p:cNvPr id="4" name="Slide Number Placeholder 3"/>
          <p:cNvSpPr>
            <a:spLocks noGrp="1"/>
          </p:cNvSpPr>
          <p:nvPr>
            <p:ph type="sldNum" sz="quarter" idx="5"/>
          </p:nvPr>
        </p:nvSpPr>
        <p:spPr/>
        <p:txBody>
          <a:bodyPr/>
          <a:lstStyle/>
          <a:p>
            <a:fld id="{772298ED-B1A5-974D-B82D-54B2390194CC}" type="slidenum">
              <a:rPr lang="en-GB" smtClean="0"/>
              <a:t>3</a:t>
            </a:fld>
            <a:endParaRPr lang="en-GB"/>
          </a:p>
        </p:txBody>
      </p:sp>
    </p:spTree>
    <p:extLst>
      <p:ext uri="{BB962C8B-B14F-4D97-AF65-F5344CB8AC3E}">
        <p14:creationId xmlns:p14="http://schemas.microsoft.com/office/powerpoint/2010/main" val="408076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padlet.com</a:t>
            </a:r>
            <a:r>
              <a:rPr lang="en-GB" dirty="0"/>
              <a:t>/</a:t>
            </a:r>
            <a:r>
              <a:rPr lang="en-GB" dirty="0" err="1"/>
              <a:t>transitiontales</a:t>
            </a:r>
            <a:r>
              <a:rPr lang="en-GB" dirty="0"/>
              <a:t>/4w5d2s8e30ppxe5t</a:t>
            </a:r>
          </a:p>
          <a:p>
            <a:endParaRPr lang="en-GB" dirty="0"/>
          </a:p>
        </p:txBody>
      </p:sp>
      <p:sp>
        <p:nvSpPr>
          <p:cNvPr id="4" name="Slide Number Placeholder 3"/>
          <p:cNvSpPr>
            <a:spLocks noGrp="1"/>
          </p:cNvSpPr>
          <p:nvPr>
            <p:ph type="sldNum" sz="quarter" idx="5"/>
          </p:nvPr>
        </p:nvSpPr>
        <p:spPr/>
        <p:txBody>
          <a:bodyPr/>
          <a:lstStyle/>
          <a:p>
            <a:fld id="{772298ED-B1A5-974D-B82D-54B2390194CC}" type="slidenum">
              <a:rPr lang="en-GB" smtClean="0"/>
              <a:t>5</a:t>
            </a:fld>
            <a:endParaRPr lang="en-GB"/>
          </a:p>
        </p:txBody>
      </p:sp>
    </p:spTree>
    <p:extLst>
      <p:ext uri="{BB962C8B-B14F-4D97-AF65-F5344CB8AC3E}">
        <p14:creationId xmlns:p14="http://schemas.microsoft.com/office/powerpoint/2010/main" val="297218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ink.library.smu.edu.sg</a:t>
            </a:r>
            <a:r>
              <a:rPr lang="en-GB" dirty="0"/>
              <a:t>/</a:t>
            </a:r>
            <a:r>
              <a:rPr lang="en-GB" dirty="0" err="1"/>
              <a:t>cgi</a:t>
            </a:r>
            <a:r>
              <a:rPr lang="en-GB" dirty="0"/>
              <a:t>/</a:t>
            </a:r>
            <a:r>
              <a:rPr lang="en-GB" dirty="0" err="1"/>
              <a:t>viewcontent.cgi?referer</a:t>
            </a:r>
            <a:r>
              <a:rPr lang="en-GB" dirty="0"/>
              <a:t>=https://</a:t>
            </a:r>
            <a:r>
              <a:rPr lang="en-GB" dirty="0" err="1"/>
              <a:t>scholar.google.com</a:t>
            </a:r>
            <a:r>
              <a:rPr lang="en-GB" dirty="0"/>
              <a:t>/&amp;</a:t>
            </a:r>
            <a:r>
              <a:rPr lang="en-GB" dirty="0" err="1"/>
              <a:t>httpsredir</a:t>
            </a:r>
            <a:r>
              <a:rPr lang="en-GB" dirty="0"/>
              <a:t>=1&amp;article=1048&amp;context=</a:t>
            </a:r>
            <a:r>
              <a:rPr lang="en-GB" dirty="0" err="1"/>
              <a:t>ami</a:t>
            </a:r>
            <a:r>
              <a:rPr lang="en-GB" dirty="0"/>
              <a:t> </a:t>
            </a:r>
          </a:p>
        </p:txBody>
      </p:sp>
      <p:sp>
        <p:nvSpPr>
          <p:cNvPr id="4" name="Slide Number Placeholder 3"/>
          <p:cNvSpPr>
            <a:spLocks noGrp="1"/>
          </p:cNvSpPr>
          <p:nvPr>
            <p:ph type="sldNum" sz="quarter" idx="5"/>
          </p:nvPr>
        </p:nvSpPr>
        <p:spPr/>
        <p:txBody>
          <a:bodyPr/>
          <a:lstStyle/>
          <a:p>
            <a:fld id="{772298ED-B1A5-974D-B82D-54B2390194CC}" type="slidenum">
              <a:rPr lang="en-GB" smtClean="0"/>
              <a:t>7</a:t>
            </a:fld>
            <a:endParaRPr lang="en-GB"/>
          </a:p>
        </p:txBody>
      </p:sp>
    </p:spTree>
    <p:extLst>
      <p:ext uri="{BB962C8B-B14F-4D97-AF65-F5344CB8AC3E}">
        <p14:creationId xmlns:p14="http://schemas.microsoft.com/office/powerpoint/2010/main" val="1527314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one sentence from each of the two Dragon texts. Paraphrase them and compare the ideas.</a:t>
            </a:r>
          </a:p>
        </p:txBody>
      </p:sp>
      <p:sp>
        <p:nvSpPr>
          <p:cNvPr id="4" name="Slide Number Placeholder 3"/>
          <p:cNvSpPr>
            <a:spLocks noGrp="1"/>
          </p:cNvSpPr>
          <p:nvPr>
            <p:ph type="sldNum" sz="quarter" idx="5"/>
          </p:nvPr>
        </p:nvSpPr>
        <p:spPr/>
        <p:txBody>
          <a:bodyPr/>
          <a:lstStyle/>
          <a:p>
            <a:fld id="{772298ED-B1A5-974D-B82D-54B2390194CC}" type="slidenum">
              <a:rPr lang="en-GB" smtClean="0"/>
              <a:t>9</a:t>
            </a:fld>
            <a:endParaRPr lang="en-GB"/>
          </a:p>
        </p:txBody>
      </p:sp>
    </p:spTree>
    <p:extLst>
      <p:ext uri="{BB962C8B-B14F-4D97-AF65-F5344CB8AC3E}">
        <p14:creationId xmlns:p14="http://schemas.microsoft.com/office/powerpoint/2010/main" val="3107876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create.kahoot.it</a:t>
            </a:r>
            <a:r>
              <a:rPr lang="en-GB" dirty="0"/>
              <a:t>/details/7c1e4e87-4366-4e81-bec8-4ddc433ec54a </a:t>
            </a:r>
          </a:p>
        </p:txBody>
      </p:sp>
      <p:sp>
        <p:nvSpPr>
          <p:cNvPr id="4" name="Slide Number Placeholder 3"/>
          <p:cNvSpPr>
            <a:spLocks noGrp="1"/>
          </p:cNvSpPr>
          <p:nvPr>
            <p:ph type="sldNum" sz="quarter" idx="5"/>
          </p:nvPr>
        </p:nvSpPr>
        <p:spPr/>
        <p:txBody>
          <a:bodyPr/>
          <a:lstStyle/>
          <a:p>
            <a:fld id="{772298ED-B1A5-974D-B82D-54B2390194CC}" type="slidenum">
              <a:rPr lang="en-GB" smtClean="0"/>
              <a:t>15</a:t>
            </a:fld>
            <a:endParaRPr lang="en-GB"/>
          </a:p>
        </p:txBody>
      </p:sp>
    </p:spTree>
    <p:extLst>
      <p:ext uri="{BB962C8B-B14F-4D97-AF65-F5344CB8AC3E}">
        <p14:creationId xmlns:p14="http://schemas.microsoft.com/office/powerpoint/2010/main" val="2525623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link still good</a:t>
            </a:r>
          </a:p>
        </p:txBody>
      </p:sp>
      <p:sp>
        <p:nvSpPr>
          <p:cNvPr id="4" name="Slide Number Placeholder 3"/>
          <p:cNvSpPr>
            <a:spLocks noGrp="1"/>
          </p:cNvSpPr>
          <p:nvPr>
            <p:ph type="sldNum" sz="quarter" idx="5"/>
          </p:nvPr>
        </p:nvSpPr>
        <p:spPr/>
        <p:txBody>
          <a:bodyPr/>
          <a:lstStyle/>
          <a:p>
            <a:fld id="{772298ED-B1A5-974D-B82D-54B2390194CC}" type="slidenum">
              <a:rPr lang="en-GB" smtClean="0"/>
              <a:t>19</a:t>
            </a:fld>
            <a:endParaRPr lang="en-GB"/>
          </a:p>
        </p:txBody>
      </p:sp>
    </p:spTree>
    <p:extLst>
      <p:ext uri="{BB962C8B-B14F-4D97-AF65-F5344CB8AC3E}">
        <p14:creationId xmlns:p14="http://schemas.microsoft.com/office/powerpoint/2010/main" val="31018890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17/11/2021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hyperlink" Target="https://create.kahoot.it/details/d7eb4def-31a7-461b-ad33-e44e7eea29cc"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ink.library.smu.edu.sg/ami/5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padlet.com/transitiontales/x52pl7l6nckp5wq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Autofit/>
          </a:bodyPr>
          <a:lstStyle/>
          <a:p>
            <a:br>
              <a:rPr lang="en-GB" b="1" i="1" dirty="0">
                <a:solidFill>
                  <a:schemeClr val="bg1"/>
                </a:solidFill>
              </a:rPr>
            </a:br>
            <a:r>
              <a:rPr lang="en-GB" b="1" i="1" dirty="0">
                <a:solidFill>
                  <a:schemeClr val="bg1"/>
                </a:solidFill>
              </a:rPr>
              <a:t>English Language Support 2021</a:t>
            </a:r>
            <a:br>
              <a:rPr lang="en-GB" b="1" i="1" dirty="0">
                <a:solidFill>
                  <a:schemeClr val="bg1"/>
                </a:solidFill>
              </a:rPr>
            </a:br>
            <a:r>
              <a:rPr lang="en-GB" sz="2400" i="1" dirty="0">
                <a:solidFill>
                  <a:schemeClr val="bg1"/>
                </a:solidFill>
              </a:rPr>
              <a:t>with Stephanie Bradley, Dip Ed., Dip TEFLA, MA</a:t>
            </a:r>
            <a:br>
              <a:rPr lang="en-GB" sz="4000" b="1" i="1" dirty="0">
                <a:solidFill>
                  <a:schemeClr val="bg1"/>
                </a:solidFill>
              </a:rPr>
            </a:br>
            <a:br>
              <a:rPr lang="en-GB" b="1" i="1" dirty="0">
                <a:solidFill>
                  <a:schemeClr val="bg1"/>
                </a:solidFill>
              </a:rPr>
            </a:br>
            <a:r>
              <a:rPr lang="en-GB" b="1" i="1" dirty="0">
                <a:solidFill>
                  <a:schemeClr val="bg1"/>
                </a:solidFill>
              </a:rPr>
              <a:t>Academic Skills 3:</a:t>
            </a:r>
            <a:br>
              <a:rPr lang="en-GB" b="1" i="1" dirty="0">
                <a:solidFill>
                  <a:schemeClr val="bg1"/>
                </a:solidFill>
              </a:rPr>
            </a:br>
            <a:r>
              <a:rPr lang="en-GB" b="1" i="1" dirty="0">
                <a:solidFill>
                  <a:schemeClr val="bg1"/>
                </a:solidFill>
              </a:rPr>
              <a:t> Summarising and Paraphrasing</a:t>
            </a:r>
            <a:br>
              <a:rPr lang="en-GB" b="1" i="1" dirty="0">
                <a:solidFill>
                  <a:schemeClr val="bg1"/>
                </a:solidFill>
              </a:rPr>
            </a:br>
            <a:br>
              <a:rPr lang="en-GB" b="1" i="1" dirty="0">
                <a:solidFill>
                  <a:schemeClr val="bg1"/>
                </a:solidFill>
              </a:rPr>
            </a:br>
            <a:br>
              <a:rPr lang="en-GB" b="1" i="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C023-C36A-3842-AE40-8B25874B09C3}"/>
              </a:ext>
            </a:extLst>
          </p:cNvPr>
          <p:cNvSpPr>
            <a:spLocks noGrp="1"/>
          </p:cNvSpPr>
          <p:nvPr>
            <p:ph type="title"/>
          </p:nvPr>
        </p:nvSpPr>
        <p:spPr/>
        <p:txBody>
          <a:bodyPr/>
          <a:lstStyle/>
          <a:p>
            <a:r>
              <a:rPr lang="en-GB" dirty="0"/>
              <a:t>Discourse Markers</a:t>
            </a:r>
          </a:p>
        </p:txBody>
      </p:sp>
      <p:sp>
        <p:nvSpPr>
          <p:cNvPr id="3" name="Content Placeholder 2">
            <a:extLst>
              <a:ext uri="{FF2B5EF4-FFF2-40B4-BE49-F238E27FC236}">
                <a16:creationId xmlns:a16="http://schemas.microsoft.com/office/drawing/2014/main" id="{662C3649-064A-DB4F-B342-9805940F889D}"/>
              </a:ext>
            </a:extLst>
          </p:cNvPr>
          <p:cNvSpPr>
            <a:spLocks noGrp="1"/>
          </p:cNvSpPr>
          <p:nvPr>
            <p:ph idx="1"/>
          </p:nvPr>
        </p:nvSpPr>
        <p:spPr/>
        <p:txBody>
          <a:bodyPr/>
          <a:lstStyle/>
          <a:p>
            <a:r>
              <a:rPr lang="en-GB" dirty="0"/>
              <a:t>Ho</a:t>
            </a:r>
            <a:r>
              <a:rPr lang="en-GB" b="1" dirty="0"/>
              <a:t>wev</a:t>
            </a:r>
            <a:r>
              <a:rPr lang="en-GB" dirty="0"/>
              <a:t>er</a:t>
            </a:r>
          </a:p>
          <a:p>
            <a:r>
              <a:rPr lang="en-GB" dirty="0"/>
              <a:t>Al</a:t>
            </a:r>
            <a:r>
              <a:rPr lang="en-GB" b="1" dirty="0"/>
              <a:t>tho</a:t>
            </a:r>
            <a:r>
              <a:rPr lang="en-GB" dirty="0"/>
              <a:t>ugh </a:t>
            </a:r>
          </a:p>
          <a:p>
            <a:r>
              <a:rPr lang="en-GB" dirty="0"/>
              <a:t>De</a:t>
            </a:r>
            <a:r>
              <a:rPr lang="en-GB" b="1" dirty="0"/>
              <a:t>spi</a:t>
            </a:r>
            <a:r>
              <a:rPr lang="en-GB" dirty="0"/>
              <a:t>te</a:t>
            </a:r>
          </a:p>
          <a:p>
            <a:r>
              <a:rPr lang="en-GB" dirty="0"/>
              <a:t>Con</a:t>
            </a:r>
            <a:r>
              <a:rPr lang="en-GB" b="1" dirty="0"/>
              <a:t>vers</a:t>
            </a:r>
            <a:r>
              <a:rPr lang="en-GB" dirty="0"/>
              <a:t>ely</a:t>
            </a:r>
          </a:p>
          <a:p>
            <a:r>
              <a:rPr lang="en-GB" dirty="0"/>
              <a:t>In </a:t>
            </a:r>
            <a:r>
              <a:rPr lang="en-GB" b="1" dirty="0"/>
              <a:t>con</a:t>
            </a:r>
            <a:r>
              <a:rPr lang="en-GB" dirty="0"/>
              <a:t>trast to</a:t>
            </a:r>
          </a:p>
          <a:p>
            <a:r>
              <a:rPr lang="en-GB" dirty="0"/>
              <a:t>By </a:t>
            </a:r>
            <a:r>
              <a:rPr lang="en-GB" b="1" dirty="0"/>
              <a:t>comp</a:t>
            </a:r>
            <a:r>
              <a:rPr lang="en-GB" dirty="0"/>
              <a:t>arison with </a:t>
            </a:r>
          </a:p>
        </p:txBody>
      </p:sp>
    </p:spTree>
    <p:extLst>
      <p:ext uri="{BB962C8B-B14F-4D97-AF65-F5344CB8AC3E}">
        <p14:creationId xmlns:p14="http://schemas.microsoft.com/office/powerpoint/2010/main" val="3313817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99AC5-F2C9-624B-B0C9-5FEEDECE7185}"/>
              </a:ext>
            </a:extLst>
          </p:cNvPr>
          <p:cNvSpPr>
            <a:spLocks noGrp="1"/>
          </p:cNvSpPr>
          <p:nvPr>
            <p:ph type="title"/>
          </p:nvPr>
        </p:nvSpPr>
        <p:spPr/>
        <p:txBody>
          <a:bodyPr/>
          <a:lstStyle/>
          <a:p>
            <a:r>
              <a:rPr lang="en-GB" dirty="0"/>
              <a:t>Discourse Markers</a:t>
            </a:r>
          </a:p>
        </p:txBody>
      </p:sp>
      <p:sp>
        <p:nvSpPr>
          <p:cNvPr id="3" name="Text Placeholder 2">
            <a:extLst>
              <a:ext uri="{FF2B5EF4-FFF2-40B4-BE49-F238E27FC236}">
                <a16:creationId xmlns:a16="http://schemas.microsoft.com/office/drawing/2014/main" id="{D0D1D479-B01D-1042-9A4F-101624C81306}"/>
              </a:ext>
            </a:extLst>
          </p:cNvPr>
          <p:cNvSpPr>
            <a:spLocks noGrp="1"/>
          </p:cNvSpPr>
          <p:nvPr>
            <p:ph type="body" idx="1"/>
          </p:nvPr>
        </p:nvSpPr>
        <p:spPr/>
        <p:txBody>
          <a:bodyPr/>
          <a:lstStyle/>
          <a:p>
            <a:r>
              <a:rPr lang="en-GB" dirty="0"/>
              <a:t>Contrasting</a:t>
            </a:r>
          </a:p>
        </p:txBody>
      </p:sp>
      <p:sp>
        <p:nvSpPr>
          <p:cNvPr id="4" name="Content Placeholder 3">
            <a:extLst>
              <a:ext uri="{FF2B5EF4-FFF2-40B4-BE49-F238E27FC236}">
                <a16:creationId xmlns:a16="http://schemas.microsoft.com/office/drawing/2014/main" id="{0CB06C60-0839-5C48-96FA-4F772F475EDD}"/>
              </a:ext>
            </a:extLst>
          </p:cNvPr>
          <p:cNvSpPr>
            <a:spLocks noGrp="1"/>
          </p:cNvSpPr>
          <p:nvPr>
            <p:ph sz="half" idx="2"/>
          </p:nvPr>
        </p:nvSpPr>
        <p:spPr/>
        <p:txBody>
          <a:bodyPr/>
          <a:lstStyle/>
          <a:p>
            <a:r>
              <a:rPr lang="en-GB" dirty="0"/>
              <a:t>Ho</a:t>
            </a:r>
            <a:r>
              <a:rPr lang="en-GB" b="1" dirty="0"/>
              <a:t>wev</a:t>
            </a:r>
            <a:r>
              <a:rPr lang="en-GB" dirty="0"/>
              <a:t>er</a:t>
            </a:r>
          </a:p>
          <a:p>
            <a:r>
              <a:rPr lang="en-GB" dirty="0"/>
              <a:t>Al</a:t>
            </a:r>
            <a:r>
              <a:rPr lang="en-GB" b="1" dirty="0"/>
              <a:t>tho</a:t>
            </a:r>
            <a:r>
              <a:rPr lang="en-GB" dirty="0"/>
              <a:t>ugh </a:t>
            </a:r>
          </a:p>
          <a:p>
            <a:r>
              <a:rPr lang="en-GB" dirty="0"/>
              <a:t>De</a:t>
            </a:r>
            <a:r>
              <a:rPr lang="en-GB" b="1" dirty="0"/>
              <a:t>spi</a:t>
            </a:r>
            <a:r>
              <a:rPr lang="en-GB" dirty="0"/>
              <a:t>te</a:t>
            </a:r>
          </a:p>
          <a:p>
            <a:r>
              <a:rPr lang="en-GB" dirty="0"/>
              <a:t>Con</a:t>
            </a:r>
            <a:r>
              <a:rPr lang="en-GB" b="1" dirty="0"/>
              <a:t>vers</a:t>
            </a:r>
            <a:r>
              <a:rPr lang="en-GB" dirty="0"/>
              <a:t>ely</a:t>
            </a:r>
          </a:p>
          <a:p>
            <a:r>
              <a:rPr lang="en-GB" dirty="0"/>
              <a:t>In </a:t>
            </a:r>
            <a:r>
              <a:rPr lang="en-GB" b="1" dirty="0"/>
              <a:t>con</a:t>
            </a:r>
            <a:r>
              <a:rPr lang="en-GB" dirty="0"/>
              <a:t>trast to</a:t>
            </a:r>
          </a:p>
          <a:p>
            <a:r>
              <a:rPr lang="en-GB" dirty="0"/>
              <a:t>By </a:t>
            </a:r>
            <a:r>
              <a:rPr lang="en-GB" b="1" dirty="0"/>
              <a:t>comp</a:t>
            </a:r>
            <a:r>
              <a:rPr lang="en-GB" dirty="0"/>
              <a:t>arison with </a:t>
            </a:r>
          </a:p>
          <a:p>
            <a:endParaRPr lang="en-GB" dirty="0"/>
          </a:p>
        </p:txBody>
      </p:sp>
      <p:sp>
        <p:nvSpPr>
          <p:cNvPr id="5" name="Text Placeholder 4">
            <a:extLst>
              <a:ext uri="{FF2B5EF4-FFF2-40B4-BE49-F238E27FC236}">
                <a16:creationId xmlns:a16="http://schemas.microsoft.com/office/drawing/2014/main" id="{95B94275-975D-5641-AC7D-1C6C6DE07375}"/>
              </a:ext>
            </a:extLst>
          </p:cNvPr>
          <p:cNvSpPr>
            <a:spLocks noGrp="1"/>
          </p:cNvSpPr>
          <p:nvPr>
            <p:ph type="body" sz="quarter" idx="3"/>
          </p:nvPr>
        </p:nvSpPr>
        <p:spPr/>
        <p:txBody>
          <a:bodyPr/>
          <a:lstStyle/>
          <a:p>
            <a:r>
              <a:rPr lang="en-GB" dirty="0"/>
              <a:t>Comparing</a:t>
            </a:r>
          </a:p>
        </p:txBody>
      </p:sp>
      <p:sp>
        <p:nvSpPr>
          <p:cNvPr id="6" name="Content Placeholder 5">
            <a:extLst>
              <a:ext uri="{FF2B5EF4-FFF2-40B4-BE49-F238E27FC236}">
                <a16:creationId xmlns:a16="http://schemas.microsoft.com/office/drawing/2014/main" id="{4797DC80-7598-7A43-B965-5AF7ACF6F4F3}"/>
              </a:ext>
            </a:extLst>
          </p:cNvPr>
          <p:cNvSpPr>
            <a:spLocks noGrp="1"/>
          </p:cNvSpPr>
          <p:nvPr>
            <p:ph sz="quarter" idx="4"/>
          </p:nvPr>
        </p:nvSpPr>
        <p:spPr/>
        <p:txBody>
          <a:bodyPr/>
          <a:lstStyle/>
          <a:p>
            <a:r>
              <a:rPr lang="en-GB" b="1" dirty="0"/>
              <a:t>Si</a:t>
            </a:r>
            <a:r>
              <a:rPr lang="en-GB" dirty="0"/>
              <a:t>milarly</a:t>
            </a:r>
          </a:p>
          <a:p>
            <a:r>
              <a:rPr lang="en-GB" b="1" dirty="0"/>
              <a:t>E</a:t>
            </a:r>
            <a:r>
              <a:rPr lang="en-GB" dirty="0"/>
              <a:t>qually</a:t>
            </a:r>
          </a:p>
          <a:p>
            <a:r>
              <a:rPr lang="en-GB" dirty="0"/>
              <a:t>In the </a:t>
            </a:r>
            <a:r>
              <a:rPr lang="en-GB" b="1" dirty="0"/>
              <a:t>same</a:t>
            </a:r>
            <a:r>
              <a:rPr lang="en-GB" dirty="0"/>
              <a:t> way</a:t>
            </a:r>
          </a:p>
          <a:p>
            <a:r>
              <a:rPr lang="en-GB" dirty="0"/>
              <a:t>By the same </a:t>
            </a:r>
            <a:r>
              <a:rPr lang="en-GB" b="1" dirty="0"/>
              <a:t>token</a:t>
            </a:r>
          </a:p>
          <a:p>
            <a:r>
              <a:rPr lang="en-GB" dirty="0"/>
              <a:t>In </a:t>
            </a:r>
            <a:r>
              <a:rPr lang="en-GB" b="1" dirty="0"/>
              <a:t>both</a:t>
            </a:r>
            <a:r>
              <a:rPr lang="en-GB" dirty="0"/>
              <a:t> cases</a:t>
            </a:r>
          </a:p>
          <a:p>
            <a:r>
              <a:rPr lang="en-GB" b="1" dirty="0"/>
              <a:t>Both</a:t>
            </a:r>
            <a:r>
              <a:rPr lang="en-GB" dirty="0"/>
              <a:t> … </a:t>
            </a:r>
            <a:r>
              <a:rPr lang="en-GB" b="1" dirty="0"/>
              <a:t>and</a:t>
            </a:r>
          </a:p>
          <a:p>
            <a:endParaRPr lang="en-GB" dirty="0"/>
          </a:p>
          <a:p>
            <a:endParaRPr lang="en-GB" dirty="0"/>
          </a:p>
        </p:txBody>
      </p:sp>
    </p:spTree>
    <p:extLst>
      <p:ext uri="{BB962C8B-B14F-4D97-AF65-F5344CB8AC3E}">
        <p14:creationId xmlns:p14="http://schemas.microsoft.com/office/powerpoint/2010/main" val="991367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3436-24BA-5545-AAC2-A97AB6B9BFEB}"/>
              </a:ext>
            </a:extLst>
          </p:cNvPr>
          <p:cNvSpPr>
            <a:spLocks noGrp="1"/>
          </p:cNvSpPr>
          <p:nvPr>
            <p:ph type="title"/>
          </p:nvPr>
        </p:nvSpPr>
        <p:spPr/>
        <p:txBody>
          <a:bodyPr/>
          <a:lstStyle/>
          <a:p>
            <a:r>
              <a:rPr lang="en-GB" dirty="0"/>
              <a:t>What can you remember?</a:t>
            </a:r>
          </a:p>
        </p:txBody>
      </p:sp>
      <p:sp>
        <p:nvSpPr>
          <p:cNvPr id="3" name="Content Placeholder 2">
            <a:extLst>
              <a:ext uri="{FF2B5EF4-FFF2-40B4-BE49-F238E27FC236}">
                <a16:creationId xmlns:a16="http://schemas.microsoft.com/office/drawing/2014/main" id="{C6CE677B-63BF-464D-B4E5-F8328E60EFA2}"/>
              </a:ext>
            </a:extLst>
          </p:cNvPr>
          <p:cNvSpPr>
            <a:spLocks noGrp="1"/>
          </p:cNvSpPr>
          <p:nvPr>
            <p:ph idx="1"/>
          </p:nvPr>
        </p:nvSpPr>
        <p:spPr/>
        <p:txBody>
          <a:bodyPr/>
          <a:lstStyle/>
          <a:p>
            <a:endParaRPr lang="en-GB" dirty="0">
              <a:hlinkClick r:id="rId2"/>
            </a:endParaRPr>
          </a:p>
          <a:p>
            <a:endParaRPr lang="en-GB" dirty="0">
              <a:hlinkClick r:id="rId2"/>
            </a:endParaRPr>
          </a:p>
          <a:p>
            <a:pPr marL="0" indent="0">
              <a:buNone/>
            </a:pPr>
            <a:r>
              <a:rPr lang="en-GB" dirty="0"/>
              <a:t>Review last week’s </a:t>
            </a:r>
            <a:r>
              <a:rPr lang="en-GB" dirty="0" err="1"/>
              <a:t>Kahoot</a:t>
            </a:r>
            <a:r>
              <a:rPr lang="en-GB" dirty="0"/>
              <a:t>! </a:t>
            </a:r>
          </a:p>
          <a:p>
            <a:pPr marL="0" indent="0">
              <a:buNone/>
            </a:pPr>
            <a:r>
              <a:rPr lang="en-GB" dirty="0"/>
              <a:t>Compare 2 festivals</a:t>
            </a:r>
          </a:p>
        </p:txBody>
      </p:sp>
    </p:spTree>
    <p:extLst>
      <p:ext uri="{BB962C8B-B14F-4D97-AF65-F5344CB8AC3E}">
        <p14:creationId xmlns:p14="http://schemas.microsoft.com/office/powerpoint/2010/main" val="2743191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C3C0-62EC-0342-ADEF-2B9661EF4243}"/>
              </a:ext>
            </a:extLst>
          </p:cNvPr>
          <p:cNvSpPr>
            <a:spLocks noGrp="1"/>
          </p:cNvSpPr>
          <p:nvPr>
            <p:ph type="title"/>
          </p:nvPr>
        </p:nvSpPr>
        <p:spPr/>
        <p:txBody>
          <a:bodyPr/>
          <a:lstStyle/>
          <a:p>
            <a:r>
              <a:rPr lang="en-GB" dirty="0"/>
              <a:t>Review Comparisons</a:t>
            </a:r>
          </a:p>
        </p:txBody>
      </p:sp>
      <p:sp>
        <p:nvSpPr>
          <p:cNvPr id="3" name="Content Placeholder 2">
            <a:extLst>
              <a:ext uri="{FF2B5EF4-FFF2-40B4-BE49-F238E27FC236}">
                <a16:creationId xmlns:a16="http://schemas.microsoft.com/office/drawing/2014/main" id="{64B7D877-92C5-1C4B-9181-E08518973E05}"/>
              </a:ext>
            </a:extLst>
          </p:cNvPr>
          <p:cNvSpPr>
            <a:spLocks noGrp="1"/>
          </p:cNvSpPr>
          <p:nvPr>
            <p:ph idx="1"/>
          </p:nvPr>
        </p:nvSpPr>
        <p:spPr/>
        <p:txBody>
          <a:bodyPr/>
          <a:lstStyle/>
          <a:p>
            <a:endParaRPr lang="en-GB" dirty="0"/>
          </a:p>
          <a:p>
            <a:endParaRPr lang="en-GB" dirty="0"/>
          </a:p>
          <a:p>
            <a:endParaRPr lang="en-GB" dirty="0"/>
          </a:p>
          <a:p>
            <a:r>
              <a:rPr lang="en-GB" dirty="0"/>
              <a:t>Add your best sentence to the Padlet</a:t>
            </a:r>
          </a:p>
        </p:txBody>
      </p:sp>
    </p:spTree>
    <p:extLst>
      <p:ext uri="{BB962C8B-B14F-4D97-AF65-F5344CB8AC3E}">
        <p14:creationId xmlns:p14="http://schemas.microsoft.com/office/powerpoint/2010/main" val="2690428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7180BA-C7C3-2244-A4B4-F9B359FE80B8}"/>
              </a:ext>
            </a:extLst>
          </p:cNvPr>
          <p:cNvSpPr>
            <a:spLocks noGrp="1"/>
          </p:cNvSpPr>
          <p:nvPr>
            <p:ph type="title"/>
          </p:nvPr>
        </p:nvSpPr>
        <p:spPr/>
        <p:txBody>
          <a:bodyPr>
            <a:normAutofit/>
          </a:bodyPr>
          <a:lstStyle/>
          <a:p>
            <a:r>
              <a:rPr lang="en-GB" dirty="0"/>
              <a:t>Business Speak</a:t>
            </a:r>
          </a:p>
        </p:txBody>
      </p:sp>
      <p:sp>
        <p:nvSpPr>
          <p:cNvPr id="5" name="Content Placeholder 4">
            <a:extLst>
              <a:ext uri="{FF2B5EF4-FFF2-40B4-BE49-F238E27FC236}">
                <a16:creationId xmlns:a16="http://schemas.microsoft.com/office/drawing/2014/main" id="{8E0479A4-0333-1A43-89E8-5FDE7526FBD1}"/>
              </a:ext>
            </a:extLst>
          </p:cNvPr>
          <p:cNvSpPr>
            <a:spLocks noGrp="1"/>
          </p:cNvSpPr>
          <p:nvPr>
            <p:ph idx="1"/>
          </p:nvPr>
        </p:nvSpPr>
        <p:spPr/>
        <p:txBody>
          <a:bodyPr/>
          <a:lstStyle/>
          <a:p>
            <a:r>
              <a:rPr lang="en-GB" dirty="0"/>
              <a:t>A start up</a:t>
            </a:r>
          </a:p>
          <a:p>
            <a:r>
              <a:rPr lang="en-GB" dirty="0"/>
              <a:t>R&amp;D</a:t>
            </a:r>
          </a:p>
          <a:p>
            <a:r>
              <a:rPr lang="en-GB" dirty="0"/>
              <a:t>To invest</a:t>
            </a:r>
          </a:p>
          <a:p>
            <a:r>
              <a:rPr lang="en-GB" dirty="0"/>
              <a:t>To average</a:t>
            </a:r>
          </a:p>
          <a:p>
            <a:r>
              <a:rPr lang="en-GB" dirty="0"/>
              <a:t>Earnings management</a:t>
            </a:r>
          </a:p>
          <a:p>
            <a:endParaRPr lang="en-GB" dirty="0"/>
          </a:p>
        </p:txBody>
      </p:sp>
    </p:spTree>
    <p:extLst>
      <p:ext uri="{BB962C8B-B14F-4D97-AF65-F5344CB8AC3E}">
        <p14:creationId xmlns:p14="http://schemas.microsoft.com/office/powerpoint/2010/main" val="3785174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ABA29-86D8-FC43-A582-3961382F727C}"/>
              </a:ext>
            </a:extLst>
          </p:cNvPr>
          <p:cNvSpPr>
            <a:spLocks noGrp="1"/>
          </p:cNvSpPr>
          <p:nvPr>
            <p:ph type="title"/>
          </p:nvPr>
        </p:nvSpPr>
        <p:spPr/>
        <p:txBody>
          <a:bodyPr/>
          <a:lstStyle/>
          <a:p>
            <a:r>
              <a:rPr lang="en-GB" dirty="0"/>
              <a:t>Summarise This:</a:t>
            </a:r>
          </a:p>
        </p:txBody>
      </p:sp>
      <p:sp>
        <p:nvSpPr>
          <p:cNvPr id="3" name="Content Placeholder 2">
            <a:extLst>
              <a:ext uri="{FF2B5EF4-FFF2-40B4-BE49-F238E27FC236}">
                <a16:creationId xmlns:a16="http://schemas.microsoft.com/office/drawing/2014/main" id="{AC6CA87B-56FD-FF4C-887F-ACF68025E2C2}"/>
              </a:ext>
            </a:extLst>
          </p:cNvPr>
          <p:cNvSpPr>
            <a:spLocks noGrp="1"/>
          </p:cNvSpPr>
          <p:nvPr>
            <p:ph idx="1"/>
          </p:nvPr>
        </p:nvSpPr>
        <p:spPr/>
        <p:txBody>
          <a:bodyPr>
            <a:normAutofit fontScale="92500" lnSpcReduction="10000"/>
          </a:bodyPr>
          <a:lstStyle/>
          <a:p>
            <a:r>
              <a:rPr lang="en-GB" dirty="0"/>
              <a:t>“China today invests US$200 billion annually in R&amp;D, more than any other nation in the world. A total of 4,854 million new start-ups were registered between March 2014 and May 2015, averaging seven companies per minute.” </a:t>
            </a:r>
            <a:r>
              <a:rPr lang="en-GB" sz="1300" dirty="0"/>
              <a:t>(Mathur, 2016, p.5)</a:t>
            </a:r>
          </a:p>
          <a:p>
            <a:endParaRPr lang="en-GB" sz="1400" dirty="0"/>
          </a:p>
          <a:p>
            <a:r>
              <a:rPr lang="en-GB" sz="1400" dirty="0"/>
              <a:t>Mathur, S. (2016), The new dragon dance: China's evolving growth model. </a:t>
            </a:r>
            <a:r>
              <a:rPr lang="en-GB" sz="1400" i="1" dirty="0"/>
              <a:t>Asian Management Insights</a:t>
            </a:r>
            <a:r>
              <a:rPr lang="en-GB" sz="1400" dirty="0"/>
              <a:t>. 3, (1), 26-33. Available at: </a:t>
            </a:r>
            <a:r>
              <a:rPr lang="en-GB" sz="1400" dirty="0">
                <a:hlinkClick r:id="rId3"/>
              </a:rPr>
              <a:t>https://ink.library.smu.edu.sg/ami/50</a:t>
            </a:r>
            <a:r>
              <a:rPr lang="en-GB" sz="1400" dirty="0"/>
              <a:t>  [Accessed on 25/02/21]</a:t>
            </a:r>
          </a:p>
          <a:p>
            <a:pPr marL="0" indent="0">
              <a:buNone/>
            </a:pPr>
            <a:endParaRPr lang="en-GB" dirty="0"/>
          </a:p>
          <a:p>
            <a:pPr marL="0" indent="0">
              <a:buNone/>
            </a:pPr>
            <a:r>
              <a:rPr lang="en-GB" dirty="0"/>
              <a:t>NB: R&amp;D – research and development</a:t>
            </a:r>
          </a:p>
        </p:txBody>
      </p:sp>
    </p:spTree>
    <p:extLst>
      <p:ext uri="{BB962C8B-B14F-4D97-AF65-F5344CB8AC3E}">
        <p14:creationId xmlns:p14="http://schemas.microsoft.com/office/powerpoint/2010/main" val="407538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885E-F4A4-9B4B-A36B-23AA4098AAD1}"/>
              </a:ext>
            </a:extLst>
          </p:cNvPr>
          <p:cNvSpPr>
            <a:spLocks noGrp="1"/>
          </p:cNvSpPr>
          <p:nvPr>
            <p:ph type="title"/>
          </p:nvPr>
        </p:nvSpPr>
        <p:spPr/>
        <p:txBody>
          <a:bodyPr/>
          <a:lstStyle/>
          <a:p>
            <a:r>
              <a:rPr lang="en-GB" dirty="0"/>
              <a:t>What is different?</a:t>
            </a:r>
          </a:p>
        </p:txBody>
      </p:sp>
      <p:sp>
        <p:nvSpPr>
          <p:cNvPr id="3" name="Content Placeholder 2">
            <a:extLst>
              <a:ext uri="{FF2B5EF4-FFF2-40B4-BE49-F238E27FC236}">
                <a16:creationId xmlns:a16="http://schemas.microsoft.com/office/drawing/2014/main" id="{829EFF81-8248-1247-90AB-97C142183EFC}"/>
              </a:ext>
            </a:extLst>
          </p:cNvPr>
          <p:cNvSpPr>
            <a:spLocks noGrp="1"/>
          </p:cNvSpPr>
          <p:nvPr>
            <p:ph idx="1"/>
          </p:nvPr>
        </p:nvSpPr>
        <p:spPr/>
        <p:txBody>
          <a:bodyPr/>
          <a:lstStyle/>
          <a:p>
            <a:r>
              <a:rPr lang="en-GB" dirty="0"/>
              <a:t>According to Mathur (2016 p.5) China currently  invests more in R&amp;D than any other nation. Almost 5 million new start-ups were registered in the year 2014-15. </a:t>
            </a:r>
          </a:p>
        </p:txBody>
      </p:sp>
    </p:spTree>
    <p:extLst>
      <p:ext uri="{BB962C8B-B14F-4D97-AF65-F5344CB8AC3E}">
        <p14:creationId xmlns:p14="http://schemas.microsoft.com/office/powerpoint/2010/main" val="974082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D8F1D-2680-B84A-B393-2A4145811CEA}"/>
              </a:ext>
            </a:extLst>
          </p:cNvPr>
          <p:cNvSpPr>
            <a:spLocks noGrp="1"/>
          </p:cNvSpPr>
          <p:nvPr>
            <p:ph type="title"/>
          </p:nvPr>
        </p:nvSpPr>
        <p:spPr/>
        <p:txBody>
          <a:bodyPr/>
          <a:lstStyle/>
          <a:p>
            <a:r>
              <a:rPr lang="en-GB" dirty="0"/>
              <a:t>Compare:</a:t>
            </a:r>
          </a:p>
        </p:txBody>
      </p:sp>
      <p:sp>
        <p:nvSpPr>
          <p:cNvPr id="3" name="Text Placeholder 2">
            <a:extLst>
              <a:ext uri="{FF2B5EF4-FFF2-40B4-BE49-F238E27FC236}">
                <a16:creationId xmlns:a16="http://schemas.microsoft.com/office/drawing/2014/main" id="{E5DFDEA8-9516-084C-92AB-BF043196AEDE}"/>
              </a:ext>
            </a:extLst>
          </p:cNvPr>
          <p:cNvSpPr>
            <a:spLocks noGrp="1"/>
          </p:cNvSpPr>
          <p:nvPr>
            <p:ph type="body" idx="1"/>
          </p:nvPr>
        </p:nvSpPr>
        <p:spPr/>
        <p:txBody>
          <a:bodyPr/>
          <a:lstStyle/>
          <a:p>
            <a:r>
              <a:rPr lang="en-GB" dirty="0"/>
              <a:t>A direct citation:</a:t>
            </a:r>
          </a:p>
        </p:txBody>
      </p:sp>
      <p:sp>
        <p:nvSpPr>
          <p:cNvPr id="4" name="Content Placeholder 3">
            <a:extLst>
              <a:ext uri="{FF2B5EF4-FFF2-40B4-BE49-F238E27FC236}">
                <a16:creationId xmlns:a16="http://schemas.microsoft.com/office/drawing/2014/main" id="{DD439E68-92E5-4C46-9283-8ED8413D1436}"/>
              </a:ext>
            </a:extLst>
          </p:cNvPr>
          <p:cNvSpPr>
            <a:spLocks noGrp="1"/>
          </p:cNvSpPr>
          <p:nvPr>
            <p:ph sz="half" idx="2"/>
          </p:nvPr>
        </p:nvSpPr>
        <p:spPr/>
        <p:txBody>
          <a:bodyPr>
            <a:normAutofit lnSpcReduction="10000"/>
          </a:bodyPr>
          <a:lstStyle/>
          <a:p>
            <a:r>
              <a:rPr lang="en-GB" dirty="0"/>
              <a:t>“China today invests US$200 billion annually in R&amp;D, more than any other nation in the world. A total of 4,854 million new start-ups were registered between March 2014 and May 2015, averaging seven companies per minute.” (</a:t>
            </a:r>
            <a:r>
              <a:rPr lang="en-GB" sz="2000" dirty="0"/>
              <a:t>Mathur, 2016, p. 5)</a:t>
            </a:r>
            <a:endParaRPr lang="en-GB" sz="1100" dirty="0"/>
          </a:p>
          <a:p>
            <a:endParaRPr lang="en-GB" dirty="0"/>
          </a:p>
        </p:txBody>
      </p:sp>
      <p:sp>
        <p:nvSpPr>
          <p:cNvPr id="5" name="Text Placeholder 4">
            <a:extLst>
              <a:ext uri="{FF2B5EF4-FFF2-40B4-BE49-F238E27FC236}">
                <a16:creationId xmlns:a16="http://schemas.microsoft.com/office/drawing/2014/main" id="{C04549D0-500C-6B41-9BBC-19674FD82127}"/>
              </a:ext>
            </a:extLst>
          </p:cNvPr>
          <p:cNvSpPr>
            <a:spLocks noGrp="1"/>
          </p:cNvSpPr>
          <p:nvPr>
            <p:ph type="body" sz="quarter" idx="3"/>
          </p:nvPr>
        </p:nvSpPr>
        <p:spPr/>
        <p:txBody>
          <a:bodyPr/>
          <a:lstStyle/>
          <a:p>
            <a:r>
              <a:rPr lang="en-GB" dirty="0"/>
              <a:t>An in-text citation:</a:t>
            </a:r>
          </a:p>
        </p:txBody>
      </p:sp>
      <p:sp>
        <p:nvSpPr>
          <p:cNvPr id="6" name="Content Placeholder 5">
            <a:extLst>
              <a:ext uri="{FF2B5EF4-FFF2-40B4-BE49-F238E27FC236}">
                <a16:creationId xmlns:a16="http://schemas.microsoft.com/office/drawing/2014/main" id="{CF9574EF-E3BD-984E-B7E7-0E0F88ED0B6B}"/>
              </a:ext>
            </a:extLst>
          </p:cNvPr>
          <p:cNvSpPr>
            <a:spLocks noGrp="1"/>
          </p:cNvSpPr>
          <p:nvPr>
            <p:ph sz="quarter" idx="4"/>
          </p:nvPr>
        </p:nvSpPr>
        <p:spPr/>
        <p:txBody>
          <a:bodyPr>
            <a:normAutofit lnSpcReduction="10000"/>
          </a:bodyPr>
          <a:lstStyle/>
          <a:p>
            <a:r>
              <a:rPr lang="en-GB" dirty="0"/>
              <a:t>According to Mathur (2016, p. 5), China currently  invests more in R&amp;D than any other nation. Almost 5 million new start-ups were registered in the year 2014-15. </a:t>
            </a:r>
          </a:p>
          <a:p>
            <a:endParaRPr lang="en-GB" dirty="0"/>
          </a:p>
        </p:txBody>
      </p:sp>
    </p:spTree>
    <p:extLst>
      <p:ext uri="{BB962C8B-B14F-4D97-AF65-F5344CB8AC3E}">
        <p14:creationId xmlns:p14="http://schemas.microsoft.com/office/powerpoint/2010/main" val="4238918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0FF7-BF09-E645-83F7-AF4CF5B2DF9D}"/>
              </a:ext>
            </a:extLst>
          </p:cNvPr>
          <p:cNvSpPr>
            <a:spLocks noGrp="1"/>
          </p:cNvSpPr>
          <p:nvPr>
            <p:ph type="title"/>
          </p:nvPr>
        </p:nvSpPr>
        <p:spPr/>
        <p:txBody>
          <a:bodyPr>
            <a:normAutofit fontScale="90000"/>
          </a:bodyPr>
          <a:lstStyle/>
          <a:p>
            <a:r>
              <a:rPr lang="en-GB" dirty="0"/>
              <a:t>Look at the citation. What is wrong? </a:t>
            </a:r>
          </a:p>
        </p:txBody>
      </p:sp>
      <p:sp>
        <p:nvSpPr>
          <p:cNvPr id="3" name="Content Placeholder 2">
            <a:extLst>
              <a:ext uri="{FF2B5EF4-FFF2-40B4-BE49-F238E27FC236}">
                <a16:creationId xmlns:a16="http://schemas.microsoft.com/office/drawing/2014/main" id="{847DD2E4-96C9-2C4A-A0C1-B91199EA96BC}"/>
              </a:ext>
            </a:extLst>
          </p:cNvPr>
          <p:cNvSpPr>
            <a:spLocks noGrp="1"/>
          </p:cNvSpPr>
          <p:nvPr>
            <p:ph idx="1"/>
          </p:nvPr>
        </p:nvSpPr>
        <p:spPr/>
        <p:txBody>
          <a:bodyPr>
            <a:normAutofit fontScale="925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(William, R. Scott, 1997) </a:t>
            </a:r>
            <a:endParaRPr lang="en-GB" dirty="0"/>
          </a:p>
          <a:p>
            <a:endParaRPr lang="en-GB" dirty="0"/>
          </a:p>
        </p:txBody>
      </p:sp>
    </p:spTree>
    <p:extLst>
      <p:ext uri="{BB962C8B-B14F-4D97-AF65-F5344CB8AC3E}">
        <p14:creationId xmlns:p14="http://schemas.microsoft.com/office/powerpoint/2010/main" val="2462504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0FF7-BF09-E645-83F7-AF4CF5B2DF9D}"/>
              </a:ext>
            </a:extLst>
          </p:cNvPr>
          <p:cNvSpPr>
            <a:spLocks noGrp="1"/>
          </p:cNvSpPr>
          <p:nvPr>
            <p:ph type="title"/>
          </p:nvPr>
        </p:nvSpPr>
        <p:spPr/>
        <p:txBody>
          <a:bodyPr/>
          <a:lstStyle/>
          <a:p>
            <a:r>
              <a:rPr lang="en-GB" dirty="0"/>
              <a:t>Summarise the following citation</a:t>
            </a:r>
          </a:p>
        </p:txBody>
      </p:sp>
      <p:sp>
        <p:nvSpPr>
          <p:cNvPr id="3" name="Content Placeholder 2">
            <a:extLst>
              <a:ext uri="{FF2B5EF4-FFF2-40B4-BE49-F238E27FC236}">
                <a16:creationId xmlns:a16="http://schemas.microsoft.com/office/drawing/2014/main" id="{847DD2E4-96C9-2C4A-A0C1-B91199EA96BC}"/>
              </a:ext>
            </a:extLst>
          </p:cNvPr>
          <p:cNvSpPr>
            <a:spLocks noGrp="1"/>
          </p:cNvSpPr>
          <p:nvPr>
            <p:ph idx="1"/>
          </p:nvPr>
        </p:nvSpPr>
        <p:spPr/>
        <p:txBody>
          <a:bodyPr>
            <a:normAutofit fontScale="925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(Scott, 1997) </a:t>
            </a:r>
            <a:endParaRPr lang="en-GB" dirty="0"/>
          </a:p>
          <a:p>
            <a:endParaRPr lang="en-GB" dirty="0"/>
          </a:p>
        </p:txBody>
      </p:sp>
    </p:spTree>
    <p:extLst>
      <p:ext uri="{BB962C8B-B14F-4D97-AF65-F5344CB8AC3E}">
        <p14:creationId xmlns:p14="http://schemas.microsoft.com/office/powerpoint/2010/main" val="254032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A555-F032-8547-B7FA-1D63C1EBB9C8}"/>
              </a:ext>
            </a:extLst>
          </p:cNvPr>
          <p:cNvSpPr>
            <a:spLocks noGrp="1"/>
          </p:cNvSpPr>
          <p:nvPr>
            <p:ph type="title"/>
          </p:nvPr>
        </p:nvSpPr>
        <p:spPr/>
        <p:txBody>
          <a:bodyPr/>
          <a:lstStyle/>
          <a:p>
            <a:r>
              <a:rPr lang="en-GB" dirty="0"/>
              <a:t>Useful phrases</a:t>
            </a:r>
          </a:p>
        </p:txBody>
      </p:sp>
      <p:sp>
        <p:nvSpPr>
          <p:cNvPr id="3" name="Content Placeholder 2">
            <a:extLst>
              <a:ext uri="{FF2B5EF4-FFF2-40B4-BE49-F238E27FC236}">
                <a16:creationId xmlns:a16="http://schemas.microsoft.com/office/drawing/2014/main" id="{0E62DEA8-8BD2-704F-AD66-28E2513545A7}"/>
              </a:ext>
            </a:extLst>
          </p:cNvPr>
          <p:cNvSpPr>
            <a:spLocks noGrp="1"/>
          </p:cNvSpPr>
          <p:nvPr>
            <p:ph idx="1"/>
          </p:nvPr>
        </p:nvSpPr>
        <p:spPr/>
        <p:txBody>
          <a:bodyPr/>
          <a:lstStyle/>
          <a:p>
            <a:endParaRPr lang="en-GB" dirty="0"/>
          </a:p>
          <a:p>
            <a:r>
              <a:rPr lang="en-GB" dirty="0"/>
              <a:t>Scott defined </a:t>
            </a:r>
            <a:r>
              <a:rPr lang="en-GB" i="1" dirty="0"/>
              <a:t>[something]</a:t>
            </a:r>
            <a:r>
              <a:rPr lang="en-GB" dirty="0"/>
              <a:t> as</a:t>
            </a:r>
          </a:p>
          <a:p>
            <a:r>
              <a:rPr lang="en-GB" dirty="0"/>
              <a:t>Scott provided a/an</a:t>
            </a:r>
          </a:p>
          <a:p>
            <a:r>
              <a:rPr lang="en-GB" dirty="0"/>
              <a:t>According to Scott</a:t>
            </a:r>
          </a:p>
          <a:p>
            <a:r>
              <a:rPr lang="en-GB" dirty="0"/>
              <a:t>Scott described </a:t>
            </a:r>
            <a:r>
              <a:rPr lang="en-GB" i="1" dirty="0"/>
              <a:t>[something]</a:t>
            </a:r>
            <a:r>
              <a:rPr lang="en-GB" dirty="0"/>
              <a:t> as</a:t>
            </a:r>
          </a:p>
        </p:txBody>
      </p:sp>
    </p:spTree>
    <p:extLst>
      <p:ext uri="{BB962C8B-B14F-4D97-AF65-F5344CB8AC3E}">
        <p14:creationId xmlns:p14="http://schemas.microsoft.com/office/powerpoint/2010/main" val="4144409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EE6AF-3E03-DD46-9AB9-25435BD5157E}"/>
              </a:ext>
            </a:extLst>
          </p:cNvPr>
          <p:cNvSpPr>
            <a:spLocks noGrp="1"/>
          </p:cNvSpPr>
          <p:nvPr>
            <p:ph type="title"/>
          </p:nvPr>
        </p:nvSpPr>
        <p:spPr/>
        <p:txBody>
          <a:bodyPr/>
          <a:lstStyle/>
          <a:p>
            <a:r>
              <a:rPr lang="en-GB" dirty="0"/>
              <a:t>Compare your answer</a:t>
            </a:r>
          </a:p>
        </p:txBody>
      </p:sp>
      <p:sp>
        <p:nvSpPr>
          <p:cNvPr id="3" name="Text Placeholder 2">
            <a:extLst>
              <a:ext uri="{FF2B5EF4-FFF2-40B4-BE49-F238E27FC236}">
                <a16:creationId xmlns:a16="http://schemas.microsoft.com/office/drawing/2014/main" id="{042FCBAC-B43F-764B-94FB-2A2B5A792728}"/>
              </a:ext>
            </a:extLst>
          </p:cNvPr>
          <p:cNvSpPr>
            <a:spLocks noGrp="1"/>
          </p:cNvSpPr>
          <p:nvPr>
            <p:ph type="body" idx="1"/>
          </p:nvPr>
        </p:nvSpPr>
        <p:spPr/>
        <p:txBody>
          <a:bodyPr/>
          <a:lstStyle/>
          <a:p>
            <a:r>
              <a:rPr lang="en-GB" dirty="0"/>
              <a:t>Direct Citation</a:t>
            </a:r>
          </a:p>
        </p:txBody>
      </p:sp>
      <p:sp>
        <p:nvSpPr>
          <p:cNvPr id="4" name="Content Placeholder 3">
            <a:extLst>
              <a:ext uri="{FF2B5EF4-FFF2-40B4-BE49-F238E27FC236}">
                <a16:creationId xmlns:a16="http://schemas.microsoft.com/office/drawing/2014/main" id="{48084C98-712F-BA45-869F-D53C0982B84E}"/>
              </a:ext>
            </a:extLst>
          </p:cNvPr>
          <p:cNvSpPr>
            <a:spLocks noGrp="1"/>
          </p:cNvSpPr>
          <p:nvPr>
            <p:ph sz="half" idx="2"/>
          </p:nvPr>
        </p:nvSpPr>
        <p:spPr/>
        <p:txBody>
          <a:bodyPr>
            <a:normAutofit fontScale="85000" lnSpcReduction="20000"/>
          </a:bodyPr>
          <a:lstStyle/>
          <a:p>
            <a:r>
              <a:rPr lang="en-US" dirty="0"/>
              <a:t>“Earning management is a long-term management behavior that combines advantages and disadvantages to control the generation of accounting earnings in the income statement by means of legal compliance within the scope allowed by professional accounting standards, with the interest group as the main body of the management authority.”  (Scott, 1997) </a:t>
            </a:r>
            <a:endParaRPr lang="en-GB" dirty="0"/>
          </a:p>
          <a:p>
            <a:endParaRPr lang="en-GB" dirty="0"/>
          </a:p>
        </p:txBody>
      </p:sp>
      <p:sp>
        <p:nvSpPr>
          <p:cNvPr id="5" name="Text Placeholder 4">
            <a:extLst>
              <a:ext uri="{FF2B5EF4-FFF2-40B4-BE49-F238E27FC236}">
                <a16:creationId xmlns:a16="http://schemas.microsoft.com/office/drawing/2014/main" id="{8A2AB2B0-0D54-8744-8C99-34DE16E47C3B}"/>
              </a:ext>
            </a:extLst>
          </p:cNvPr>
          <p:cNvSpPr>
            <a:spLocks noGrp="1"/>
          </p:cNvSpPr>
          <p:nvPr>
            <p:ph type="body" sz="quarter" idx="3"/>
          </p:nvPr>
        </p:nvSpPr>
        <p:spPr/>
        <p:txBody>
          <a:bodyPr/>
          <a:lstStyle/>
          <a:p>
            <a:r>
              <a:rPr lang="en-GB" dirty="0"/>
              <a:t>In-Text Citation </a:t>
            </a:r>
          </a:p>
        </p:txBody>
      </p:sp>
      <p:sp>
        <p:nvSpPr>
          <p:cNvPr id="6" name="Content Placeholder 5">
            <a:extLst>
              <a:ext uri="{FF2B5EF4-FFF2-40B4-BE49-F238E27FC236}">
                <a16:creationId xmlns:a16="http://schemas.microsoft.com/office/drawing/2014/main" id="{BFF29594-2177-9C46-B49A-50FDF91843AB}"/>
              </a:ext>
            </a:extLst>
          </p:cNvPr>
          <p:cNvSpPr>
            <a:spLocks noGrp="1"/>
          </p:cNvSpPr>
          <p:nvPr>
            <p:ph sz="quarter" idx="4"/>
          </p:nvPr>
        </p:nvSpPr>
        <p:spPr/>
        <p:txBody>
          <a:bodyPr>
            <a:normAutofit fontScale="85000" lnSpcReduction="20000"/>
          </a:bodyPr>
          <a:lstStyle/>
          <a:p>
            <a:r>
              <a:rPr lang="en-GB" dirty="0"/>
              <a:t>In 1997, Scott defined earning management as a strategy adopted by management authorities with interest groups forming the principal part, to legally balance earnings on an income statement over time, as permitted by professional accounting standards.</a:t>
            </a:r>
          </a:p>
        </p:txBody>
      </p:sp>
    </p:spTree>
    <p:extLst>
      <p:ext uri="{BB962C8B-B14F-4D97-AF65-F5344CB8AC3E}">
        <p14:creationId xmlns:p14="http://schemas.microsoft.com/office/powerpoint/2010/main" val="2424496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D2D9-3455-F144-BDA0-48D04D098A79}"/>
              </a:ext>
            </a:extLst>
          </p:cNvPr>
          <p:cNvSpPr>
            <a:spLocks noGrp="1"/>
          </p:cNvSpPr>
          <p:nvPr>
            <p:ph type="title"/>
          </p:nvPr>
        </p:nvSpPr>
        <p:spPr/>
        <p:txBody>
          <a:bodyPr/>
          <a:lstStyle/>
          <a:p>
            <a:r>
              <a:rPr lang="en-GB" dirty="0"/>
              <a:t>Practice Paraphrasing</a:t>
            </a:r>
          </a:p>
        </p:txBody>
      </p:sp>
      <p:sp>
        <p:nvSpPr>
          <p:cNvPr id="3" name="Content Placeholder 2">
            <a:extLst>
              <a:ext uri="{FF2B5EF4-FFF2-40B4-BE49-F238E27FC236}">
                <a16:creationId xmlns:a16="http://schemas.microsoft.com/office/drawing/2014/main" id="{515BA337-7886-594C-B5E6-CB658775FFF2}"/>
              </a:ext>
            </a:extLst>
          </p:cNvPr>
          <p:cNvSpPr>
            <a:spLocks noGrp="1"/>
          </p:cNvSpPr>
          <p:nvPr>
            <p:ph idx="1"/>
          </p:nvPr>
        </p:nvSpPr>
        <p:spPr/>
        <p:txBody>
          <a:bodyPr>
            <a:normAutofit fontScale="25000" lnSpcReduction="20000"/>
          </a:bodyPr>
          <a:lstStyle/>
          <a:p>
            <a:r>
              <a:rPr lang="en-GB" sz="6200" dirty="0"/>
              <a:t>Find synonyms for the words </a:t>
            </a:r>
            <a:r>
              <a:rPr lang="en-GB" sz="6200" u="sng" dirty="0"/>
              <a:t>underlined</a:t>
            </a:r>
          </a:p>
          <a:p>
            <a:endParaRPr lang="en-GB" u="sng" dirty="0"/>
          </a:p>
          <a:p>
            <a:endParaRPr lang="en-GB" u="sng" dirty="0"/>
          </a:p>
          <a:p>
            <a:r>
              <a:rPr lang="en-GB" sz="9600" dirty="0"/>
              <a:t>“It is </a:t>
            </a:r>
            <a:r>
              <a:rPr lang="en-GB" sz="9600" u="sng" dirty="0"/>
              <a:t>widely agreed</a:t>
            </a:r>
            <a:r>
              <a:rPr lang="en-GB" sz="9600" dirty="0"/>
              <a:t> that </a:t>
            </a:r>
            <a:r>
              <a:rPr lang="en-GB" sz="9600" u="sng" dirty="0"/>
              <a:t>men and women </a:t>
            </a:r>
            <a:r>
              <a:rPr lang="en-GB" sz="9600" dirty="0"/>
              <a:t>think and </a:t>
            </a:r>
            <a:r>
              <a:rPr lang="en-GB" sz="9600" u="sng" dirty="0"/>
              <a:t>act</a:t>
            </a:r>
            <a:r>
              <a:rPr lang="en-GB" sz="9600" dirty="0"/>
              <a:t> in different ways. Women </a:t>
            </a:r>
            <a:r>
              <a:rPr lang="en-GB" sz="9600" u="sng" dirty="0"/>
              <a:t>appear</a:t>
            </a:r>
            <a:r>
              <a:rPr lang="en-GB" sz="9600" dirty="0"/>
              <a:t> to have </a:t>
            </a:r>
            <a:r>
              <a:rPr lang="en-GB" sz="9600" u="sng" dirty="0"/>
              <a:t>better</a:t>
            </a:r>
            <a:r>
              <a:rPr lang="en-GB" sz="9600" dirty="0"/>
              <a:t> memories, better social </a:t>
            </a:r>
            <a:r>
              <a:rPr lang="en-GB" sz="9600" u="sng" dirty="0"/>
              <a:t>skills</a:t>
            </a:r>
            <a:r>
              <a:rPr lang="en-GB" sz="9600" dirty="0"/>
              <a:t> and are more </a:t>
            </a:r>
            <a:r>
              <a:rPr lang="en-GB" sz="9600" u="sng" dirty="0"/>
              <a:t>competent</a:t>
            </a:r>
            <a:r>
              <a:rPr lang="en-GB" sz="9600" dirty="0"/>
              <a:t> at multitasking. Men, </a:t>
            </a:r>
            <a:r>
              <a:rPr lang="en-GB" sz="9600" u="sng" dirty="0"/>
              <a:t>in contrast</a:t>
            </a:r>
            <a:r>
              <a:rPr lang="en-GB" sz="9600" dirty="0"/>
              <a:t>, seem to focus better on single </a:t>
            </a:r>
            <a:r>
              <a:rPr lang="en-GB" sz="9600" u="sng" dirty="0"/>
              <a:t>issues</a:t>
            </a:r>
            <a:r>
              <a:rPr lang="en-GB" sz="9600" dirty="0"/>
              <a:t> and have superior motor and spatial </a:t>
            </a:r>
            <a:r>
              <a:rPr lang="en-GB" sz="9600" u="sng" dirty="0"/>
              <a:t>skills</a:t>
            </a:r>
            <a:r>
              <a:rPr lang="en-GB" sz="9600" dirty="0"/>
              <a:t>, although </a:t>
            </a:r>
            <a:r>
              <a:rPr lang="en-GB" sz="9600" u="sng" dirty="0"/>
              <a:t>clearly</a:t>
            </a:r>
            <a:r>
              <a:rPr lang="en-GB" sz="9600" dirty="0"/>
              <a:t> many people are </a:t>
            </a:r>
            <a:r>
              <a:rPr lang="en-GB" sz="9600" u="sng" dirty="0"/>
              <a:t>exceptions to</a:t>
            </a:r>
            <a:r>
              <a:rPr lang="en-GB" sz="9600" dirty="0"/>
              <a:t> these patterns.” </a:t>
            </a:r>
            <a:r>
              <a:rPr lang="en-GB" sz="9600" i="1" dirty="0"/>
              <a:t>Living Today</a:t>
            </a:r>
            <a:r>
              <a:rPr lang="en-GB" sz="9600" dirty="0"/>
              <a:t>, Winter 2015, p 90, cited in Bailey (2018).</a:t>
            </a:r>
          </a:p>
          <a:p>
            <a:endParaRPr lang="en-GB" dirty="0"/>
          </a:p>
          <a:p>
            <a:endParaRPr lang="en-GB" dirty="0"/>
          </a:p>
          <a:p>
            <a:endParaRPr lang="en-GB" dirty="0"/>
          </a:p>
          <a:p>
            <a:endParaRPr lang="en-GB" dirty="0"/>
          </a:p>
          <a:p>
            <a:endParaRPr lang="en-GB" dirty="0"/>
          </a:p>
          <a:p>
            <a:r>
              <a:rPr lang="en-GB" sz="4800" dirty="0"/>
              <a:t>Source: Bailey, S., (2018), </a:t>
            </a:r>
            <a:r>
              <a:rPr lang="en-GB" sz="4800" i="1" dirty="0"/>
              <a:t>Academic Writing: A Handbook for International Students, </a:t>
            </a:r>
            <a:r>
              <a:rPr lang="en-GB" sz="4800" dirty="0"/>
              <a:t>Oxford &amp; New York</a:t>
            </a:r>
            <a:r>
              <a:rPr lang="en-GB" sz="4800" i="1" dirty="0"/>
              <a:t>, </a:t>
            </a:r>
            <a:r>
              <a:rPr lang="en-GB" sz="4800" dirty="0"/>
              <a:t>Routledge. p53</a:t>
            </a:r>
          </a:p>
        </p:txBody>
      </p:sp>
    </p:spTree>
    <p:extLst>
      <p:ext uri="{BB962C8B-B14F-4D97-AF65-F5344CB8AC3E}">
        <p14:creationId xmlns:p14="http://schemas.microsoft.com/office/powerpoint/2010/main" val="1692863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BCA7D-0529-5249-B126-D652A5F76B6F}"/>
              </a:ext>
            </a:extLst>
          </p:cNvPr>
          <p:cNvSpPr>
            <a:spLocks noGrp="1"/>
          </p:cNvSpPr>
          <p:nvPr>
            <p:ph type="title"/>
          </p:nvPr>
        </p:nvSpPr>
        <p:spPr/>
        <p:txBody>
          <a:bodyPr/>
          <a:lstStyle/>
          <a:p>
            <a:r>
              <a:rPr lang="en-GB" dirty="0"/>
              <a:t>Play </a:t>
            </a:r>
            <a:r>
              <a:rPr lang="en-GB" dirty="0" err="1"/>
              <a:t>Kahoot</a:t>
            </a:r>
            <a:r>
              <a:rPr lang="en-GB" dirty="0"/>
              <a:t>!</a:t>
            </a:r>
          </a:p>
        </p:txBody>
      </p:sp>
      <p:sp>
        <p:nvSpPr>
          <p:cNvPr id="3" name="Content Placeholder 2">
            <a:extLst>
              <a:ext uri="{FF2B5EF4-FFF2-40B4-BE49-F238E27FC236}">
                <a16:creationId xmlns:a16="http://schemas.microsoft.com/office/drawing/2014/main" id="{1A43BF76-8A22-3846-B73C-D88AEB84EA47}"/>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Choose the best synonym.</a:t>
            </a:r>
          </a:p>
        </p:txBody>
      </p:sp>
    </p:spTree>
    <p:extLst>
      <p:ext uri="{BB962C8B-B14F-4D97-AF65-F5344CB8AC3E}">
        <p14:creationId xmlns:p14="http://schemas.microsoft.com/office/powerpoint/2010/main" val="1859100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E9E92-5BEF-3042-BE24-8EBE9513216A}"/>
              </a:ext>
            </a:extLst>
          </p:cNvPr>
          <p:cNvSpPr>
            <a:spLocks noGrp="1"/>
          </p:cNvSpPr>
          <p:nvPr>
            <p:ph type="title"/>
          </p:nvPr>
        </p:nvSpPr>
        <p:spPr/>
        <p:txBody>
          <a:bodyPr/>
          <a:lstStyle/>
          <a:p>
            <a:r>
              <a:rPr lang="en-GB" dirty="0"/>
              <a:t>Compare your answers</a:t>
            </a:r>
          </a:p>
        </p:txBody>
      </p:sp>
      <p:sp>
        <p:nvSpPr>
          <p:cNvPr id="3" name="Content Placeholder 2">
            <a:extLst>
              <a:ext uri="{FF2B5EF4-FFF2-40B4-BE49-F238E27FC236}">
                <a16:creationId xmlns:a16="http://schemas.microsoft.com/office/drawing/2014/main" id="{C470AA30-9959-5242-8816-6CFCFEC60FD7}"/>
              </a:ext>
            </a:extLst>
          </p:cNvPr>
          <p:cNvSpPr>
            <a:spLocks noGrp="1"/>
          </p:cNvSpPr>
          <p:nvPr>
            <p:ph idx="1"/>
          </p:nvPr>
        </p:nvSpPr>
        <p:spPr/>
        <p:txBody>
          <a:bodyPr>
            <a:normAutofit fontScale="92500" lnSpcReduction="10000"/>
          </a:bodyPr>
          <a:lstStyle/>
          <a:p>
            <a:r>
              <a:rPr lang="en-GB" dirty="0"/>
              <a:t>According to Bailey (2017 p 271) it is </a:t>
            </a:r>
            <a:r>
              <a:rPr lang="en-GB" b="1" dirty="0"/>
              <a:t>generally considered </a:t>
            </a:r>
            <a:r>
              <a:rPr lang="en-GB" dirty="0"/>
              <a:t>that </a:t>
            </a:r>
            <a:r>
              <a:rPr lang="en-GB" b="1" dirty="0"/>
              <a:t>males and females </a:t>
            </a:r>
            <a:r>
              <a:rPr lang="en-GB" dirty="0"/>
              <a:t>think and </a:t>
            </a:r>
            <a:r>
              <a:rPr lang="en-GB" b="1" dirty="0"/>
              <a:t>behave </a:t>
            </a:r>
            <a:r>
              <a:rPr lang="en-GB" dirty="0"/>
              <a:t>in different ways. Women </a:t>
            </a:r>
            <a:r>
              <a:rPr lang="en-GB" b="1" dirty="0"/>
              <a:t>seem </a:t>
            </a:r>
            <a:r>
              <a:rPr lang="en-GB" dirty="0"/>
              <a:t>to have </a:t>
            </a:r>
            <a:r>
              <a:rPr lang="en-GB" b="1" dirty="0"/>
              <a:t>superior</a:t>
            </a:r>
            <a:r>
              <a:rPr lang="en-GB" dirty="0"/>
              <a:t> memories, better social </a:t>
            </a:r>
            <a:r>
              <a:rPr lang="en-GB" b="1" dirty="0"/>
              <a:t>abilities</a:t>
            </a:r>
            <a:r>
              <a:rPr lang="en-GB" dirty="0"/>
              <a:t> and are more </a:t>
            </a:r>
            <a:r>
              <a:rPr lang="en-GB" b="1" dirty="0"/>
              <a:t>successful </a:t>
            </a:r>
            <a:r>
              <a:rPr lang="en-GB" dirty="0"/>
              <a:t>at multitasking. Men, </a:t>
            </a:r>
            <a:r>
              <a:rPr lang="en-GB" b="1" dirty="0"/>
              <a:t>by comparison </a:t>
            </a:r>
            <a:r>
              <a:rPr lang="en-GB" dirty="0"/>
              <a:t>seem to focus better on single </a:t>
            </a:r>
            <a:r>
              <a:rPr lang="en-GB" b="1" dirty="0"/>
              <a:t>subjects </a:t>
            </a:r>
            <a:r>
              <a:rPr lang="en-GB" dirty="0"/>
              <a:t>and have superior motor and spatial </a:t>
            </a:r>
            <a:r>
              <a:rPr lang="en-GB" b="1" dirty="0"/>
              <a:t>abilities</a:t>
            </a:r>
            <a:r>
              <a:rPr lang="en-GB" dirty="0"/>
              <a:t>, although </a:t>
            </a:r>
            <a:r>
              <a:rPr lang="en-GB" b="1" dirty="0"/>
              <a:t>obviously </a:t>
            </a:r>
            <a:r>
              <a:rPr lang="en-GB" dirty="0"/>
              <a:t>many people </a:t>
            </a:r>
            <a:r>
              <a:rPr lang="en-GB" b="1" dirty="0"/>
              <a:t>do not follow </a:t>
            </a:r>
            <a:r>
              <a:rPr lang="en-GB" dirty="0"/>
              <a:t>these patterns. </a:t>
            </a:r>
            <a:endParaRPr lang="en-GB" b="1" dirty="0"/>
          </a:p>
        </p:txBody>
      </p:sp>
    </p:spTree>
    <p:extLst>
      <p:ext uri="{BB962C8B-B14F-4D97-AF65-F5344CB8AC3E}">
        <p14:creationId xmlns:p14="http://schemas.microsoft.com/office/powerpoint/2010/main" val="3903951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B037-1ABD-E545-9DD5-387063E61FF9}"/>
              </a:ext>
            </a:extLst>
          </p:cNvPr>
          <p:cNvSpPr>
            <a:spLocks noGrp="1"/>
          </p:cNvSpPr>
          <p:nvPr>
            <p:ph type="title"/>
          </p:nvPr>
        </p:nvSpPr>
        <p:spPr/>
        <p:txBody>
          <a:bodyPr/>
          <a:lstStyle/>
          <a:p>
            <a:r>
              <a:rPr lang="en-GB" dirty="0"/>
              <a:t>Nation or Nationality</a:t>
            </a:r>
          </a:p>
        </p:txBody>
      </p:sp>
      <p:graphicFrame>
        <p:nvGraphicFramePr>
          <p:cNvPr id="4" name="Content Placeholder 3">
            <a:extLst>
              <a:ext uri="{FF2B5EF4-FFF2-40B4-BE49-F238E27FC236}">
                <a16:creationId xmlns:a16="http://schemas.microsoft.com/office/drawing/2014/main" id="{FC35CDF7-249C-9D46-8325-DC54CB917247}"/>
              </a:ext>
            </a:extLst>
          </p:cNvPr>
          <p:cNvGraphicFramePr>
            <a:graphicFrameLocks noGrp="1"/>
          </p:cNvGraphicFramePr>
          <p:nvPr>
            <p:ph idx="1"/>
            <p:extLst>
              <p:ext uri="{D42A27DB-BD31-4B8C-83A1-F6EECF244321}">
                <p14:modId xmlns:p14="http://schemas.microsoft.com/office/powerpoint/2010/main" val="1587589069"/>
              </p:ext>
            </p:extLst>
          </p:nvPr>
        </p:nvGraphicFramePr>
        <p:xfrm>
          <a:off x="251520" y="1124744"/>
          <a:ext cx="8435280" cy="4693920"/>
        </p:xfrm>
        <a:graphic>
          <a:graphicData uri="http://schemas.openxmlformats.org/drawingml/2006/table">
            <a:tbl>
              <a:tblPr firstRow="1" bandRow="1">
                <a:tableStyleId>{5C22544A-7EE6-4342-B048-85BDC9FD1C3A}</a:tableStyleId>
              </a:tblPr>
              <a:tblGrid>
                <a:gridCol w="4217640">
                  <a:extLst>
                    <a:ext uri="{9D8B030D-6E8A-4147-A177-3AD203B41FA5}">
                      <a16:colId xmlns:a16="http://schemas.microsoft.com/office/drawing/2014/main" val="3412445391"/>
                    </a:ext>
                  </a:extLst>
                </a:gridCol>
                <a:gridCol w="4217640">
                  <a:extLst>
                    <a:ext uri="{9D8B030D-6E8A-4147-A177-3AD203B41FA5}">
                      <a16:colId xmlns:a16="http://schemas.microsoft.com/office/drawing/2014/main" val="369507227"/>
                    </a:ext>
                  </a:extLst>
                </a:gridCol>
              </a:tblGrid>
              <a:tr h="314326">
                <a:tc>
                  <a:txBody>
                    <a:bodyPr/>
                    <a:lstStyle/>
                    <a:p>
                      <a:r>
                        <a:rPr lang="en-GB" sz="1600" dirty="0"/>
                        <a:t>Wales</a:t>
                      </a:r>
                    </a:p>
                  </a:txBody>
                  <a:tcPr/>
                </a:tc>
                <a:tc>
                  <a:txBody>
                    <a:bodyPr/>
                    <a:lstStyle/>
                    <a:p>
                      <a:r>
                        <a:rPr lang="en-GB" sz="1600" dirty="0"/>
                        <a:t>Welsh</a:t>
                      </a:r>
                    </a:p>
                  </a:txBody>
                  <a:tcPr/>
                </a:tc>
                <a:extLst>
                  <a:ext uri="{0D108BD9-81ED-4DB2-BD59-A6C34878D82A}">
                    <a16:rowId xmlns:a16="http://schemas.microsoft.com/office/drawing/2014/main" val="1795452087"/>
                  </a:ext>
                </a:extLst>
              </a:tr>
              <a:tr h="314326">
                <a:tc>
                  <a:txBody>
                    <a:bodyPr/>
                    <a:lstStyle/>
                    <a:p>
                      <a:r>
                        <a:rPr lang="en-GB" sz="1600" dirty="0"/>
                        <a:t>China</a:t>
                      </a:r>
                    </a:p>
                  </a:txBody>
                  <a:tcPr/>
                </a:tc>
                <a:tc>
                  <a:txBody>
                    <a:bodyPr/>
                    <a:lstStyle/>
                    <a:p>
                      <a:r>
                        <a:rPr lang="en-GB" sz="1600" dirty="0"/>
                        <a:t>Chinese</a:t>
                      </a:r>
                    </a:p>
                  </a:txBody>
                  <a:tcPr/>
                </a:tc>
                <a:extLst>
                  <a:ext uri="{0D108BD9-81ED-4DB2-BD59-A6C34878D82A}">
                    <a16:rowId xmlns:a16="http://schemas.microsoft.com/office/drawing/2014/main" val="2165715628"/>
                  </a:ext>
                </a:extLst>
              </a:tr>
              <a:tr h="314326">
                <a:tc>
                  <a:txBody>
                    <a:bodyPr/>
                    <a:lstStyle/>
                    <a:p>
                      <a:r>
                        <a:rPr lang="en-GB" sz="1600" dirty="0"/>
                        <a:t>England</a:t>
                      </a:r>
                    </a:p>
                  </a:txBody>
                  <a:tcPr/>
                </a:tc>
                <a:tc>
                  <a:txBody>
                    <a:bodyPr/>
                    <a:lstStyle/>
                    <a:p>
                      <a:r>
                        <a:rPr lang="en-GB" sz="1600" dirty="0"/>
                        <a:t>English</a:t>
                      </a:r>
                    </a:p>
                  </a:txBody>
                  <a:tcPr/>
                </a:tc>
                <a:extLst>
                  <a:ext uri="{0D108BD9-81ED-4DB2-BD59-A6C34878D82A}">
                    <a16:rowId xmlns:a16="http://schemas.microsoft.com/office/drawing/2014/main" val="198924357"/>
                  </a:ext>
                </a:extLst>
              </a:tr>
              <a:tr h="314326">
                <a:tc>
                  <a:txBody>
                    <a:bodyPr/>
                    <a:lstStyle/>
                    <a:p>
                      <a:r>
                        <a:rPr lang="en-GB" sz="1600" dirty="0"/>
                        <a:t>America</a:t>
                      </a:r>
                    </a:p>
                  </a:txBody>
                  <a:tcPr/>
                </a:tc>
                <a:tc>
                  <a:txBody>
                    <a:bodyPr/>
                    <a:lstStyle/>
                    <a:p>
                      <a:r>
                        <a:rPr lang="en-GB" sz="1600" dirty="0"/>
                        <a:t>American</a:t>
                      </a:r>
                    </a:p>
                  </a:txBody>
                  <a:tcPr/>
                </a:tc>
                <a:extLst>
                  <a:ext uri="{0D108BD9-81ED-4DB2-BD59-A6C34878D82A}">
                    <a16:rowId xmlns:a16="http://schemas.microsoft.com/office/drawing/2014/main" val="826791871"/>
                  </a:ext>
                </a:extLst>
              </a:tr>
              <a:tr h="314326">
                <a:tc>
                  <a:txBody>
                    <a:bodyPr/>
                    <a:lstStyle/>
                    <a:p>
                      <a:r>
                        <a:rPr lang="en-GB" sz="1600" dirty="0"/>
                        <a:t>Vietnam</a:t>
                      </a:r>
                    </a:p>
                  </a:txBody>
                  <a:tcPr/>
                </a:tc>
                <a:tc>
                  <a:txBody>
                    <a:bodyPr/>
                    <a:lstStyle/>
                    <a:p>
                      <a:r>
                        <a:rPr lang="en-GB" sz="1600" dirty="0"/>
                        <a:t>Vietnamese</a:t>
                      </a:r>
                    </a:p>
                  </a:txBody>
                  <a:tcPr/>
                </a:tc>
                <a:extLst>
                  <a:ext uri="{0D108BD9-81ED-4DB2-BD59-A6C34878D82A}">
                    <a16:rowId xmlns:a16="http://schemas.microsoft.com/office/drawing/2014/main" val="4163650239"/>
                  </a:ext>
                </a:extLst>
              </a:tr>
              <a:tr h="314326">
                <a:tc>
                  <a:txBody>
                    <a:bodyPr/>
                    <a:lstStyle/>
                    <a:p>
                      <a:r>
                        <a:rPr lang="en-GB" sz="1600" dirty="0"/>
                        <a:t>Australia</a:t>
                      </a:r>
                    </a:p>
                  </a:txBody>
                  <a:tcPr/>
                </a:tc>
                <a:tc>
                  <a:txBody>
                    <a:bodyPr/>
                    <a:lstStyle/>
                    <a:p>
                      <a:r>
                        <a:rPr lang="en-GB" sz="1600" dirty="0"/>
                        <a:t>Australian</a:t>
                      </a:r>
                    </a:p>
                  </a:txBody>
                  <a:tcPr/>
                </a:tc>
                <a:extLst>
                  <a:ext uri="{0D108BD9-81ED-4DB2-BD59-A6C34878D82A}">
                    <a16:rowId xmlns:a16="http://schemas.microsoft.com/office/drawing/2014/main" val="667552770"/>
                  </a:ext>
                </a:extLst>
              </a:tr>
              <a:tr h="314326">
                <a:tc>
                  <a:txBody>
                    <a:bodyPr/>
                    <a:lstStyle/>
                    <a:p>
                      <a:r>
                        <a:rPr lang="en-GB" sz="1600" dirty="0"/>
                        <a:t>Thailand</a:t>
                      </a:r>
                    </a:p>
                  </a:txBody>
                  <a:tcPr/>
                </a:tc>
                <a:tc>
                  <a:txBody>
                    <a:bodyPr/>
                    <a:lstStyle/>
                    <a:p>
                      <a:r>
                        <a:rPr lang="en-GB" sz="1600" dirty="0"/>
                        <a:t>Thai</a:t>
                      </a:r>
                    </a:p>
                  </a:txBody>
                  <a:tcPr/>
                </a:tc>
                <a:extLst>
                  <a:ext uri="{0D108BD9-81ED-4DB2-BD59-A6C34878D82A}">
                    <a16:rowId xmlns:a16="http://schemas.microsoft.com/office/drawing/2014/main" val="1264680606"/>
                  </a:ext>
                </a:extLst>
              </a:tr>
              <a:tr h="314326">
                <a:tc>
                  <a:txBody>
                    <a:bodyPr/>
                    <a:lstStyle/>
                    <a:p>
                      <a:r>
                        <a:rPr lang="en-GB" sz="1600" dirty="0"/>
                        <a:t>Japan</a:t>
                      </a:r>
                    </a:p>
                  </a:txBody>
                  <a:tcPr/>
                </a:tc>
                <a:tc>
                  <a:txBody>
                    <a:bodyPr/>
                    <a:lstStyle/>
                    <a:p>
                      <a:r>
                        <a:rPr lang="en-GB" sz="1600" dirty="0"/>
                        <a:t>Japanese</a:t>
                      </a:r>
                    </a:p>
                  </a:txBody>
                  <a:tcPr/>
                </a:tc>
                <a:extLst>
                  <a:ext uri="{0D108BD9-81ED-4DB2-BD59-A6C34878D82A}">
                    <a16:rowId xmlns:a16="http://schemas.microsoft.com/office/drawing/2014/main" val="358080600"/>
                  </a:ext>
                </a:extLst>
              </a:tr>
              <a:tr h="314326">
                <a:tc>
                  <a:txBody>
                    <a:bodyPr/>
                    <a:lstStyle/>
                    <a:p>
                      <a:r>
                        <a:rPr lang="en-GB" sz="1600" dirty="0"/>
                        <a:t>Italy</a:t>
                      </a:r>
                    </a:p>
                  </a:txBody>
                  <a:tcPr/>
                </a:tc>
                <a:tc>
                  <a:txBody>
                    <a:bodyPr/>
                    <a:lstStyle/>
                    <a:p>
                      <a:r>
                        <a:rPr lang="en-GB" sz="1600" dirty="0"/>
                        <a:t>Italian</a:t>
                      </a:r>
                    </a:p>
                  </a:txBody>
                  <a:tcPr/>
                </a:tc>
                <a:extLst>
                  <a:ext uri="{0D108BD9-81ED-4DB2-BD59-A6C34878D82A}">
                    <a16:rowId xmlns:a16="http://schemas.microsoft.com/office/drawing/2014/main" val="895359613"/>
                  </a:ext>
                </a:extLst>
              </a:tr>
              <a:tr h="314326">
                <a:tc>
                  <a:txBody>
                    <a:bodyPr/>
                    <a:lstStyle/>
                    <a:p>
                      <a:r>
                        <a:rPr lang="en-GB" sz="1600" dirty="0"/>
                        <a:t>Africa</a:t>
                      </a:r>
                    </a:p>
                  </a:txBody>
                  <a:tcPr/>
                </a:tc>
                <a:tc>
                  <a:txBody>
                    <a:bodyPr/>
                    <a:lstStyle/>
                    <a:p>
                      <a:r>
                        <a:rPr lang="en-GB" sz="1600" dirty="0"/>
                        <a:t>African</a:t>
                      </a:r>
                    </a:p>
                  </a:txBody>
                  <a:tcPr/>
                </a:tc>
                <a:extLst>
                  <a:ext uri="{0D108BD9-81ED-4DB2-BD59-A6C34878D82A}">
                    <a16:rowId xmlns:a16="http://schemas.microsoft.com/office/drawing/2014/main" val="1052739466"/>
                  </a:ext>
                </a:extLst>
              </a:tr>
              <a:tr h="314326">
                <a:tc>
                  <a:txBody>
                    <a:bodyPr/>
                    <a:lstStyle/>
                    <a:p>
                      <a:r>
                        <a:rPr lang="en-GB" sz="1600" dirty="0"/>
                        <a:t>Poland</a:t>
                      </a:r>
                    </a:p>
                  </a:txBody>
                  <a:tcPr/>
                </a:tc>
                <a:tc>
                  <a:txBody>
                    <a:bodyPr/>
                    <a:lstStyle/>
                    <a:p>
                      <a:r>
                        <a:rPr lang="en-GB" sz="1600" dirty="0"/>
                        <a:t>Polish</a:t>
                      </a:r>
                    </a:p>
                  </a:txBody>
                  <a:tcPr/>
                </a:tc>
                <a:extLst>
                  <a:ext uri="{0D108BD9-81ED-4DB2-BD59-A6C34878D82A}">
                    <a16:rowId xmlns:a16="http://schemas.microsoft.com/office/drawing/2014/main" val="2943386178"/>
                  </a:ext>
                </a:extLst>
              </a:tr>
              <a:tr h="314326">
                <a:tc>
                  <a:txBody>
                    <a:bodyPr/>
                    <a:lstStyle/>
                    <a:p>
                      <a:r>
                        <a:rPr lang="en-GB" sz="1600" dirty="0"/>
                        <a:t>Spain</a:t>
                      </a:r>
                    </a:p>
                  </a:txBody>
                  <a:tcPr/>
                </a:tc>
                <a:tc>
                  <a:txBody>
                    <a:bodyPr/>
                    <a:lstStyle/>
                    <a:p>
                      <a:r>
                        <a:rPr lang="en-GB" sz="1600" dirty="0"/>
                        <a:t>Spanish</a:t>
                      </a:r>
                    </a:p>
                  </a:txBody>
                  <a:tcPr/>
                </a:tc>
                <a:extLst>
                  <a:ext uri="{0D108BD9-81ED-4DB2-BD59-A6C34878D82A}">
                    <a16:rowId xmlns:a16="http://schemas.microsoft.com/office/drawing/2014/main" val="3316050590"/>
                  </a:ext>
                </a:extLst>
              </a:tr>
              <a:tr h="314326">
                <a:tc>
                  <a:txBody>
                    <a:bodyPr/>
                    <a:lstStyle/>
                    <a:p>
                      <a:r>
                        <a:rPr lang="en-GB" sz="1600" dirty="0"/>
                        <a:t>Nepal</a:t>
                      </a:r>
                    </a:p>
                  </a:txBody>
                  <a:tcPr/>
                </a:tc>
                <a:tc>
                  <a:txBody>
                    <a:bodyPr/>
                    <a:lstStyle/>
                    <a:p>
                      <a:r>
                        <a:rPr lang="en-GB" sz="1600" dirty="0"/>
                        <a:t>Nepalese</a:t>
                      </a:r>
                    </a:p>
                  </a:txBody>
                  <a:tcPr/>
                </a:tc>
                <a:extLst>
                  <a:ext uri="{0D108BD9-81ED-4DB2-BD59-A6C34878D82A}">
                    <a16:rowId xmlns:a16="http://schemas.microsoft.com/office/drawing/2014/main" val="386975152"/>
                  </a:ext>
                </a:extLst>
              </a:tr>
              <a:tr h="314326">
                <a:tc>
                  <a:txBody>
                    <a:bodyPr/>
                    <a:lstStyle/>
                    <a:p>
                      <a:r>
                        <a:rPr lang="en-GB" sz="1600" dirty="0"/>
                        <a:t>Brazil</a:t>
                      </a:r>
                    </a:p>
                  </a:txBody>
                  <a:tcPr/>
                </a:tc>
                <a:tc>
                  <a:txBody>
                    <a:bodyPr/>
                    <a:lstStyle/>
                    <a:p>
                      <a:r>
                        <a:rPr lang="en-GB" sz="1600" dirty="0"/>
                        <a:t>Brazilian</a:t>
                      </a:r>
                    </a:p>
                  </a:txBody>
                  <a:tcPr/>
                </a:tc>
                <a:extLst>
                  <a:ext uri="{0D108BD9-81ED-4DB2-BD59-A6C34878D82A}">
                    <a16:rowId xmlns:a16="http://schemas.microsoft.com/office/drawing/2014/main" val="281568874"/>
                  </a:ext>
                </a:extLst>
              </a:tr>
            </a:tbl>
          </a:graphicData>
        </a:graphic>
      </p:graphicFrame>
    </p:spTree>
    <p:extLst>
      <p:ext uri="{BB962C8B-B14F-4D97-AF65-F5344CB8AC3E}">
        <p14:creationId xmlns:p14="http://schemas.microsoft.com/office/powerpoint/2010/main" val="1014010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6E29B-BF45-4C48-9D53-A39FC6279404}"/>
              </a:ext>
            </a:extLst>
          </p:cNvPr>
          <p:cNvSpPr>
            <a:spLocks noGrp="1"/>
          </p:cNvSpPr>
          <p:nvPr>
            <p:ph type="title"/>
          </p:nvPr>
        </p:nvSpPr>
        <p:spPr/>
        <p:txBody>
          <a:bodyPr>
            <a:normAutofit fontScale="90000"/>
          </a:bodyPr>
          <a:lstStyle/>
          <a:p>
            <a:r>
              <a:rPr lang="en-GB" dirty="0"/>
              <a:t>How many ways are there to make a nationality in English?</a:t>
            </a:r>
            <a:br>
              <a:rPr lang="en-GB" dirty="0"/>
            </a:br>
            <a:endParaRPr lang="en-GB" dirty="0"/>
          </a:p>
        </p:txBody>
      </p:sp>
      <p:graphicFrame>
        <p:nvGraphicFramePr>
          <p:cNvPr id="10" name="Table 9">
            <a:extLst>
              <a:ext uri="{FF2B5EF4-FFF2-40B4-BE49-F238E27FC236}">
                <a16:creationId xmlns:a16="http://schemas.microsoft.com/office/drawing/2014/main" id="{74D2BCF5-6DBB-E64B-91E1-0B3D24F35A66}"/>
              </a:ext>
            </a:extLst>
          </p:cNvPr>
          <p:cNvGraphicFramePr>
            <a:graphicFrameLocks noGrp="1"/>
          </p:cNvGraphicFramePr>
          <p:nvPr>
            <p:extLst>
              <p:ext uri="{D42A27DB-BD31-4B8C-83A1-F6EECF244321}">
                <p14:modId xmlns:p14="http://schemas.microsoft.com/office/powerpoint/2010/main" val="1585846670"/>
              </p:ext>
            </p:extLst>
          </p:nvPr>
        </p:nvGraphicFramePr>
        <p:xfrm>
          <a:off x="611560" y="1397000"/>
          <a:ext cx="7776864" cy="3754120"/>
        </p:xfrm>
        <a:graphic>
          <a:graphicData uri="http://schemas.openxmlformats.org/drawingml/2006/table">
            <a:tbl>
              <a:tblPr firstRow="1" bandRow="1">
                <a:tableStyleId>{5C22544A-7EE6-4342-B048-85BDC9FD1C3A}</a:tableStyleId>
              </a:tblPr>
              <a:tblGrid>
                <a:gridCol w="1296144">
                  <a:extLst>
                    <a:ext uri="{9D8B030D-6E8A-4147-A177-3AD203B41FA5}">
                      <a16:colId xmlns:a16="http://schemas.microsoft.com/office/drawing/2014/main" val="301049203"/>
                    </a:ext>
                  </a:extLst>
                </a:gridCol>
                <a:gridCol w="1296144">
                  <a:extLst>
                    <a:ext uri="{9D8B030D-6E8A-4147-A177-3AD203B41FA5}">
                      <a16:colId xmlns:a16="http://schemas.microsoft.com/office/drawing/2014/main" val="3145279392"/>
                    </a:ext>
                  </a:extLst>
                </a:gridCol>
                <a:gridCol w="1296144">
                  <a:extLst>
                    <a:ext uri="{9D8B030D-6E8A-4147-A177-3AD203B41FA5}">
                      <a16:colId xmlns:a16="http://schemas.microsoft.com/office/drawing/2014/main" val="2323898587"/>
                    </a:ext>
                  </a:extLst>
                </a:gridCol>
                <a:gridCol w="1296144">
                  <a:extLst>
                    <a:ext uri="{9D8B030D-6E8A-4147-A177-3AD203B41FA5}">
                      <a16:colId xmlns:a16="http://schemas.microsoft.com/office/drawing/2014/main" val="1778912043"/>
                    </a:ext>
                  </a:extLst>
                </a:gridCol>
                <a:gridCol w="1296144">
                  <a:extLst>
                    <a:ext uri="{9D8B030D-6E8A-4147-A177-3AD203B41FA5}">
                      <a16:colId xmlns:a16="http://schemas.microsoft.com/office/drawing/2014/main" val="2692859091"/>
                    </a:ext>
                  </a:extLst>
                </a:gridCol>
                <a:gridCol w="1296144">
                  <a:extLst>
                    <a:ext uri="{9D8B030D-6E8A-4147-A177-3AD203B41FA5}">
                      <a16:colId xmlns:a16="http://schemas.microsoft.com/office/drawing/2014/main" val="584851305"/>
                    </a:ext>
                  </a:extLst>
                </a:gridCol>
              </a:tblGrid>
              <a:tr h="370840">
                <a:tc>
                  <a:txBody>
                    <a:bodyPr/>
                    <a:lstStyle/>
                    <a:p>
                      <a:pPr algn="ctr"/>
                      <a:r>
                        <a:rPr lang="en-GB" dirty="0"/>
                        <a:t>- </a:t>
                      </a:r>
                      <a:r>
                        <a:rPr lang="en-GB" dirty="0" err="1"/>
                        <a:t>sh</a:t>
                      </a:r>
                      <a:r>
                        <a:rPr lang="en-GB" dirty="0"/>
                        <a:t> or -</a:t>
                      </a:r>
                      <a:r>
                        <a:rPr lang="en-GB" dirty="0" err="1"/>
                        <a:t>ish</a:t>
                      </a:r>
                      <a:endParaRPr lang="en-GB" dirty="0"/>
                    </a:p>
                  </a:txBody>
                  <a:tcPr/>
                </a:tc>
                <a:tc>
                  <a:txBody>
                    <a:bodyPr/>
                    <a:lstStyle/>
                    <a:p>
                      <a:pPr algn="ctr"/>
                      <a:r>
                        <a:rPr lang="en-GB" dirty="0"/>
                        <a:t>- ese</a:t>
                      </a:r>
                    </a:p>
                  </a:txBody>
                  <a:tcPr/>
                </a:tc>
                <a:tc>
                  <a:txBody>
                    <a:bodyPr/>
                    <a:lstStyle/>
                    <a:p>
                      <a:pPr algn="ctr"/>
                      <a:r>
                        <a:rPr lang="en-GB" dirty="0"/>
                        <a:t>-an</a:t>
                      </a:r>
                    </a:p>
                  </a:txBody>
                  <a:tcPr/>
                </a:tc>
                <a:tc>
                  <a:txBody>
                    <a:bodyPr/>
                    <a:lstStyle/>
                    <a:p>
                      <a:pPr algn="ctr"/>
                      <a:r>
                        <a:rPr lang="en-GB" dirty="0"/>
                        <a:t>-</a:t>
                      </a:r>
                      <a:r>
                        <a:rPr lang="en-GB" dirty="0" err="1"/>
                        <a:t>ian</a:t>
                      </a:r>
                      <a:endParaRPr lang="en-GB" dirty="0"/>
                    </a:p>
                  </a:txBody>
                  <a:tcPr/>
                </a:tc>
                <a:tc>
                  <a:txBody>
                    <a:bodyPr/>
                    <a:lstStyle/>
                    <a:p>
                      <a:pPr algn="ctr"/>
                      <a:r>
                        <a:rPr lang="en-GB" dirty="0"/>
                        <a:t>-</a:t>
                      </a:r>
                      <a:r>
                        <a:rPr lang="en-GB" dirty="0" err="1"/>
                        <a:t>ch</a:t>
                      </a:r>
                      <a:endParaRPr lang="en-GB" dirty="0"/>
                    </a:p>
                  </a:txBody>
                  <a:tcPr/>
                </a:tc>
                <a:tc>
                  <a:txBody>
                    <a:bodyPr/>
                    <a:lstStyle/>
                    <a:p>
                      <a:pPr algn="ctr"/>
                      <a:r>
                        <a:rPr lang="en-GB" dirty="0"/>
                        <a:t>Other</a:t>
                      </a:r>
                    </a:p>
                  </a:txBody>
                  <a:tcPr/>
                </a:tc>
                <a:extLst>
                  <a:ext uri="{0D108BD9-81ED-4DB2-BD59-A6C34878D82A}">
                    <a16:rowId xmlns:a16="http://schemas.microsoft.com/office/drawing/2014/main" val="602158110"/>
                  </a:ext>
                </a:extLst>
              </a:tr>
              <a:tr h="370840">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p>
                      <a:endParaRPr lang="en-GB" dirty="0"/>
                    </a:p>
                  </a:txBody>
                  <a:tcPr/>
                </a:tc>
                <a:tc>
                  <a:txBody>
                    <a:bodyPr/>
                    <a:lstStyle/>
                    <a:p>
                      <a:endParaRPr lang="en-GB" dirty="0"/>
                    </a:p>
                    <a:p>
                      <a:endParaRPr lang="en-GB" dirty="0"/>
                    </a:p>
                    <a:p>
                      <a:endParaRPr lang="en-GB" dirty="0"/>
                    </a:p>
                    <a:p>
                      <a:endParaRPr lang="en-GB" dirty="0"/>
                    </a:p>
                  </a:txBody>
                  <a:tcPr/>
                </a:tc>
                <a:tc>
                  <a:txBody>
                    <a:bodyPr/>
                    <a:lstStyle/>
                    <a:p>
                      <a:endParaRPr lang="en-GB" dirty="0"/>
                    </a:p>
                    <a:p>
                      <a:endParaRPr lang="en-GB" dirty="0"/>
                    </a:p>
                    <a:p>
                      <a:endParaRPr lang="en-GB" dirty="0"/>
                    </a:p>
                  </a:txBody>
                  <a:tcPr/>
                </a:tc>
                <a:tc>
                  <a:txBody>
                    <a:bodyPr/>
                    <a:lstStyle/>
                    <a:p>
                      <a:endParaRPr lang="en-GB" dirty="0"/>
                    </a:p>
                    <a:p>
                      <a:endParaRPr lang="en-GB" dirty="0"/>
                    </a:p>
                  </a:txBody>
                  <a:tcPr/>
                </a:tc>
                <a:tc>
                  <a:txBody>
                    <a:bodyPr/>
                    <a:lstStyle/>
                    <a:p>
                      <a:endParaRPr lang="en-GB" dirty="0"/>
                    </a:p>
                    <a:p>
                      <a:endParaRPr lang="en-GB" dirty="0"/>
                    </a:p>
                    <a:p>
                      <a:endParaRPr lang="en-GB" dirty="0"/>
                    </a:p>
                  </a:txBody>
                  <a:tcPr/>
                </a:tc>
                <a:extLst>
                  <a:ext uri="{0D108BD9-81ED-4DB2-BD59-A6C34878D82A}">
                    <a16:rowId xmlns:a16="http://schemas.microsoft.com/office/drawing/2014/main" val="1752860648"/>
                  </a:ext>
                </a:extLst>
              </a:tr>
            </a:tbl>
          </a:graphicData>
        </a:graphic>
      </p:graphicFrame>
    </p:spTree>
    <p:extLst>
      <p:ext uri="{BB962C8B-B14F-4D97-AF65-F5344CB8AC3E}">
        <p14:creationId xmlns:p14="http://schemas.microsoft.com/office/powerpoint/2010/main" val="129664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19682-68FD-6A4A-96CE-B59722ABFF92}"/>
              </a:ext>
            </a:extLst>
          </p:cNvPr>
          <p:cNvSpPr>
            <a:spLocks noGrp="1"/>
          </p:cNvSpPr>
          <p:nvPr>
            <p:ph type="title"/>
          </p:nvPr>
        </p:nvSpPr>
        <p:spPr/>
        <p:txBody>
          <a:bodyPr/>
          <a:lstStyle/>
          <a:p>
            <a:r>
              <a:rPr lang="en-GB" dirty="0"/>
              <a:t>Nation or Nationality?</a:t>
            </a:r>
          </a:p>
        </p:txBody>
      </p:sp>
      <p:sp>
        <p:nvSpPr>
          <p:cNvPr id="3" name="Content Placeholder 2">
            <a:extLst>
              <a:ext uri="{FF2B5EF4-FFF2-40B4-BE49-F238E27FC236}">
                <a16:creationId xmlns:a16="http://schemas.microsoft.com/office/drawing/2014/main" id="{E214AE72-95B0-6343-BE40-31D2A9F624B3}"/>
              </a:ext>
            </a:extLst>
          </p:cNvPr>
          <p:cNvSpPr>
            <a:spLocks noGrp="1"/>
          </p:cNvSpPr>
          <p:nvPr>
            <p:ph idx="1"/>
          </p:nvPr>
        </p:nvSpPr>
        <p:spPr/>
        <p:txBody>
          <a:bodyPr/>
          <a:lstStyle/>
          <a:p>
            <a:endParaRPr lang="en-GB" dirty="0"/>
          </a:p>
          <a:p>
            <a:endParaRPr lang="en-GB" dirty="0"/>
          </a:p>
          <a:p>
            <a:r>
              <a:rPr lang="en-GB" dirty="0">
                <a:hlinkClick r:id="rId3"/>
              </a:rPr>
              <a:t>https://padlet.com/transitiontales/x52pl7l6nckp5wq2</a:t>
            </a:r>
            <a:r>
              <a:rPr lang="en-GB" dirty="0"/>
              <a:t> </a:t>
            </a:r>
          </a:p>
        </p:txBody>
      </p:sp>
    </p:spTree>
    <p:extLst>
      <p:ext uri="{BB962C8B-B14F-4D97-AF65-F5344CB8AC3E}">
        <p14:creationId xmlns:p14="http://schemas.microsoft.com/office/powerpoint/2010/main" val="609213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19119</TotalTime>
  <Words>954</Words>
  <Application>Microsoft Macintosh PowerPoint</Application>
  <PresentationFormat>On-screen Show (4:3)</PresentationFormat>
  <Paragraphs>153</Paragraphs>
  <Slides>19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 English Language Support 2021 with Stephanie Bradley, Dip Ed., Dip TEFLA, MA  Academic Skills 3:  Summarising and Paraphrasing   </vt:lpstr>
      <vt:lpstr>Discourse Markers</vt:lpstr>
      <vt:lpstr>Discourse Markers</vt:lpstr>
      <vt:lpstr>What can you remember?</vt:lpstr>
      <vt:lpstr>Review Comparisons</vt:lpstr>
      <vt:lpstr>Business Speak</vt:lpstr>
      <vt:lpstr>Summarise This:</vt:lpstr>
      <vt:lpstr>What is different?</vt:lpstr>
      <vt:lpstr>Compare:</vt:lpstr>
      <vt:lpstr>Look at the citation. What is wrong? </vt:lpstr>
      <vt:lpstr>Summarise the following citation</vt:lpstr>
      <vt:lpstr>Useful phrases</vt:lpstr>
      <vt:lpstr>Compare your answer</vt:lpstr>
      <vt:lpstr>Practice Paraphrasing</vt:lpstr>
      <vt:lpstr>Play Kahoot!</vt:lpstr>
      <vt:lpstr>Compare your answers</vt:lpstr>
      <vt:lpstr>Nation or Nationality</vt:lpstr>
      <vt:lpstr>How many ways are there to make a nationality in English? </vt:lpstr>
      <vt:lpstr>Nation or Nationality?</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Bradley, Stephanie</cp:lastModifiedBy>
  <cp:revision>117</cp:revision>
  <dcterms:created xsi:type="dcterms:W3CDTF">2015-04-14T15:21:28Z</dcterms:created>
  <dcterms:modified xsi:type="dcterms:W3CDTF">2021-11-24T14:46:28Z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