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 id="2147483690" r:id="rId5"/>
  </p:sldMasterIdLst>
  <p:notesMasterIdLst>
    <p:notesMasterId r:id="rId70"/>
  </p:notesMasterIdLst>
  <p:sldIdLst>
    <p:sldId id="347" r:id="rId6"/>
    <p:sldId id="355" r:id="rId7"/>
    <p:sldId id="268" r:id="rId8"/>
    <p:sldId id="305" r:id="rId9"/>
    <p:sldId id="257" r:id="rId10"/>
    <p:sldId id="279" r:id="rId11"/>
    <p:sldId id="278" r:id="rId12"/>
    <p:sldId id="291" r:id="rId13"/>
    <p:sldId id="281" r:id="rId14"/>
    <p:sldId id="292" r:id="rId15"/>
    <p:sldId id="282" r:id="rId16"/>
    <p:sldId id="315" r:id="rId17"/>
    <p:sldId id="316" r:id="rId18"/>
    <p:sldId id="318" r:id="rId19"/>
    <p:sldId id="320" r:id="rId20"/>
    <p:sldId id="319" r:id="rId21"/>
    <p:sldId id="363" r:id="rId22"/>
    <p:sldId id="364" r:id="rId23"/>
    <p:sldId id="365" r:id="rId24"/>
    <p:sldId id="323" r:id="rId25"/>
    <p:sldId id="307" r:id="rId26"/>
    <p:sldId id="350" r:id="rId27"/>
    <p:sldId id="351" r:id="rId28"/>
    <p:sldId id="352" r:id="rId29"/>
    <p:sldId id="353" r:id="rId30"/>
    <p:sldId id="361" r:id="rId31"/>
    <p:sldId id="322" r:id="rId32"/>
    <p:sldId id="359" r:id="rId33"/>
    <p:sldId id="313" r:id="rId34"/>
    <p:sldId id="366" r:id="rId35"/>
    <p:sldId id="356" r:id="rId36"/>
    <p:sldId id="362" r:id="rId37"/>
    <p:sldId id="309" r:id="rId38"/>
    <p:sldId id="357" r:id="rId39"/>
    <p:sldId id="358" r:id="rId40"/>
    <p:sldId id="336" r:id="rId41"/>
    <p:sldId id="367" r:id="rId42"/>
    <p:sldId id="368" r:id="rId43"/>
    <p:sldId id="326" r:id="rId44"/>
    <p:sldId id="327" r:id="rId45"/>
    <p:sldId id="331" r:id="rId46"/>
    <p:sldId id="329" r:id="rId47"/>
    <p:sldId id="333" r:id="rId48"/>
    <p:sldId id="332" r:id="rId49"/>
    <p:sldId id="330" r:id="rId50"/>
    <p:sldId id="369" r:id="rId51"/>
    <p:sldId id="371" r:id="rId52"/>
    <p:sldId id="370" r:id="rId53"/>
    <p:sldId id="376" r:id="rId54"/>
    <p:sldId id="373" r:id="rId55"/>
    <p:sldId id="380" r:id="rId56"/>
    <p:sldId id="378" r:id="rId57"/>
    <p:sldId id="372" r:id="rId58"/>
    <p:sldId id="346" r:id="rId59"/>
    <p:sldId id="379" r:id="rId60"/>
    <p:sldId id="381" r:id="rId61"/>
    <p:sldId id="382" r:id="rId62"/>
    <p:sldId id="383" r:id="rId63"/>
    <p:sldId id="384" r:id="rId64"/>
    <p:sldId id="385" r:id="rId65"/>
    <p:sldId id="341" r:id="rId66"/>
    <p:sldId id="345" r:id="rId67"/>
    <p:sldId id="343" r:id="rId68"/>
    <p:sldId id="344" r:id="rId6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6A2EF59-8BED-47D8-B0ED-3769BB7D33EA}">
          <p14:sldIdLst/>
        </p14:section>
        <p14:section name="Default Section" id="{7A2D263E-9A34-4B07-A590-0C58671058DD}">
          <p14:sldIdLst>
            <p14:sldId id="347"/>
            <p14:sldId id="355"/>
            <p14:sldId id="268"/>
            <p14:sldId id="305"/>
            <p14:sldId id="257"/>
            <p14:sldId id="279"/>
            <p14:sldId id="278"/>
            <p14:sldId id="291"/>
            <p14:sldId id="281"/>
            <p14:sldId id="292"/>
            <p14:sldId id="282"/>
            <p14:sldId id="315"/>
            <p14:sldId id="316"/>
            <p14:sldId id="318"/>
            <p14:sldId id="320"/>
            <p14:sldId id="319"/>
            <p14:sldId id="363"/>
            <p14:sldId id="364"/>
            <p14:sldId id="365"/>
            <p14:sldId id="323"/>
            <p14:sldId id="307"/>
            <p14:sldId id="350"/>
            <p14:sldId id="351"/>
            <p14:sldId id="352"/>
            <p14:sldId id="353"/>
            <p14:sldId id="361"/>
            <p14:sldId id="322"/>
            <p14:sldId id="359"/>
            <p14:sldId id="313"/>
            <p14:sldId id="366"/>
            <p14:sldId id="356"/>
            <p14:sldId id="362"/>
            <p14:sldId id="309"/>
            <p14:sldId id="357"/>
            <p14:sldId id="358"/>
            <p14:sldId id="336"/>
            <p14:sldId id="367"/>
            <p14:sldId id="368"/>
            <p14:sldId id="326"/>
            <p14:sldId id="327"/>
            <p14:sldId id="331"/>
            <p14:sldId id="329"/>
            <p14:sldId id="333"/>
            <p14:sldId id="332"/>
            <p14:sldId id="330"/>
            <p14:sldId id="369"/>
            <p14:sldId id="371"/>
            <p14:sldId id="370"/>
            <p14:sldId id="376"/>
            <p14:sldId id="373"/>
            <p14:sldId id="380"/>
            <p14:sldId id="378"/>
            <p14:sldId id="372"/>
            <p14:sldId id="346"/>
            <p14:sldId id="379"/>
            <p14:sldId id="381"/>
            <p14:sldId id="382"/>
            <p14:sldId id="383"/>
            <p14:sldId id="384"/>
            <p14:sldId id="385"/>
            <p14:sldId id="341"/>
            <p14:sldId id="345"/>
            <p14:sldId id="343"/>
            <p14:sldId id="344"/>
          </p14:sldIdLst>
        </p14:section>
      </p14:section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xander" initials="A" lastIdx="1" clrIdx="0">
    <p:extLst>
      <p:ext uri="{19B8F6BF-5375-455C-9EA6-DF929625EA0E}">
        <p15:presenceInfo xmlns:p15="http://schemas.microsoft.com/office/powerpoint/2012/main" userId="Alexand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6F9119-7E11-4EA9-9862-7B49E6FFBCF6}" v="7" dt="2022-02-08T18:41:43.9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13" autoAdjust="0"/>
    <p:restoredTop sz="94654" autoAdjust="0"/>
  </p:normalViewPr>
  <p:slideViewPr>
    <p:cSldViewPr snapToGrid="0">
      <p:cViewPr>
        <p:scale>
          <a:sx n="75" d="100"/>
          <a:sy n="75" d="100"/>
        </p:scale>
        <p:origin x="612"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16" Type="http://schemas.openxmlformats.org/officeDocument/2006/relationships/slide" Target="slides/slide1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microsoft.com/office/2015/10/relationships/revisionInfo" Target="revisionInfo.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notesMaster" Target="notesMasters/notesMaster1.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microsoft.com/office/2016/11/relationships/changesInfo" Target="changesInfos/changesInfo1.xml"/><Relationship Id="rId7" Type="http://schemas.openxmlformats.org/officeDocument/2006/relationships/slide" Target="slides/slide2.xml"/><Relationship Id="rId71" Type="http://schemas.openxmlformats.org/officeDocument/2006/relationships/commentAuthors" Target="commentAuthors.xml"/><Relationship Id="rId2" Type="http://schemas.openxmlformats.org/officeDocument/2006/relationships/customXml" Target="../customXml/item2.xml"/><Relationship Id="rId29" Type="http://schemas.openxmlformats.org/officeDocument/2006/relationships/slide" Target="slides/slide2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226F9119-7E11-4EA9-9862-7B49E6FFBCF6}"/>
    <pc:docChg chg="undo custSel addSld delSld modSld sldOrd modSection">
      <pc:chgData name="Alexander Scott" userId="60900361-c968-457a-be84-5b7d7c948694" providerId="ADAL" clId="{226F9119-7E11-4EA9-9862-7B49E6FFBCF6}" dt="2022-02-08T18:42:06.511" v="94" actId="122"/>
      <pc:docMkLst>
        <pc:docMk/>
      </pc:docMkLst>
      <pc:sldChg chg="modSp modNotesTx">
        <pc:chgData name="Alexander Scott" userId="60900361-c968-457a-be84-5b7d7c948694" providerId="ADAL" clId="{226F9119-7E11-4EA9-9862-7B49E6FFBCF6}" dt="2022-02-08T18:41:32.344" v="72" actId="2"/>
        <pc:sldMkLst>
          <pc:docMk/>
          <pc:sldMk cId="117570631" sldId="318"/>
        </pc:sldMkLst>
        <pc:spChg chg="mod">
          <ac:chgData name="Alexander Scott" userId="60900361-c968-457a-be84-5b7d7c948694" providerId="ADAL" clId="{226F9119-7E11-4EA9-9862-7B49E6FFBCF6}" dt="2022-02-08T18:41:28.719" v="71"/>
          <ac:spMkLst>
            <pc:docMk/>
            <pc:sldMk cId="117570631" sldId="318"/>
            <ac:spMk id="4" creationId="{00000000-0000-0000-0000-000000000000}"/>
          </ac:spMkLst>
        </pc:spChg>
      </pc:sldChg>
      <pc:sldChg chg="modSp mod">
        <pc:chgData name="Alexander Scott" userId="60900361-c968-457a-be84-5b7d7c948694" providerId="ADAL" clId="{226F9119-7E11-4EA9-9862-7B49E6FFBCF6}" dt="2022-02-08T18:41:34.333" v="73" actId="2"/>
        <pc:sldMkLst>
          <pc:docMk/>
          <pc:sldMk cId="2748777557" sldId="320"/>
        </pc:sldMkLst>
        <pc:spChg chg="mod">
          <ac:chgData name="Alexander Scott" userId="60900361-c968-457a-be84-5b7d7c948694" providerId="ADAL" clId="{226F9119-7E11-4EA9-9862-7B49E6FFBCF6}" dt="2022-02-08T18:41:34.333" v="73" actId="2"/>
          <ac:spMkLst>
            <pc:docMk/>
            <pc:sldMk cId="2748777557" sldId="320"/>
            <ac:spMk id="3" creationId="{62931E34-7EE7-4413-9713-990E64898F94}"/>
          </ac:spMkLst>
        </pc:spChg>
      </pc:sldChg>
      <pc:sldChg chg="modSp mod">
        <pc:chgData name="Alexander Scott" userId="60900361-c968-457a-be84-5b7d7c948694" providerId="ADAL" clId="{226F9119-7E11-4EA9-9862-7B49E6FFBCF6}" dt="2022-02-08T14:16:26.216" v="36" actId="404"/>
        <pc:sldMkLst>
          <pc:docMk/>
          <pc:sldMk cId="1167315613" sldId="322"/>
        </pc:sldMkLst>
        <pc:spChg chg="mod">
          <ac:chgData name="Alexander Scott" userId="60900361-c968-457a-be84-5b7d7c948694" providerId="ADAL" clId="{226F9119-7E11-4EA9-9862-7B49E6FFBCF6}" dt="2022-02-08T14:16:26.216" v="36" actId="404"/>
          <ac:spMkLst>
            <pc:docMk/>
            <pc:sldMk cId="1167315613" sldId="322"/>
            <ac:spMk id="2" creationId="{FB11B226-B067-4F27-B5F5-FE6926E599F4}"/>
          </ac:spMkLst>
        </pc:spChg>
      </pc:sldChg>
      <pc:sldChg chg="modSp mod">
        <pc:chgData name="Alexander Scott" userId="60900361-c968-457a-be84-5b7d7c948694" providerId="ADAL" clId="{226F9119-7E11-4EA9-9862-7B49E6FFBCF6}" dt="2022-02-08T14:17:33.632" v="40"/>
        <pc:sldMkLst>
          <pc:docMk/>
          <pc:sldMk cId="2873029258" sldId="327"/>
        </pc:sldMkLst>
        <pc:spChg chg="mod">
          <ac:chgData name="Alexander Scott" userId="60900361-c968-457a-be84-5b7d7c948694" providerId="ADAL" clId="{226F9119-7E11-4EA9-9862-7B49E6FFBCF6}" dt="2022-02-08T14:17:33.632" v="40"/>
          <ac:spMkLst>
            <pc:docMk/>
            <pc:sldMk cId="2873029258" sldId="327"/>
            <ac:spMk id="7" creationId="{CB9E6C3F-EE11-4C72-A546-9925F3A3DC3D}"/>
          </ac:spMkLst>
        </pc:spChg>
      </pc:sldChg>
      <pc:sldChg chg="add del">
        <pc:chgData name="Alexander Scott" userId="60900361-c968-457a-be84-5b7d7c948694" providerId="ADAL" clId="{226F9119-7E11-4EA9-9862-7B49E6FFBCF6}" dt="2022-02-08T14:17:37.617" v="41" actId="47"/>
        <pc:sldMkLst>
          <pc:docMk/>
          <pc:sldMk cId="1242796988" sldId="328"/>
        </pc:sldMkLst>
      </pc:sldChg>
      <pc:sldChg chg="ord">
        <pc:chgData name="Alexander Scott" userId="60900361-c968-457a-be84-5b7d7c948694" providerId="ADAL" clId="{226F9119-7E11-4EA9-9862-7B49E6FFBCF6}" dt="2022-02-08T14:17:46.796" v="43"/>
        <pc:sldMkLst>
          <pc:docMk/>
          <pc:sldMk cId="3425327691" sldId="329"/>
        </pc:sldMkLst>
      </pc:sldChg>
      <pc:sldChg chg="modSp mod">
        <pc:chgData name="Alexander Scott" userId="60900361-c968-457a-be84-5b7d7c948694" providerId="ADAL" clId="{226F9119-7E11-4EA9-9862-7B49E6FFBCF6}" dt="2022-02-08T18:41:53.309" v="85" actId="2"/>
        <pc:sldMkLst>
          <pc:docMk/>
          <pc:sldMk cId="469462016" sldId="331"/>
        </pc:sldMkLst>
        <pc:spChg chg="mod">
          <ac:chgData name="Alexander Scott" userId="60900361-c968-457a-be84-5b7d7c948694" providerId="ADAL" clId="{226F9119-7E11-4EA9-9862-7B49E6FFBCF6}" dt="2022-02-08T18:41:53.309" v="85" actId="2"/>
          <ac:spMkLst>
            <pc:docMk/>
            <pc:sldMk cId="469462016" sldId="331"/>
            <ac:spMk id="2" creationId="{82F7A611-BC5F-40EA-A402-FAAEB1624BBF}"/>
          </ac:spMkLst>
        </pc:spChg>
      </pc:sldChg>
      <pc:sldChg chg="modSp mod ord">
        <pc:chgData name="Alexander Scott" userId="60900361-c968-457a-be84-5b7d7c948694" providerId="ADAL" clId="{226F9119-7E11-4EA9-9862-7B49E6FFBCF6}" dt="2022-02-08T18:41:55.530" v="88" actId="2"/>
        <pc:sldMkLst>
          <pc:docMk/>
          <pc:sldMk cId="1066580304" sldId="332"/>
        </pc:sldMkLst>
        <pc:spChg chg="mod">
          <ac:chgData name="Alexander Scott" userId="60900361-c968-457a-be84-5b7d7c948694" providerId="ADAL" clId="{226F9119-7E11-4EA9-9862-7B49E6FFBCF6}" dt="2022-02-08T18:41:55.530" v="88" actId="2"/>
          <ac:spMkLst>
            <pc:docMk/>
            <pc:sldMk cId="1066580304" sldId="332"/>
            <ac:spMk id="7" creationId="{8DDE3537-50A9-4A36-9184-BA2BDB99DBAD}"/>
          </ac:spMkLst>
        </pc:spChg>
      </pc:sldChg>
      <pc:sldChg chg="ord">
        <pc:chgData name="Alexander Scott" userId="60900361-c968-457a-be84-5b7d7c948694" providerId="ADAL" clId="{226F9119-7E11-4EA9-9862-7B49E6FFBCF6}" dt="2022-02-08T14:17:48.344" v="45"/>
        <pc:sldMkLst>
          <pc:docMk/>
          <pc:sldMk cId="1925250615" sldId="333"/>
        </pc:sldMkLst>
      </pc:sldChg>
      <pc:sldChg chg="del">
        <pc:chgData name="Alexander Scott" userId="60900361-c968-457a-be84-5b7d7c948694" providerId="ADAL" clId="{226F9119-7E11-4EA9-9862-7B49E6FFBCF6}" dt="2022-02-08T14:18:39.605" v="60" actId="47"/>
        <pc:sldMkLst>
          <pc:docMk/>
          <pc:sldMk cId="3043266547" sldId="340"/>
        </pc:sldMkLst>
      </pc:sldChg>
      <pc:sldChg chg="modSp mod">
        <pc:chgData name="Alexander Scott" userId="60900361-c968-457a-be84-5b7d7c948694" providerId="ADAL" clId="{226F9119-7E11-4EA9-9862-7B49E6FFBCF6}" dt="2022-02-08T18:41:36.919" v="75" actId="2"/>
        <pc:sldMkLst>
          <pc:docMk/>
          <pc:sldMk cId="2600792099" sldId="350"/>
        </pc:sldMkLst>
        <pc:spChg chg="mod">
          <ac:chgData name="Alexander Scott" userId="60900361-c968-457a-be84-5b7d7c948694" providerId="ADAL" clId="{226F9119-7E11-4EA9-9862-7B49E6FFBCF6}" dt="2022-02-08T14:15:45.849" v="12" actId="20577"/>
          <ac:spMkLst>
            <pc:docMk/>
            <pc:sldMk cId="2600792099" sldId="350"/>
            <ac:spMk id="2" creationId="{007B99B5-8066-4965-8BB8-FFE997AFA172}"/>
          </ac:spMkLst>
        </pc:spChg>
        <pc:spChg chg="mod">
          <ac:chgData name="Alexander Scott" userId="60900361-c968-457a-be84-5b7d7c948694" providerId="ADAL" clId="{226F9119-7E11-4EA9-9862-7B49E6FFBCF6}" dt="2022-02-08T18:41:36.919" v="75" actId="2"/>
          <ac:spMkLst>
            <pc:docMk/>
            <pc:sldMk cId="2600792099" sldId="350"/>
            <ac:spMk id="9" creationId="{4737A369-8DE7-4181-86F7-98095BA40DE2}"/>
          </ac:spMkLst>
        </pc:spChg>
      </pc:sldChg>
      <pc:sldChg chg="modSp mod">
        <pc:chgData name="Alexander Scott" userId="60900361-c968-457a-be84-5b7d7c948694" providerId="ADAL" clId="{226F9119-7E11-4EA9-9862-7B49E6FFBCF6}" dt="2022-02-08T18:41:38.004" v="76" actId="2"/>
        <pc:sldMkLst>
          <pc:docMk/>
          <pc:sldMk cId="3054494951" sldId="351"/>
        </pc:sldMkLst>
        <pc:spChg chg="mod">
          <ac:chgData name="Alexander Scott" userId="60900361-c968-457a-be84-5b7d7c948694" providerId="ADAL" clId="{226F9119-7E11-4EA9-9862-7B49E6FFBCF6}" dt="2022-02-08T14:15:50.654" v="21" actId="20577"/>
          <ac:spMkLst>
            <pc:docMk/>
            <pc:sldMk cId="3054494951" sldId="351"/>
            <ac:spMk id="2" creationId="{007B99B5-8066-4965-8BB8-FFE997AFA172}"/>
          </ac:spMkLst>
        </pc:spChg>
        <pc:spChg chg="mod">
          <ac:chgData name="Alexander Scott" userId="60900361-c968-457a-be84-5b7d7c948694" providerId="ADAL" clId="{226F9119-7E11-4EA9-9862-7B49E6FFBCF6}" dt="2022-02-08T18:41:38.004" v="76" actId="2"/>
          <ac:spMkLst>
            <pc:docMk/>
            <pc:sldMk cId="3054494951" sldId="351"/>
            <ac:spMk id="9" creationId="{4737A369-8DE7-4181-86F7-98095BA40DE2}"/>
          </ac:spMkLst>
        </pc:spChg>
      </pc:sldChg>
      <pc:sldChg chg="modSp mod">
        <pc:chgData name="Alexander Scott" userId="60900361-c968-457a-be84-5b7d7c948694" providerId="ADAL" clId="{226F9119-7E11-4EA9-9862-7B49E6FFBCF6}" dt="2022-02-08T14:16:04.488" v="27" actId="20577"/>
        <pc:sldMkLst>
          <pc:docMk/>
          <pc:sldMk cId="1630511878" sldId="352"/>
        </pc:sldMkLst>
        <pc:spChg chg="mod">
          <ac:chgData name="Alexander Scott" userId="60900361-c968-457a-be84-5b7d7c948694" providerId="ADAL" clId="{226F9119-7E11-4EA9-9862-7B49E6FFBCF6}" dt="2022-02-08T14:16:04.488" v="27" actId="20577"/>
          <ac:spMkLst>
            <pc:docMk/>
            <pc:sldMk cId="1630511878" sldId="352"/>
            <ac:spMk id="2" creationId="{A524EF84-96CC-4822-A561-D2B7F4C4D3EC}"/>
          </ac:spMkLst>
        </pc:spChg>
      </pc:sldChg>
      <pc:sldChg chg="modSp mod">
        <pc:chgData name="Alexander Scott" userId="60900361-c968-457a-be84-5b7d7c948694" providerId="ADAL" clId="{226F9119-7E11-4EA9-9862-7B49E6FFBCF6}" dt="2022-02-08T18:41:38.959" v="77" actId="2"/>
        <pc:sldMkLst>
          <pc:docMk/>
          <pc:sldMk cId="3665926378" sldId="353"/>
        </pc:sldMkLst>
        <pc:spChg chg="mod">
          <ac:chgData name="Alexander Scott" userId="60900361-c968-457a-be84-5b7d7c948694" providerId="ADAL" clId="{226F9119-7E11-4EA9-9862-7B49E6FFBCF6}" dt="2022-02-08T18:41:38.959" v="77" actId="2"/>
          <ac:spMkLst>
            <pc:docMk/>
            <pc:sldMk cId="3665926378" sldId="353"/>
            <ac:spMk id="15" creationId="{DC796F49-4718-435E-BC38-52AAD209F980}"/>
          </ac:spMkLst>
        </pc:spChg>
      </pc:sldChg>
      <pc:sldChg chg="modSp mod">
        <pc:chgData name="Alexander Scott" userId="60900361-c968-457a-be84-5b7d7c948694" providerId="ADAL" clId="{226F9119-7E11-4EA9-9862-7B49E6FFBCF6}" dt="2022-02-08T14:15:09.463" v="3" actId="403"/>
        <pc:sldMkLst>
          <pc:docMk/>
          <pc:sldMk cId="865249110" sldId="355"/>
        </pc:sldMkLst>
        <pc:spChg chg="mod">
          <ac:chgData name="Alexander Scott" userId="60900361-c968-457a-be84-5b7d7c948694" providerId="ADAL" clId="{226F9119-7E11-4EA9-9862-7B49E6FFBCF6}" dt="2022-02-08T14:15:06.637" v="0" actId="122"/>
          <ac:spMkLst>
            <pc:docMk/>
            <pc:sldMk cId="865249110" sldId="355"/>
            <ac:spMk id="2" creationId="{88BE9CB5-6D12-4DC4-AA22-3287BBD00BCF}"/>
          </ac:spMkLst>
        </pc:spChg>
        <pc:spChg chg="mod">
          <ac:chgData name="Alexander Scott" userId="60900361-c968-457a-be84-5b7d7c948694" providerId="ADAL" clId="{226F9119-7E11-4EA9-9862-7B49E6FFBCF6}" dt="2022-02-08T14:15:09.463" v="3" actId="403"/>
          <ac:spMkLst>
            <pc:docMk/>
            <pc:sldMk cId="865249110" sldId="355"/>
            <ac:spMk id="3" creationId="{2B0B8A90-88DF-4758-9FE4-0F7BBE13CA8C}"/>
          </ac:spMkLst>
        </pc:spChg>
      </pc:sldChg>
      <pc:sldChg chg="modSp mod">
        <pc:chgData name="Alexander Scott" userId="60900361-c968-457a-be84-5b7d7c948694" providerId="ADAL" clId="{226F9119-7E11-4EA9-9862-7B49E6FFBCF6}" dt="2022-02-08T18:41:47.996" v="80" actId="2"/>
        <pc:sldMkLst>
          <pc:docMk/>
          <pc:sldMk cId="2020320351" sldId="357"/>
        </pc:sldMkLst>
        <pc:spChg chg="mod">
          <ac:chgData name="Alexander Scott" userId="60900361-c968-457a-be84-5b7d7c948694" providerId="ADAL" clId="{226F9119-7E11-4EA9-9862-7B49E6FFBCF6}" dt="2022-02-08T18:41:45.956" v="79" actId="2"/>
          <ac:spMkLst>
            <pc:docMk/>
            <pc:sldMk cId="2020320351" sldId="357"/>
            <ac:spMk id="4" creationId="{00000000-0000-0000-0000-000000000000}"/>
          </ac:spMkLst>
        </pc:spChg>
        <pc:spChg chg="mod">
          <ac:chgData name="Alexander Scott" userId="60900361-c968-457a-be84-5b7d7c948694" providerId="ADAL" clId="{226F9119-7E11-4EA9-9862-7B49E6FFBCF6}" dt="2022-02-08T18:41:47.996" v="80" actId="2"/>
          <ac:spMkLst>
            <pc:docMk/>
            <pc:sldMk cId="2020320351" sldId="357"/>
            <ac:spMk id="7" creationId="{00000000-0000-0000-0000-000000000000}"/>
          </ac:spMkLst>
        </pc:spChg>
      </pc:sldChg>
      <pc:sldChg chg="modSp mod">
        <pc:chgData name="Alexander Scott" userId="60900361-c968-457a-be84-5b7d7c948694" providerId="ADAL" clId="{226F9119-7E11-4EA9-9862-7B49E6FFBCF6}" dt="2022-02-08T18:41:40.363" v="78" actId="2"/>
        <pc:sldMkLst>
          <pc:docMk/>
          <pc:sldMk cId="630061611" sldId="361"/>
        </pc:sldMkLst>
        <pc:spChg chg="mod">
          <ac:chgData name="Alexander Scott" userId="60900361-c968-457a-be84-5b7d7c948694" providerId="ADAL" clId="{226F9119-7E11-4EA9-9862-7B49E6FFBCF6}" dt="2022-02-08T18:41:40.363" v="78" actId="2"/>
          <ac:spMkLst>
            <pc:docMk/>
            <pc:sldMk cId="630061611" sldId="361"/>
            <ac:spMk id="7" creationId="{E93AEDD0-4A5E-4F10-8A75-E668C9BA797B}"/>
          </ac:spMkLst>
        </pc:spChg>
      </pc:sldChg>
      <pc:sldChg chg="modSp mod">
        <pc:chgData name="Alexander Scott" userId="60900361-c968-457a-be84-5b7d7c948694" providerId="ADAL" clId="{226F9119-7E11-4EA9-9862-7B49E6FFBCF6}" dt="2022-02-08T18:41:50.086" v="82" actId="2"/>
        <pc:sldMkLst>
          <pc:docMk/>
          <pc:sldMk cId="1412295706" sldId="367"/>
        </pc:sldMkLst>
        <pc:spChg chg="mod">
          <ac:chgData name="Alexander Scott" userId="60900361-c968-457a-be84-5b7d7c948694" providerId="ADAL" clId="{226F9119-7E11-4EA9-9862-7B49E6FFBCF6}" dt="2022-02-08T18:41:50.086" v="82" actId="2"/>
          <ac:spMkLst>
            <pc:docMk/>
            <pc:sldMk cId="1412295706" sldId="367"/>
            <ac:spMk id="3" creationId="{303BE117-107F-43FA-BA80-32E4A29286C9}"/>
          </ac:spMkLst>
        </pc:spChg>
      </pc:sldChg>
      <pc:sldChg chg="modSp mod">
        <pc:chgData name="Alexander Scott" userId="60900361-c968-457a-be84-5b7d7c948694" providerId="ADAL" clId="{226F9119-7E11-4EA9-9862-7B49E6FFBCF6}" dt="2022-02-08T18:41:52.137" v="84" actId="2"/>
        <pc:sldMkLst>
          <pc:docMk/>
          <pc:sldMk cId="4240964622" sldId="368"/>
        </pc:sldMkLst>
        <pc:spChg chg="mod">
          <ac:chgData name="Alexander Scott" userId="60900361-c968-457a-be84-5b7d7c948694" providerId="ADAL" clId="{226F9119-7E11-4EA9-9862-7B49E6FFBCF6}" dt="2022-02-08T18:41:52.137" v="84" actId="2"/>
          <ac:spMkLst>
            <pc:docMk/>
            <pc:sldMk cId="4240964622" sldId="368"/>
            <ac:spMk id="3" creationId="{303BE117-107F-43FA-BA80-32E4A29286C9}"/>
          </ac:spMkLst>
        </pc:spChg>
      </pc:sldChg>
      <pc:sldChg chg="modSp mod">
        <pc:chgData name="Alexander Scott" userId="60900361-c968-457a-be84-5b7d7c948694" providerId="ADAL" clId="{226F9119-7E11-4EA9-9862-7B49E6FFBCF6}" dt="2022-02-08T18:41:57.002" v="89" actId="2"/>
        <pc:sldMkLst>
          <pc:docMk/>
          <pc:sldMk cId="2091022738" sldId="370"/>
        </pc:sldMkLst>
        <pc:spChg chg="mod">
          <ac:chgData name="Alexander Scott" userId="60900361-c968-457a-be84-5b7d7c948694" providerId="ADAL" clId="{226F9119-7E11-4EA9-9862-7B49E6FFBCF6}" dt="2022-02-08T18:41:57.002" v="89" actId="2"/>
          <ac:spMkLst>
            <pc:docMk/>
            <pc:sldMk cId="2091022738" sldId="370"/>
            <ac:spMk id="3" creationId="{BC6ABCB2-94BB-49B3-9634-A4EE8FA26C72}"/>
          </ac:spMkLst>
        </pc:spChg>
      </pc:sldChg>
      <pc:sldChg chg="modSp mod">
        <pc:chgData name="Alexander Scott" userId="60900361-c968-457a-be84-5b7d7c948694" providerId="ADAL" clId="{226F9119-7E11-4EA9-9862-7B49E6FFBCF6}" dt="2022-02-08T18:41:11.826" v="65" actId="2"/>
        <pc:sldMkLst>
          <pc:docMk/>
          <pc:sldMk cId="3957113144" sldId="372"/>
        </pc:sldMkLst>
        <pc:spChg chg="mod">
          <ac:chgData name="Alexander Scott" userId="60900361-c968-457a-be84-5b7d7c948694" providerId="ADAL" clId="{226F9119-7E11-4EA9-9862-7B49E6FFBCF6}" dt="2022-02-08T18:41:11.826" v="65" actId="2"/>
          <ac:spMkLst>
            <pc:docMk/>
            <pc:sldMk cId="3957113144" sldId="372"/>
            <ac:spMk id="3" creationId="{2E533656-E40C-455B-A070-B13C19A76FB3}"/>
          </ac:spMkLst>
        </pc:spChg>
      </pc:sldChg>
      <pc:sldChg chg="modSp mod">
        <pc:chgData name="Alexander Scott" userId="60900361-c968-457a-be84-5b7d7c948694" providerId="ADAL" clId="{226F9119-7E11-4EA9-9862-7B49E6FFBCF6}" dt="2022-02-08T18:41:02.481" v="61" actId="313"/>
        <pc:sldMkLst>
          <pc:docMk/>
          <pc:sldMk cId="4002663153" sldId="373"/>
        </pc:sldMkLst>
        <pc:spChg chg="mod">
          <ac:chgData name="Alexander Scott" userId="60900361-c968-457a-be84-5b7d7c948694" providerId="ADAL" clId="{226F9119-7E11-4EA9-9862-7B49E6FFBCF6}" dt="2022-02-08T18:41:02.481" v="61" actId="313"/>
          <ac:spMkLst>
            <pc:docMk/>
            <pc:sldMk cId="4002663153" sldId="373"/>
            <ac:spMk id="3" creationId="{2E533656-E40C-455B-A070-B13C19A76FB3}"/>
          </ac:spMkLst>
        </pc:spChg>
      </pc:sldChg>
      <pc:sldChg chg="modSp mod">
        <pc:chgData name="Alexander Scott" userId="60900361-c968-457a-be84-5b7d7c948694" providerId="ADAL" clId="{226F9119-7E11-4EA9-9862-7B49E6FFBCF6}" dt="2022-02-08T18:42:06.511" v="94" actId="122"/>
        <pc:sldMkLst>
          <pc:docMk/>
          <pc:sldMk cId="3273356571" sldId="376"/>
        </pc:sldMkLst>
        <pc:spChg chg="mod">
          <ac:chgData name="Alexander Scott" userId="60900361-c968-457a-be84-5b7d7c948694" providerId="ADAL" clId="{226F9119-7E11-4EA9-9862-7B49E6FFBCF6}" dt="2022-02-08T18:42:06.511" v="94" actId="122"/>
          <ac:spMkLst>
            <pc:docMk/>
            <pc:sldMk cId="3273356571" sldId="376"/>
            <ac:spMk id="2" creationId="{76980042-375B-43A9-A42B-A34F4A86D576}"/>
          </ac:spMkLst>
        </pc:spChg>
        <pc:spChg chg="mod">
          <ac:chgData name="Alexander Scott" userId="60900361-c968-457a-be84-5b7d7c948694" providerId="ADAL" clId="{226F9119-7E11-4EA9-9862-7B49E6FFBCF6}" dt="2022-02-08T18:42:01.836" v="93" actId="2"/>
          <ac:spMkLst>
            <pc:docMk/>
            <pc:sldMk cId="3273356571" sldId="376"/>
            <ac:spMk id="3" creationId="{2E533656-E40C-455B-A070-B13C19A76FB3}"/>
          </ac:spMkLst>
        </pc:spChg>
      </pc:sldChg>
      <pc:sldChg chg="del">
        <pc:chgData name="Alexander Scott" userId="60900361-c968-457a-be84-5b7d7c948694" providerId="ADAL" clId="{226F9119-7E11-4EA9-9862-7B49E6FFBCF6}" dt="2022-02-08T14:18:28.377" v="59" actId="47"/>
        <pc:sldMkLst>
          <pc:docMk/>
          <pc:sldMk cId="2548411430" sldId="377"/>
        </pc:sldMkLst>
      </pc:sldChg>
      <pc:sldChg chg="addSp modSp mod">
        <pc:chgData name="Alexander Scott" userId="60900361-c968-457a-be84-5b7d7c948694" providerId="ADAL" clId="{226F9119-7E11-4EA9-9862-7B49E6FFBCF6}" dt="2022-02-08T14:18:24.092" v="58" actId="1076"/>
        <pc:sldMkLst>
          <pc:docMk/>
          <pc:sldMk cId="1288016581" sldId="378"/>
        </pc:sldMkLst>
        <pc:spChg chg="mod">
          <ac:chgData name="Alexander Scott" userId="60900361-c968-457a-be84-5b7d7c948694" providerId="ADAL" clId="{226F9119-7E11-4EA9-9862-7B49E6FFBCF6}" dt="2022-02-08T14:18:24.092" v="58" actId="1076"/>
          <ac:spMkLst>
            <pc:docMk/>
            <pc:sldMk cId="1288016581" sldId="378"/>
            <ac:spMk id="3" creationId="{B3D087C8-04F6-4B48-91FD-C9B8F0EEC18E}"/>
          </ac:spMkLst>
        </pc:spChg>
        <pc:picChg chg="mod">
          <ac:chgData name="Alexander Scott" userId="60900361-c968-457a-be84-5b7d7c948694" providerId="ADAL" clId="{226F9119-7E11-4EA9-9862-7B49E6FFBCF6}" dt="2022-02-08T14:18:19.674" v="56" actId="1076"/>
          <ac:picMkLst>
            <pc:docMk/>
            <pc:sldMk cId="1288016581" sldId="378"/>
            <ac:picMk id="4" creationId="{C09B5D9D-B9D7-407F-84D6-C16DD2CDF6E2}"/>
          </ac:picMkLst>
        </pc:picChg>
        <pc:picChg chg="add mod">
          <ac:chgData name="Alexander Scott" userId="60900361-c968-457a-be84-5b7d7c948694" providerId="ADAL" clId="{226F9119-7E11-4EA9-9862-7B49E6FFBCF6}" dt="2022-02-08T14:18:20.529" v="57" actId="1076"/>
          <ac:picMkLst>
            <pc:docMk/>
            <pc:sldMk cId="1288016581" sldId="378"/>
            <ac:picMk id="6" creationId="{25A9684F-E268-43B0-BDB9-55F67A75D71B}"/>
          </ac:picMkLst>
        </pc:picChg>
      </pc:sldChg>
      <pc:sldChg chg="modSp mod">
        <pc:chgData name="Alexander Scott" userId="60900361-c968-457a-be84-5b7d7c948694" providerId="ADAL" clId="{226F9119-7E11-4EA9-9862-7B49E6FFBCF6}" dt="2022-02-08T18:41:17.170" v="70" actId="313"/>
        <pc:sldMkLst>
          <pc:docMk/>
          <pc:sldMk cId="301610114" sldId="379"/>
        </pc:sldMkLst>
        <pc:spChg chg="mod">
          <ac:chgData name="Alexander Scott" userId="60900361-c968-457a-be84-5b7d7c948694" providerId="ADAL" clId="{226F9119-7E11-4EA9-9862-7B49E6FFBCF6}" dt="2022-02-08T18:41:17.170" v="70" actId="313"/>
          <ac:spMkLst>
            <pc:docMk/>
            <pc:sldMk cId="301610114" sldId="379"/>
            <ac:spMk id="3" creationId="{2E533656-E40C-455B-A070-B13C19A76FB3}"/>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1-02-01T15:15:55.808" idx="1">
    <p:pos x="7988" y="3331"/>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602CD9-4549-4F9C-83A2-8EE18D8FF8FC}" type="datetimeFigureOut">
              <a:rPr lang="en-GB" smtClean="0"/>
              <a:t>08/02/2022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A23A91-33D0-46FF-BD29-3C8E24CAEDAC}" type="slidenum">
              <a:rPr lang="en-GB" smtClean="0"/>
              <a:t>‹#›</a:t>
            </a:fld>
            <a:endParaRPr lang="en-GB" dirty="0"/>
          </a:p>
        </p:txBody>
      </p:sp>
    </p:spTree>
    <p:extLst>
      <p:ext uri="{BB962C8B-B14F-4D97-AF65-F5344CB8AC3E}">
        <p14:creationId xmlns:p14="http://schemas.microsoft.com/office/powerpoint/2010/main" val="3510671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D12BB2CB-F40E-4868-98F2-6779C6E35245}" type="slidenum">
              <a:rPr kumimoji="0" lang="en-GB" altLang="en-US" sz="1200" b="0" i="0" u="none" strike="noStrike" kern="1200" cap="none" spc="0" normalizeH="0" baseline="0" noProof="0" smtClean="0">
                <a:ln>
                  <a:noFill/>
                </a:ln>
                <a:solidFill>
                  <a:srgbClr val="000000"/>
                </a:solidFill>
                <a:effectLst/>
                <a:uLnTx/>
                <a:uFillTx/>
                <a:latin typeface="Calibri"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GB" altLang="en-US" sz="12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Tree>
    <p:extLst>
      <p:ext uri="{BB962C8B-B14F-4D97-AF65-F5344CB8AC3E}">
        <p14:creationId xmlns:p14="http://schemas.microsoft.com/office/powerpoint/2010/main" val="3803887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D12BB2CB-F40E-4868-98F2-6779C6E35245}" type="slidenum">
              <a:rPr kumimoji="0" lang="en-GB" altLang="en-US" sz="1200" b="0" i="0" u="none" strike="noStrike" kern="1200" cap="none" spc="0" normalizeH="0" baseline="0" noProof="0" smtClean="0">
                <a:ln>
                  <a:noFill/>
                </a:ln>
                <a:solidFill>
                  <a:srgbClr val="000000"/>
                </a:solidFill>
                <a:effectLst/>
                <a:uLnTx/>
                <a:uFillTx/>
                <a:latin typeface="Calibri"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GB" altLang="en-US" sz="1200" b="0" i="0" u="none" strike="noStrike" kern="1200" cap="none" spc="0" normalizeH="0" baseline="0" noProof="0" dirty="0">
              <a:ln>
                <a:noFill/>
              </a:ln>
              <a:solidFill>
                <a:srgbClr val="000000"/>
              </a:solidFill>
              <a:effectLst/>
              <a:uLnTx/>
              <a:uFillTx/>
              <a:latin typeface="Calibri" pitchFamily="34" charset="0"/>
              <a:ea typeface="+mn-ea"/>
              <a:cs typeface="+mn-cs"/>
            </a:endParaRPr>
          </a:p>
        </p:txBody>
      </p:sp>
    </p:spTree>
    <p:extLst>
      <p:ext uri="{BB962C8B-B14F-4D97-AF65-F5344CB8AC3E}">
        <p14:creationId xmlns:p14="http://schemas.microsoft.com/office/powerpoint/2010/main" val="29152774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Flag</a:t>
            </a:r>
            <a:r>
              <a:rPr lang="en-GB" baseline="0" dirty="0"/>
              <a:t> up Hobsbawm as example fo social history</a:t>
            </a:r>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B48E429-67FD-415F-ABD8-AD4ADA09E34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90430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21</a:t>
            </a:fld>
            <a:endParaRPr lang="en-GB" altLang="en-US" dirty="0">
              <a:solidFill>
                <a:srgbClr val="000000"/>
              </a:solidFill>
            </a:endParaRPr>
          </a:p>
        </p:txBody>
      </p:sp>
    </p:spTree>
    <p:extLst>
      <p:ext uri="{BB962C8B-B14F-4D97-AF65-F5344CB8AC3E}">
        <p14:creationId xmlns:p14="http://schemas.microsoft.com/office/powerpoint/2010/main" val="4429962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150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a:defRPr/>
            </a:pPr>
            <a:fld id="{D12BB2CB-F40E-4868-98F2-6779C6E35245}" type="slidenum">
              <a:rPr lang="en-GB" altLang="en-US" smtClean="0">
                <a:solidFill>
                  <a:srgbClr val="000000"/>
                </a:solidFill>
              </a:rPr>
              <a:pPr>
                <a:defRPr/>
              </a:pPr>
              <a:t>33</a:t>
            </a:fld>
            <a:endParaRPr lang="en-GB" altLang="en-US" dirty="0">
              <a:solidFill>
                <a:srgbClr val="000000"/>
              </a:solidFill>
            </a:endParaRPr>
          </a:p>
        </p:txBody>
      </p:sp>
    </p:spTree>
    <p:extLst>
      <p:ext uri="{BB962C8B-B14F-4D97-AF65-F5344CB8AC3E}">
        <p14:creationId xmlns:p14="http://schemas.microsoft.com/office/powerpoint/2010/main" val="6831789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FD20C2D-5EFA-4331-8629-6A2CEF96290C}" type="datetimeFigureOut">
              <a:rPr lang="en-GB" smtClean="0"/>
              <a:t>08/02/2022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38AA17-75D2-475E-81B0-757A05139E8E}" type="slidenum">
              <a:rPr lang="en-GB" smtClean="0"/>
              <a:t>‹#›</a:t>
            </a:fld>
            <a:endParaRPr lang="en-GB" dirty="0"/>
          </a:p>
        </p:txBody>
      </p:sp>
    </p:spTree>
    <p:extLst>
      <p:ext uri="{BB962C8B-B14F-4D97-AF65-F5344CB8AC3E}">
        <p14:creationId xmlns:p14="http://schemas.microsoft.com/office/powerpoint/2010/main" val="603412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D20C2D-5EFA-4331-8629-6A2CEF96290C}" type="datetimeFigureOut">
              <a:rPr lang="en-GB" smtClean="0"/>
              <a:t>08/02/2022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38AA17-75D2-475E-81B0-757A05139E8E}" type="slidenum">
              <a:rPr lang="en-GB" smtClean="0"/>
              <a:t>‹#›</a:t>
            </a:fld>
            <a:endParaRPr lang="en-GB" dirty="0"/>
          </a:p>
        </p:txBody>
      </p:sp>
    </p:spTree>
    <p:extLst>
      <p:ext uri="{BB962C8B-B14F-4D97-AF65-F5344CB8AC3E}">
        <p14:creationId xmlns:p14="http://schemas.microsoft.com/office/powerpoint/2010/main" val="3206405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D20C2D-5EFA-4331-8629-6A2CEF96290C}" type="datetimeFigureOut">
              <a:rPr lang="en-GB" smtClean="0"/>
              <a:t>08/02/2022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38AA17-75D2-475E-81B0-757A05139E8E}" type="slidenum">
              <a:rPr lang="en-GB" smtClean="0"/>
              <a:t>‹#›</a:t>
            </a:fld>
            <a:endParaRPr lang="en-GB" dirty="0"/>
          </a:p>
        </p:txBody>
      </p:sp>
    </p:spTree>
    <p:extLst>
      <p:ext uri="{BB962C8B-B14F-4D97-AF65-F5344CB8AC3E}">
        <p14:creationId xmlns:p14="http://schemas.microsoft.com/office/powerpoint/2010/main" val="3335867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FD20C2D-5EFA-4331-8629-6A2CEF96290C}" type="datetimeFigureOut">
              <a:rPr lang="en-GB" smtClean="0"/>
              <a:t>08/02/2022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538AA17-75D2-475E-81B0-757A05139E8E}" type="slidenum">
              <a:rPr lang="en-GB" smtClean="0"/>
              <a:t>‹#›</a:t>
            </a:fld>
            <a:endParaRPr lang="en-GB" dirty="0"/>
          </a:p>
        </p:txBody>
      </p:sp>
    </p:spTree>
    <p:extLst>
      <p:ext uri="{BB962C8B-B14F-4D97-AF65-F5344CB8AC3E}">
        <p14:creationId xmlns:p14="http://schemas.microsoft.com/office/powerpoint/2010/main" val="1813219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FD20C2D-5EFA-4331-8629-6A2CEF96290C}" type="datetimeFigureOut">
              <a:rPr lang="en-GB" smtClean="0"/>
              <a:t>08/02/2022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2538AA17-75D2-475E-81B0-757A05139E8E}" type="slidenum">
              <a:rPr lang="en-GB" smtClean="0"/>
              <a:t>‹#›</a:t>
            </a:fld>
            <a:endParaRPr lang="en-GB" dirty="0"/>
          </a:p>
        </p:txBody>
      </p:sp>
    </p:spTree>
    <p:extLst>
      <p:ext uri="{BB962C8B-B14F-4D97-AF65-F5344CB8AC3E}">
        <p14:creationId xmlns:p14="http://schemas.microsoft.com/office/powerpoint/2010/main" val="2563381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FD20C2D-5EFA-4331-8629-6A2CEF96290C}" type="datetimeFigureOut">
              <a:rPr lang="en-GB" smtClean="0"/>
              <a:t>08/02/2022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2538AA17-75D2-475E-81B0-757A05139E8E}" type="slidenum">
              <a:rPr lang="en-GB" smtClean="0"/>
              <a:t>‹#›</a:t>
            </a:fld>
            <a:endParaRPr lang="en-GB" dirty="0"/>
          </a:p>
        </p:txBody>
      </p:sp>
    </p:spTree>
    <p:extLst>
      <p:ext uri="{BB962C8B-B14F-4D97-AF65-F5344CB8AC3E}">
        <p14:creationId xmlns:p14="http://schemas.microsoft.com/office/powerpoint/2010/main" val="3537128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20C2D-5EFA-4331-8629-6A2CEF96290C}" type="datetimeFigureOut">
              <a:rPr lang="en-GB" smtClean="0"/>
              <a:t>08/02/2022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2538AA17-75D2-475E-81B0-757A05139E8E}" type="slidenum">
              <a:rPr lang="en-GB" smtClean="0"/>
              <a:t>‹#›</a:t>
            </a:fld>
            <a:endParaRPr lang="en-GB" dirty="0"/>
          </a:p>
        </p:txBody>
      </p:sp>
    </p:spTree>
    <p:extLst>
      <p:ext uri="{BB962C8B-B14F-4D97-AF65-F5344CB8AC3E}">
        <p14:creationId xmlns:p14="http://schemas.microsoft.com/office/powerpoint/2010/main" val="3500754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FD20C2D-5EFA-4331-8629-6A2CEF96290C}" type="datetimeFigureOut">
              <a:rPr lang="en-GB" smtClean="0"/>
              <a:t>08/02/2022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538AA17-75D2-475E-81B0-757A05139E8E}" type="slidenum">
              <a:rPr lang="en-GB" smtClean="0"/>
              <a:t>‹#›</a:t>
            </a:fld>
            <a:endParaRPr lang="en-GB" dirty="0"/>
          </a:p>
        </p:txBody>
      </p:sp>
    </p:spTree>
    <p:extLst>
      <p:ext uri="{BB962C8B-B14F-4D97-AF65-F5344CB8AC3E}">
        <p14:creationId xmlns:p14="http://schemas.microsoft.com/office/powerpoint/2010/main" val="996734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FD20C2D-5EFA-4331-8629-6A2CEF96290C}" type="datetimeFigureOut">
              <a:rPr lang="en-GB" smtClean="0"/>
              <a:t>08/02/2022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538AA17-75D2-475E-81B0-757A05139E8E}" type="slidenum">
              <a:rPr lang="en-GB" smtClean="0"/>
              <a:t>‹#›</a:t>
            </a:fld>
            <a:endParaRPr lang="en-GB" dirty="0"/>
          </a:p>
        </p:txBody>
      </p:sp>
    </p:spTree>
    <p:extLst>
      <p:ext uri="{BB962C8B-B14F-4D97-AF65-F5344CB8AC3E}">
        <p14:creationId xmlns:p14="http://schemas.microsoft.com/office/powerpoint/2010/main" val="36447750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D20C2D-5EFA-4331-8629-6A2CEF96290C}" type="datetimeFigureOut">
              <a:rPr lang="en-GB" smtClean="0"/>
              <a:t>08/02/2022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38AA17-75D2-475E-81B0-757A05139E8E}" type="slidenum">
              <a:rPr lang="en-GB" smtClean="0"/>
              <a:t>‹#›</a:t>
            </a:fld>
            <a:endParaRPr lang="en-GB" dirty="0"/>
          </a:p>
        </p:txBody>
      </p:sp>
    </p:spTree>
    <p:extLst>
      <p:ext uri="{BB962C8B-B14F-4D97-AF65-F5344CB8AC3E}">
        <p14:creationId xmlns:p14="http://schemas.microsoft.com/office/powerpoint/2010/main" val="2423194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D20C2D-5EFA-4331-8629-6A2CEF96290C}" type="datetimeFigureOut">
              <a:rPr lang="en-GB" smtClean="0"/>
              <a:t>08/02/2022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538AA17-75D2-475E-81B0-757A05139E8E}" type="slidenum">
              <a:rPr lang="en-GB" smtClean="0"/>
              <a:t>‹#›</a:t>
            </a:fld>
            <a:endParaRPr lang="en-GB" dirty="0"/>
          </a:p>
        </p:txBody>
      </p:sp>
    </p:spTree>
    <p:extLst>
      <p:ext uri="{BB962C8B-B14F-4D97-AF65-F5344CB8AC3E}">
        <p14:creationId xmlns:p14="http://schemas.microsoft.com/office/powerpoint/2010/main" val="23864683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AD46282B-07DC-4B1A-A223-8DADEA6C1BE7}" type="datetimeFigureOut">
              <a:rPr lang="en-GB" smtClean="0">
                <a:solidFill>
                  <a:prstClr val="white">
                    <a:tint val="75000"/>
                  </a:prstClr>
                </a:solidFill>
              </a:rPr>
              <a:pPr>
                <a:defRPr/>
              </a:pPr>
              <a:t>08/02/2022</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68A65ECA-16F1-49A3-B4C6-52DF0772D103}" type="slidenum">
              <a:rPr lang="en-GB" altLang="en-US" smtClean="0">
                <a:solidFill>
                  <a:prstClr val="white">
                    <a:tint val="75000"/>
                  </a:prstClr>
                </a:solidFill>
              </a:rPr>
              <a:pPr/>
              <a:t>‹#›</a:t>
            </a:fld>
            <a:endParaRPr lang="en-GB" altLang="en-US" dirty="0">
              <a:solidFill>
                <a:prstClr val="white">
                  <a:tint val="75000"/>
                </a:prstClr>
              </a:solidFill>
            </a:endParaRPr>
          </a:p>
        </p:txBody>
      </p:sp>
    </p:spTree>
    <p:extLst>
      <p:ext uri="{BB962C8B-B14F-4D97-AF65-F5344CB8AC3E}">
        <p14:creationId xmlns:p14="http://schemas.microsoft.com/office/powerpoint/2010/main" val="37198667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F099534-DB60-47E7-85C3-831325081025}" type="datetimeFigureOut">
              <a:rPr lang="en-GB" smtClean="0">
                <a:solidFill>
                  <a:prstClr val="white">
                    <a:tint val="75000"/>
                  </a:prstClr>
                </a:solidFill>
              </a:rPr>
              <a:pPr>
                <a:defRPr/>
              </a:pPr>
              <a:t>08/02/2022</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E23EFBE4-6C88-4F97-B3C0-C65AFCB3E350}" type="slidenum">
              <a:rPr lang="en-GB" altLang="en-US" smtClean="0">
                <a:solidFill>
                  <a:prstClr val="white">
                    <a:tint val="75000"/>
                  </a:prstClr>
                </a:solidFill>
              </a:rPr>
              <a:pPr/>
              <a:t>‹#›</a:t>
            </a:fld>
            <a:endParaRPr lang="en-GB" altLang="en-US" dirty="0">
              <a:solidFill>
                <a:prstClr val="white">
                  <a:tint val="75000"/>
                </a:prstClr>
              </a:solidFill>
            </a:endParaRPr>
          </a:p>
        </p:txBody>
      </p:sp>
    </p:spTree>
    <p:extLst>
      <p:ext uri="{BB962C8B-B14F-4D97-AF65-F5344CB8AC3E}">
        <p14:creationId xmlns:p14="http://schemas.microsoft.com/office/powerpoint/2010/main" val="37246880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321B2DE0-323E-41E0-A015-A2383775465A}" type="datetimeFigureOut">
              <a:rPr lang="en-GB" smtClean="0">
                <a:solidFill>
                  <a:prstClr val="white">
                    <a:tint val="75000"/>
                  </a:prstClr>
                </a:solidFill>
              </a:rPr>
              <a:pPr>
                <a:defRPr/>
              </a:pPr>
              <a:t>08/02/2022</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E3CA8E2B-9DEF-4E6F-94E5-4942DC49B9AD}" type="slidenum">
              <a:rPr lang="en-GB" altLang="en-US" smtClean="0">
                <a:solidFill>
                  <a:prstClr val="white">
                    <a:tint val="75000"/>
                  </a:prstClr>
                </a:solidFill>
              </a:rPr>
              <a:pPr/>
              <a:t>‹#›</a:t>
            </a:fld>
            <a:endParaRPr lang="en-GB" altLang="en-US" dirty="0">
              <a:solidFill>
                <a:prstClr val="white">
                  <a:tint val="75000"/>
                </a:prstClr>
              </a:solidFill>
            </a:endParaRPr>
          </a:p>
        </p:txBody>
      </p:sp>
    </p:spTree>
    <p:extLst>
      <p:ext uri="{BB962C8B-B14F-4D97-AF65-F5344CB8AC3E}">
        <p14:creationId xmlns:p14="http://schemas.microsoft.com/office/powerpoint/2010/main" val="1782998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D1983A5A-CE29-40C8-A81A-1118E61CCDD9}" type="datetimeFigureOut">
              <a:rPr lang="en-GB" smtClean="0">
                <a:solidFill>
                  <a:prstClr val="white">
                    <a:tint val="75000"/>
                  </a:prstClr>
                </a:solidFill>
              </a:rPr>
              <a:pPr>
                <a:defRPr/>
              </a:pPr>
              <a:t>08/02/2022</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9882B2E4-C6CF-4509-8F16-9DEBB3121C30}" type="slidenum">
              <a:rPr lang="en-GB" altLang="en-US" smtClean="0">
                <a:solidFill>
                  <a:prstClr val="white">
                    <a:tint val="75000"/>
                  </a:prstClr>
                </a:solidFill>
              </a:rPr>
              <a:pPr/>
              <a:t>‹#›</a:t>
            </a:fld>
            <a:endParaRPr lang="en-GB" altLang="en-US" dirty="0">
              <a:solidFill>
                <a:prstClr val="white">
                  <a:tint val="75000"/>
                </a:prstClr>
              </a:solidFill>
            </a:endParaRPr>
          </a:p>
        </p:txBody>
      </p:sp>
    </p:spTree>
    <p:extLst>
      <p:ext uri="{BB962C8B-B14F-4D97-AF65-F5344CB8AC3E}">
        <p14:creationId xmlns:p14="http://schemas.microsoft.com/office/powerpoint/2010/main" val="30393130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E12A687A-873F-43BE-B6D7-4540B5140506}" type="datetimeFigureOut">
              <a:rPr lang="en-GB" smtClean="0">
                <a:solidFill>
                  <a:prstClr val="white">
                    <a:tint val="75000"/>
                  </a:prstClr>
                </a:solidFill>
              </a:rPr>
              <a:pPr>
                <a:defRPr/>
              </a:pPr>
              <a:t>08/02/2022</a:t>
            </a:fld>
            <a:endParaRPr lang="en-GB" dirty="0">
              <a:solidFill>
                <a:prstClr val="white">
                  <a:tint val="75000"/>
                </a:prstClr>
              </a:solidFill>
            </a:endParaRPr>
          </a:p>
        </p:txBody>
      </p:sp>
      <p:sp>
        <p:nvSpPr>
          <p:cNvPr id="8" name="Footer Placeholder 7"/>
          <p:cNvSpPr>
            <a:spLocks noGrp="1"/>
          </p:cNvSpPr>
          <p:nvPr>
            <p:ph type="ftr" sz="quarter" idx="11"/>
          </p:nvPr>
        </p:nvSpPr>
        <p:spPr/>
        <p:txBody>
          <a:bodyPr/>
          <a:lstStyle/>
          <a:p>
            <a:pPr>
              <a:defRPr/>
            </a:pPr>
            <a:endParaRPr lang="en-GB" dirty="0">
              <a:solidFill>
                <a:prstClr val="white">
                  <a:tint val="75000"/>
                </a:prstClr>
              </a:solidFill>
            </a:endParaRPr>
          </a:p>
        </p:txBody>
      </p:sp>
      <p:sp>
        <p:nvSpPr>
          <p:cNvPr id="9" name="Slide Number Placeholder 8"/>
          <p:cNvSpPr>
            <a:spLocks noGrp="1"/>
          </p:cNvSpPr>
          <p:nvPr>
            <p:ph type="sldNum" sz="quarter" idx="12"/>
          </p:nvPr>
        </p:nvSpPr>
        <p:spPr/>
        <p:txBody>
          <a:bodyPr/>
          <a:lstStyle/>
          <a:p>
            <a:fld id="{4ECDC166-5363-4CB2-9257-8EF3619C342F}" type="slidenum">
              <a:rPr lang="en-GB" altLang="en-US" smtClean="0">
                <a:solidFill>
                  <a:prstClr val="white">
                    <a:tint val="75000"/>
                  </a:prstClr>
                </a:solidFill>
              </a:rPr>
              <a:pPr/>
              <a:t>‹#›</a:t>
            </a:fld>
            <a:endParaRPr lang="en-GB" altLang="en-US" dirty="0">
              <a:solidFill>
                <a:prstClr val="white">
                  <a:tint val="75000"/>
                </a:prstClr>
              </a:solidFill>
            </a:endParaRPr>
          </a:p>
        </p:txBody>
      </p:sp>
    </p:spTree>
    <p:extLst>
      <p:ext uri="{BB962C8B-B14F-4D97-AF65-F5344CB8AC3E}">
        <p14:creationId xmlns:p14="http://schemas.microsoft.com/office/powerpoint/2010/main" val="19237380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27EABCE0-C169-463B-A95C-22BF0BC652EF}" type="datetimeFigureOut">
              <a:rPr lang="en-GB" smtClean="0">
                <a:solidFill>
                  <a:prstClr val="white">
                    <a:tint val="75000"/>
                  </a:prstClr>
                </a:solidFill>
              </a:rPr>
              <a:pPr>
                <a:defRPr/>
              </a:pPr>
              <a:t>08/02/2022</a:t>
            </a:fld>
            <a:endParaRPr lang="en-GB" dirty="0">
              <a:solidFill>
                <a:prstClr val="white">
                  <a:tint val="75000"/>
                </a:prstClr>
              </a:solidFill>
            </a:endParaRPr>
          </a:p>
        </p:txBody>
      </p:sp>
      <p:sp>
        <p:nvSpPr>
          <p:cNvPr id="4" name="Footer Placeholder 3"/>
          <p:cNvSpPr>
            <a:spLocks noGrp="1"/>
          </p:cNvSpPr>
          <p:nvPr>
            <p:ph type="ftr" sz="quarter" idx="11"/>
          </p:nvPr>
        </p:nvSpPr>
        <p:spPr/>
        <p:txBody>
          <a:bodyPr/>
          <a:lstStyle/>
          <a:p>
            <a:pPr>
              <a:defRPr/>
            </a:pPr>
            <a:endParaRPr lang="en-GB" dirty="0">
              <a:solidFill>
                <a:prstClr val="white">
                  <a:tint val="75000"/>
                </a:prstClr>
              </a:solidFill>
            </a:endParaRPr>
          </a:p>
        </p:txBody>
      </p:sp>
      <p:sp>
        <p:nvSpPr>
          <p:cNvPr id="5" name="Slide Number Placeholder 4"/>
          <p:cNvSpPr>
            <a:spLocks noGrp="1"/>
          </p:cNvSpPr>
          <p:nvPr>
            <p:ph type="sldNum" sz="quarter" idx="12"/>
          </p:nvPr>
        </p:nvSpPr>
        <p:spPr/>
        <p:txBody>
          <a:bodyPr/>
          <a:lstStyle/>
          <a:p>
            <a:fld id="{0C872926-C3CB-43A4-81E7-702D1FC15C7E}" type="slidenum">
              <a:rPr lang="en-GB" altLang="en-US" smtClean="0">
                <a:solidFill>
                  <a:prstClr val="white">
                    <a:tint val="75000"/>
                  </a:prstClr>
                </a:solidFill>
              </a:rPr>
              <a:pPr/>
              <a:t>‹#›</a:t>
            </a:fld>
            <a:endParaRPr lang="en-GB" altLang="en-US" dirty="0">
              <a:solidFill>
                <a:prstClr val="white">
                  <a:tint val="75000"/>
                </a:prstClr>
              </a:solidFill>
            </a:endParaRPr>
          </a:p>
        </p:txBody>
      </p:sp>
    </p:spTree>
    <p:extLst>
      <p:ext uri="{BB962C8B-B14F-4D97-AF65-F5344CB8AC3E}">
        <p14:creationId xmlns:p14="http://schemas.microsoft.com/office/powerpoint/2010/main" val="42429141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7BC718C9-5530-4FF0-B13B-C4472450141B}" type="datetimeFigureOut">
              <a:rPr lang="en-GB" smtClean="0">
                <a:solidFill>
                  <a:prstClr val="white">
                    <a:tint val="75000"/>
                  </a:prstClr>
                </a:solidFill>
              </a:rPr>
              <a:pPr>
                <a:defRPr/>
              </a:pPr>
              <a:t>08/02/2022</a:t>
            </a:fld>
            <a:endParaRPr lang="en-GB" dirty="0">
              <a:solidFill>
                <a:prstClr val="white">
                  <a:tint val="75000"/>
                </a:prstClr>
              </a:solidFill>
            </a:endParaRPr>
          </a:p>
        </p:txBody>
      </p:sp>
      <p:sp>
        <p:nvSpPr>
          <p:cNvPr id="3" name="Footer Placeholder 2"/>
          <p:cNvSpPr>
            <a:spLocks noGrp="1"/>
          </p:cNvSpPr>
          <p:nvPr>
            <p:ph type="ftr" sz="quarter" idx="11"/>
          </p:nvPr>
        </p:nvSpPr>
        <p:spPr/>
        <p:txBody>
          <a:bodyPr/>
          <a:lstStyle/>
          <a:p>
            <a:pPr>
              <a:defRPr/>
            </a:pPr>
            <a:endParaRPr lang="en-GB" dirty="0">
              <a:solidFill>
                <a:prstClr val="white">
                  <a:tint val="75000"/>
                </a:prstClr>
              </a:solidFill>
            </a:endParaRPr>
          </a:p>
        </p:txBody>
      </p:sp>
      <p:sp>
        <p:nvSpPr>
          <p:cNvPr id="4" name="Slide Number Placeholder 3"/>
          <p:cNvSpPr>
            <a:spLocks noGrp="1"/>
          </p:cNvSpPr>
          <p:nvPr>
            <p:ph type="sldNum" sz="quarter" idx="12"/>
          </p:nvPr>
        </p:nvSpPr>
        <p:spPr/>
        <p:txBody>
          <a:bodyPr/>
          <a:lstStyle/>
          <a:p>
            <a:fld id="{C2A7CA87-0F5C-430D-98CB-13A893D10ABA}" type="slidenum">
              <a:rPr lang="en-GB" altLang="en-US" smtClean="0">
                <a:solidFill>
                  <a:prstClr val="white">
                    <a:tint val="75000"/>
                  </a:prstClr>
                </a:solidFill>
              </a:rPr>
              <a:pPr/>
              <a:t>‹#›</a:t>
            </a:fld>
            <a:endParaRPr lang="en-GB" altLang="en-US" dirty="0">
              <a:solidFill>
                <a:prstClr val="white">
                  <a:tint val="75000"/>
                </a:prstClr>
              </a:solidFill>
            </a:endParaRPr>
          </a:p>
        </p:txBody>
      </p:sp>
    </p:spTree>
    <p:extLst>
      <p:ext uri="{BB962C8B-B14F-4D97-AF65-F5344CB8AC3E}">
        <p14:creationId xmlns:p14="http://schemas.microsoft.com/office/powerpoint/2010/main" val="30137704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132E02F-11FB-4A88-87B6-CD0E0C790C8B}" type="datetimeFigureOut">
              <a:rPr lang="en-GB" smtClean="0">
                <a:solidFill>
                  <a:prstClr val="white">
                    <a:tint val="75000"/>
                  </a:prstClr>
                </a:solidFill>
              </a:rPr>
              <a:pPr>
                <a:defRPr/>
              </a:pPr>
              <a:t>08/02/2022</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815FA661-A77C-49D3-B5CA-C3CF6DA115FB}" type="slidenum">
              <a:rPr lang="en-GB" altLang="en-US" smtClean="0">
                <a:solidFill>
                  <a:prstClr val="white">
                    <a:tint val="75000"/>
                  </a:prstClr>
                </a:solidFill>
              </a:rPr>
              <a:pPr/>
              <a:t>‹#›</a:t>
            </a:fld>
            <a:endParaRPr lang="en-GB" altLang="en-US" dirty="0">
              <a:solidFill>
                <a:prstClr val="white">
                  <a:tint val="75000"/>
                </a:prstClr>
              </a:solidFill>
            </a:endParaRPr>
          </a:p>
        </p:txBody>
      </p:sp>
    </p:spTree>
    <p:extLst>
      <p:ext uri="{BB962C8B-B14F-4D97-AF65-F5344CB8AC3E}">
        <p14:creationId xmlns:p14="http://schemas.microsoft.com/office/powerpoint/2010/main" val="4019793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528E1AC2-A8FB-4D7F-B7CC-B48B21511016}" type="datetimeFigureOut">
              <a:rPr lang="en-GB" smtClean="0">
                <a:solidFill>
                  <a:prstClr val="white">
                    <a:tint val="75000"/>
                  </a:prstClr>
                </a:solidFill>
              </a:rPr>
              <a:pPr>
                <a:defRPr/>
              </a:pPr>
              <a:t>08/02/2022</a:t>
            </a:fld>
            <a:endParaRPr lang="en-GB" dirty="0">
              <a:solidFill>
                <a:prstClr val="white">
                  <a:tint val="75000"/>
                </a:prstClr>
              </a:solidFill>
            </a:endParaRPr>
          </a:p>
        </p:txBody>
      </p:sp>
      <p:sp>
        <p:nvSpPr>
          <p:cNvPr id="6" name="Footer Placeholder 5"/>
          <p:cNvSpPr>
            <a:spLocks noGrp="1"/>
          </p:cNvSpPr>
          <p:nvPr>
            <p:ph type="ftr" sz="quarter" idx="11"/>
          </p:nvPr>
        </p:nvSpPr>
        <p:spPr/>
        <p:txBody>
          <a:bodyPr/>
          <a:lstStyle/>
          <a:p>
            <a:pPr>
              <a:defRPr/>
            </a:pPr>
            <a:endParaRPr lang="en-GB" dirty="0">
              <a:solidFill>
                <a:prstClr val="white">
                  <a:tint val="75000"/>
                </a:prstClr>
              </a:solidFill>
            </a:endParaRPr>
          </a:p>
        </p:txBody>
      </p:sp>
      <p:sp>
        <p:nvSpPr>
          <p:cNvPr id="7" name="Slide Number Placeholder 6"/>
          <p:cNvSpPr>
            <a:spLocks noGrp="1"/>
          </p:cNvSpPr>
          <p:nvPr>
            <p:ph type="sldNum" sz="quarter" idx="12"/>
          </p:nvPr>
        </p:nvSpPr>
        <p:spPr/>
        <p:txBody>
          <a:bodyPr/>
          <a:lstStyle/>
          <a:p>
            <a:fld id="{5948F8D4-99C4-4499-8D6D-516C07D9EB7C}" type="slidenum">
              <a:rPr lang="en-GB" altLang="en-US" smtClean="0">
                <a:solidFill>
                  <a:prstClr val="white">
                    <a:tint val="75000"/>
                  </a:prstClr>
                </a:solidFill>
              </a:rPr>
              <a:pPr/>
              <a:t>‹#›</a:t>
            </a:fld>
            <a:endParaRPr lang="en-GB" altLang="en-US" dirty="0">
              <a:solidFill>
                <a:prstClr val="white">
                  <a:tint val="75000"/>
                </a:prstClr>
              </a:solidFill>
            </a:endParaRPr>
          </a:p>
        </p:txBody>
      </p:sp>
    </p:spTree>
    <p:extLst>
      <p:ext uri="{BB962C8B-B14F-4D97-AF65-F5344CB8AC3E}">
        <p14:creationId xmlns:p14="http://schemas.microsoft.com/office/powerpoint/2010/main" val="25027207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7FBBE0F-3FE9-407F-AC65-6DFC1346F985}" type="datetimeFigureOut">
              <a:rPr lang="en-GB" smtClean="0">
                <a:solidFill>
                  <a:prstClr val="white">
                    <a:tint val="75000"/>
                  </a:prstClr>
                </a:solidFill>
              </a:rPr>
              <a:pPr>
                <a:defRPr/>
              </a:pPr>
              <a:t>08/02/2022</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8983A585-92CF-4164-BB09-1478BB407D0A}" type="slidenum">
              <a:rPr lang="en-GB" altLang="en-US" smtClean="0">
                <a:solidFill>
                  <a:prstClr val="white">
                    <a:tint val="75000"/>
                  </a:prstClr>
                </a:solidFill>
              </a:rPr>
              <a:pPr/>
              <a:t>‹#›</a:t>
            </a:fld>
            <a:endParaRPr lang="en-GB" altLang="en-US" dirty="0">
              <a:solidFill>
                <a:prstClr val="white">
                  <a:tint val="75000"/>
                </a:prstClr>
              </a:solidFill>
            </a:endParaRPr>
          </a:p>
        </p:txBody>
      </p:sp>
    </p:spTree>
    <p:extLst>
      <p:ext uri="{BB962C8B-B14F-4D97-AF65-F5344CB8AC3E}">
        <p14:creationId xmlns:p14="http://schemas.microsoft.com/office/powerpoint/2010/main" val="30601299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F076EBE8-2C3C-4CDD-A119-8626AD7DFE62}" type="datetimeFigureOut">
              <a:rPr lang="en-GB" smtClean="0">
                <a:solidFill>
                  <a:prstClr val="white">
                    <a:tint val="75000"/>
                  </a:prstClr>
                </a:solidFill>
              </a:rPr>
              <a:pPr>
                <a:defRPr/>
              </a:pPr>
              <a:t>08/02/2022</a:t>
            </a:fld>
            <a:endParaRPr lang="en-GB" dirty="0">
              <a:solidFill>
                <a:prstClr val="white">
                  <a:tint val="75000"/>
                </a:prstClr>
              </a:solidFill>
            </a:endParaRPr>
          </a:p>
        </p:txBody>
      </p:sp>
      <p:sp>
        <p:nvSpPr>
          <p:cNvPr id="5" name="Footer Placeholder 4"/>
          <p:cNvSpPr>
            <a:spLocks noGrp="1"/>
          </p:cNvSpPr>
          <p:nvPr>
            <p:ph type="ftr" sz="quarter" idx="11"/>
          </p:nvPr>
        </p:nvSpPr>
        <p:spPr/>
        <p:txBody>
          <a:bodyPr/>
          <a:lstStyle/>
          <a:p>
            <a:pPr>
              <a:defRPr/>
            </a:pPr>
            <a:endParaRPr lang="en-GB" dirty="0">
              <a:solidFill>
                <a:prstClr val="white">
                  <a:tint val="75000"/>
                </a:prstClr>
              </a:solidFill>
            </a:endParaRPr>
          </a:p>
        </p:txBody>
      </p:sp>
      <p:sp>
        <p:nvSpPr>
          <p:cNvPr id="6" name="Slide Number Placeholder 5"/>
          <p:cNvSpPr>
            <a:spLocks noGrp="1"/>
          </p:cNvSpPr>
          <p:nvPr>
            <p:ph type="sldNum" sz="quarter" idx="12"/>
          </p:nvPr>
        </p:nvSpPr>
        <p:spPr/>
        <p:txBody>
          <a:bodyPr/>
          <a:lstStyle/>
          <a:p>
            <a:fld id="{584C5976-C180-4569-ADC4-BA0B4AFC5A74}" type="slidenum">
              <a:rPr lang="en-GB" altLang="en-US" smtClean="0">
                <a:solidFill>
                  <a:prstClr val="white">
                    <a:tint val="75000"/>
                  </a:prstClr>
                </a:solidFill>
              </a:rPr>
              <a:pPr/>
              <a:t>‹#›</a:t>
            </a:fld>
            <a:endParaRPr lang="en-GB" altLang="en-US" dirty="0">
              <a:solidFill>
                <a:prstClr val="white">
                  <a:tint val="75000"/>
                </a:prstClr>
              </a:solidFill>
            </a:endParaRPr>
          </a:p>
        </p:txBody>
      </p:sp>
    </p:spTree>
    <p:extLst>
      <p:ext uri="{BB962C8B-B14F-4D97-AF65-F5344CB8AC3E}">
        <p14:creationId xmlns:p14="http://schemas.microsoft.com/office/powerpoint/2010/main" val="34167685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D20C2D-5EFA-4331-8629-6A2CEF96290C}" type="datetimeFigureOut">
              <a:rPr lang="en-GB" smtClean="0"/>
              <a:t>08/02/2022</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38AA17-75D2-475E-81B0-757A05139E8E}" type="slidenum">
              <a:rPr lang="en-GB" smtClean="0"/>
              <a:t>‹#›</a:t>
            </a:fld>
            <a:endParaRPr lang="en-GB" dirty="0"/>
          </a:p>
        </p:txBody>
      </p:sp>
    </p:spTree>
    <p:extLst>
      <p:ext uri="{BB962C8B-B14F-4D97-AF65-F5344CB8AC3E}">
        <p14:creationId xmlns:p14="http://schemas.microsoft.com/office/powerpoint/2010/main" val="1283141731"/>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40E40341-4E08-44BB-9334-30031AC6BB09}" type="datetimeFigureOut">
              <a:rPr lang="en-GB" smtClean="0">
                <a:solidFill>
                  <a:prstClr val="white">
                    <a:tint val="75000"/>
                  </a:prstClr>
                </a:solidFill>
              </a:rPr>
              <a:pPr>
                <a:defRPr/>
              </a:pPr>
              <a:t>08/02/2022</a:t>
            </a:fld>
            <a:endParaRPr lang="en-GB" dirty="0">
              <a:solidFill>
                <a:prstClr val="white">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dirty="0">
              <a:solidFill>
                <a:prstClr val="white">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E2B244AC-D018-4E14-B55F-4E56C461D3F6}" type="slidenum">
              <a:rPr lang="en-GB" altLang="en-US" smtClean="0">
                <a:solidFill>
                  <a:prstClr val="white">
                    <a:tint val="75000"/>
                  </a:prstClr>
                </a:solidFill>
                <a:cs typeface="Arial" panose="020B0604020202020204" pitchFamily="34" charset="0"/>
              </a:rPr>
              <a:pPr fontAlgn="base">
                <a:spcBef>
                  <a:spcPct val="0"/>
                </a:spcBef>
                <a:spcAft>
                  <a:spcPct val="0"/>
                </a:spcAft>
              </a:pPr>
              <a:t>‹#›</a:t>
            </a:fld>
            <a:endParaRPr lang="en-GB" altLang="en-US" dirty="0">
              <a:solidFill>
                <a:prstClr val="white">
                  <a:tint val="75000"/>
                </a:prstClr>
              </a:solidFill>
              <a:cs typeface="Arial" panose="020B0604020202020204" pitchFamily="34" charset="0"/>
            </a:endParaRPr>
          </a:p>
        </p:txBody>
      </p:sp>
    </p:spTree>
    <p:extLst>
      <p:ext uri="{BB962C8B-B14F-4D97-AF65-F5344CB8AC3E}">
        <p14:creationId xmlns:p14="http://schemas.microsoft.com/office/powerpoint/2010/main" val="1147392959"/>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hyperlink" Target="https://ich.unesco.org/en/conventio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ich.unesco.org/en/convention"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2.jpeg"/><Relationship Id="rId7" Type="http://schemas.openxmlformats.org/officeDocument/2006/relationships/image" Target="../media/image16.png"/><Relationship Id="rId12"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image" Target="../media/image15.pn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jpeg"/></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5" Type="http://schemas.openxmlformats.org/officeDocument/2006/relationships/image" Target="../media/image43.png"/><Relationship Id="rId4" Type="http://schemas.openxmlformats.org/officeDocument/2006/relationships/image" Target="../media/image42.png"/></Relationships>
</file>

<file path=ppt/slides/_rels/slide2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7.png"/><Relationship Id="rId7" Type="http://schemas.openxmlformats.org/officeDocument/2006/relationships/image" Target="../media/image50.png"/><Relationship Id="rId2"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image" Target="../media/image49.png"/><Relationship Id="rId4" Type="http://schemas.openxmlformats.org/officeDocument/2006/relationships/image" Target="../media/image48.png"/></Relationships>
</file>

<file path=ppt/slides/_rels/slide2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2.xml"/><Relationship Id="rId5" Type="http://schemas.openxmlformats.org/officeDocument/2006/relationships/image" Target="../media/image54.png"/><Relationship Id="rId4" Type="http://schemas.openxmlformats.org/officeDocument/2006/relationships/image" Target="../media/image53.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7.xml"/><Relationship Id="rId4" Type="http://schemas.openxmlformats.org/officeDocument/2006/relationships/image" Target="../media/image60.png"/></Relationships>
</file>

<file path=ppt/slides/_rels/slide3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2.xml"/><Relationship Id="rId4" Type="http://schemas.openxmlformats.org/officeDocument/2006/relationships/image" Target="../media/image68.png"/></Relationships>
</file>

<file path=ppt/slides/_rels/slide42.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slideLayout" Target="../slideLayouts/slideLayout2.xml"/><Relationship Id="rId1" Type="http://schemas.openxmlformats.org/officeDocument/2006/relationships/video" Target="https://www.youtube.com/embed/njcXfJRfu7s?feature=oembed"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png"/><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png"/><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13.xml"/><Relationship Id="rId4" Type="http://schemas.openxmlformats.org/officeDocument/2006/relationships/image" Target="../media/image84.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13.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2" Type="http://schemas.openxmlformats.org/officeDocument/2006/relationships/image" Target="../media/image87.png"/><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16.xml"/><Relationship Id="rId4" Type="http://schemas.openxmlformats.org/officeDocument/2006/relationships/image" Target="../media/image90.png"/></Relationships>
</file>

<file path=ppt/slides/_rels/slide62.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png"/><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34BB8D-79E5-431C-B9A1-7CD0EC631C59}"/>
              </a:ext>
            </a:extLst>
          </p:cNvPr>
          <p:cNvSpPr>
            <a:spLocks noGrp="1"/>
          </p:cNvSpPr>
          <p:nvPr>
            <p:ph type="title"/>
          </p:nvPr>
        </p:nvSpPr>
        <p:spPr>
          <a:xfrm>
            <a:off x="838200" y="365125"/>
            <a:ext cx="10515600" cy="1325563"/>
          </a:xfrm>
        </p:spPr>
        <p:txBody>
          <a:bodyPr>
            <a:normAutofit/>
          </a:bodyPr>
          <a:lstStyle/>
          <a:p>
            <a:br>
              <a:rPr lang="en-GB" sz="2600" dirty="0"/>
            </a:br>
            <a:br>
              <a:rPr lang="en-GB" sz="2600" dirty="0"/>
            </a:br>
            <a:endParaRPr lang="en-GB" sz="2600" dirty="0"/>
          </a:p>
        </p:txBody>
      </p:sp>
      <p:sp>
        <p:nvSpPr>
          <p:cNvPr id="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2130E339-0D88-4457-8976-916927F77E74}"/>
              </a:ext>
            </a:extLst>
          </p:cNvPr>
          <p:cNvSpPr>
            <a:spLocks noGrp="1"/>
          </p:cNvSpPr>
          <p:nvPr>
            <p:ph idx="1"/>
          </p:nvPr>
        </p:nvSpPr>
        <p:spPr>
          <a:xfrm>
            <a:off x="838200" y="1929384"/>
            <a:ext cx="10515600" cy="4251960"/>
          </a:xfrm>
        </p:spPr>
        <p:txBody>
          <a:bodyPr>
            <a:normAutofit/>
          </a:bodyPr>
          <a:lstStyle/>
          <a:p>
            <a:pPr marL="0" indent="0">
              <a:buNone/>
            </a:pPr>
            <a:r>
              <a:rPr lang="en-GB" sz="6000" dirty="0"/>
              <a:t>Inventing Traditions, Imagining Communities: </a:t>
            </a:r>
          </a:p>
          <a:p>
            <a:pPr marL="0" indent="0">
              <a:buNone/>
            </a:pPr>
            <a:r>
              <a:rPr lang="en-GB" sz="6000" dirty="0"/>
              <a:t>Intangible Heritage and National Identities</a:t>
            </a:r>
          </a:p>
        </p:txBody>
      </p:sp>
    </p:spTree>
    <p:extLst>
      <p:ext uri="{BB962C8B-B14F-4D97-AF65-F5344CB8AC3E}">
        <p14:creationId xmlns:p14="http://schemas.microsoft.com/office/powerpoint/2010/main" val="855391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E9CB5-6D12-4DC4-AA22-3287BBD00BCF}"/>
              </a:ext>
            </a:extLst>
          </p:cNvPr>
          <p:cNvSpPr>
            <a:spLocks noGrp="1"/>
          </p:cNvSpPr>
          <p:nvPr>
            <p:ph type="title"/>
          </p:nvPr>
        </p:nvSpPr>
        <p:spPr/>
        <p:txBody>
          <a:bodyPr/>
          <a:lstStyle/>
          <a:p>
            <a:pPr algn="ctr"/>
            <a:r>
              <a:rPr lang="en-GB" dirty="0"/>
              <a:t>Overview</a:t>
            </a:r>
          </a:p>
        </p:txBody>
      </p:sp>
      <p:sp>
        <p:nvSpPr>
          <p:cNvPr id="3" name="Content Placeholder 2">
            <a:extLst>
              <a:ext uri="{FF2B5EF4-FFF2-40B4-BE49-F238E27FC236}">
                <a16:creationId xmlns:a16="http://schemas.microsoft.com/office/drawing/2014/main" id="{2B0B8A90-88DF-4758-9FE4-0F7BBE13CA8C}"/>
              </a:ext>
            </a:extLst>
          </p:cNvPr>
          <p:cNvSpPr>
            <a:spLocks noGrp="1"/>
          </p:cNvSpPr>
          <p:nvPr>
            <p:ph idx="1"/>
          </p:nvPr>
        </p:nvSpPr>
        <p:spPr/>
        <p:txBody>
          <a:bodyPr>
            <a:normAutofit/>
          </a:bodyPr>
          <a:lstStyle/>
          <a:p>
            <a:pPr marL="514350" indent="-514350">
              <a:buFont typeface="+mj-lt"/>
              <a:buAutoNum type="arabicPeriod"/>
            </a:pPr>
            <a:r>
              <a:rPr lang="en-GB" sz="4000" dirty="0">
                <a:solidFill>
                  <a:srgbClr val="FFFF00"/>
                </a:solidFill>
              </a:rPr>
              <a:t>Theorising National Identities: </a:t>
            </a:r>
            <a:r>
              <a:rPr lang="en-GB" sz="4000" i="1" dirty="0">
                <a:solidFill>
                  <a:srgbClr val="FFFF00"/>
                </a:solidFill>
              </a:rPr>
              <a:t>The Invention of Tradition </a:t>
            </a:r>
            <a:r>
              <a:rPr lang="en-GB" sz="4000" dirty="0">
                <a:solidFill>
                  <a:srgbClr val="FFFF00"/>
                </a:solidFill>
              </a:rPr>
              <a:t>and </a:t>
            </a:r>
            <a:r>
              <a:rPr lang="en-GB" sz="4000" i="1" dirty="0">
                <a:solidFill>
                  <a:srgbClr val="FFFF00"/>
                </a:solidFill>
              </a:rPr>
              <a:t>Imagined Communities</a:t>
            </a:r>
          </a:p>
          <a:p>
            <a:pPr marL="514350" indent="-514350">
              <a:buFont typeface="+mj-lt"/>
              <a:buAutoNum type="arabicPeriod"/>
            </a:pPr>
            <a:endParaRPr lang="en-GB" sz="4000" i="1" dirty="0">
              <a:solidFill>
                <a:srgbClr val="FFFF00"/>
              </a:solidFill>
            </a:endParaRPr>
          </a:p>
          <a:p>
            <a:pPr marL="514350" indent="-514350">
              <a:buFont typeface="+mj-lt"/>
              <a:buAutoNum type="arabicPeriod"/>
            </a:pPr>
            <a:r>
              <a:rPr lang="en-GB" sz="4000" dirty="0">
                <a:solidFill>
                  <a:srgbClr val="FFFF00"/>
                </a:solidFill>
              </a:rPr>
              <a:t>Intangible Heritage in Wales</a:t>
            </a:r>
          </a:p>
          <a:p>
            <a:pPr marL="514350" indent="-514350">
              <a:buFont typeface="+mj-lt"/>
              <a:buAutoNum type="arabicPeriod"/>
            </a:pPr>
            <a:endParaRPr lang="en-GB" sz="4000" dirty="0">
              <a:solidFill>
                <a:srgbClr val="FFFF00"/>
              </a:solidFill>
            </a:endParaRPr>
          </a:p>
          <a:p>
            <a:pPr marL="514350" indent="-514350">
              <a:buFont typeface="+mj-lt"/>
              <a:buAutoNum type="arabicPeriod"/>
            </a:pPr>
            <a:r>
              <a:rPr lang="en-GB" sz="4000" dirty="0">
                <a:solidFill>
                  <a:srgbClr val="FFFF00"/>
                </a:solidFill>
              </a:rPr>
              <a:t>Food as Intangible Heritage</a:t>
            </a:r>
          </a:p>
        </p:txBody>
      </p:sp>
    </p:spTree>
    <p:extLst>
      <p:ext uri="{BB962C8B-B14F-4D97-AF65-F5344CB8AC3E}">
        <p14:creationId xmlns:p14="http://schemas.microsoft.com/office/powerpoint/2010/main" val="8652491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1BCED-3241-4562-B42B-8A2227A444DC}"/>
              </a:ext>
            </a:extLst>
          </p:cNvPr>
          <p:cNvSpPr>
            <a:spLocks noGrp="1"/>
          </p:cNvSpPr>
          <p:nvPr>
            <p:ph type="title"/>
          </p:nvPr>
        </p:nvSpPr>
        <p:spPr>
          <a:xfrm>
            <a:off x="765051" y="662400"/>
            <a:ext cx="3409200" cy="5579420"/>
          </a:xfrm>
        </p:spPr>
        <p:txBody>
          <a:bodyPr anchor="t">
            <a:normAutofit fontScale="90000"/>
          </a:bodyPr>
          <a:lstStyle/>
          <a:p>
            <a:r>
              <a:rPr lang="en-US" dirty="0"/>
              <a:t>What is </a:t>
            </a:r>
            <a:r>
              <a:rPr lang="en-US" b="1" dirty="0">
                <a:solidFill>
                  <a:srgbClr val="FF3399"/>
                </a:solidFill>
              </a:rPr>
              <a:t>Intangible </a:t>
            </a:r>
            <a:r>
              <a:rPr lang="en-US" dirty="0">
                <a:solidFill>
                  <a:srgbClr val="FF3399"/>
                </a:solidFill>
              </a:rPr>
              <a:t>Heritage </a:t>
            </a:r>
            <a:r>
              <a:rPr lang="en-US" b="1" dirty="0"/>
              <a:t>‘officially’</a:t>
            </a:r>
            <a:r>
              <a:rPr lang="en-US" dirty="0"/>
              <a:t>?</a:t>
            </a:r>
            <a:br>
              <a:rPr lang="en-US" dirty="0"/>
            </a:br>
            <a:br>
              <a:rPr lang="en-US" dirty="0"/>
            </a:br>
            <a:r>
              <a:rPr lang="en-US" sz="2800" dirty="0">
                <a:solidFill>
                  <a:srgbClr val="FFFF00">
                    <a:alpha val="60000"/>
                  </a:srgbClr>
                </a:solidFill>
              </a:rPr>
              <a:t>According to the </a:t>
            </a:r>
            <a:r>
              <a:rPr lang="en-US" sz="2800" u="sng" dirty="0">
                <a:solidFill>
                  <a:srgbClr val="00B0F0">
                    <a:alpha val="60000"/>
                  </a:srgbClr>
                </a:solidFill>
              </a:rPr>
              <a:t>2003</a:t>
            </a:r>
            <a:r>
              <a:rPr lang="en-US" sz="2800" dirty="0">
                <a:solidFill>
                  <a:srgbClr val="00B0F0">
                    <a:alpha val="60000"/>
                  </a:srgbClr>
                </a:solidFill>
              </a:rPr>
              <a:t> </a:t>
            </a:r>
            <a:r>
              <a:rPr lang="en-US" sz="2800" dirty="0">
                <a:solidFill>
                  <a:srgbClr val="00B0F0">
                    <a:alpha val="60000"/>
                  </a:srgbClr>
                </a:solidFill>
                <a:hlinkClick r:id="rId2">
                  <a:extLst>
                    <a:ext uri="{A12FA001-AC4F-418D-AE19-62706E023703}">
                      <ahyp:hlinkClr xmlns:ahyp="http://schemas.microsoft.com/office/drawing/2018/hyperlinkcolor" val="tx"/>
                    </a:ext>
                  </a:extLst>
                </a:hlinkClick>
              </a:rPr>
              <a:t>UNESCO Convention for the Safeguarding of the Intangible Cultural Heritage</a:t>
            </a:r>
            <a:r>
              <a:rPr lang="en-US" sz="2800" dirty="0">
                <a:solidFill>
                  <a:srgbClr val="00B0F0">
                    <a:alpha val="60000"/>
                  </a:srgbClr>
                </a:solidFill>
              </a:rPr>
              <a:t> </a:t>
            </a:r>
            <a:br>
              <a:rPr lang="en-US" sz="2800" dirty="0">
                <a:solidFill>
                  <a:srgbClr val="00B0F0">
                    <a:alpha val="60000"/>
                  </a:srgbClr>
                </a:solidFill>
              </a:rPr>
            </a:br>
            <a:endParaRPr lang="en-GB" dirty="0">
              <a:solidFill>
                <a:srgbClr val="00B0F0">
                  <a:alpha val="60000"/>
                </a:srgbClr>
              </a:solidFill>
            </a:endParaRPr>
          </a:p>
        </p:txBody>
      </p:sp>
      <p:sp>
        <p:nvSpPr>
          <p:cNvPr id="3" name="Content Placeholder 2">
            <a:extLst>
              <a:ext uri="{FF2B5EF4-FFF2-40B4-BE49-F238E27FC236}">
                <a16:creationId xmlns:a16="http://schemas.microsoft.com/office/drawing/2014/main" id="{F146065B-F90F-4C25-B3E2-EE44B87DA802}"/>
              </a:ext>
            </a:extLst>
          </p:cNvPr>
          <p:cNvSpPr>
            <a:spLocks noGrp="1"/>
          </p:cNvSpPr>
          <p:nvPr>
            <p:ph idx="1"/>
          </p:nvPr>
        </p:nvSpPr>
        <p:spPr>
          <a:xfrm>
            <a:off x="5315802" y="662400"/>
            <a:ext cx="6464865" cy="5576754"/>
          </a:xfrm>
        </p:spPr>
        <p:txBody>
          <a:bodyPr anchor="t">
            <a:normAutofit/>
          </a:bodyPr>
          <a:lstStyle/>
          <a:p>
            <a:pPr marL="0" indent="0">
              <a:buNone/>
            </a:pPr>
            <a:r>
              <a:rPr lang="en-US" dirty="0">
                <a:solidFill>
                  <a:srgbClr val="FFFFFF"/>
                </a:solidFill>
              </a:rPr>
              <a:t>Practices, representations, expressions, knowledge, skills that communities, groups and, in some cases, individuals recognize as part of their cultural heritage. This intangible cultural heritage, </a:t>
            </a:r>
            <a:r>
              <a:rPr lang="en-US" dirty="0">
                <a:solidFill>
                  <a:srgbClr val="FFFF00"/>
                </a:solidFill>
              </a:rPr>
              <a:t>transmitted from generation to generation</a:t>
            </a:r>
            <a:r>
              <a:rPr lang="en-US" dirty="0">
                <a:solidFill>
                  <a:srgbClr val="FFFFFF"/>
                </a:solidFill>
              </a:rPr>
              <a:t>, is </a:t>
            </a:r>
            <a:r>
              <a:rPr lang="en-US" dirty="0">
                <a:solidFill>
                  <a:srgbClr val="FFFF00"/>
                </a:solidFill>
              </a:rPr>
              <a:t>constantly recreated </a:t>
            </a:r>
            <a:r>
              <a:rPr lang="en-US" dirty="0">
                <a:solidFill>
                  <a:srgbClr val="FFFFFF"/>
                </a:solidFill>
              </a:rPr>
              <a:t>by communities and groups in response to their environment, their </a:t>
            </a:r>
            <a:r>
              <a:rPr lang="en-US" dirty="0">
                <a:solidFill>
                  <a:srgbClr val="FFFF00"/>
                </a:solidFill>
              </a:rPr>
              <a:t>interaction</a:t>
            </a:r>
            <a:r>
              <a:rPr lang="en-US" dirty="0">
                <a:solidFill>
                  <a:srgbClr val="FFFFFF"/>
                </a:solidFill>
              </a:rPr>
              <a:t> with nature and their history, and provides them with a sense of </a:t>
            </a:r>
            <a:r>
              <a:rPr lang="en-US" dirty="0">
                <a:solidFill>
                  <a:srgbClr val="FFFF00"/>
                </a:solidFill>
              </a:rPr>
              <a:t>identity and continuity</a:t>
            </a:r>
            <a:r>
              <a:rPr lang="en-US" dirty="0">
                <a:solidFill>
                  <a:srgbClr val="FFFFFF"/>
                </a:solidFill>
              </a:rPr>
              <a:t>, thus promoting respect for cultural diversity and human creativity.</a:t>
            </a:r>
            <a:endParaRPr lang="en-US" sz="1400" dirty="0">
              <a:solidFill>
                <a:schemeClr val="tx1">
                  <a:alpha val="60000"/>
                </a:schemeClr>
              </a:solidFill>
            </a:endParaRPr>
          </a:p>
        </p:txBody>
      </p:sp>
    </p:spTree>
    <p:extLst>
      <p:ext uri="{BB962C8B-B14F-4D97-AF65-F5344CB8AC3E}">
        <p14:creationId xmlns:p14="http://schemas.microsoft.com/office/powerpoint/2010/main" val="36321183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1BCED-3241-4562-B42B-8A2227A444DC}"/>
              </a:ext>
            </a:extLst>
          </p:cNvPr>
          <p:cNvSpPr>
            <a:spLocks noGrp="1"/>
          </p:cNvSpPr>
          <p:nvPr>
            <p:ph type="title"/>
          </p:nvPr>
        </p:nvSpPr>
        <p:spPr>
          <a:xfrm>
            <a:off x="765051" y="662400"/>
            <a:ext cx="3409200" cy="5579420"/>
          </a:xfrm>
        </p:spPr>
        <p:txBody>
          <a:bodyPr anchor="t">
            <a:normAutofit fontScale="90000"/>
          </a:bodyPr>
          <a:lstStyle/>
          <a:p>
            <a:r>
              <a:rPr lang="en-US" dirty="0"/>
              <a:t>What is </a:t>
            </a:r>
            <a:r>
              <a:rPr lang="en-US" b="1" dirty="0">
                <a:solidFill>
                  <a:srgbClr val="FF3399"/>
                </a:solidFill>
              </a:rPr>
              <a:t>Intangible </a:t>
            </a:r>
            <a:r>
              <a:rPr lang="en-US" dirty="0">
                <a:solidFill>
                  <a:srgbClr val="FF3399"/>
                </a:solidFill>
              </a:rPr>
              <a:t>Heritage </a:t>
            </a:r>
            <a:r>
              <a:rPr lang="en-US" b="1" dirty="0"/>
              <a:t>‘officially’</a:t>
            </a:r>
            <a:r>
              <a:rPr lang="en-US" dirty="0"/>
              <a:t>?</a:t>
            </a:r>
            <a:br>
              <a:rPr lang="en-US" dirty="0"/>
            </a:br>
            <a:br>
              <a:rPr lang="en-US" dirty="0"/>
            </a:br>
            <a:r>
              <a:rPr lang="en-US" sz="2800" dirty="0">
                <a:solidFill>
                  <a:srgbClr val="FFFF00">
                    <a:alpha val="60000"/>
                  </a:srgbClr>
                </a:solidFill>
                <a:latin typeface="+mn-lt"/>
              </a:rPr>
              <a:t>According to the </a:t>
            </a:r>
            <a:r>
              <a:rPr lang="en-US" sz="2800" u="sng" dirty="0">
                <a:solidFill>
                  <a:srgbClr val="00B0F0">
                    <a:alpha val="60000"/>
                  </a:srgbClr>
                </a:solidFill>
                <a:latin typeface="+mn-lt"/>
              </a:rPr>
              <a:t>2003</a:t>
            </a:r>
            <a:r>
              <a:rPr lang="en-US" sz="2800" dirty="0">
                <a:solidFill>
                  <a:srgbClr val="00B0F0">
                    <a:alpha val="60000"/>
                  </a:srgbClr>
                </a:solidFill>
                <a:latin typeface="+mn-lt"/>
              </a:rPr>
              <a:t> </a:t>
            </a:r>
            <a:r>
              <a:rPr lang="en-US" sz="2800" dirty="0">
                <a:solidFill>
                  <a:srgbClr val="00B0F0">
                    <a:alpha val="60000"/>
                  </a:srgbClr>
                </a:solidFill>
                <a:latin typeface="+mn-lt"/>
                <a:hlinkClick r:id="rId2">
                  <a:extLst>
                    <a:ext uri="{A12FA001-AC4F-418D-AE19-62706E023703}">
                      <ahyp:hlinkClr xmlns:ahyp="http://schemas.microsoft.com/office/drawing/2018/hyperlinkcolor" val="tx"/>
                    </a:ext>
                  </a:extLst>
                </a:hlinkClick>
              </a:rPr>
              <a:t>UNESCO Convention for the Safeguarding of the Intangible Cultural Heritage</a:t>
            </a:r>
            <a:r>
              <a:rPr lang="en-US" sz="2800" dirty="0">
                <a:solidFill>
                  <a:srgbClr val="00B0F0">
                    <a:alpha val="60000"/>
                  </a:srgbClr>
                </a:solidFill>
                <a:latin typeface="+mn-lt"/>
              </a:rPr>
              <a:t> </a:t>
            </a:r>
            <a:br>
              <a:rPr lang="en-US" sz="2800" dirty="0">
                <a:solidFill>
                  <a:srgbClr val="00B0F0">
                    <a:alpha val="60000"/>
                  </a:srgbClr>
                </a:solidFill>
              </a:rPr>
            </a:br>
            <a:endParaRPr lang="en-GB" dirty="0">
              <a:solidFill>
                <a:srgbClr val="00B0F0">
                  <a:alpha val="60000"/>
                </a:srgbClr>
              </a:solidFill>
            </a:endParaRPr>
          </a:p>
        </p:txBody>
      </p:sp>
      <p:sp>
        <p:nvSpPr>
          <p:cNvPr id="3" name="Content Placeholder 2">
            <a:extLst>
              <a:ext uri="{FF2B5EF4-FFF2-40B4-BE49-F238E27FC236}">
                <a16:creationId xmlns:a16="http://schemas.microsoft.com/office/drawing/2014/main" id="{F146065B-F90F-4C25-B3E2-EE44B87DA802}"/>
              </a:ext>
            </a:extLst>
          </p:cNvPr>
          <p:cNvSpPr>
            <a:spLocks noGrp="1"/>
          </p:cNvSpPr>
          <p:nvPr>
            <p:ph idx="1"/>
          </p:nvPr>
        </p:nvSpPr>
        <p:spPr>
          <a:xfrm>
            <a:off x="5315802" y="662400"/>
            <a:ext cx="6464865" cy="5576754"/>
          </a:xfrm>
        </p:spPr>
        <p:txBody>
          <a:bodyPr anchor="t">
            <a:normAutofit/>
          </a:bodyPr>
          <a:lstStyle/>
          <a:p>
            <a:pPr marL="0" indent="0">
              <a:buNone/>
            </a:pPr>
            <a:r>
              <a:rPr lang="en-US" sz="3200" dirty="0">
                <a:solidFill>
                  <a:srgbClr val="FFFFFF"/>
                </a:solidFill>
              </a:rPr>
              <a:t>(a) </a:t>
            </a:r>
            <a:r>
              <a:rPr lang="en-US" sz="3200" dirty="0">
                <a:solidFill>
                  <a:srgbClr val="FFFF00"/>
                </a:solidFill>
              </a:rPr>
              <a:t>oral traditions </a:t>
            </a:r>
            <a:r>
              <a:rPr lang="en-US" sz="3200" dirty="0">
                <a:solidFill>
                  <a:srgbClr val="FFFFFF"/>
                </a:solidFill>
              </a:rPr>
              <a:t>and expressions, including </a:t>
            </a:r>
            <a:r>
              <a:rPr lang="en-US" sz="3200" dirty="0">
                <a:solidFill>
                  <a:srgbClr val="FFFF00"/>
                </a:solidFill>
              </a:rPr>
              <a:t>language</a:t>
            </a:r>
            <a:r>
              <a:rPr lang="en-US" sz="3200" dirty="0">
                <a:solidFill>
                  <a:srgbClr val="FFFFFF"/>
                </a:solidFill>
              </a:rPr>
              <a:t> as a vehicle of the intangible cultural heritage;</a:t>
            </a:r>
          </a:p>
          <a:p>
            <a:pPr marL="0" indent="0">
              <a:buNone/>
            </a:pPr>
            <a:r>
              <a:rPr lang="en-US" sz="3200" dirty="0">
                <a:solidFill>
                  <a:srgbClr val="FFFFFF"/>
                </a:solidFill>
              </a:rPr>
              <a:t>(b) </a:t>
            </a:r>
            <a:r>
              <a:rPr lang="en-US" sz="3200" dirty="0">
                <a:solidFill>
                  <a:srgbClr val="FFFF00"/>
                </a:solidFill>
              </a:rPr>
              <a:t>performing arts;</a:t>
            </a:r>
          </a:p>
          <a:p>
            <a:pPr marL="0" indent="0">
              <a:buNone/>
            </a:pPr>
            <a:r>
              <a:rPr lang="en-US" sz="3200" dirty="0">
                <a:solidFill>
                  <a:srgbClr val="FFFFFF"/>
                </a:solidFill>
              </a:rPr>
              <a:t>(c) social practices, </a:t>
            </a:r>
            <a:r>
              <a:rPr lang="en-US" sz="3200" dirty="0">
                <a:solidFill>
                  <a:srgbClr val="FFFF00"/>
                </a:solidFill>
              </a:rPr>
              <a:t>rituals</a:t>
            </a:r>
            <a:r>
              <a:rPr lang="en-US" sz="3200" dirty="0">
                <a:solidFill>
                  <a:srgbClr val="FFFFFF"/>
                </a:solidFill>
              </a:rPr>
              <a:t> and </a:t>
            </a:r>
            <a:r>
              <a:rPr lang="en-US" sz="3200" dirty="0">
                <a:solidFill>
                  <a:srgbClr val="FFFF00"/>
                </a:solidFill>
              </a:rPr>
              <a:t>festive events</a:t>
            </a:r>
            <a:r>
              <a:rPr lang="en-US" sz="3200" dirty="0">
                <a:solidFill>
                  <a:srgbClr val="FFFFFF"/>
                </a:solidFill>
              </a:rPr>
              <a:t>;</a:t>
            </a:r>
          </a:p>
          <a:p>
            <a:pPr marL="0" indent="0">
              <a:buNone/>
            </a:pPr>
            <a:r>
              <a:rPr lang="en-US" sz="3200" dirty="0">
                <a:solidFill>
                  <a:srgbClr val="FFFFFF"/>
                </a:solidFill>
              </a:rPr>
              <a:t>(d) </a:t>
            </a:r>
            <a:r>
              <a:rPr lang="en-US" sz="3200" dirty="0">
                <a:solidFill>
                  <a:srgbClr val="FFFF00"/>
                </a:solidFill>
              </a:rPr>
              <a:t>knowledge and practices </a:t>
            </a:r>
            <a:r>
              <a:rPr lang="en-US" sz="3200" dirty="0">
                <a:solidFill>
                  <a:srgbClr val="FFFFFF"/>
                </a:solidFill>
              </a:rPr>
              <a:t>concerning nature and the universe;</a:t>
            </a:r>
          </a:p>
          <a:p>
            <a:pPr marL="0" indent="0">
              <a:buNone/>
            </a:pPr>
            <a:r>
              <a:rPr lang="en-US" sz="3200" dirty="0">
                <a:solidFill>
                  <a:srgbClr val="FFFFFF"/>
                </a:solidFill>
              </a:rPr>
              <a:t>(e) traditional </a:t>
            </a:r>
            <a:r>
              <a:rPr lang="en-US" sz="3200" dirty="0">
                <a:solidFill>
                  <a:srgbClr val="FFFF00"/>
                </a:solidFill>
              </a:rPr>
              <a:t>craftsmanship</a:t>
            </a:r>
            <a:r>
              <a:rPr lang="en-US" sz="3200" dirty="0">
                <a:solidFill>
                  <a:srgbClr val="FFFFFF"/>
                </a:solidFill>
              </a:rPr>
              <a:t>.</a:t>
            </a:r>
          </a:p>
          <a:p>
            <a:endParaRPr lang="en-US" sz="1400" dirty="0">
              <a:solidFill>
                <a:schemeClr val="tx1">
                  <a:alpha val="60000"/>
                </a:schemeClr>
              </a:solidFill>
            </a:endParaRPr>
          </a:p>
        </p:txBody>
      </p:sp>
    </p:spTree>
    <p:extLst>
      <p:ext uri="{BB962C8B-B14F-4D97-AF65-F5344CB8AC3E}">
        <p14:creationId xmlns:p14="http://schemas.microsoft.com/office/powerpoint/2010/main" val="2161142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BCB1-A3C8-4BE0-BD26-8768CDAE2B49}"/>
              </a:ext>
            </a:extLst>
          </p:cNvPr>
          <p:cNvSpPr>
            <a:spLocks noGrp="1"/>
          </p:cNvSpPr>
          <p:nvPr>
            <p:ph type="title"/>
          </p:nvPr>
        </p:nvSpPr>
        <p:spPr/>
        <p:txBody>
          <a:bodyPr>
            <a:normAutofit fontScale="90000"/>
          </a:bodyPr>
          <a:lstStyle/>
          <a:p>
            <a:pPr marL="514350" indent="-514350">
              <a:buFont typeface="+mj-lt"/>
              <a:buAutoNum type="arabicPeriod"/>
            </a:pPr>
            <a:r>
              <a:rPr lang="en-GB" dirty="0">
                <a:solidFill>
                  <a:srgbClr val="FFFF00"/>
                </a:solidFill>
              </a:rPr>
              <a:t>Theorising National Identities: </a:t>
            </a:r>
            <a:r>
              <a:rPr lang="en-GB" i="1" dirty="0">
                <a:solidFill>
                  <a:srgbClr val="FFFF00"/>
                </a:solidFill>
              </a:rPr>
              <a:t>The Invention of Tradition </a:t>
            </a:r>
            <a:r>
              <a:rPr lang="en-GB" dirty="0">
                <a:solidFill>
                  <a:srgbClr val="FFFF00"/>
                </a:solidFill>
              </a:rPr>
              <a:t>and </a:t>
            </a:r>
            <a:r>
              <a:rPr lang="en-GB" i="1" dirty="0">
                <a:solidFill>
                  <a:srgbClr val="FFFF00"/>
                </a:solidFill>
              </a:rPr>
              <a:t>Imagined Communities</a:t>
            </a:r>
          </a:p>
        </p:txBody>
      </p:sp>
      <p:pic>
        <p:nvPicPr>
          <p:cNvPr id="5" name="Content Placeholder 4">
            <a:extLst>
              <a:ext uri="{FF2B5EF4-FFF2-40B4-BE49-F238E27FC236}">
                <a16:creationId xmlns:a16="http://schemas.microsoft.com/office/drawing/2014/main" id="{25285B82-E8B9-4A2C-ACAB-13A584BEB3EB}"/>
              </a:ext>
            </a:extLst>
          </p:cNvPr>
          <p:cNvPicPr>
            <a:picLocks noGrp="1" noChangeAspect="1"/>
          </p:cNvPicPr>
          <p:nvPr>
            <p:ph idx="1"/>
          </p:nvPr>
        </p:nvPicPr>
        <p:blipFill>
          <a:blip r:embed="rId2"/>
          <a:stretch>
            <a:fillRect/>
          </a:stretch>
        </p:blipFill>
        <p:spPr>
          <a:xfrm>
            <a:off x="3847369" y="1849492"/>
            <a:ext cx="2571560" cy="3883264"/>
          </a:xfrm>
          <a:prstGeom prst="rect">
            <a:avLst/>
          </a:prstGeom>
        </p:spPr>
      </p:pic>
      <p:pic>
        <p:nvPicPr>
          <p:cNvPr id="4" name="Picture 3">
            <a:extLst>
              <a:ext uri="{FF2B5EF4-FFF2-40B4-BE49-F238E27FC236}">
                <a16:creationId xmlns:a16="http://schemas.microsoft.com/office/drawing/2014/main" id="{57774896-6547-44B3-B765-5F9125EA8C80}"/>
              </a:ext>
            </a:extLst>
          </p:cNvPr>
          <p:cNvPicPr>
            <a:picLocks noChangeAspect="1"/>
          </p:cNvPicPr>
          <p:nvPr/>
        </p:nvPicPr>
        <p:blipFill>
          <a:blip r:embed="rId3"/>
          <a:stretch>
            <a:fillRect/>
          </a:stretch>
        </p:blipFill>
        <p:spPr>
          <a:xfrm>
            <a:off x="838200" y="1849492"/>
            <a:ext cx="2571560" cy="3859397"/>
          </a:xfrm>
          <a:prstGeom prst="rect">
            <a:avLst/>
          </a:prstGeom>
        </p:spPr>
      </p:pic>
      <p:sp>
        <p:nvSpPr>
          <p:cNvPr id="7" name="TextBox 6">
            <a:extLst>
              <a:ext uri="{FF2B5EF4-FFF2-40B4-BE49-F238E27FC236}">
                <a16:creationId xmlns:a16="http://schemas.microsoft.com/office/drawing/2014/main" id="{53CF9087-BDB5-4EC8-BE50-5A15B093AA5C}"/>
              </a:ext>
            </a:extLst>
          </p:cNvPr>
          <p:cNvSpPr txBox="1"/>
          <p:nvPr/>
        </p:nvSpPr>
        <p:spPr>
          <a:xfrm>
            <a:off x="7154663" y="1849492"/>
            <a:ext cx="4199137" cy="470898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apple-system"/>
                <a:ea typeface="+mn-ea"/>
                <a:cs typeface="+mn-cs"/>
              </a:rPr>
              <a:t>Benedict Anderson, </a:t>
            </a:r>
            <a:r>
              <a:rPr kumimoji="0" lang="en-US" sz="2000" b="0" i="1" u="none" strike="noStrike" kern="1200" cap="none" spc="0" normalizeH="0" baseline="0" noProof="0" dirty="0">
                <a:ln>
                  <a:noFill/>
                </a:ln>
                <a:solidFill>
                  <a:prstClr val="white"/>
                </a:solidFill>
                <a:effectLst/>
                <a:uLnTx/>
                <a:uFillTx/>
                <a:latin typeface="-apple-system"/>
                <a:ea typeface="+mn-ea"/>
                <a:cs typeface="+mn-cs"/>
              </a:rPr>
              <a:t>Imagined Communities: Reflections on the Origin and Spread of Nationalism </a:t>
            </a:r>
            <a:r>
              <a:rPr kumimoji="0" lang="en-US" sz="2000" b="0" i="0" u="none" strike="noStrike" kern="1200" cap="none" spc="0" normalizeH="0" baseline="0" noProof="0" dirty="0">
                <a:ln>
                  <a:noFill/>
                </a:ln>
                <a:solidFill>
                  <a:prstClr val="white"/>
                </a:solidFill>
                <a:effectLst/>
                <a:uLnTx/>
                <a:uFillTx/>
                <a:latin typeface="-apple-system"/>
                <a:ea typeface="+mn-ea"/>
                <a:cs typeface="+mn-cs"/>
              </a:rPr>
              <a:t>3rd ed. (London: Verso, 2006 [1983]), pp. 1–8.</a:t>
            </a: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Eric Hobsbawm, ‘Inventing Traditions,’ in The Invention of Tradition, ed. by Hobsbawm and Terence Ranger (Cambridge: Cambridge University Press, 1992 [1983]): 1—14;</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Prys Morgan, ‘From a Death to a View: The Hunt for the Welsh Past in the Romantic Period,’ in </a:t>
            </a:r>
            <a:r>
              <a:rPr kumimoji="0" lang="en-US" sz="2000" b="0" i="1" u="none" strike="noStrike" kern="1200" cap="none" spc="0" normalizeH="0" baseline="0" noProof="0" dirty="0">
                <a:ln>
                  <a:noFill/>
                </a:ln>
                <a:solidFill>
                  <a:prstClr val="white"/>
                </a:solidFill>
                <a:effectLst/>
                <a:uLnTx/>
                <a:uFillTx/>
                <a:latin typeface="Calibri" panose="020F0502020204030204"/>
                <a:ea typeface="+mn-ea"/>
                <a:cs typeface="+mn-cs"/>
              </a:rPr>
              <a:t>The Invention of Tradition</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 43—100.</a:t>
            </a:r>
          </a:p>
        </p:txBody>
      </p:sp>
    </p:spTree>
    <p:extLst>
      <p:ext uri="{BB962C8B-B14F-4D97-AF65-F5344CB8AC3E}">
        <p14:creationId xmlns:p14="http://schemas.microsoft.com/office/powerpoint/2010/main" val="3607608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112" y="0"/>
            <a:ext cx="12192000" cy="2429375"/>
          </a:xfrm>
          <a:prstGeom prst="rect">
            <a:avLst/>
          </a:prstGeom>
        </p:spPr>
        <p:txBody>
          <a:bodyPr wrap="square" lIns="540000" tIns="540000" rIns="540000" bIns="540000" numCol="1" spcCol="360000">
            <a:spAutoFit/>
          </a:bodyPr>
          <a:lstStyle/>
          <a:p>
            <a:pPr marL="285750" marR="0" lvl="0" indent="-28575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100" b="0" i="0" u="none" strike="noStrike" kern="1200" cap="none" spc="0" normalizeH="0" baseline="0" noProof="0" dirty="0">
              <a:ln>
                <a:noFill/>
              </a:ln>
              <a:solidFill>
                <a:prstClr val="white"/>
              </a:solidFill>
              <a:effectLst/>
              <a:uLnTx/>
              <a:uFillTx/>
              <a:latin typeface="Calibri" panose="020F0502020204030204"/>
              <a:ea typeface="+mn-ea"/>
              <a:cs typeface="Arial" charset="0"/>
            </a:endParaRPr>
          </a:p>
          <a:p>
            <a:pPr marL="457200" marR="0" lvl="0" indent="-45720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Arial" charset="0"/>
              </a:rPr>
              <a:t>What might be meant by the concept of an ‘imagined community’? And how might nations be examples of ‘imagined communities’? </a:t>
            </a:r>
            <a:endParaRPr kumimoji="0" lang="en-GB" sz="2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panose="020F0502020204030204"/>
              <a:ea typeface="+mn-ea"/>
              <a:cs typeface="Arial" charset="0"/>
            </a:endParaRPr>
          </a:p>
          <a:p>
            <a:pPr marL="285750" marR="0" lvl="0" indent="-28575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panose="020F0502020204030204"/>
              <a:ea typeface="+mn-ea"/>
              <a:cs typeface="Arial" charset="0"/>
            </a:endParaRPr>
          </a:p>
        </p:txBody>
      </p:sp>
      <p:sp>
        <p:nvSpPr>
          <p:cNvPr id="5" name="Rectangle 4"/>
          <p:cNvSpPr/>
          <p:nvPr/>
        </p:nvSpPr>
        <p:spPr>
          <a:xfrm>
            <a:off x="1512888" y="-3175"/>
            <a:ext cx="9144001" cy="1367546"/>
          </a:xfrm>
          <a:prstGeom prst="rect">
            <a:avLst/>
          </a:prstGeom>
        </p:spPr>
        <p:txBody>
          <a:bodyPr lIns="540000" tIns="540000" rIns="540000" bIns="54000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rgbClr val="FF0000"/>
              </a:solidFill>
              <a:effectLst>
                <a:outerShdw blurRad="38100" dist="38100" dir="2700000" algn="tl">
                  <a:srgbClr val="000000">
                    <a:alpha val="43137"/>
                  </a:srgbClr>
                </a:outerShdw>
              </a:effectLst>
              <a:uLnTx/>
              <a:uFillTx/>
              <a:latin typeface="Calibri" panose="020F0502020204030204"/>
              <a:ea typeface="+mn-ea"/>
              <a:cs typeface="Arial" charset="0"/>
            </a:endParaRPr>
          </a:p>
        </p:txBody>
      </p:sp>
      <p:pic>
        <p:nvPicPr>
          <p:cNvPr id="5123"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r="50000"/>
          <a:stretch/>
        </p:blipFill>
        <p:spPr bwMode="auto">
          <a:xfrm>
            <a:off x="0" y="2264140"/>
            <a:ext cx="3086921" cy="45137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5"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l="35205" t="1" r="33715" b="-2698"/>
          <a:stretch/>
        </p:blipFill>
        <p:spPr bwMode="auto">
          <a:xfrm>
            <a:off x="3232900" y="2280367"/>
            <a:ext cx="2851988" cy="46146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l="68864" r="1"/>
          <a:stretch/>
        </p:blipFill>
        <p:spPr bwMode="auto">
          <a:xfrm>
            <a:off x="6157745" y="2245620"/>
            <a:ext cx="2870028" cy="45137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5"/>
          <a:stretch>
            <a:fillRect/>
          </a:stretch>
        </p:blipFill>
        <p:spPr>
          <a:xfrm>
            <a:off x="9123828" y="2280367"/>
            <a:ext cx="2974769" cy="4596726"/>
          </a:xfrm>
          <a:prstGeom prst="rect">
            <a:avLst/>
          </a:prstGeom>
        </p:spPr>
      </p:pic>
    </p:spTree>
    <p:extLst>
      <p:ext uri="{BB962C8B-B14F-4D97-AF65-F5344CB8AC3E}">
        <p14:creationId xmlns:p14="http://schemas.microsoft.com/office/powerpoint/2010/main" val="14994135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069940" y="365124"/>
            <a:ext cx="6172200" cy="1828800"/>
          </a:xfrm>
        </p:spPr>
        <p:txBody>
          <a:bodyPr>
            <a:normAutofit/>
          </a:bodyPr>
          <a:lstStyle/>
          <a:p>
            <a:r>
              <a:rPr lang="en-GB" dirty="0">
                <a:solidFill>
                  <a:srgbClr val="92D050"/>
                </a:solidFill>
              </a:rPr>
              <a:t>Benedict Anderson, </a:t>
            </a:r>
            <a:r>
              <a:rPr lang="en-GB" i="1" dirty="0">
                <a:solidFill>
                  <a:srgbClr val="92D050"/>
                </a:solidFill>
              </a:rPr>
              <a:t>Imagined Communities</a:t>
            </a:r>
            <a:endParaRPr lang="en-GB" dirty="0">
              <a:solidFill>
                <a:srgbClr val="92D050"/>
              </a:solidFill>
            </a:endParaRPr>
          </a:p>
        </p:txBody>
      </p:sp>
      <p:sp>
        <p:nvSpPr>
          <p:cNvPr id="3" name="Content Placeholder 2"/>
          <p:cNvSpPr>
            <a:spLocks noGrp="1"/>
          </p:cNvSpPr>
          <p:nvPr>
            <p:ph idx="1"/>
          </p:nvPr>
        </p:nvSpPr>
        <p:spPr>
          <a:xfrm>
            <a:off x="5069940" y="2322576"/>
            <a:ext cx="6172200" cy="3858768"/>
          </a:xfrm>
        </p:spPr>
        <p:txBody>
          <a:bodyPr>
            <a:normAutofit fontScale="92500" lnSpcReduction="10000"/>
          </a:bodyPr>
          <a:lstStyle/>
          <a:p>
            <a:pPr marL="0" indent="0" algn="just">
              <a:buNone/>
            </a:pPr>
            <a:r>
              <a:rPr lang="en-GB" sz="3200" dirty="0"/>
              <a:t>“My point of departure is that nationality, or nation-ness, as well as nationalism, are </a:t>
            </a:r>
            <a:r>
              <a:rPr lang="en-GB" sz="3200" b="1" dirty="0">
                <a:solidFill>
                  <a:srgbClr val="92D050"/>
                </a:solidFill>
                <a:effectLst>
                  <a:outerShdw blurRad="38100" dist="38100" dir="2700000" algn="tl">
                    <a:srgbClr val="000000">
                      <a:alpha val="43137"/>
                    </a:srgbClr>
                  </a:outerShdw>
                </a:effectLst>
              </a:rPr>
              <a:t>cultural artefacts</a:t>
            </a:r>
            <a:r>
              <a:rPr lang="en-GB" sz="3200" dirty="0">
                <a:solidFill>
                  <a:srgbClr val="92D050"/>
                </a:solidFill>
              </a:rPr>
              <a:t> </a:t>
            </a:r>
            <a:r>
              <a:rPr lang="en-GB" sz="3200" dirty="0"/>
              <a:t>of a particular kind. To understand them properly we need to consider carefully how they have come into </a:t>
            </a:r>
            <a:r>
              <a:rPr lang="en-GB" sz="3200" b="1" dirty="0">
                <a:solidFill>
                  <a:srgbClr val="92D050"/>
                </a:solidFill>
              </a:rPr>
              <a:t>historical</a:t>
            </a:r>
            <a:r>
              <a:rPr lang="en-GB" sz="3200" dirty="0">
                <a:solidFill>
                  <a:srgbClr val="92D050"/>
                </a:solidFill>
              </a:rPr>
              <a:t> </a:t>
            </a:r>
            <a:r>
              <a:rPr lang="en-GB" sz="3200" dirty="0"/>
              <a:t>being, in what ways their meanings have changed over time, and why, today, they command such profound emotional legitimacy.”</a:t>
            </a:r>
          </a:p>
        </p:txBody>
      </p:sp>
      <p:pic>
        <p:nvPicPr>
          <p:cNvPr id="4" name="Picture 3"/>
          <p:cNvPicPr>
            <a:picLocks noChangeAspect="1"/>
          </p:cNvPicPr>
          <p:nvPr/>
        </p:nvPicPr>
        <p:blipFill rotWithShape="1">
          <a:blip r:embed="rId2"/>
          <a:srcRect r="2305"/>
          <a:stretch/>
        </p:blipFill>
        <p:spPr>
          <a:xfrm>
            <a:off x="20" y="10"/>
            <a:ext cx="4639713" cy="6857990"/>
          </a:xfrm>
          <a:prstGeom prst="rect">
            <a:avLst/>
          </a:prstGeom>
        </p:spPr>
      </p:pic>
    </p:spTree>
    <p:extLst>
      <p:ext uri="{BB962C8B-B14F-4D97-AF65-F5344CB8AC3E}">
        <p14:creationId xmlns:p14="http://schemas.microsoft.com/office/powerpoint/2010/main" val="161749684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dirty="0"/>
          </a:p>
        </p:txBody>
      </p:sp>
      <p:sp>
        <p:nvSpPr>
          <p:cNvPr id="3" name="Content Placeholder 2"/>
          <p:cNvSpPr>
            <a:spLocks noGrp="1"/>
          </p:cNvSpPr>
          <p:nvPr>
            <p:ph idx="1"/>
          </p:nvPr>
        </p:nvSpPr>
        <p:spPr>
          <a:xfrm>
            <a:off x="685800" y="1690688"/>
            <a:ext cx="8039100" cy="4811712"/>
          </a:xfrm>
        </p:spPr>
        <p:txBody>
          <a:bodyPr>
            <a:noAutofit/>
          </a:bodyPr>
          <a:lstStyle/>
          <a:p>
            <a:pPr marL="0" indent="0" algn="just">
              <a:buNone/>
            </a:pPr>
            <a:r>
              <a:rPr lang="en-GB" sz="4000" dirty="0">
                <a:effectLst>
                  <a:outerShdw blurRad="38100" dist="38100" dir="2700000" algn="tl">
                    <a:srgbClr val="000000">
                      <a:alpha val="43137"/>
                    </a:srgbClr>
                  </a:outerShdw>
                </a:effectLst>
                <a:cs typeface="Arial" charset="0"/>
              </a:rPr>
              <a:t>Because “ … the fellow members of even the smallest nation will never know most of their fellow members, meet them, or even hear of them, yet in the minds of each lives the image of the communion.”</a:t>
            </a:r>
          </a:p>
          <a:p>
            <a:pPr marL="0" indent="0" algn="just">
              <a:buNone/>
            </a:pPr>
            <a:endParaRPr lang="en-GB" sz="3600" dirty="0"/>
          </a:p>
        </p:txBody>
      </p:sp>
      <p:sp>
        <p:nvSpPr>
          <p:cNvPr id="7" name="Title 1"/>
          <p:cNvSpPr txBox="1">
            <a:spLocks/>
          </p:cNvSpPr>
          <p:nvPr/>
        </p:nvSpPr>
        <p:spPr>
          <a:xfrm>
            <a:off x="685800" y="250023"/>
            <a:ext cx="11214100" cy="1293028"/>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400" b="0" i="0" u="none" strike="noStrike" kern="1200" cap="none" spc="0" normalizeH="0" baseline="0" noProof="0" dirty="0">
                <a:ln>
                  <a:noFill/>
                </a:ln>
                <a:solidFill>
                  <a:srgbClr val="97BE49"/>
                </a:solidFill>
                <a:effectLst/>
                <a:uLnTx/>
                <a:uFillTx/>
                <a:latin typeface="Calibri Light" panose="020F0302020204030204"/>
                <a:ea typeface="+mj-ea"/>
                <a:cs typeface="+mj-cs"/>
              </a:rPr>
              <a:t>Benedict Anderson, </a:t>
            </a:r>
            <a:r>
              <a:rPr kumimoji="0" lang="en-GB" sz="4400" b="0" i="1" u="none" strike="noStrike" kern="1200" cap="none" spc="0" normalizeH="0" baseline="0" noProof="0" dirty="0">
                <a:ln>
                  <a:noFill/>
                </a:ln>
                <a:solidFill>
                  <a:srgbClr val="97BE49"/>
                </a:solidFill>
                <a:effectLst/>
                <a:uLnTx/>
                <a:uFillTx/>
                <a:latin typeface="Calibri Light" panose="020F0302020204030204"/>
                <a:ea typeface="+mj-ea"/>
                <a:cs typeface="+mj-cs"/>
              </a:rPr>
              <a:t>Imagined Communities</a:t>
            </a:r>
            <a:endParaRPr kumimoji="0" lang="en-GB" sz="4400" b="0" i="0" u="none" strike="noStrike" kern="1200" cap="none" spc="0" normalizeH="0" baseline="0" noProof="0" dirty="0">
              <a:ln>
                <a:noFill/>
              </a:ln>
              <a:solidFill>
                <a:srgbClr val="97BE49"/>
              </a:solidFill>
              <a:effectLst/>
              <a:uLnTx/>
              <a:uFillTx/>
              <a:latin typeface="Calibri Light" panose="020F0302020204030204"/>
              <a:ea typeface="+mj-ea"/>
              <a:cs typeface="+mj-cs"/>
            </a:endParaRPr>
          </a:p>
        </p:txBody>
      </p:sp>
      <p:pic>
        <p:nvPicPr>
          <p:cNvPr id="8" name="Picture 7"/>
          <p:cNvPicPr>
            <a:picLocks noChangeAspect="1"/>
          </p:cNvPicPr>
          <p:nvPr/>
        </p:nvPicPr>
        <p:blipFill>
          <a:blip r:embed="rId2"/>
          <a:stretch>
            <a:fillRect/>
          </a:stretch>
        </p:blipFill>
        <p:spPr>
          <a:xfrm>
            <a:off x="9548961" y="1746250"/>
            <a:ext cx="2643039" cy="3822700"/>
          </a:xfrm>
          <a:prstGeom prst="rect">
            <a:avLst/>
          </a:prstGeom>
        </p:spPr>
      </p:pic>
    </p:spTree>
    <p:extLst>
      <p:ext uri="{BB962C8B-B14F-4D97-AF65-F5344CB8AC3E}">
        <p14:creationId xmlns:p14="http://schemas.microsoft.com/office/powerpoint/2010/main" val="3640717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7753350" cy="1235075"/>
          </a:xfrm>
        </p:spPr>
        <p:txBody>
          <a:bodyPr>
            <a:normAutofit fontScale="90000"/>
          </a:bodyPr>
          <a:lstStyle/>
          <a:p>
            <a:r>
              <a:rPr lang="en-GB" i="1" dirty="0">
                <a:solidFill>
                  <a:schemeClr val="accent2"/>
                </a:solidFill>
              </a:rPr>
              <a:t>Imagined Communities </a:t>
            </a:r>
            <a:r>
              <a:rPr lang="en-GB" dirty="0">
                <a:solidFill>
                  <a:schemeClr val="accent2"/>
                </a:solidFill>
              </a:rPr>
              <a:t>and Boundaries</a:t>
            </a:r>
          </a:p>
        </p:txBody>
      </p:sp>
      <p:sp>
        <p:nvSpPr>
          <p:cNvPr id="3" name="Content Placeholder 2"/>
          <p:cNvSpPr>
            <a:spLocks noGrp="1"/>
          </p:cNvSpPr>
          <p:nvPr>
            <p:ph idx="1"/>
          </p:nvPr>
        </p:nvSpPr>
        <p:spPr>
          <a:xfrm>
            <a:off x="838200" y="1825625"/>
            <a:ext cx="7086600" cy="4351338"/>
          </a:xfrm>
        </p:spPr>
        <p:txBody>
          <a:bodyPr>
            <a:normAutofit fontScale="92500" lnSpcReduction="20000"/>
          </a:bodyPr>
          <a:lstStyle/>
          <a:p>
            <a:pPr marL="0" indent="0" algn="just">
              <a:buNone/>
            </a:pPr>
            <a:r>
              <a:rPr lang="en-GB" sz="3600" dirty="0"/>
              <a:t>“</a:t>
            </a:r>
            <a:r>
              <a:rPr lang="en-GB" sz="4300" dirty="0"/>
              <a:t>The nation is imagined as </a:t>
            </a:r>
            <a:r>
              <a:rPr lang="en-GB" sz="4300" b="1" i="1" dirty="0"/>
              <a:t>limited</a:t>
            </a:r>
            <a:r>
              <a:rPr lang="en-GB" sz="4300" b="1" dirty="0"/>
              <a:t> </a:t>
            </a:r>
            <a:r>
              <a:rPr lang="en-GB" sz="4300" dirty="0"/>
              <a:t>because even the largest of them, encompassing perhaps a billion living human beings, </a:t>
            </a:r>
            <a:r>
              <a:rPr lang="en-GB" sz="4300" b="1" dirty="0">
                <a:solidFill>
                  <a:srgbClr val="92D050"/>
                </a:solidFill>
              </a:rPr>
              <a:t>has finite, if elastic, boundaries</a:t>
            </a:r>
            <a:r>
              <a:rPr lang="en-GB" sz="4300" dirty="0"/>
              <a:t>, beyond which lie other nations. No [modern] nation imagines itself coterminous with mankind.”</a:t>
            </a:r>
          </a:p>
          <a:p>
            <a:pPr marL="0" indent="0" algn="just">
              <a:buNone/>
            </a:pPr>
            <a:r>
              <a:rPr lang="en-GB" sz="2400" dirty="0"/>
              <a:t>	</a:t>
            </a:r>
          </a:p>
        </p:txBody>
      </p:sp>
      <p:pic>
        <p:nvPicPr>
          <p:cNvPr id="2050" name="Picture 2" descr="Imagined Communities : Benedict R. O'G. Anderson (author) : 9781784786755 :  Blackwel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0" y="304800"/>
            <a:ext cx="3810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0065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dirty="0"/>
          </a:p>
        </p:txBody>
      </p:sp>
      <p:sp>
        <p:nvSpPr>
          <p:cNvPr id="3" name="Content Placeholder 2"/>
          <p:cNvSpPr>
            <a:spLocks noGrp="1"/>
          </p:cNvSpPr>
          <p:nvPr>
            <p:ph idx="1"/>
          </p:nvPr>
        </p:nvSpPr>
        <p:spPr>
          <a:xfrm>
            <a:off x="838200" y="365126"/>
            <a:ext cx="7029450" cy="6492874"/>
          </a:xfrm>
        </p:spPr>
        <p:txBody>
          <a:bodyPr>
            <a:normAutofit/>
          </a:bodyPr>
          <a:lstStyle/>
          <a:p>
            <a:pPr marL="0" indent="0">
              <a:buNone/>
            </a:pPr>
            <a:r>
              <a:rPr lang="en-GB" dirty="0"/>
              <a:t>In other words:</a:t>
            </a:r>
          </a:p>
          <a:p>
            <a:pPr marL="0" indent="0">
              <a:buNone/>
            </a:pPr>
            <a:endParaRPr lang="en-GB" dirty="0"/>
          </a:p>
          <a:p>
            <a:pPr marL="0" indent="0">
              <a:buNone/>
            </a:pPr>
            <a:r>
              <a:rPr lang="en-GB" dirty="0"/>
              <a:t>NATIONS are not NATURAL </a:t>
            </a:r>
          </a:p>
          <a:p>
            <a:pPr marL="0" indent="0">
              <a:buNone/>
            </a:pPr>
            <a:r>
              <a:rPr lang="en-GB" dirty="0"/>
              <a:t>Nations are constituted through social, cultural and political processes – such as drawing up boundaries on a map</a:t>
            </a:r>
          </a:p>
          <a:p>
            <a:pPr marL="0" indent="0">
              <a:buNone/>
            </a:pPr>
            <a:endParaRPr lang="en-GB" dirty="0"/>
          </a:p>
          <a:p>
            <a:pPr marL="0" indent="0">
              <a:buNone/>
            </a:pPr>
            <a:r>
              <a:rPr lang="en-GB" dirty="0"/>
              <a:t>The concept of NATIONALITY, NATIONALISM and the NATION STATE are all historical, and vary according to chronological geographical context </a:t>
            </a:r>
          </a:p>
        </p:txBody>
      </p:sp>
      <p:pic>
        <p:nvPicPr>
          <p:cNvPr id="5" name="Picture 2" descr="Imagined Communities : Benedict R. O'G. Anderson (author) : 9781784786755 :  Blackwell'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0" y="304800"/>
            <a:ext cx="3810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2884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6605"/>
            <a:ext cx="12192000" cy="1706100"/>
          </a:xfrm>
          <a:prstGeom prst="rect">
            <a:avLst/>
          </a:prstGeom>
        </p:spPr>
        <p:txBody>
          <a:bodyPr wrap="square" lIns="540000" tIns="540000" rIns="540000" bIns="540000" numCol="1" spcCol="360000">
            <a:spAutoFit/>
          </a:bodyPr>
          <a:lstStyle/>
          <a:p>
            <a:pPr marL="285750" marR="0" lvl="0" indent="-28575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panose="020F0502020204030204"/>
              <a:ea typeface="+mn-ea"/>
              <a:cs typeface="Arial" charset="0"/>
            </a:endParaRPr>
          </a:p>
          <a:p>
            <a:pPr marL="285750" marR="0" lvl="0" indent="-28575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panose="020F0502020204030204"/>
              <a:ea typeface="+mn-ea"/>
              <a:cs typeface="Arial" charset="0"/>
            </a:endParaRPr>
          </a:p>
        </p:txBody>
      </p:sp>
      <p:sp>
        <p:nvSpPr>
          <p:cNvPr id="5" name="Rectangle 4"/>
          <p:cNvSpPr/>
          <p:nvPr/>
        </p:nvSpPr>
        <p:spPr>
          <a:xfrm>
            <a:off x="0" y="-3176"/>
            <a:ext cx="8382000" cy="6692080"/>
          </a:xfrm>
          <a:prstGeom prst="rect">
            <a:avLst/>
          </a:prstGeom>
        </p:spPr>
        <p:txBody>
          <a:bodyPr wrap="square" lIns="540000" tIns="540000" rIns="540000" bIns="54000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“It is nice that what eventually became the late British Empire has not been ruled by an 'English' dynasty since the early eleventh century: since then a motley parade of Normans (Plantagenets), Welsh (Tudors), Scots (Stuarts), Dutch (House of Orange) and Germans (Hanoverians) have squatted on the imperial throne. No one much cared until the philological revolution and a paroxysm of English nationalism in World War I. House of Windsor rhymes with House of Schönbrunn [Vienna] or House of Versailles.”</a:t>
            </a:r>
            <a:endParaRPr kumimoji="0" lang="en-GB" sz="4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Arial" charset="0"/>
            </a:endParaRPr>
          </a:p>
        </p:txBody>
      </p:sp>
      <p:pic>
        <p:nvPicPr>
          <p:cNvPr id="5123"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r="50000"/>
          <a:stretch/>
        </p:blipFill>
        <p:spPr bwMode="auto">
          <a:xfrm>
            <a:off x="8914486" y="481790"/>
            <a:ext cx="2992678" cy="43759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descr="Imagined Communities : Benedict R. O'G. Anderson (author) : 9781784786755 :  Blackwell'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2000" y="304800"/>
            <a:ext cx="3810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2633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1B226-B067-4F27-B5F5-FE6926E599F4}"/>
              </a:ext>
            </a:extLst>
          </p:cNvPr>
          <p:cNvSpPr>
            <a:spLocks noGrp="1"/>
          </p:cNvSpPr>
          <p:nvPr>
            <p:ph type="title"/>
          </p:nvPr>
        </p:nvSpPr>
        <p:spPr/>
        <p:txBody>
          <a:bodyPr/>
          <a:lstStyle/>
          <a:p>
            <a:r>
              <a:rPr lang="en-US" dirty="0"/>
              <a:t>Hobsbawm and Ranger, </a:t>
            </a:r>
            <a:r>
              <a:rPr lang="en-US" i="1" dirty="0"/>
              <a:t>Invented Traditions</a:t>
            </a:r>
            <a:endParaRPr lang="en-GB" dirty="0"/>
          </a:p>
        </p:txBody>
      </p:sp>
      <p:sp>
        <p:nvSpPr>
          <p:cNvPr id="3" name="Content Placeholder 2">
            <a:extLst>
              <a:ext uri="{FF2B5EF4-FFF2-40B4-BE49-F238E27FC236}">
                <a16:creationId xmlns:a16="http://schemas.microsoft.com/office/drawing/2014/main" id="{62931E34-7EE7-4413-9713-990E64898F94}"/>
              </a:ext>
            </a:extLst>
          </p:cNvPr>
          <p:cNvSpPr>
            <a:spLocks noGrp="1"/>
          </p:cNvSpPr>
          <p:nvPr>
            <p:ph idx="1"/>
          </p:nvPr>
        </p:nvSpPr>
        <p:spPr>
          <a:xfrm>
            <a:off x="838200" y="1825625"/>
            <a:ext cx="7496175" cy="4351338"/>
          </a:xfrm>
        </p:spPr>
        <p:txBody>
          <a:bodyPr/>
          <a:lstStyle/>
          <a:p>
            <a:r>
              <a:rPr lang="en-US" dirty="0"/>
              <a:t>What do you think meant by the concept ‘invented traditions,’ and how might it relate to nations and nationalisms?</a:t>
            </a:r>
          </a:p>
          <a:p>
            <a:endParaRPr lang="en-US" dirty="0"/>
          </a:p>
          <a:p>
            <a:r>
              <a:rPr lang="en-US" dirty="0"/>
              <a:t> Can you think of examples of ‘invented traditions’?</a:t>
            </a:r>
            <a:endParaRPr lang="en-GB" dirty="0"/>
          </a:p>
        </p:txBody>
      </p:sp>
      <p:pic>
        <p:nvPicPr>
          <p:cNvPr id="5" name="Picture 4">
            <a:extLst>
              <a:ext uri="{FF2B5EF4-FFF2-40B4-BE49-F238E27FC236}">
                <a16:creationId xmlns:a16="http://schemas.microsoft.com/office/drawing/2014/main" id="{1985191B-68E6-4FD7-8487-726136C5E851}"/>
              </a:ext>
            </a:extLst>
          </p:cNvPr>
          <p:cNvPicPr>
            <a:picLocks noChangeAspect="1"/>
          </p:cNvPicPr>
          <p:nvPr/>
        </p:nvPicPr>
        <p:blipFill>
          <a:blip r:embed="rId2"/>
          <a:stretch>
            <a:fillRect/>
          </a:stretch>
        </p:blipFill>
        <p:spPr>
          <a:xfrm>
            <a:off x="8965561" y="1610663"/>
            <a:ext cx="3023878" cy="4566300"/>
          </a:xfrm>
          <a:prstGeom prst="rect">
            <a:avLst/>
          </a:prstGeom>
        </p:spPr>
      </p:pic>
    </p:spTree>
    <p:extLst>
      <p:ext uri="{BB962C8B-B14F-4D97-AF65-F5344CB8AC3E}">
        <p14:creationId xmlns:p14="http://schemas.microsoft.com/office/powerpoint/2010/main" val="39868593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4FBD6-8068-4FD9-A4DB-0CBD6A9D51F2}"/>
              </a:ext>
            </a:extLst>
          </p:cNvPr>
          <p:cNvSpPr>
            <a:spLocks noGrp="1"/>
          </p:cNvSpPr>
          <p:nvPr>
            <p:ph type="title"/>
          </p:nvPr>
        </p:nvSpPr>
        <p:spPr/>
        <p:txBody>
          <a:bodyPr/>
          <a:lstStyle/>
          <a:p>
            <a:r>
              <a:rPr lang="en-US" dirty="0"/>
              <a:t>Terence Ranger (1929—1915)</a:t>
            </a:r>
            <a:endParaRPr lang="en-GB" dirty="0"/>
          </a:p>
        </p:txBody>
      </p:sp>
      <p:pic>
        <p:nvPicPr>
          <p:cNvPr id="5" name="Content Placeholder 4">
            <a:extLst>
              <a:ext uri="{FF2B5EF4-FFF2-40B4-BE49-F238E27FC236}">
                <a16:creationId xmlns:a16="http://schemas.microsoft.com/office/drawing/2014/main" id="{7BA67BC7-7C54-4E68-95D4-2B6296C790E5}"/>
              </a:ext>
            </a:extLst>
          </p:cNvPr>
          <p:cNvPicPr>
            <a:picLocks noGrp="1" noChangeAspect="1"/>
          </p:cNvPicPr>
          <p:nvPr>
            <p:ph idx="1"/>
          </p:nvPr>
        </p:nvPicPr>
        <p:blipFill>
          <a:blip r:embed="rId2"/>
          <a:stretch>
            <a:fillRect/>
          </a:stretch>
        </p:blipFill>
        <p:spPr>
          <a:xfrm>
            <a:off x="6094211" y="1900237"/>
            <a:ext cx="2710988" cy="4062413"/>
          </a:xfrm>
        </p:spPr>
      </p:pic>
      <p:pic>
        <p:nvPicPr>
          <p:cNvPr id="7" name="Picture 6">
            <a:extLst>
              <a:ext uri="{FF2B5EF4-FFF2-40B4-BE49-F238E27FC236}">
                <a16:creationId xmlns:a16="http://schemas.microsoft.com/office/drawing/2014/main" id="{FFB611B2-2B0A-4770-9B6B-DD0DCB1FC99E}"/>
              </a:ext>
            </a:extLst>
          </p:cNvPr>
          <p:cNvPicPr>
            <a:picLocks noChangeAspect="1"/>
          </p:cNvPicPr>
          <p:nvPr/>
        </p:nvPicPr>
        <p:blipFill>
          <a:blip r:embed="rId3"/>
          <a:stretch>
            <a:fillRect/>
          </a:stretch>
        </p:blipFill>
        <p:spPr>
          <a:xfrm>
            <a:off x="9083280" y="1900237"/>
            <a:ext cx="2808682" cy="4062413"/>
          </a:xfrm>
          <a:prstGeom prst="rect">
            <a:avLst/>
          </a:prstGeom>
        </p:spPr>
      </p:pic>
      <p:pic>
        <p:nvPicPr>
          <p:cNvPr id="9" name="Picture 8">
            <a:extLst>
              <a:ext uri="{FF2B5EF4-FFF2-40B4-BE49-F238E27FC236}">
                <a16:creationId xmlns:a16="http://schemas.microsoft.com/office/drawing/2014/main" id="{CB9C9ED5-A2FF-4578-92F2-7F855A6629E3}"/>
              </a:ext>
            </a:extLst>
          </p:cNvPr>
          <p:cNvPicPr>
            <a:picLocks noChangeAspect="1"/>
          </p:cNvPicPr>
          <p:nvPr/>
        </p:nvPicPr>
        <p:blipFill>
          <a:blip r:embed="rId4"/>
          <a:stretch>
            <a:fillRect/>
          </a:stretch>
        </p:blipFill>
        <p:spPr>
          <a:xfrm>
            <a:off x="300038" y="1795462"/>
            <a:ext cx="2663994" cy="4167188"/>
          </a:xfrm>
          <a:prstGeom prst="rect">
            <a:avLst/>
          </a:prstGeom>
        </p:spPr>
      </p:pic>
      <p:pic>
        <p:nvPicPr>
          <p:cNvPr id="11" name="Picture 10">
            <a:extLst>
              <a:ext uri="{FF2B5EF4-FFF2-40B4-BE49-F238E27FC236}">
                <a16:creationId xmlns:a16="http://schemas.microsoft.com/office/drawing/2014/main" id="{F79A786D-526A-4C6A-B4B9-8DA228605C5E}"/>
              </a:ext>
            </a:extLst>
          </p:cNvPr>
          <p:cNvPicPr>
            <a:picLocks noChangeAspect="1"/>
          </p:cNvPicPr>
          <p:nvPr/>
        </p:nvPicPr>
        <p:blipFill>
          <a:blip r:embed="rId5"/>
          <a:stretch>
            <a:fillRect/>
          </a:stretch>
        </p:blipFill>
        <p:spPr>
          <a:xfrm>
            <a:off x="3169419" y="1795462"/>
            <a:ext cx="2714625" cy="4167188"/>
          </a:xfrm>
          <a:prstGeom prst="rect">
            <a:avLst/>
          </a:prstGeom>
        </p:spPr>
      </p:pic>
    </p:spTree>
    <p:extLst>
      <p:ext uri="{BB962C8B-B14F-4D97-AF65-F5344CB8AC3E}">
        <p14:creationId xmlns:p14="http://schemas.microsoft.com/office/powerpoint/2010/main" val="30484053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916732" cy="1465695"/>
          </a:xfrm>
          <a:prstGeom prst="rect">
            <a:avLst/>
          </a:prstGeom>
          <a:noFill/>
        </p:spPr>
        <p:txBody>
          <a:bodyPr wrap="square" lIns="720000" tIns="360000" rIns="720000" bIns="36000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dirty="0">
              <a:ln>
                <a:noFill/>
              </a:ln>
              <a:solidFill>
                <a:prstClr val="white"/>
              </a:solidFill>
              <a:effectLst/>
              <a:uLnTx/>
              <a:uFillTx/>
              <a:latin typeface="Calibri Light" panose="020F0302020204030204"/>
              <a:ea typeface="+mn-ea"/>
              <a:cs typeface="+mn-cs"/>
            </a:endParaRPr>
          </a:p>
          <a:p>
            <a:pPr marL="285750" marR="0" lvl="0" indent="-285750" algn="just"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TextBox 5"/>
          <p:cNvSpPr txBox="1"/>
          <p:nvPr/>
        </p:nvSpPr>
        <p:spPr>
          <a:xfrm>
            <a:off x="1524000" y="5769"/>
            <a:ext cx="9144001" cy="1065585"/>
          </a:xfrm>
          <a:prstGeom prst="rect">
            <a:avLst/>
          </a:prstGeom>
          <a:noFill/>
        </p:spPr>
        <p:txBody>
          <a:bodyPr wrap="square" lIns="360000" tIns="360000" rIns="360000" bIns="360000"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panose="020F0502020204030204"/>
                <a:ea typeface="+mn-ea"/>
                <a:cs typeface="+mn-cs"/>
              </a:rPr>
              <a:t> </a:t>
            </a:r>
            <a:endParaRPr kumimoji="0" lang="en-GB" sz="22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Calibri Light" panose="020F0302020204030204"/>
              <a:ea typeface="+mn-ea"/>
              <a:cs typeface="+mn-cs"/>
            </a:endParaRPr>
          </a:p>
        </p:txBody>
      </p:sp>
      <p:sp>
        <p:nvSpPr>
          <p:cNvPr id="4" name="TextBox 3"/>
          <p:cNvSpPr txBox="1"/>
          <p:nvPr/>
        </p:nvSpPr>
        <p:spPr>
          <a:xfrm>
            <a:off x="-123091" y="-258622"/>
            <a:ext cx="9066403" cy="2881467"/>
          </a:xfrm>
          <a:prstGeom prst="rect">
            <a:avLst/>
          </a:prstGeom>
          <a:noFill/>
        </p:spPr>
        <p:txBody>
          <a:bodyPr wrap="square" lIns="720000" tIns="360000" rIns="720000" bIns="360000"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endParaRPr kumimoji="0" lang="en-GB" sz="1600" b="1" i="0" u="none" strike="noStrike" kern="1200" cap="none" spc="0" normalizeH="0" baseline="0" noProof="0" dirty="0">
              <a:ln>
                <a:noFill/>
              </a:ln>
              <a:solidFill>
                <a:srgbClr val="FFFF00"/>
              </a:solidFill>
              <a:effectLst/>
              <a:uLnTx/>
              <a:uFillTx/>
              <a:latin typeface="+mj-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rgbClr val="FFFF00"/>
                </a:solidFill>
                <a:effectLst>
                  <a:outerShdw blurRad="38100" dist="38100" dir="2700000" algn="tl">
                    <a:srgbClr val="000000">
                      <a:alpha val="43137"/>
                    </a:srgbClr>
                  </a:outerShdw>
                </a:effectLst>
                <a:uLnTx/>
                <a:uFillTx/>
                <a:latin typeface="+mj-lt"/>
                <a:ea typeface="+mn-ea"/>
                <a:cs typeface="+mn-cs"/>
              </a:rPr>
              <a:t>Eric Hobsbawm (</a:t>
            </a:r>
            <a:r>
              <a:rPr kumimoji="0" lang="en-GB" sz="4000" b="1" i="0" u="none" strike="noStrike" kern="1200" cap="none" spc="0" normalizeH="0" baseline="0" noProof="0" dirty="0">
                <a:ln>
                  <a:noFill/>
                </a:ln>
                <a:solidFill>
                  <a:srgbClr val="FFFF00"/>
                </a:solidFill>
                <a:effectLst/>
                <a:uLnTx/>
                <a:uFillTx/>
                <a:latin typeface="+mj-lt"/>
                <a:ea typeface="+mn-ea"/>
                <a:cs typeface="+mn-cs"/>
              </a:rPr>
              <a:t>1917–2012)</a:t>
            </a:r>
            <a:endParaRPr kumimoji="0" lang="en-GB" sz="1200" b="1" i="0" u="none" strike="noStrike" kern="1200" cap="none" spc="0" normalizeH="0" baseline="0" noProof="0" dirty="0">
              <a:ln>
                <a:noFill/>
              </a:ln>
              <a:solidFill>
                <a:srgbClr val="FFFF00"/>
              </a:solidFill>
              <a:effectLst/>
              <a:uLnTx/>
              <a:uFillTx/>
              <a:latin typeface="+mj-lt"/>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AutoShape 2" descr="Image result for The World Turned Upside Down: Radical Ideas During the English Revolution ("/>
          <p:cNvSpPr>
            <a:spLocks noChangeAspect="1" noChangeArrowheads="1"/>
          </p:cNvSpPr>
          <p:nvPr/>
        </p:nvSpPr>
        <p:spPr bwMode="auto">
          <a:xfrm>
            <a:off x="63500" y="-136525"/>
            <a:ext cx="22955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AutoShape 4" descr="Image result for The World Turned Upside Down: Radical Ideas During the English Revolution ("/>
          <p:cNvSpPr>
            <a:spLocks noChangeAspect="1" noChangeArrowheads="1"/>
          </p:cNvSpPr>
          <p:nvPr/>
        </p:nvSpPr>
        <p:spPr bwMode="auto">
          <a:xfrm>
            <a:off x="215900" y="15875"/>
            <a:ext cx="229552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1266" name="Picture 2" descr="Eric Hobsbaw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108203"/>
            <a:ext cx="4042577" cy="227395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069664" y="232249"/>
            <a:ext cx="2006355" cy="3005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6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99110" y="232249"/>
            <a:ext cx="1992890" cy="26571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056786" y="3382153"/>
            <a:ext cx="2094739" cy="31171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1"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244665" y="3382153"/>
            <a:ext cx="1901779" cy="30048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3" name="Picture 9" descr="Image result for you can change the world hobsbawm"/>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883844" y="3759713"/>
            <a:ext cx="1983235" cy="3110959"/>
          </a:xfrm>
          <a:prstGeom prst="rect">
            <a:avLst/>
          </a:prstGeom>
          <a:noFill/>
          <a:extLst>
            <a:ext uri="{909E8E84-426E-40DD-AFC4-6F175D3DCCD1}">
              <a14:hiddenFill xmlns:a14="http://schemas.microsoft.com/office/drawing/2010/main">
                <a:solidFill>
                  <a:srgbClr val="FFFFFF"/>
                </a:solidFill>
              </a14:hiddenFill>
            </a:ext>
          </a:extLst>
        </p:spPr>
      </p:pic>
      <p:pic>
        <p:nvPicPr>
          <p:cNvPr id="11275" name="Picture 11" descr="Image result for you can change the world hobsbawm"/>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883844" y="1071354"/>
            <a:ext cx="1995684" cy="3137215"/>
          </a:xfrm>
          <a:prstGeom prst="rect">
            <a:avLst/>
          </a:prstGeom>
          <a:noFill/>
          <a:extLst>
            <a:ext uri="{909E8E84-426E-40DD-AFC4-6F175D3DCCD1}">
              <a14:hiddenFill xmlns:a14="http://schemas.microsoft.com/office/drawing/2010/main">
                <a:solidFill>
                  <a:srgbClr val="FFFFFF"/>
                </a:solidFill>
              </a14:hiddenFill>
            </a:ext>
          </a:extLst>
        </p:spPr>
      </p:pic>
      <p:pic>
        <p:nvPicPr>
          <p:cNvPr id="11277" name="Picture 13"/>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06787" y="3608277"/>
            <a:ext cx="1881443" cy="31357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278" name="Picture 14"/>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930929" y="1071354"/>
            <a:ext cx="1952915" cy="31626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 name="Picture 12"/>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147109" y="3606800"/>
            <a:ext cx="1976445" cy="31372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75706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1B226-B067-4F27-B5F5-FE6926E599F4}"/>
              </a:ext>
            </a:extLst>
          </p:cNvPr>
          <p:cNvSpPr>
            <a:spLocks noGrp="1"/>
          </p:cNvSpPr>
          <p:nvPr>
            <p:ph type="title"/>
          </p:nvPr>
        </p:nvSpPr>
        <p:spPr/>
        <p:txBody>
          <a:bodyPr/>
          <a:lstStyle/>
          <a:p>
            <a:r>
              <a:rPr kumimoji="0" lang="en-US" sz="4400" b="0" i="0" u="none" strike="noStrike" kern="1200" cap="none" spc="0" normalizeH="0" baseline="0" noProof="0" dirty="0">
                <a:ln>
                  <a:noFill/>
                </a:ln>
                <a:solidFill>
                  <a:srgbClr val="92D050"/>
                </a:solidFill>
                <a:effectLst/>
                <a:uLnTx/>
                <a:uFillTx/>
                <a:latin typeface="Calibri" panose="020F0502020204030204"/>
                <a:ea typeface="+mn-ea"/>
                <a:cs typeface="+mn-cs"/>
              </a:rPr>
              <a:t>Hobsbawm, ‘Inventing Traditions’</a:t>
            </a:r>
            <a:endParaRPr lang="en-GB" dirty="0">
              <a:solidFill>
                <a:srgbClr val="92D050"/>
              </a:solidFill>
            </a:endParaRPr>
          </a:p>
        </p:txBody>
      </p:sp>
      <p:sp>
        <p:nvSpPr>
          <p:cNvPr id="3" name="Content Placeholder 2">
            <a:extLst>
              <a:ext uri="{FF2B5EF4-FFF2-40B4-BE49-F238E27FC236}">
                <a16:creationId xmlns:a16="http://schemas.microsoft.com/office/drawing/2014/main" id="{62931E34-7EE7-4413-9713-990E64898F94}"/>
              </a:ext>
            </a:extLst>
          </p:cNvPr>
          <p:cNvSpPr>
            <a:spLocks noGrp="1"/>
          </p:cNvSpPr>
          <p:nvPr>
            <p:ph idx="1"/>
          </p:nvPr>
        </p:nvSpPr>
        <p:spPr>
          <a:xfrm>
            <a:off x="838200" y="1825625"/>
            <a:ext cx="7496175" cy="4351338"/>
          </a:xfrm>
        </p:spPr>
        <p:txBody>
          <a:bodyPr>
            <a:normAutofit fontScale="92500" lnSpcReduction="10000"/>
          </a:bodyPr>
          <a:lstStyle/>
          <a:p>
            <a:pPr marL="0" indent="0" algn="just">
              <a:buNone/>
            </a:pPr>
            <a:r>
              <a:rPr lang="en-US" sz="3600" dirty="0"/>
              <a:t>'Invented tradition' is taken to mean a set of practices, normally governed by overtly or tacitly accepted rules and of a </a:t>
            </a:r>
            <a:r>
              <a:rPr lang="en-US" sz="3600" dirty="0">
                <a:solidFill>
                  <a:srgbClr val="FFFF00"/>
                </a:solidFill>
              </a:rPr>
              <a:t>ritual or symbolic </a:t>
            </a:r>
            <a:r>
              <a:rPr lang="en-US" sz="3600" dirty="0"/>
              <a:t>nature, which seek to inculcate certain </a:t>
            </a:r>
            <a:r>
              <a:rPr lang="en-US" sz="3600" dirty="0">
                <a:solidFill>
                  <a:srgbClr val="FFFF00"/>
                </a:solidFill>
              </a:rPr>
              <a:t>values and norms of behaviour</a:t>
            </a:r>
            <a:r>
              <a:rPr lang="en-US" sz="3600" dirty="0"/>
              <a:t> by </a:t>
            </a:r>
            <a:r>
              <a:rPr lang="en-US" sz="3600" dirty="0">
                <a:solidFill>
                  <a:srgbClr val="FF66FF"/>
                </a:solidFill>
              </a:rPr>
              <a:t>repetition</a:t>
            </a:r>
            <a:r>
              <a:rPr lang="en-US" sz="3600" dirty="0"/>
              <a:t>, which automatically implies </a:t>
            </a:r>
            <a:r>
              <a:rPr lang="en-US" sz="3600" dirty="0">
                <a:solidFill>
                  <a:schemeClr val="accent5">
                    <a:lumMod val="60000"/>
                    <a:lumOff val="40000"/>
                  </a:schemeClr>
                </a:solidFill>
              </a:rPr>
              <a:t>continuity  with the past</a:t>
            </a:r>
            <a:r>
              <a:rPr lang="en-US" sz="3600" dirty="0"/>
              <a:t>. In fact, where possible, they </a:t>
            </a:r>
            <a:r>
              <a:rPr lang="en-US" sz="3600" dirty="0">
                <a:solidFill>
                  <a:schemeClr val="accent5">
                    <a:lumMod val="60000"/>
                    <a:lumOff val="40000"/>
                  </a:schemeClr>
                </a:solidFill>
              </a:rPr>
              <a:t>normally attempt to establish continuity with a suitable historic past</a:t>
            </a:r>
            <a:r>
              <a:rPr lang="en-US" sz="3600" dirty="0"/>
              <a:t>. </a:t>
            </a:r>
            <a:r>
              <a:rPr lang="en-US" sz="3000" dirty="0"/>
              <a:t>[p. 1]</a:t>
            </a:r>
            <a:endParaRPr lang="en-GB" sz="3600" dirty="0"/>
          </a:p>
        </p:txBody>
      </p:sp>
      <p:pic>
        <p:nvPicPr>
          <p:cNvPr id="5" name="Picture 4">
            <a:extLst>
              <a:ext uri="{FF2B5EF4-FFF2-40B4-BE49-F238E27FC236}">
                <a16:creationId xmlns:a16="http://schemas.microsoft.com/office/drawing/2014/main" id="{1985191B-68E6-4FD7-8487-726136C5E851}"/>
              </a:ext>
            </a:extLst>
          </p:cNvPr>
          <p:cNvPicPr>
            <a:picLocks noChangeAspect="1"/>
          </p:cNvPicPr>
          <p:nvPr/>
        </p:nvPicPr>
        <p:blipFill>
          <a:blip r:embed="rId2"/>
          <a:stretch>
            <a:fillRect/>
          </a:stretch>
        </p:blipFill>
        <p:spPr>
          <a:xfrm>
            <a:off x="8965561" y="1610663"/>
            <a:ext cx="3023878" cy="4566300"/>
          </a:xfrm>
          <a:prstGeom prst="rect">
            <a:avLst/>
          </a:prstGeom>
        </p:spPr>
      </p:pic>
    </p:spTree>
    <p:extLst>
      <p:ext uri="{BB962C8B-B14F-4D97-AF65-F5344CB8AC3E}">
        <p14:creationId xmlns:p14="http://schemas.microsoft.com/office/powerpoint/2010/main" val="2748777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1B226-B067-4F27-B5F5-FE6926E599F4}"/>
              </a:ext>
            </a:extLst>
          </p:cNvPr>
          <p:cNvSpPr>
            <a:spLocks noGrp="1"/>
          </p:cNvSpPr>
          <p:nvPr>
            <p:ph type="title"/>
          </p:nvPr>
        </p:nvSpPr>
        <p:spPr/>
        <p:txBody>
          <a:bodyPr/>
          <a:lstStyle/>
          <a:p>
            <a:r>
              <a:rPr kumimoji="0" lang="en-US" sz="4400" b="0" i="0" u="none" strike="noStrike" kern="1200" cap="none" spc="0" normalizeH="0" baseline="0" noProof="0" dirty="0">
                <a:ln>
                  <a:noFill/>
                </a:ln>
                <a:solidFill>
                  <a:srgbClr val="92D050"/>
                </a:solidFill>
                <a:effectLst/>
                <a:uLnTx/>
                <a:uFillTx/>
                <a:latin typeface="Calibri" panose="020F0502020204030204"/>
                <a:ea typeface="+mn-ea"/>
                <a:cs typeface="+mn-cs"/>
              </a:rPr>
              <a:t>Hobsbawm, ‘Inventing Traditions’</a:t>
            </a:r>
            <a:endParaRPr lang="en-GB" dirty="0">
              <a:solidFill>
                <a:srgbClr val="92D050"/>
              </a:solidFill>
            </a:endParaRPr>
          </a:p>
        </p:txBody>
      </p:sp>
      <p:sp>
        <p:nvSpPr>
          <p:cNvPr id="3" name="Content Placeholder 2">
            <a:extLst>
              <a:ext uri="{FF2B5EF4-FFF2-40B4-BE49-F238E27FC236}">
                <a16:creationId xmlns:a16="http://schemas.microsoft.com/office/drawing/2014/main" id="{62931E34-7EE7-4413-9713-990E64898F94}"/>
              </a:ext>
            </a:extLst>
          </p:cNvPr>
          <p:cNvSpPr>
            <a:spLocks noGrp="1"/>
          </p:cNvSpPr>
          <p:nvPr>
            <p:ph idx="1"/>
          </p:nvPr>
        </p:nvSpPr>
        <p:spPr>
          <a:xfrm>
            <a:off x="838200" y="1825625"/>
            <a:ext cx="7496175" cy="4351338"/>
          </a:xfrm>
        </p:spPr>
        <p:txBody>
          <a:bodyPr>
            <a:normAutofit/>
          </a:bodyPr>
          <a:lstStyle/>
          <a:p>
            <a:pPr marL="0" indent="0" algn="just">
              <a:buNone/>
            </a:pPr>
            <a:r>
              <a:rPr lang="en-US" dirty="0"/>
              <a:t>The term 'invented tradition' is used in a broad, but not imprecise sense. It includes both ‘traditions’ </a:t>
            </a:r>
            <a:r>
              <a:rPr lang="en-US" dirty="0">
                <a:solidFill>
                  <a:srgbClr val="FFFF00"/>
                </a:solidFill>
              </a:rPr>
              <a:t>actually invented</a:t>
            </a:r>
            <a:r>
              <a:rPr lang="en-US" dirty="0"/>
              <a:t>, constructed and formally instituted and those emerging in a </a:t>
            </a:r>
            <a:r>
              <a:rPr lang="en-US" i="1" dirty="0">
                <a:solidFill>
                  <a:srgbClr val="FFFF00"/>
                </a:solidFill>
              </a:rPr>
              <a:t>less easily traceable </a:t>
            </a:r>
            <a:r>
              <a:rPr lang="en-US" dirty="0"/>
              <a:t>manner within a brief and. dateable period and establishing themselves with great rapidity. The royal Christmas broadcast in Britain (instituted in 1932) is an example of the first; the appearance and development of the practices associated with the Cup Final in British Association Football, of the second. [p. 1]</a:t>
            </a:r>
            <a:endParaRPr lang="en-GB" dirty="0"/>
          </a:p>
        </p:txBody>
      </p:sp>
      <p:pic>
        <p:nvPicPr>
          <p:cNvPr id="5" name="Picture 4">
            <a:extLst>
              <a:ext uri="{FF2B5EF4-FFF2-40B4-BE49-F238E27FC236}">
                <a16:creationId xmlns:a16="http://schemas.microsoft.com/office/drawing/2014/main" id="{1985191B-68E6-4FD7-8487-726136C5E851}"/>
              </a:ext>
            </a:extLst>
          </p:cNvPr>
          <p:cNvPicPr>
            <a:picLocks noChangeAspect="1"/>
          </p:cNvPicPr>
          <p:nvPr/>
        </p:nvPicPr>
        <p:blipFill>
          <a:blip r:embed="rId2"/>
          <a:stretch>
            <a:fillRect/>
          </a:stretch>
        </p:blipFill>
        <p:spPr>
          <a:xfrm>
            <a:off x="8965561" y="1610663"/>
            <a:ext cx="3023878" cy="4566300"/>
          </a:xfrm>
          <a:prstGeom prst="rect">
            <a:avLst/>
          </a:prstGeom>
        </p:spPr>
      </p:pic>
    </p:spTree>
    <p:extLst>
      <p:ext uri="{BB962C8B-B14F-4D97-AF65-F5344CB8AC3E}">
        <p14:creationId xmlns:p14="http://schemas.microsoft.com/office/powerpoint/2010/main" val="23636352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51480-DFA5-4234-9EBE-4532F4C1BAEC}"/>
              </a:ext>
            </a:extLst>
          </p:cNvPr>
          <p:cNvSpPr>
            <a:spLocks noGrp="1"/>
          </p:cNvSpPr>
          <p:nvPr>
            <p:ph type="title"/>
          </p:nvPr>
        </p:nvSpPr>
        <p:spPr/>
        <p:txBody>
          <a:bodyPr/>
          <a:lstStyle/>
          <a:p>
            <a:pPr algn="ctr"/>
            <a:r>
              <a:rPr lang="en-GB" dirty="0"/>
              <a:t>An ‘Actually-Invented Tradition’</a:t>
            </a:r>
            <a:br>
              <a:rPr lang="en-GB" dirty="0"/>
            </a:br>
            <a:r>
              <a:rPr lang="en-GB" dirty="0"/>
              <a:t>‘Queen’s Speech’</a:t>
            </a:r>
          </a:p>
        </p:txBody>
      </p:sp>
      <p:pic>
        <p:nvPicPr>
          <p:cNvPr id="4" name="Content Placeholder 3">
            <a:extLst>
              <a:ext uri="{FF2B5EF4-FFF2-40B4-BE49-F238E27FC236}">
                <a16:creationId xmlns:a16="http://schemas.microsoft.com/office/drawing/2014/main" id="{8B849FCF-60F4-4746-8247-E20DF866A6B6}"/>
              </a:ext>
            </a:extLst>
          </p:cNvPr>
          <p:cNvPicPr>
            <a:picLocks noGrp="1" noChangeAspect="1"/>
          </p:cNvPicPr>
          <p:nvPr>
            <p:ph idx="1"/>
          </p:nvPr>
        </p:nvPicPr>
        <p:blipFill>
          <a:blip r:embed="rId2"/>
          <a:stretch>
            <a:fillRect/>
          </a:stretch>
        </p:blipFill>
        <p:spPr>
          <a:xfrm>
            <a:off x="2989173" y="1884062"/>
            <a:ext cx="7252230" cy="4351338"/>
          </a:xfrm>
          <a:prstGeom prst="rect">
            <a:avLst/>
          </a:prstGeom>
        </p:spPr>
      </p:pic>
      <p:pic>
        <p:nvPicPr>
          <p:cNvPr id="3" name="Picture 2">
            <a:extLst>
              <a:ext uri="{FF2B5EF4-FFF2-40B4-BE49-F238E27FC236}">
                <a16:creationId xmlns:a16="http://schemas.microsoft.com/office/drawing/2014/main" id="{09E30046-D98F-48F5-8D67-7C727120852A}"/>
              </a:ext>
            </a:extLst>
          </p:cNvPr>
          <p:cNvPicPr>
            <a:picLocks noChangeAspect="1"/>
          </p:cNvPicPr>
          <p:nvPr/>
        </p:nvPicPr>
        <p:blipFill>
          <a:blip r:embed="rId3"/>
          <a:stretch>
            <a:fillRect/>
          </a:stretch>
        </p:blipFill>
        <p:spPr>
          <a:xfrm>
            <a:off x="242006" y="1334523"/>
            <a:ext cx="3652661" cy="2433144"/>
          </a:xfrm>
          <a:prstGeom prst="rect">
            <a:avLst/>
          </a:prstGeom>
        </p:spPr>
      </p:pic>
    </p:spTree>
    <p:extLst>
      <p:ext uri="{BB962C8B-B14F-4D97-AF65-F5344CB8AC3E}">
        <p14:creationId xmlns:p14="http://schemas.microsoft.com/office/powerpoint/2010/main" val="1271916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96ABC1BC-F7F6-4DC9-8F98-049F03CA86A3}"/>
              </a:ext>
            </a:extLst>
          </p:cNvPr>
          <p:cNvPicPr>
            <a:picLocks noGrp="1" noChangeAspect="1"/>
          </p:cNvPicPr>
          <p:nvPr>
            <p:ph idx="1"/>
          </p:nvPr>
        </p:nvPicPr>
        <p:blipFill>
          <a:blip r:embed="rId2"/>
          <a:stretch>
            <a:fillRect/>
          </a:stretch>
        </p:blipFill>
        <p:spPr>
          <a:xfrm>
            <a:off x="660034" y="1396734"/>
            <a:ext cx="5274617" cy="3332693"/>
          </a:xfrm>
          <a:prstGeom prst="rect">
            <a:avLst/>
          </a:prstGeom>
        </p:spPr>
      </p:pic>
      <p:pic>
        <p:nvPicPr>
          <p:cNvPr id="6" name="Picture 5">
            <a:extLst>
              <a:ext uri="{FF2B5EF4-FFF2-40B4-BE49-F238E27FC236}">
                <a16:creationId xmlns:a16="http://schemas.microsoft.com/office/drawing/2014/main" id="{8F2F5E54-9BC4-44BA-B652-39219EDA55D8}"/>
              </a:ext>
            </a:extLst>
          </p:cNvPr>
          <p:cNvPicPr>
            <a:picLocks noChangeAspect="1"/>
          </p:cNvPicPr>
          <p:nvPr/>
        </p:nvPicPr>
        <p:blipFill rotWithShape="1">
          <a:blip r:embed="rId3"/>
          <a:srcRect l="24650" t="10535" r="23088" b="7464"/>
          <a:stretch/>
        </p:blipFill>
        <p:spPr>
          <a:xfrm>
            <a:off x="6282352" y="1548164"/>
            <a:ext cx="2468920" cy="3873852"/>
          </a:xfrm>
          <a:prstGeom prst="rect">
            <a:avLst/>
          </a:prstGeom>
        </p:spPr>
      </p:pic>
      <p:pic>
        <p:nvPicPr>
          <p:cNvPr id="7" name="Picture 6">
            <a:extLst>
              <a:ext uri="{FF2B5EF4-FFF2-40B4-BE49-F238E27FC236}">
                <a16:creationId xmlns:a16="http://schemas.microsoft.com/office/drawing/2014/main" id="{0BFEE976-8CD6-41B7-8E79-DD2ADDAE9930}"/>
              </a:ext>
            </a:extLst>
          </p:cNvPr>
          <p:cNvPicPr>
            <a:picLocks noChangeAspect="1"/>
          </p:cNvPicPr>
          <p:nvPr/>
        </p:nvPicPr>
        <p:blipFill>
          <a:blip r:embed="rId4"/>
          <a:stretch>
            <a:fillRect/>
          </a:stretch>
        </p:blipFill>
        <p:spPr>
          <a:xfrm>
            <a:off x="9081941" y="1524000"/>
            <a:ext cx="2619375" cy="3810000"/>
          </a:xfrm>
          <a:prstGeom prst="rect">
            <a:avLst/>
          </a:prstGeom>
        </p:spPr>
      </p:pic>
      <p:pic>
        <p:nvPicPr>
          <p:cNvPr id="8" name="Picture 7">
            <a:extLst>
              <a:ext uri="{FF2B5EF4-FFF2-40B4-BE49-F238E27FC236}">
                <a16:creationId xmlns:a16="http://schemas.microsoft.com/office/drawing/2014/main" id="{B1603FD8-2E0E-4F62-95F7-17A75A6AE9AE}"/>
              </a:ext>
            </a:extLst>
          </p:cNvPr>
          <p:cNvPicPr>
            <a:picLocks noChangeAspect="1"/>
          </p:cNvPicPr>
          <p:nvPr/>
        </p:nvPicPr>
        <p:blipFill>
          <a:blip r:embed="rId5"/>
          <a:stretch>
            <a:fillRect/>
          </a:stretch>
        </p:blipFill>
        <p:spPr>
          <a:xfrm>
            <a:off x="7516812" y="5511609"/>
            <a:ext cx="2147710" cy="1130975"/>
          </a:xfrm>
          <a:prstGeom prst="rect">
            <a:avLst/>
          </a:prstGeom>
        </p:spPr>
      </p:pic>
      <p:pic>
        <p:nvPicPr>
          <p:cNvPr id="9" name="Picture 8">
            <a:extLst>
              <a:ext uri="{FF2B5EF4-FFF2-40B4-BE49-F238E27FC236}">
                <a16:creationId xmlns:a16="http://schemas.microsoft.com/office/drawing/2014/main" id="{2C6AD540-289E-437C-96DD-C03094CB2064}"/>
              </a:ext>
            </a:extLst>
          </p:cNvPr>
          <p:cNvPicPr>
            <a:picLocks noChangeAspect="1"/>
          </p:cNvPicPr>
          <p:nvPr/>
        </p:nvPicPr>
        <p:blipFill>
          <a:blip r:embed="rId6"/>
          <a:stretch>
            <a:fillRect/>
          </a:stretch>
        </p:blipFill>
        <p:spPr>
          <a:xfrm>
            <a:off x="660034" y="4550363"/>
            <a:ext cx="3461456" cy="2307637"/>
          </a:xfrm>
          <a:prstGeom prst="rect">
            <a:avLst/>
          </a:prstGeom>
        </p:spPr>
      </p:pic>
      <p:sp>
        <p:nvSpPr>
          <p:cNvPr id="5" name="Title 4">
            <a:extLst>
              <a:ext uri="{FF2B5EF4-FFF2-40B4-BE49-F238E27FC236}">
                <a16:creationId xmlns:a16="http://schemas.microsoft.com/office/drawing/2014/main" id="{99CB80A1-F470-40A9-B06B-940DDB674D92}"/>
              </a:ext>
            </a:extLst>
          </p:cNvPr>
          <p:cNvSpPr>
            <a:spLocks noGrp="1"/>
          </p:cNvSpPr>
          <p:nvPr>
            <p:ph type="title"/>
          </p:nvPr>
        </p:nvSpPr>
        <p:spPr/>
        <p:txBody>
          <a:bodyPr/>
          <a:lstStyle/>
          <a:p>
            <a:endParaRPr lang="en-GB" dirty="0"/>
          </a:p>
        </p:txBody>
      </p:sp>
      <p:sp>
        <p:nvSpPr>
          <p:cNvPr id="10" name="Title 1">
            <a:extLst>
              <a:ext uri="{FF2B5EF4-FFF2-40B4-BE49-F238E27FC236}">
                <a16:creationId xmlns:a16="http://schemas.microsoft.com/office/drawing/2014/main" id="{09B9AEE7-917D-47B7-8788-EB28396F559A}"/>
              </a:ext>
            </a:extLst>
          </p:cNvPr>
          <p:cNvSpPr txBox="1">
            <a:spLocks/>
          </p:cNvSpPr>
          <p:nvPr/>
        </p:nvSpPr>
        <p:spPr>
          <a:xfrm>
            <a:off x="927100" y="71171"/>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t>An ‘Improvised Invented Tradition’:</a:t>
            </a:r>
            <a:br>
              <a:rPr lang="en-GB" dirty="0"/>
            </a:br>
            <a:r>
              <a:rPr lang="en-GB" dirty="0"/>
              <a:t> FA Cup Final</a:t>
            </a:r>
          </a:p>
        </p:txBody>
      </p:sp>
      <p:pic>
        <p:nvPicPr>
          <p:cNvPr id="11" name="Picture 10">
            <a:extLst>
              <a:ext uri="{FF2B5EF4-FFF2-40B4-BE49-F238E27FC236}">
                <a16:creationId xmlns:a16="http://schemas.microsoft.com/office/drawing/2014/main" id="{24FC3478-6CD8-4A12-B46A-9839DF684BFA}"/>
              </a:ext>
            </a:extLst>
          </p:cNvPr>
          <p:cNvPicPr>
            <a:picLocks noChangeAspect="1"/>
          </p:cNvPicPr>
          <p:nvPr/>
        </p:nvPicPr>
        <p:blipFill>
          <a:blip r:embed="rId7"/>
          <a:stretch>
            <a:fillRect/>
          </a:stretch>
        </p:blipFill>
        <p:spPr>
          <a:xfrm>
            <a:off x="4395367" y="3980129"/>
            <a:ext cx="1861984" cy="2806700"/>
          </a:xfrm>
          <a:prstGeom prst="rect">
            <a:avLst/>
          </a:prstGeom>
        </p:spPr>
      </p:pic>
    </p:spTree>
    <p:extLst>
      <p:ext uri="{BB962C8B-B14F-4D97-AF65-F5344CB8AC3E}">
        <p14:creationId xmlns:p14="http://schemas.microsoft.com/office/powerpoint/2010/main" val="19149115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31E8B-B94A-4E9A-89BC-130D3A8FE770}"/>
              </a:ext>
            </a:extLst>
          </p:cNvPr>
          <p:cNvSpPr>
            <a:spLocks noGrp="1"/>
          </p:cNvSpPr>
          <p:nvPr>
            <p:ph type="title"/>
          </p:nvPr>
        </p:nvSpPr>
        <p:spPr>
          <a:xfrm>
            <a:off x="927100" y="71171"/>
            <a:ext cx="10515600" cy="1325563"/>
          </a:xfrm>
        </p:spPr>
        <p:txBody>
          <a:bodyPr/>
          <a:lstStyle/>
          <a:p>
            <a:pPr algn="ctr"/>
            <a:r>
              <a:rPr lang="en-GB" dirty="0"/>
              <a:t>An ‘Improvised Invented Tradition’:</a:t>
            </a:r>
            <a:br>
              <a:rPr lang="en-GB" dirty="0"/>
            </a:br>
            <a:r>
              <a:rPr lang="en-GB" dirty="0"/>
              <a:t> FA Cup Final</a:t>
            </a:r>
          </a:p>
        </p:txBody>
      </p:sp>
      <p:pic>
        <p:nvPicPr>
          <p:cNvPr id="4" name="Content Placeholder 3">
            <a:extLst>
              <a:ext uri="{FF2B5EF4-FFF2-40B4-BE49-F238E27FC236}">
                <a16:creationId xmlns:a16="http://schemas.microsoft.com/office/drawing/2014/main" id="{4B0BD315-B6E7-4932-952D-6234CEE33A63}"/>
              </a:ext>
            </a:extLst>
          </p:cNvPr>
          <p:cNvPicPr>
            <a:picLocks noGrp="1" noChangeAspect="1"/>
          </p:cNvPicPr>
          <p:nvPr>
            <p:ph idx="1"/>
          </p:nvPr>
        </p:nvPicPr>
        <p:blipFill>
          <a:blip r:embed="rId2"/>
          <a:stretch>
            <a:fillRect/>
          </a:stretch>
        </p:blipFill>
        <p:spPr>
          <a:xfrm>
            <a:off x="433212" y="1554250"/>
            <a:ext cx="5549900" cy="3121819"/>
          </a:xfrm>
          <a:prstGeom prst="rect">
            <a:avLst/>
          </a:prstGeom>
        </p:spPr>
      </p:pic>
      <p:pic>
        <p:nvPicPr>
          <p:cNvPr id="5" name="Picture 4">
            <a:extLst>
              <a:ext uri="{FF2B5EF4-FFF2-40B4-BE49-F238E27FC236}">
                <a16:creationId xmlns:a16="http://schemas.microsoft.com/office/drawing/2014/main" id="{CAF9EB26-7812-4FE0-BED8-478ED47FB74F}"/>
              </a:ext>
            </a:extLst>
          </p:cNvPr>
          <p:cNvPicPr>
            <a:picLocks noChangeAspect="1"/>
          </p:cNvPicPr>
          <p:nvPr/>
        </p:nvPicPr>
        <p:blipFill>
          <a:blip r:embed="rId3"/>
          <a:stretch>
            <a:fillRect/>
          </a:stretch>
        </p:blipFill>
        <p:spPr>
          <a:xfrm>
            <a:off x="7681383" y="1114641"/>
            <a:ext cx="4219222" cy="2805954"/>
          </a:xfrm>
          <a:prstGeom prst="rect">
            <a:avLst/>
          </a:prstGeom>
        </p:spPr>
      </p:pic>
      <p:pic>
        <p:nvPicPr>
          <p:cNvPr id="6" name="Picture 5">
            <a:extLst>
              <a:ext uri="{FF2B5EF4-FFF2-40B4-BE49-F238E27FC236}">
                <a16:creationId xmlns:a16="http://schemas.microsoft.com/office/drawing/2014/main" id="{101A565A-6521-499E-AB2A-530BBD3383DA}"/>
              </a:ext>
            </a:extLst>
          </p:cNvPr>
          <p:cNvPicPr>
            <a:picLocks noChangeAspect="1"/>
          </p:cNvPicPr>
          <p:nvPr/>
        </p:nvPicPr>
        <p:blipFill>
          <a:blip r:embed="rId4"/>
          <a:stretch>
            <a:fillRect/>
          </a:stretch>
        </p:blipFill>
        <p:spPr>
          <a:xfrm>
            <a:off x="8052505" y="3810000"/>
            <a:ext cx="3848100" cy="3048000"/>
          </a:xfrm>
          <a:prstGeom prst="rect">
            <a:avLst/>
          </a:prstGeom>
        </p:spPr>
      </p:pic>
      <p:pic>
        <p:nvPicPr>
          <p:cNvPr id="7" name="Picture 6">
            <a:extLst>
              <a:ext uri="{FF2B5EF4-FFF2-40B4-BE49-F238E27FC236}">
                <a16:creationId xmlns:a16="http://schemas.microsoft.com/office/drawing/2014/main" id="{C6BD8237-478F-4CA4-B539-DC1FF6ADF8CA}"/>
              </a:ext>
            </a:extLst>
          </p:cNvPr>
          <p:cNvPicPr>
            <a:picLocks noChangeAspect="1"/>
          </p:cNvPicPr>
          <p:nvPr/>
        </p:nvPicPr>
        <p:blipFill>
          <a:blip r:embed="rId5"/>
          <a:stretch>
            <a:fillRect/>
          </a:stretch>
        </p:blipFill>
        <p:spPr>
          <a:xfrm>
            <a:off x="3472744" y="4235626"/>
            <a:ext cx="4394200" cy="2471738"/>
          </a:xfrm>
          <a:prstGeom prst="rect">
            <a:avLst/>
          </a:prstGeom>
        </p:spPr>
      </p:pic>
      <p:pic>
        <p:nvPicPr>
          <p:cNvPr id="8" name="Picture 7">
            <a:extLst>
              <a:ext uri="{FF2B5EF4-FFF2-40B4-BE49-F238E27FC236}">
                <a16:creationId xmlns:a16="http://schemas.microsoft.com/office/drawing/2014/main" id="{CB71A7BF-D3B8-46E1-9AF1-9FE2BD1EB821}"/>
              </a:ext>
            </a:extLst>
          </p:cNvPr>
          <p:cNvPicPr>
            <a:picLocks noChangeAspect="1"/>
          </p:cNvPicPr>
          <p:nvPr/>
        </p:nvPicPr>
        <p:blipFill>
          <a:blip r:embed="rId6"/>
          <a:stretch>
            <a:fillRect/>
          </a:stretch>
        </p:blipFill>
        <p:spPr>
          <a:xfrm>
            <a:off x="422982" y="4235624"/>
            <a:ext cx="1800402" cy="2471739"/>
          </a:xfrm>
          <a:prstGeom prst="rect">
            <a:avLst/>
          </a:prstGeom>
        </p:spPr>
      </p:pic>
    </p:spTree>
    <p:extLst>
      <p:ext uri="{BB962C8B-B14F-4D97-AF65-F5344CB8AC3E}">
        <p14:creationId xmlns:p14="http://schemas.microsoft.com/office/powerpoint/2010/main" val="35816623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1B226-B067-4F27-B5F5-FE6926E599F4}"/>
              </a:ext>
            </a:extLst>
          </p:cNvPr>
          <p:cNvSpPr>
            <a:spLocks noGrp="1"/>
          </p:cNvSpPr>
          <p:nvPr>
            <p:ph type="title"/>
          </p:nvPr>
        </p:nvSpPr>
        <p:spPr/>
        <p:txBody>
          <a:bodyPr/>
          <a:lstStyle/>
          <a:p>
            <a:r>
              <a:rPr kumimoji="0" lang="en-US" sz="4400" b="0" i="0" u="none" strike="noStrike" kern="1200" cap="none" spc="0" normalizeH="0" baseline="0" noProof="0" dirty="0">
                <a:ln>
                  <a:noFill/>
                </a:ln>
                <a:solidFill>
                  <a:srgbClr val="92D050"/>
                </a:solidFill>
                <a:effectLst/>
                <a:uLnTx/>
                <a:uFillTx/>
                <a:latin typeface="Calibri" panose="020F0502020204030204"/>
                <a:ea typeface="+mn-ea"/>
                <a:cs typeface="+mn-cs"/>
              </a:rPr>
              <a:t>Hobsbawm, ‘Inventing Traditions’</a:t>
            </a:r>
            <a:endParaRPr lang="en-GB" dirty="0"/>
          </a:p>
        </p:txBody>
      </p:sp>
      <p:sp>
        <p:nvSpPr>
          <p:cNvPr id="3" name="Content Placeholder 2">
            <a:extLst>
              <a:ext uri="{FF2B5EF4-FFF2-40B4-BE49-F238E27FC236}">
                <a16:creationId xmlns:a16="http://schemas.microsoft.com/office/drawing/2014/main" id="{62931E34-7EE7-4413-9713-990E64898F94}"/>
              </a:ext>
            </a:extLst>
          </p:cNvPr>
          <p:cNvSpPr>
            <a:spLocks noGrp="1"/>
          </p:cNvSpPr>
          <p:nvPr>
            <p:ph idx="1"/>
          </p:nvPr>
        </p:nvSpPr>
        <p:spPr>
          <a:xfrm>
            <a:off x="838200" y="1825625"/>
            <a:ext cx="7496175" cy="4351338"/>
          </a:xfrm>
        </p:spPr>
        <p:txBody>
          <a:bodyPr>
            <a:normAutofit/>
          </a:bodyPr>
          <a:lstStyle/>
          <a:p>
            <a:pPr marL="0" indent="0" algn="just">
              <a:buNone/>
              <a:defRPr/>
            </a:pPr>
            <a:r>
              <a:rPr lang="en-GB" sz="3200" dirty="0"/>
              <a:t>Modern nations and all their impedimenta generally claim to be the </a:t>
            </a:r>
            <a:r>
              <a:rPr lang="en-GB" sz="3200" i="1" dirty="0">
                <a:solidFill>
                  <a:srgbClr val="FFFF00"/>
                </a:solidFill>
              </a:rPr>
              <a:t>opposite of novel</a:t>
            </a:r>
            <a:r>
              <a:rPr lang="en-GB" sz="3200" dirty="0"/>
              <a:t>, namely rooted in remotest antiquity, and the </a:t>
            </a:r>
            <a:r>
              <a:rPr lang="en-GB" sz="3200" i="1" dirty="0">
                <a:solidFill>
                  <a:srgbClr val="FFFF00"/>
                </a:solidFill>
              </a:rPr>
              <a:t>opposite of constructed</a:t>
            </a:r>
            <a:r>
              <a:rPr lang="en-GB" sz="3200" dirty="0"/>
              <a:t>, namely human communities so ‘natural’ as to require no definition other than self-assertion</a:t>
            </a:r>
            <a:endParaRPr lang="en-GB" sz="3200" b="1" dirty="0">
              <a:solidFill>
                <a:srgbClr val="FFFF00"/>
              </a:solidFill>
              <a:effectLst>
                <a:outerShdw blurRad="38100" dist="38100" dir="2700000" algn="tl">
                  <a:srgbClr val="000000">
                    <a:alpha val="43137"/>
                  </a:srgbClr>
                </a:outerShdw>
              </a:effectLst>
              <a:cs typeface="Arial" charset="0"/>
            </a:endParaRPr>
          </a:p>
        </p:txBody>
      </p:sp>
      <p:pic>
        <p:nvPicPr>
          <p:cNvPr id="5" name="Picture 4">
            <a:extLst>
              <a:ext uri="{FF2B5EF4-FFF2-40B4-BE49-F238E27FC236}">
                <a16:creationId xmlns:a16="http://schemas.microsoft.com/office/drawing/2014/main" id="{1985191B-68E6-4FD7-8487-726136C5E851}"/>
              </a:ext>
            </a:extLst>
          </p:cNvPr>
          <p:cNvPicPr>
            <a:picLocks noChangeAspect="1"/>
          </p:cNvPicPr>
          <p:nvPr/>
        </p:nvPicPr>
        <p:blipFill>
          <a:blip r:embed="rId2"/>
          <a:stretch>
            <a:fillRect/>
          </a:stretch>
        </p:blipFill>
        <p:spPr>
          <a:xfrm>
            <a:off x="8965561" y="1610663"/>
            <a:ext cx="3023878" cy="4566300"/>
          </a:xfrm>
          <a:prstGeom prst="rect">
            <a:avLst/>
          </a:prstGeom>
        </p:spPr>
      </p:pic>
    </p:spTree>
    <p:extLst>
      <p:ext uri="{BB962C8B-B14F-4D97-AF65-F5344CB8AC3E}">
        <p14:creationId xmlns:p14="http://schemas.microsoft.com/office/powerpoint/2010/main" val="28251436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6604"/>
            <a:ext cx="12192000" cy="5645640"/>
          </a:xfrm>
          <a:prstGeom prst="rect">
            <a:avLst/>
          </a:prstGeom>
        </p:spPr>
        <p:txBody>
          <a:bodyPr wrap="square" lIns="540000" tIns="540000" rIns="540000" bIns="540000" numCol="1" spcCol="360000">
            <a:spAutoFit/>
          </a:bodyPr>
          <a:lstStyle/>
          <a:p>
            <a:pPr algn="just">
              <a:defRPr/>
            </a:pPr>
            <a:r>
              <a:rPr lang="en-GB" sz="3200" dirty="0"/>
              <a:t>“Invented  tradition’ is taken to mean a set of practices ... which  seek  to  </a:t>
            </a:r>
            <a:r>
              <a:rPr lang="en-GB" sz="3200" dirty="0">
                <a:solidFill>
                  <a:srgbClr val="FFFF00"/>
                </a:solidFill>
              </a:rPr>
              <a:t>inculcate  certain  values and  norms </a:t>
            </a:r>
            <a:r>
              <a:rPr lang="en-GB" sz="3200" dirty="0"/>
              <a:t>of behaviour  by </a:t>
            </a:r>
            <a:r>
              <a:rPr lang="en-GB" sz="3200" b="1" dirty="0">
                <a:solidFill>
                  <a:srgbClr val="FFFF00"/>
                </a:solidFill>
              </a:rPr>
              <a:t>repetition,  </a:t>
            </a:r>
            <a:r>
              <a:rPr lang="en-GB" sz="3200" dirty="0"/>
              <a:t>which automatically  implies continuity  with  the  past  … A striking example is the deliberate choice of a Gothic style for the 19th-century rebuilding  of  the  British  parliament,  and  the  equally-deliberate decision after World  War   II  to  rebuild  the parliamentary  chamber on exactly the same basic plan as before.” [pp. 1—2]</a:t>
            </a:r>
          </a:p>
          <a:p>
            <a:pPr algn="just">
              <a:defRPr/>
            </a:pPr>
            <a:endParaRPr lang="en-GB" sz="2000" dirty="0"/>
          </a:p>
          <a:p>
            <a:pPr algn="just">
              <a:defRPr/>
            </a:pPr>
            <a:r>
              <a:rPr lang="en-GB" sz="2000" dirty="0"/>
              <a:t>   </a:t>
            </a:r>
            <a:endParaRPr lang="en-GB" sz="1600" dirty="0"/>
          </a:p>
        </p:txBody>
      </p:sp>
      <p:sp>
        <p:nvSpPr>
          <p:cNvPr id="5" name="Rectangle 4"/>
          <p:cNvSpPr/>
          <p:nvPr/>
        </p:nvSpPr>
        <p:spPr>
          <a:xfrm>
            <a:off x="1512888" y="-3175"/>
            <a:ext cx="9144001" cy="1367546"/>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pic>
        <p:nvPicPr>
          <p:cNvPr id="3" name="Picture 2"/>
          <p:cNvPicPr>
            <a:picLocks noChangeAspect="1"/>
          </p:cNvPicPr>
          <p:nvPr/>
        </p:nvPicPr>
        <p:blipFill>
          <a:blip r:embed="rId3"/>
          <a:stretch>
            <a:fillRect/>
          </a:stretch>
        </p:blipFill>
        <p:spPr>
          <a:xfrm>
            <a:off x="3351932" y="4168751"/>
            <a:ext cx="4522068" cy="2543663"/>
          </a:xfrm>
          <a:prstGeom prst="rect">
            <a:avLst/>
          </a:prstGeom>
        </p:spPr>
      </p:pic>
    </p:spTree>
    <p:extLst>
      <p:ext uri="{BB962C8B-B14F-4D97-AF65-F5344CB8AC3E}">
        <p14:creationId xmlns:p14="http://schemas.microsoft.com/office/powerpoint/2010/main" val="21948215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B99B5-8066-4965-8BB8-FFE997AFA172}"/>
              </a:ext>
            </a:extLst>
          </p:cNvPr>
          <p:cNvSpPr>
            <a:spLocks noGrp="1"/>
          </p:cNvSpPr>
          <p:nvPr>
            <p:ph type="title"/>
          </p:nvPr>
        </p:nvSpPr>
        <p:spPr/>
        <p:txBody>
          <a:bodyPr/>
          <a:lstStyle/>
          <a:p>
            <a:r>
              <a:rPr lang="en-US" sz="4400" dirty="0"/>
              <a:t>Victorian Medieval Revival</a:t>
            </a:r>
            <a:br>
              <a:rPr lang="en-US" sz="4400" dirty="0"/>
            </a:br>
            <a:r>
              <a:rPr lang="en-US" sz="4400" dirty="0"/>
              <a:t>Gothic Castles in Wales</a:t>
            </a:r>
            <a:endParaRPr lang="en-GB" dirty="0"/>
          </a:p>
        </p:txBody>
      </p:sp>
      <p:pic>
        <p:nvPicPr>
          <p:cNvPr id="5" name="Content Placeholder 4">
            <a:extLst>
              <a:ext uri="{FF2B5EF4-FFF2-40B4-BE49-F238E27FC236}">
                <a16:creationId xmlns:a16="http://schemas.microsoft.com/office/drawing/2014/main" id="{A17D6865-CFF2-449F-BE79-19ADB20ED13E}"/>
              </a:ext>
            </a:extLst>
          </p:cNvPr>
          <p:cNvPicPr>
            <a:picLocks noGrp="1" noChangeAspect="1"/>
          </p:cNvPicPr>
          <p:nvPr>
            <p:ph idx="1"/>
          </p:nvPr>
        </p:nvPicPr>
        <p:blipFill>
          <a:blip r:embed="rId2"/>
          <a:stretch>
            <a:fillRect/>
          </a:stretch>
        </p:blipFill>
        <p:spPr>
          <a:xfrm>
            <a:off x="6096000" y="1895475"/>
            <a:ext cx="5801784" cy="4351338"/>
          </a:xfrm>
        </p:spPr>
      </p:pic>
      <p:pic>
        <p:nvPicPr>
          <p:cNvPr id="7" name="Picture 6">
            <a:extLst>
              <a:ext uri="{FF2B5EF4-FFF2-40B4-BE49-F238E27FC236}">
                <a16:creationId xmlns:a16="http://schemas.microsoft.com/office/drawing/2014/main" id="{EA17E16D-D731-4773-A4C4-299044BC8074}"/>
              </a:ext>
            </a:extLst>
          </p:cNvPr>
          <p:cNvPicPr>
            <a:picLocks noChangeAspect="1"/>
          </p:cNvPicPr>
          <p:nvPr/>
        </p:nvPicPr>
        <p:blipFill>
          <a:blip r:embed="rId3"/>
          <a:stretch>
            <a:fillRect/>
          </a:stretch>
        </p:blipFill>
        <p:spPr>
          <a:xfrm>
            <a:off x="366666" y="1895475"/>
            <a:ext cx="5475369" cy="3824936"/>
          </a:xfrm>
          <a:prstGeom prst="rect">
            <a:avLst/>
          </a:prstGeom>
        </p:spPr>
      </p:pic>
      <p:sp>
        <p:nvSpPr>
          <p:cNvPr id="9" name="TextBox 8">
            <a:extLst>
              <a:ext uri="{FF2B5EF4-FFF2-40B4-BE49-F238E27FC236}">
                <a16:creationId xmlns:a16="http://schemas.microsoft.com/office/drawing/2014/main" id="{4737A369-8DE7-4181-86F7-98095BA40DE2}"/>
              </a:ext>
            </a:extLst>
          </p:cNvPr>
          <p:cNvSpPr txBox="1"/>
          <p:nvPr/>
        </p:nvSpPr>
        <p:spPr>
          <a:xfrm>
            <a:off x="500109" y="6022591"/>
            <a:ext cx="6096000"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Cyfarthfa Castle, designed 1824</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Owned by  Crawshay family</a:t>
            </a:r>
          </a:p>
        </p:txBody>
      </p:sp>
    </p:spTree>
    <p:extLst>
      <p:ext uri="{BB962C8B-B14F-4D97-AF65-F5344CB8AC3E}">
        <p14:creationId xmlns:p14="http://schemas.microsoft.com/office/powerpoint/2010/main" val="26007920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B99B5-8066-4965-8BB8-FFE997AFA172}"/>
              </a:ext>
            </a:extLst>
          </p:cNvPr>
          <p:cNvSpPr>
            <a:spLocks noGrp="1"/>
          </p:cNvSpPr>
          <p:nvPr>
            <p:ph type="title"/>
          </p:nvPr>
        </p:nvSpPr>
        <p:spPr/>
        <p:txBody>
          <a:bodyPr/>
          <a:lstStyle/>
          <a:p>
            <a:r>
              <a:rPr lang="en-US" sz="4400" dirty="0"/>
              <a:t>Victorian Medieval Revival</a:t>
            </a:r>
            <a:br>
              <a:rPr lang="en-US" sz="4400" dirty="0"/>
            </a:br>
            <a:r>
              <a:rPr lang="en-US" sz="4400" dirty="0"/>
              <a:t>Gothic Castles in Wales</a:t>
            </a:r>
            <a:endParaRPr lang="en-GB" dirty="0"/>
          </a:p>
        </p:txBody>
      </p:sp>
      <p:sp>
        <p:nvSpPr>
          <p:cNvPr id="9" name="TextBox 8">
            <a:extLst>
              <a:ext uri="{FF2B5EF4-FFF2-40B4-BE49-F238E27FC236}">
                <a16:creationId xmlns:a16="http://schemas.microsoft.com/office/drawing/2014/main" id="{4737A369-8DE7-4181-86F7-98095BA40DE2}"/>
              </a:ext>
            </a:extLst>
          </p:cNvPr>
          <p:cNvSpPr txBox="1"/>
          <p:nvPr/>
        </p:nvSpPr>
        <p:spPr>
          <a:xfrm>
            <a:off x="6785500" y="4797980"/>
            <a:ext cx="60960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Penryhn Castle, renovated by Pennant family</a:t>
            </a:r>
          </a:p>
        </p:txBody>
      </p:sp>
      <p:sp>
        <p:nvSpPr>
          <p:cNvPr id="4" name="Content Placeholder 3">
            <a:extLst>
              <a:ext uri="{FF2B5EF4-FFF2-40B4-BE49-F238E27FC236}">
                <a16:creationId xmlns:a16="http://schemas.microsoft.com/office/drawing/2014/main" id="{614E87A4-ECB7-4CD0-AAA5-72352D72EC96}"/>
              </a:ext>
            </a:extLst>
          </p:cNvPr>
          <p:cNvSpPr>
            <a:spLocks noGrp="1"/>
          </p:cNvSpPr>
          <p:nvPr>
            <p:ph idx="1"/>
          </p:nvPr>
        </p:nvSpPr>
        <p:spPr>
          <a:xfrm>
            <a:off x="838200" y="1825625"/>
            <a:ext cx="2362200" cy="4289425"/>
          </a:xfrm>
        </p:spPr>
        <p:txBody>
          <a:bodyPr/>
          <a:lstStyle/>
          <a:p>
            <a:endParaRPr lang="en-GB" dirty="0"/>
          </a:p>
        </p:txBody>
      </p:sp>
      <p:pic>
        <p:nvPicPr>
          <p:cNvPr id="8194" name="Picture 2" descr="Image result for penrhyn castle">
            <a:extLst>
              <a:ext uri="{FF2B5EF4-FFF2-40B4-BE49-F238E27FC236}">
                <a16:creationId xmlns:a16="http://schemas.microsoft.com/office/drawing/2014/main" id="{2EE0FAEC-D21D-4286-89AB-1B75D9C20EE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97605" y="1782748"/>
            <a:ext cx="6194395" cy="2322898"/>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a:extLst>
              <a:ext uri="{FF2B5EF4-FFF2-40B4-BE49-F238E27FC236}">
                <a16:creationId xmlns:a16="http://schemas.microsoft.com/office/drawing/2014/main" id="{7E0D3AA9-4806-491B-BF3B-F0C702F8D4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7264" y="1782748"/>
            <a:ext cx="5451295" cy="40248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44949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4EF84-96CC-4822-A561-D2B7F4C4D3EC}"/>
              </a:ext>
            </a:extLst>
          </p:cNvPr>
          <p:cNvSpPr>
            <a:spLocks noGrp="1"/>
          </p:cNvSpPr>
          <p:nvPr>
            <p:ph type="title"/>
          </p:nvPr>
        </p:nvSpPr>
        <p:spPr>
          <a:xfrm>
            <a:off x="838200" y="561322"/>
            <a:ext cx="10515600" cy="1325563"/>
          </a:xfrm>
        </p:spPr>
        <p:txBody>
          <a:bodyPr>
            <a:normAutofit fontScale="90000"/>
          </a:bodyPr>
          <a:lstStyle/>
          <a:p>
            <a:r>
              <a:rPr lang="en-US" sz="4900" dirty="0"/>
              <a:t>Victorian Medieval Revival </a:t>
            </a:r>
            <a:br>
              <a:rPr lang="en-US" dirty="0"/>
            </a:br>
            <a:r>
              <a:rPr lang="en-US" sz="3100" dirty="0"/>
              <a:t>William Burges (1827–1881) interior decorations in Cardiff Castle, 1865—1881,  commissioned by John Crichton-Stuart, 3rd Marquess of Bute (1847–1900)</a:t>
            </a:r>
            <a:endParaRPr lang="en-GB" dirty="0"/>
          </a:p>
        </p:txBody>
      </p:sp>
      <p:pic>
        <p:nvPicPr>
          <p:cNvPr id="5" name="Content Placeholder 4">
            <a:extLst>
              <a:ext uri="{FF2B5EF4-FFF2-40B4-BE49-F238E27FC236}">
                <a16:creationId xmlns:a16="http://schemas.microsoft.com/office/drawing/2014/main" id="{B076FF61-15AF-4FB6-8375-37C7E32F062B}"/>
              </a:ext>
            </a:extLst>
          </p:cNvPr>
          <p:cNvPicPr>
            <a:picLocks noGrp="1" noChangeAspect="1"/>
          </p:cNvPicPr>
          <p:nvPr>
            <p:ph idx="1"/>
          </p:nvPr>
        </p:nvPicPr>
        <p:blipFill>
          <a:blip r:embed="rId2"/>
          <a:stretch>
            <a:fillRect/>
          </a:stretch>
        </p:blipFill>
        <p:spPr>
          <a:xfrm>
            <a:off x="584879" y="2295987"/>
            <a:ext cx="4876800" cy="3524250"/>
          </a:xfrm>
        </p:spPr>
      </p:pic>
      <p:pic>
        <p:nvPicPr>
          <p:cNvPr id="7" name="Picture 6">
            <a:extLst>
              <a:ext uri="{FF2B5EF4-FFF2-40B4-BE49-F238E27FC236}">
                <a16:creationId xmlns:a16="http://schemas.microsoft.com/office/drawing/2014/main" id="{62F7C930-EAD5-4957-B6F2-569D53AB8EEF}"/>
              </a:ext>
            </a:extLst>
          </p:cNvPr>
          <p:cNvPicPr>
            <a:picLocks noChangeAspect="1"/>
          </p:cNvPicPr>
          <p:nvPr/>
        </p:nvPicPr>
        <p:blipFill>
          <a:blip r:embed="rId3"/>
          <a:stretch>
            <a:fillRect/>
          </a:stretch>
        </p:blipFill>
        <p:spPr>
          <a:xfrm>
            <a:off x="9810750" y="2020949"/>
            <a:ext cx="2112076" cy="2816101"/>
          </a:xfrm>
          <a:prstGeom prst="rect">
            <a:avLst/>
          </a:prstGeom>
        </p:spPr>
      </p:pic>
      <p:pic>
        <p:nvPicPr>
          <p:cNvPr id="9" name="Picture 8">
            <a:extLst>
              <a:ext uri="{FF2B5EF4-FFF2-40B4-BE49-F238E27FC236}">
                <a16:creationId xmlns:a16="http://schemas.microsoft.com/office/drawing/2014/main" id="{559717FD-C42B-4356-B3B3-2F956ED047B0}"/>
              </a:ext>
            </a:extLst>
          </p:cNvPr>
          <p:cNvPicPr>
            <a:picLocks noChangeAspect="1"/>
          </p:cNvPicPr>
          <p:nvPr/>
        </p:nvPicPr>
        <p:blipFill>
          <a:blip r:embed="rId4"/>
          <a:stretch>
            <a:fillRect/>
          </a:stretch>
        </p:blipFill>
        <p:spPr>
          <a:xfrm>
            <a:off x="5690587" y="2043861"/>
            <a:ext cx="3323208" cy="2636893"/>
          </a:xfrm>
          <a:prstGeom prst="rect">
            <a:avLst/>
          </a:prstGeom>
        </p:spPr>
      </p:pic>
      <p:pic>
        <p:nvPicPr>
          <p:cNvPr id="12" name="Picture 11">
            <a:extLst>
              <a:ext uri="{FF2B5EF4-FFF2-40B4-BE49-F238E27FC236}">
                <a16:creationId xmlns:a16="http://schemas.microsoft.com/office/drawing/2014/main" id="{21DDD34D-479D-41DC-BFA5-256E59209F79}"/>
              </a:ext>
            </a:extLst>
          </p:cNvPr>
          <p:cNvPicPr>
            <a:picLocks noChangeAspect="1"/>
          </p:cNvPicPr>
          <p:nvPr/>
        </p:nvPicPr>
        <p:blipFill>
          <a:blip r:embed="rId5"/>
          <a:stretch>
            <a:fillRect/>
          </a:stretch>
        </p:blipFill>
        <p:spPr>
          <a:xfrm>
            <a:off x="7886701" y="3595750"/>
            <a:ext cx="2405450" cy="3157152"/>
          </a:xfrm>
          <a:prstGeom prst="rect">
            <a:avLst/>
          </a:prstGeom>
        </p:spPr>
      </p:pic>
    </p:spTree>
    <p:extLst>
      <p:ext uri="{BB962C8B-B14F-4D97-AF65-F5344CB8AC3E}">
        <p14:creationId xmlns:p14="http://schemas.microsoft.com/office/powerpoint/2010/main" val="16305118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DBDF3-ED32-4E66-9DDF-2E5218A93C77}"/>
              </a:ext>
            </a:extLst>
          </p:cNvPr>
          <p:cNvSpPr>
            <a:spLocks noGrp="1"/>
          </p:cNvSpPr>
          <p:nvPr>
            <p:ph type="title"/>
          </p:nvPr>
        </p:nvSpPr>
        <p:spPr/>
        <p:txBody>
          <a:bodyPr/>
          <a:lstStyle/>
          <a:p>
            <a:pPr algn="ctr"/>
            <a:r>
              <a:rPr lang="en-US" dirty="0"/>
              <a:t>Bute’s Industrial Estates</a:t>
            </a:r>
            <a:endParaRPr lang="en-GB" dirty="0"/>
          </a:p>
        </p:txBody>
      </p:sp>
      <p:pic>
        <p:nvPicPr>
          <p:cNvPr id="7" name="Picture 6">
            <a:extLst>
              <a:ext uri="{FF2B5EF4-FFF2-40B4-BE49-F238E27FC236}">
                <a16:creationId xmlns:a16="http://schemas.microsoft.com/office/drawing/2014/main" id="{39CEB86B-FCCB-4848-AE0B-2EC6F9E442B7}"/>
              </a:ext>
            </a:extLst>
          </p:cNvPr>
          <p:cNvPicPr>
            <a:picLocks noChangeAspect="1"/>
          </p:cNvPicPr>
          <p:nvPr/>
        </p:nvPicPr>
        <p:blipFill>
          <a:blip r:embed="rId2"/>
          <a:stretch>
            <a:fillRect/>
          </a:stretch>
        </p:blipFill>
        <p:spPr>
          <a:xfrm>
            <a:off x="613752" y="1990075"/>
            <a:ext cx="4750081" cy="3752564"/>
          </a:xfrm>
          <a:prstGeom prst="rect">
            <a:avLst/>
          </a:prstGeom>
        </p:spPr>
      </p:pic>
      <p:sp>
        <p:nvSpPr>
          <p:cNvPr id="9" name="TextBox 8">
            <a:extLst>
              <a:ext uri="{FF2B5EF4-FFF2-40B4-BE49-F238E27FC236}">
                <a16:creationId xmlns:a16="http://schemas.microsoft.com/office/drawing/2014/main" id="{810238CE-373B-47C9-B479-F6A7EE9A1F7F}"/>
              </a:ext>
            </a:extLst>
          </p:cNvPr>
          <p:cNvSpPr txBox="1"/>
          <p:nvPr/>
        </p:nvSpPr>
        <p:spPr>
          <a:xfrm>
            <a:off x="526742" y="5755018"/>
            <a:ext cx="60960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Bute East Dock, Cardiff </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0C168F69-4BD7-4ABE-8F86-95C8FE69F8E2}"/>
              </a:ext>
            </a:extLst>
          </p:cNvPr>
          <p:cNvPicPr>
            <a:picLocks noChangeAspect="1"/>
          </p:cNvPicPr>
          <p:nvPr/>
        </p:nvPicPr>
        <p:blipFill>
          <a:blip r:embed="rId3"/>
          <a:stretch>
            <a:fillRect/>
          </a:stretch>
        </p:blipFill>
        <p:spPr>
          <a:xfrm>
            <a:off x="6286500" y="1990075"/>
            <a:ext cx="5576090" cy="3814672"/>
          </a:xfrm>
          <a:prstGeom prst="rect">
            <a:avLst/>
          </a:prstGeom>
        </p:spPr>
      </p:pic>
      <p:sp>
        <p:nvSpPr>
          <p:cNvPr id="13" name="Content Placeholder 12">
            <a:extLst>
              <a:ext uri="{FF2B5EF4-FFF2-40B4-BE49-F238E27FC236}">
                <a16:creationId xmlns:a16="http://schemas.microsoft.com/office/drawing/2014/main" id="{DD343AA5-E058-415D-A83F-00729546E1EE}"/>
              </a:ext>
            </a:extLst>
          </p:cNvPr>
          <p:cNvSpPr>
            <a:spLocks noGrp="1"/>
          </p:cNvSpPr>
          <p:nvPr>
            <p:ph idx="1"/>
          </p:nvPr>
        </p:nvSpPr>
        <p:spPr/>
        <p:txBody>
          <a:bodyPr/>
          <a:lstStyle/>
          <a:p>
            <a:endParaRPr lang="en-GB" dirty="0"/>
          </a:p>
        </p:txBody>
      </p:sp>
      <p:sp>
        <p:nvSpPr>
          <p:cNvPr id="15" name="TextBox 14">
            <a:extLst>
              <a:ext uri="{FF2B5EF4-FFF2-40B4-BE49-F238E27FC236}">
                <a16:creationId xmlns:a16="http://schemas.microsoft.com/office/drawing/2014/main" id="{DC796F49-4718-435E-BC38-52AAD209F980}"/>
              </a:ext>
            </a:extLst>
          </p:cNvPr>
          <p:cNvSpPr txBox="1"/>
          <p:nvPr/>
        </p:nvSpPr>
        <p:spPr>
          <a:xfrm>
            <a:off x="6474780" y="5857360"/>
            <a:ext cx="60960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Dowlais Ironworks</a:t>
            </a:r>
          </a:p>
        </p:txBody>
      </p:sp>
    </p:spTree>
    <p:extLst>
      <p:ext uri="{BB962C8B-B14F-4D97-AF65-F5344CB8AC3E}">
        <p14:creationId xmlns:p14="http://schemas.microsoft.com/office/powerpoint/2010/main" val="36659263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9AC4385-26D8-4099-BE1C-498243119753}"/>
              </a:ext>
            </a:extLst>
          </p:cNvPr>
          <p:cNvPicPr>
            <a:picLocks noGrp="1" noChangeAspect="1"/>
          </p:cNvPicPr>
          <p:nvPr>
            <p:ph idx="1"/>
          </p:nvPr>
        </p:nvPicPr>
        <p:blipFill>
          <a:blip r:embed="rId2"/>
          <a:stretch>
            <a:fillRect/>
          </a:stretch>
        </p:blipFill>
        <p:spPr>
          <a:xfrm>
            <a:off x="689096" y="1568172"/>
            <a:ext cx="5636791" cy="3427456"/>
          </a:xfrm>
        </p:spPr>
      </p:pic>
      <p:sp>
        <p:nvSpPr>
          <p:cNvPr id="7" name="TextBox 6">
            <a:extLst>
              <a:ext uri="{FF2B5EF4-FFF2-40B4-BE49-F238E27FC236}">
                <a16:creationId xmlns:a16="http://schemas.microsoft.com/office/drawing/2014/main" id="{E93AEDD0-4A5E-4F10-8A75-E668C9BA797B}"/>
              </a:ext>
            </a:extLst>
          </p:cNvPr>
          <p:cNvSpPr txBox="1"/>
          <p:nvPr/>
        </p:nvSpPr>
        <p:spPr>
          <a:xfrm>
            <a:off x="689096" y="5685693"/>
            <a:ext cx="6096000" cy="369332"/>
          </a:xfrm>
          <a:prstGeom prst="rect">
            <a:avLst/>
          </a:prstGeom>
          <a:noFill/>
        </p:spPr>
        <p:txBody>
          <a:bodyPr wrap="square">
            <a:spAutoFit/>
          </a:bodyPr>
          <a:lstStyle/>
          <a:p>
            <a:r>
              <a:rPr lang="en-GB" dirty="0"/>
              <a:t>Cyfarthfa Ironworks</a:t>
            </a:r>
          </a:p>
        </p:txBody>
      </p:sp>
      <p:pic>
        <p:nvPicPr>
          <p:cNvPr id="9" name="Picture 8">
            <a:extLst>
              <a:ext uri="{FF2B5EF4-FFF2-40B4-BE49-F238E27FC236}">
                <a16:creationId xmlns:a16="http://schemas.microsoft.com/office/drawing/2014/main" id="{51CE6634-EDC0-4764-A200-4DE4D2B8937B}"/>
              </a:ext>
            </a:extLst>
          </p:cNvPr>
          <p:cNvPicPr>
            <a:picLocks noChangeAspect="1"/>
          </p:cNvPicPr>
          <p:nvPr/>
        </p:nvPicPr>
        <p:blipFill>
          <a:blip r:embed="rId3"/>
          <a:stretch>
            <a:fillRect/>
          </a:stretch>
        </p:blipFill>
        <p:spPr>
          <a:xfrm>
            <a:off x="6630043" y="2680824"/>
            <a:ext cx="5027913" cy="3374201"/>
          </a:xfrm>
          <a:prstGeom prst="rect">
            <a:avLst/>
          </a:prstGeom>
        </p:spPr>
      </p:pic>
      <p:sp>
        <p:nvSpPr>
          <p:cNvPr id="11" name="TextBox 10">
            <a:extLst>
              <a:ext uri="{FF2B5EF4-FFF2-40B4-BE49-F238E27FC236}">
                <a16:creationId xmlns:a16="http://schemas.microsoft.com/office/drawing/2014/main" id="{30AB7454-CDA3-405A-87C8-E370CB790406}"/>
              </a:ext>
            </a:extLst>
          </p:cNvPr>
          <p:cNvSpPr txBox="1"/>
          <p:nvPr/>
        </p:nvSpPr>
        <p:spPr>
          <a:xfrm>
            <a:off x="9144000" y="6247752"/>
            <a:ext cx="6096000" cy="369332"/>
          </a:xfrm>
          <a:prstGeom prst="rect">
            <a:avLst/>
          </a:prstGeom>
          <a:noFill/>
        </p:spPr>
        <p:txBody>
          <a:bodyPr wrap="square">
            <a:spAutoFit/>
          </a:bodyPr>
          <a:lstStyle/>
          <a:p>
            <a:r>
              <a:rPr lang="en-GB" dirty="0"/>
              <a:t>Penrhyn Slate Quarries</a:t>
            </a:r>
          </a:p>
        </p:txBody>
      </p:sp>
      <p:pic>
        <p:nvPicPr>
          <p:cNvPr id="13" name="Picture 12">
            <a:extLst>
              <a:ext uri="{FF2B5EF4-FFF2-40B4-BE49-F238E27FC236}">
                <a16:creationId xmlns:a16="http://schemas.microsoft.com/office/drawing/2014/main" id="{CE6AA089-581E-4F75-8572-D33B497E39E6}"/>
              </a:ext>
            </a:extLst>
          </p:cNvPr>
          <p:cNvPicPr>
            <a:picLocks noChangeAspect="1"/>
          </p:cNvPicPr>
          <p:nvPr/>
        </p:nvPicPr>
        <p:blipFill>
          <a:blip r:embed="rId4"/>
          <a:stretch>
            <a:fillRect/>
          </a:stretch>
        </p:blipFill>
        <p:spPr>
          <a:xfrm>
            <a:off x="10077450" y="1364010"/>
            <a:ext cx="2114550" cy="2064990"/>
          </a:xfrm>
          <a:prstGeom prst="rect">
            <a:avLst/>
          </a:prstGeom>
        </p:spPr>
      </p:pic>
      <p:pic>
        <p:nvPicPr>
          <p:cNvPr id="15" name="Picture 14">
            <a:extLst>
              <a:ext uri="{FF2B5EF4-FFF2-40B4-BE49-F238E27FC236}">
                <a16:creationId xmlns:a16="http://schemas.microsoft.com/office/drawing/2014/main" id="{5ACF4570-7653-4965-81F0-1CA031A52376}"/>
              </a:ext>
            </a:extLst>
          </p:cNvPr>
          <p:cNvPicPr>
            <a:picLocks noChangeAspect="1"/>
          </p:cNvPicPr>
          <p:nvPr/>
        </p:nvPicPr>
        <p:blipFill>
          <a:blip r:embed="rId5"/>
          <a:stretch>
            <a:fillRect/>
          </a:stretch>
        </p:blipFill>
        <p:spPr>
          <a:xfrm>
            <a:off x="3552825" y="4594340"/>
            <a:ext cx="2925140" cy="2103663"/>
          </a:xfrm>
          <a:prstGeom prst="rect">
            <a:avLst/>
          </a:prstGeom>
        </p:spPr>
      </p:pic>
      <p:sp>
        <p:nvSpPr>
          <p:cNvPr id="4" name="Title 3">
            <a:extLst>
              <a:ext uri="{FF2B5EF4-FFF2-40B4-BE49-F238E27FC236}">
                <a16:creationId xmlns:a16="http://schemas.microsoft.com/office/drawing/2014/main" id="{8C92578E-11DB-49D6-985A-C821C2ABDD4C}"/>
              </a:ext>
            </a:extLst>
          </p:cNvPr>
          <p:cNvSpPr>
            <a:spLocks noGrp="1"/>
          </p:cNvSpPr>
          <p:nvPr>
            <p:ph type="title"/>
          </p:nvPr>
        </p:nvSpPr>
        <p:spPr/>
        <p:txBody>
          <a:bodyPr/>
          <a:lstStyle/>
          <a:p>
            <a:endParaRPr lang="en-GB" dirty="0"/>
          </a:p>
        </p:txBody>
      </p:sp>
      <p:pic>
        <p:nvPicPr>
          <p:cNvPr id="12" name="Picture 11">
            <a:extLst>
              <a:ext uri="{FF2B5EF4-FFF2-40B4-BE49-F238E27FC236}">
                <a16:creationId xmlns:a16="http://schemas.microsoft.com/office/drawing/2014/main" id="{2A8CF9E2-7CE6-4E5C-8E08-61C62837063F}"/>
              </a:ext>
            </a:extLst>
          </p:cNvPr>
          <p:cNvPicPr>
            <a:picLocks noChangeAspect="1"/>
          </p:cNvPicPr>
          <p:nvPr/>
        </p:nvPicPr>
        <p:blipFill>
          <a:blip r:embed="rId6"/>
          <a:stretch>
            <a:fillRect/>
          </a:stretch>
        </p:blipFill>
        <p:spPr>
          <a:xfrm>
            <a:off x="34890" y="-61024"/>
            <a:ext cx="3517935" cy="2457529"/>
          </a:xfrm>
          <a:prstGeom prst="rect">
            <a:avLst/>
          </a:prstGeom>
        </p:spPr>
      </p:pic>
      <p:pic>
        <p:nvPicPr>
          <p:cNvPr id="6" name="Picture 5">
            <a:extLst>
              <a:ext uri="{FF2B5EF4-FFF2-40B4-BE49-F238E27FC236}">
                <a16:creationId xmlns:a16="http://schemas.microsoft.com/office/drawing/2014/main" id="{5DD68AB2-A834-4681-8809-C2D81B65461A}"/>
              </a:ext>
            </a:extLst>
          </p:cNvPr>
          <p:cNvPicPr>
            <a:picLocks noChangeAspect="1"/>
          </p:cNvPicPr>
          <p:nvPr/>
        </p:nvPicPr>
        <p:blipFill>
          <a:blip r:embed="rId7"/>
          <a:stretch>
            <a:fillRect/>
          </a:stretch>
        </p:blipFill>
        <p:spPr>
          <a:xfrm>
            <a:off x="6416605" y="0"/>
            <a:ext cx="3259190" cy="2409759"/>
          </a:xfrm>
          <a:prstGeom prst="rect">
            <a:avLst/>
          </a:prstGeom>
        </p:spPr>
      </p:pic>
    </p:spTree>
    <p:extLst>
      <p:ext uri="{BB962C8B-B14F-4D97-AF65-F5344CB8AC3E}">
        <p14:creationId xmlns:p14="http://schemas.microsoft.com/office/powerpoint/2010/main" val="6300616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1B226-B067-4F27-B5F5-FE6926E599F4}"/>
              </a:ext>
            </a:extLst>
          </p:cNvPr>
          <p:cNvSpPr>
            <a:spLocks noGrp="1"/>
          </p:cNvSpPr>
          <p:nvPr>
            <p:ph type="title"/>
          </p:nvPr>
        </p:nvSpPr>
        <p:spPr/>
        <p:txBody>
          <a:bodyPr>
            <a:normAutofit/>
          </a:bodyPr>
          <a:lstStyle/>
          <a:p>
            <a:r>
              <a:rPr lang="en-US" sz="4000" dirty="0"/>
              <a:t>Hobsbawm and Ranger, Invented Traditions Summary</a:t>
            </a:r>
            <a:endParaRPr lang="en-GB" sz="4000" dirty="0"/>
          </a:p>
        </p:txBody>
      </p:sp>
      <p:sp>
        <p:nvSpPr>
          <p:cNvPr id="3" name="Content Placeholder 2">
            <a:extLst>
              <a:ext uri="{FF2B5EF4-FFF2-40B4-BE49-F238E27FC236}">
                <a16:creationId xmlns:a16="http://schemas.microsoft.com/office/drawing/2014/main" id="{62931E34-7EE7-4413-9713-990E64898F94}"/>
              </a:ext>
            </a:extLst>
          </p:cNvPr>
          <p:cNvSpPr>
            <a:spLocks noGrp="1"/>
          </p:cNvSpPr>
          <p:nvPr>
            <p:ph idx="1"/>
          </p:nvPr>
        </p:nvSpPr>
        <p:spPr>
          <a:xfrm>
            <a:off x="838200" y="1825625"/>
            <a:ext cx="7496175" cy="4351338"/>
          </a:xfrm>
        </p:spPr>
        <p:txBody>
          <a:bodyPr>
            <a:normAutofit fontScale="92500"/>
          </a:bodyPr>
          <a:lstStyle/>
          <a:p>
            <a:pPr marL="342900" indent="-342900" algn="just">
              <a:buFont typeface="Arial" panose="020B0604020202020204" pitchFamily="34" charset="0"/>
              <a:buChar char="•"/>
              <a:defRPr/>
            </a:pPr>
            <a:r>
              <a:rPr lang="en-GB" sz="3200" b="1" dirty="0">
                <a:solidFill>
                  <a:srgbClr val="FFFF00"/>
                </a:solidFill>
                <a:cs typeface="Arial" charset="0"/>
              </a:rPr>
              <a:t>Practices and institutions which are characteristic of national cultures do not arise spontaneously or fully formed – they are </a:t>
            </a:r>
            <a:r>
              <a:rPr lang="en-GB" sz="3200" b="1" i="1" dirty="0">
                <a:solidFill>
                  <a:srgbClr val="FFFF00"/>
                </a:solidFill>
                <a:cs typeface="Arial" charset="0"/>
              </a:rPr>
              <a:t>invented</a:t>
            </a:r>
            <a:r>
              <a:rPr lang="en-GB" sz="3200" b="1" dirty="0">
                <a:solidFill>
                  <a:srgbClr val="FFFF00"/>
                </a:solidFill>
                <a:cs typeface="Arial" charset="0"/>
              </a:rPr>
              <a:t>, adapted or innovated</a:t>
            </a:r>
            <a:r>
              <a:rPr lang="en-GB" sz="3200" b="1" i="1" dirty="0">
                <a:solidFill>
                  <a:srgbClr val="FFFF00"/>
                </a:solidFill>
                <a:cs typeface="Arial" charset="0"/>
              </a:rPr>
              <a:t> </a:t>
            </a:r>
            <a:r>
              <a:rPr lang="en-GB" sz="3200" b="1" dirty="0">
                <a:solidFill>
                  <a:srgbClr val="FFFF00"/>
                </a:solidFill>
                <a:cs typeface="Arial" charset="0"/>
              </a:rPr>
              <a:t>in particular historic conditions and circumstances, and continue to be </a:t>
            </a:r>
            <a:r>
              <a:rPr lang="en-GB" sz="3200" b="1" i="1" dirty="0">
                <a:solidFill>
                  <a:srgbClr val="FFFF00"/>
                </a:solidFill>
                <a:cs typeface="Arial" charset="0"/>
              </a:rPr>
              <a:t>reinvented </a:t>
            </a:r>
            <a:r>
              <a:rPr lang="en-GB" sz="3200" b="1" dirty="0">
                <a:solidFill>
                  <a:srgbClr val="FFFF00"/>
                </a:solidFill>
                <a:cs typeface="Arial" charset="0"/>
              </a:rPr>
              <a:t>over time</a:t>
            </a:r>
          </a:p>
          <a:p>
            <a:pPr marL="342900" indent="-342900" algn="just">
              <a:buFont typeface="Arial" panose="020B0604020202020204" pitchFamily="34" charset="0"/>
              <a:buChar char="•"/>
              <a:defRPr/>
            </a:pPr>
            <a:r>
              <a:rPr lang="en-GB" sz="3200" b="1" dirty="0">
                <a:solidFill>
                  <a:srgbClr val="FFFF00"/>
                </a:solidFill>
                <a:cs typeface="Arial" charset="0"/>
              </a:rPr>
              <a:t>Simultaneously, modern nation states typically adorn themselves with the </a:t>
            </a:r>
            <a:r>
              <a:rPr lang="en-GB" sz="3200" b="1" i="1" dirty="0">
                <a:solidFill>
                  <a:srgbClr val="FFFF00"/>
                </a:solidFill>
                <a:cs typeface="Arial" charset="0"/>
              </a:rPr>
              <a:t>appearance </a:t>
            </a:r>
            <a:r>
              <a:rPr lang="en-GB" sz="3200" b="1" dirty="0">
                <a:solidFill>
                  <a:srgbClr val="FFFF00"/>
                </a:solidFill>
                <a:cs typeface="Arial" charset="0"/>
              </a:rPr>
              <a:t>of having deep historical roots</a:t>
            </a:r>
          </a:p>
        </p:txBody>
      </p:sp>
      <p:pic>
        <p:nvPicPr>
          <p:cNvPr id="5" name="Picture 4">
            <a:extLst>
              <a:ext uri="{FF2B5EF4-FFF2-40B4-BE49-F238E27FC236}">
                <a16:creationId xmlns:a16="http://schemas.microsoft.com/office/drawing/2014/main" id="{1985191B-68E6-4FD7-8487-726136C5E851}"/>
              </a:ext>
            </a:extLst>
          </p:cNvPr>
          <p:cNvPicPr>
            <a:picLocks noChangeAspect="1"/>
          </p:cNvPicPr>
          <p:nvPr/>
        </p:nvPicPr>
        <p:blipFill>
          <a:blip r:embed="rId2"/>
          <a:stretch>
            <a:fillRect/>
          </a:stretch>
        </p:blipFill>
        <p:spPr>
          <a:xfrm>
            <a:off x="8965561" y="1610663"/>
            <a:ext cx="3023878" cy="4566300"/>
          </a:xfrm>
          <a:prstGeom prst="rect">
            <a:avLst/>
          </a:prstGeom>
        </p:spPr>
      </p:pic>
    </p:spTree>
    <p:extLst>
      <p:ext uri="{BB962C8B-B14F-4D97-AF65-F5344CB8AC3E}">
        <p14:creationId xmlns:p14="http://schemas.microsoft.com/office/powerpoint/2010/main" val="11673156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4E958-464D-46B5-8201-88FB463DEC80}"/>
              </a:ext>
            </a:extLst>
          </p:cNvPr>
          <p:cNvSpPr>
            <a:spLocks noGrp="1"/>
          </p:cNvSpPr>
          <p:nvPr>
            <p:ph type="title"/>
          </p:nvPr>
        </p:nvSpPr>
        <p:spPr/>
        <p:txBody>
          <a:bodyPr>
            <a:normAutofit/>
          </a:bodyPr>
          <a:lstStyle/>
          <a:p>
            <a:r>
              <a:rPr lang="en-GB" dirty="0">
                <a:solidFill>
                  <a:srgbClr val="92D050"/>
                </a:solidFill>
              </a:rPr>
              <a:t>2. Intangible Culture in Wales</a:t>
            </a:r>
          </a:p>
        </p:txBody>
      </p:sp>
      <p:sp>
        <p:nvSpPr>
          <p:cNvPr id="3" name="Content Placeholder 2">
            <a:extLst>
              <a:ext uri="{FF2B5EF4-FFF2-40B4-BE49-F238E27FC236}">
                <a16:creationId xmlns:a16="http://schemas.microsoft.com/office/drawing/2014/main" id="{E4CCC2C8-9BDB-4307-ACF2-7792E2B664FE}"/>
              </a:ext>
            </a:extLst>
          </p:cNvPr>
          <p:cNvSpPr>
            <a:spLocks noGrp="1"/>
          </p:cNvSpPr>
          <p:nvPr>
            <p:ph idx="1"/>
          </p:nvPr>
        </p:nvSpPr>
        <p:spPr/>
        <p:txBody>
          <a:bodyPr>
            <a:normAutofit/>
          </a:bodyPr>
          <a:lstStyle/>
          <a:p>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Prys Morgan, ‘From a Death to a View: The Hunt for the Welsh Past in the Romantic Period,’ in </a:t>
            </a:r>
            <a:r>
              <a:rPr kumimoji="0" lang="en-US" sz="2800" b="0" i="1" u="none" strike="noStrike" kern="1200" cap="none" spc="0" normalizeH="0" baseline="0" noProof="0" dirty="0">
                <a:ln>
                  <a:noFill/>
                </a:ln>
                <a:solidFill>
                  <a:prstClr val="white"/>
                </a:solidFill>
                <a:effectLst/>
                <a:uLnTx/>
                <a:uFillTx/>
                <a:latin typeface="Calibri" panose="020F0502020204030204"/>
                <a:ea typeface="+mn-ea"/>
                <a:cs typeface="+mn-cs"/>
              </a:rPr>
              <a:t>The Invention of Tradition</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 43—100.</a:t>
            </a:r>
          </a:p>
          <a:p>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David Howell, 'Contemporising Custom: The Re-Imagining of the Mari Lwyd,' </a:t>
            </a:r>
            <a:r>
              <a:rPr kumimoji="0" lang="en-GB" sz="2800" b="0" i="1" u="none" strike="noStrike" kern="1200" cap="none" spc="0" normalizeH="0" baseline="0" noProof="0" dirty="0">
                <a:ln>
                  <a:noFill/>
                </a:ln>
                <a:solidFill>
                  <a:prstClr val="white"/>
                </a:solidFill>
                <a:effectLst/>
                <a:uLnTx/>
                <a:uFillTx/>
                <a:latin typeface="Calibri" panose="020F0502020204030204"/>
                <a:ea typeface="+mn-ea"/>
                <a:cs typeface="+mn-cs"/>
              </a:rPr>
              <a:t>International Journal of Intangible Heritage</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13 (2018): 66—79.</a:t>
            </a:r>
          </a:p>
          <a:p>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David Howell, 'The Intangible Cultural Heritage of Wales: a Need for Safeguarding?' </a:t>
            </a:r>
            <a:r>
              <a:rPr kumimoji="0" lang="en-GB" sz="2800" b="0" i="1" u="none" strike="noStrike" kern="1200" cap="none" spc="0" normalizeH="0" baseline="0" noProof="0" dirty="0">
                <a:ln>
                  <a:noFill/>
                </a:ln>
                <a:solidFill>
                  <a:prstClr val="white"/>
                </a:solidFill>
                <a:effectLst/>
                <a:uLnTx/>
                <a:uFillTx/>
                <a:latin typeface="Calibri" panose="020F0502020204030204"/>
                <a:ea typeface="+mn-ea"/>
                <a:cs typeface="+mn-cs"/>
              </a:rPr>
              <a:t>International Journal of Intangible Heritage</a:t>
            </a: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 8 (2013): 104—106.</a:t>
            </a: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a:p>
            <a:endParaRPr lang="en-GB" dirty="0"/>
          </a:p>
        </p:txBody>
      </p:sp>
    </p:spTree>
    <p:extLst>
      <p:ext uri="{BB962C8B-B14F-4D97-AF65-F5344CB8AC3E}">
        <p14:creationId xmlns:p14="http://schemas.microsoft.com/office/powerpoint/2010/main" val="30127922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CB092-5BB2-46B8-8CCE-4781221A3430}"/>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8B2B1F52-FE02-4EB1-B47C-703320E1588E}"/>
              </a:ext>
            </a:extLst>
          </p:cNvPr>
          <p:cNvPicPr>
            <a:picLocks noGrp="1" noChangeAspect="1"/>
          </p:cNvPicPr>
          <p:nvPr>
            <p:ph idx="1"/>
          </p:nvPr>
        </p:nvPicPr>
        <p:blipFill rotWithShape="1">
          <a:blip r:embed="rId2"/>
          <a:srcRect l="12349" t="11893" r="9431" b="4926"/>
          <a:stretch/>
        </p:blipFill>
        <p:spPr>
          <a:xfrm>
            <a:off x="98625" y="214313"/>
            <a:ext cx="3053164" cy="4329114"/>
          </a:xfrm>
        </p:spPr>
      </p:pic>
      <p:pic>
        <p:nvPicPr>
          <p:cNvPr id="7" name="Picture 6">
            <a:extLst>
              <a:ext uri="{FF2B5EF4-FFF2-40B4-BE49-F238E27FC236}">
                <a16:creationId xmlns:a16="http://schemas.microsoft.com/office/drawing/2014/main" id="{2A001467-841F-46E1-8339-D91B9C612615}"/>
              </a:ext>
            </a:extLst>
          </p:cNvPr>
          <p:cNvPicPr>
            <a:picLocks noChangeAspect="1"/>
          </p:cNvPicPr>
          <p:nvPr/>
        </p:nvPicPr>
        <p:blipFill>
          <a:blip r:embed="rId3"/>
          <a:stretch>
            <a:fillRect/>
          </a:stretch>
        </p:blipFill>
        <p:spPr>
          <a:xfrm>
            <a:off x="3291644" y="2163761"/>
            <a:ext cx="2993075" cy="4329114"/>
          </a:xfrm>
          <a:prstGeom prst="rect">
            <a:avLst/>
          </a:prstGeom>
        </p:spPr>
      </p:pic>
      <p:pic>
        <p:nvPicPr>
          <p:cNvPr id="9" name="Picture 8">
            <a:extLst>
              <a:ext uri="{FF2B5EF4-FFF2-40B4-BE49-F238E27FC236}">
                <a16:creationId xmlns:a16="http://schemas.microsoft.com/office/drawing/2014/main" id="{CF228908-B917-4C24-8801-062A71B59B89}"/>
              </a:ext>
            </a:extLst>
          </p:cNvPr>
          <p:cNvPicPr>
            <a:picLocks noChangeAspect="1"/>
          </p:cNvPicPr>
          <p:nvPr/>
        </p:nvPicPr>
        <p:blipFill>
          <a:blip r:embed="rId4"/>
          <a:stretch>
            <a:fillRect/>
          </a:stretch>
        </p:blipFill>
        <p:spPr>
          <a:xfrm>
            <a:off x="6357899" y="365125"/>
            <a:ext cx="2958036" cy="4448175"/>
          </a:xfrm>
          <a:prstGeom prst="rect">
            <a:avLst/>
          </a:prstGeom>
        </p:spPr>
      </p:pic>
      <p:pic>
        <p:nvPicPr>
          <p:cNvPr id="11" name="Picture 10">
            <a:extLst>
              <a:ext uri="{FF2B5EF4-FFF2-40B4-BE49-F238E27FC236}">
                <a16:creationId xmlns:a16="http://schemas.microsoft.com/office/drawing/2014/main" id="{FC0B8B8A-8D09-40EF-8F50-1528263791BB}"/>
              </a:ext>
            </a:extLst>
          </p:cNvPr>
          <p:cNvPicPr>
            <a:picLocks noChangeAspect="1"/>
          </p:cNvPicPr>
          <p:nvPr/>
        </p:nvPicPr>
        <p:blipFill rotWithShape="1">
          <a:blip r:embed="rId5"/>
          <a:srcRect l="7282" t="3333" r="10235" b="4306"/>
          <a:stretch/>
        </p:blipFill>
        <p:spPr>
          <a:xfrm>
            <a:off x="8879662" y="2675701"/>
            <a:ext cx="3048000" cy="3817174"/>
          </a:xfrm>
          <a:prstGeom prst="rect">
            <a:avLst/>
          </a:prstGeom>
        </p:spPr>
      </p:pic>
    </p:spTree>
    <p:extLst>
      <p:ext uri="{BB962C8B-B14F-4D97-AF65-F5344CB8AC3E}">
        <p14:creationId xmlns:p14="http://schemas.microsoft.com/office/powerpoint/2010/main" val="13057948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51811-E59A-4AC9-A1BB-01E1B35F8E06}"/>
              </a:ext>
            </a:extLst>
          </p:cNvPr>
          <p:cNvSpPr>
            <a:spLocks noGrp="1"/>
          </p:cNvSpPr>
          <p:nvPr>
            <p:ph type="title"/>
          </p:nvPr>
        </p:nvSpPr>
        <p:spPr/>
        <p:txBody>
          <a:bodyPr/>
          <a:lstStyle/>
          <a:p>
            <a:r>
              <a:rPr lang="en-GB" dirty="0">
                <a:solidFill>
                  <a:srgbClr val="FFFF00"/>
                </a:solidFill>
              </a:rPr>
              <a:t>2. Intangible Heritage in Wales</a:t>
            </a:r>
          </a:p>
        </p:txBody>
      </p:sp>
      <p:sp>
        <p:nvSpPr>
          <p:cNvPr id="3" name="Content Placeholder 2">
            <a:extLst>
              <a:ext uri="{FF2B5EF4-FFF2-40B4-BE49-F238E27FC236}">
                <a16:creationId xmlns:a16="http://schemas.microsoft.com/office/drawing/2014/main" id="{A95C8700-0F49-41C8-9E2E-46EFE8B24653}"/>
              </a:ext>
            </a:extLst>
          </p:cNvPr>
          <p:cNvSpPr>
            <a:spLocks noGrp="1"/>
          </p:cNvSpPr>
          <p:nvPr>
            <p:ph idx="1"/>
          </p:nvPr>
        </p:nvSpPr>
        <p:spPr/>
        <p:txBody>
          <a:bodyPr/>
          <a:lstStyle/>
          <a:p>
            <a:r>
              <a:rPr lang="en-GB" dirty="0"/>
              <a:t>Are there any tensions between the concepts of ‘intangible heritage’ and ‘invented traditions’?</a:t>
            </a:r>
          </a:p>
          <a:p>
            <a:endParaRPr lang="en-GB" dirty="0"/>
          </a:p>
          <a:p>
            <a:r>
              <a:rPr lang="en-GB" dirty="0"/>
              <a:t>How distinguishable might the notion of ‘invented traditions’ from other possible terms to describe ‘traditional’ practices?</a:t>
            </a:r>
          </a:p>
        </p:txBody>
      </p:sp>
    </p:spTree>
    <p:extLst>
      <p:ext uri="{BB962C8B-B14F-4D97-AF65-F5344CB8AC3E}">
        <p14:creationId xmlns:p14="http://schemas.microsoft.com/office/powerpoint/2010/main" val="21616291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rgbClr val="FFFF00"/>
                </a:solidFill>
              </a:rPr>
              <a:t>Tradition vs Custom</a:t>
            </a:r>
          </a:p>
        </p:txBody>
      </p:sp>
      <p:sp>
        <p:nvSpPr>
          <p:cNvPr id="3" name="Content Placeholder 2"/>
          <p:cNvSpPr>
            <a:spLocks noGrp="1"/>
          </p:cNvSpPr>
          <p:nvPr>
            <p:ph idx="1"/>
          </p:nvPr>
        </p:nvSpPr>
        <p:spPr>
          <a:xfrm>
            <a:off x="685800" y="1410887"/>
            <a:ext cx="10820400" cy="4024125"/>
          </a:xfrm>
        </p:spPr>
        <p:txBody>
          <a:bodyPr/>
          <a:lstStyle/>
          <a:p>
            <a:pPr marL="0" indent="0">
              <a:buNone/>
            </a:pPr>
            <a:r>
              <a:rPr lang="en-GB" dirty="0"/>
              <a:t>“‘Custom’ is what judges do </a:t>
            </a:r>
            <a:r>
              <a:rPr lang="en-GB" i="1" dirty="0"/>
              <a:t>[in assessing cases against legal precedents]; </a:t>
            </a:r>
            <a:r>
              <a:rPr lang="en-GB" dirty="0"/>
              <a:t>‘tradition’ (in this instance invented  tradition) is the wig, robe and other formal paraphernalia and ritualised practices surrounding their substantial action.”</a:t>
            </a:r>
          </a:p>
          <a:p>
            <a:pPr algn="r">
              <a:buFontTx/>
              <a:buChar char="-"/>
            </a:pPr>
            <a:r>
              <a:rPr lang="en-GB" dirty="0">
                <a:cs typeface="Arial" charset="0"/>
              </a:rPr>
              <a:t>Hobsbawm, ‘Inventing Traditions,’ in Hobsbawm and Terence Ranger eds. </a:t>
            </a:r>
            <a:r>
              <a:rPr lang="en-GB" i="1" dirty="0">
                <a:cs typeface="Arial" charset="0"/>
              </a:rPr>
              <a:t>The Invention of Tradition</a:t>
            </a:r>
            <a:r>
              <a:rPr lang="en-GB" dirty="0">
                <a:cs typeface="Arial" charset="0"/>
              </a:rPr>
              <a:t>, pp. 2—3</a:t>
            </a:r>
          </a:p>
          <a:p>
            <a:pPr marL="0" indent="0" algn="r">
              <a:buNone/>
            </a:pPr>
            <a:r>
              <a:rPr lang="en-GB" dirty="0">
                <a:cs typeface="Arial" charset="0"/>
              </a:rPr>
              <a:t> </a:t>
            </a: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39800" y="3987799"/>
            <a:ext cx="3782377" cy="2660949"/>
          </a:xfrm>
          <a:prstGeom prst="rect">
            <a:avLst/>
          </a:prstGeom>
        </p:spPr>
      </p:pic>
    </p:spTree>
    <p:extLst>
      <p:ext uri="{BB962C8B-B14F-4D97-AF65-F5344CB8AC3E}">
        <p14:creationId xmlns:p14="http://schemas.microsoft.com/office/powerpoint/2010/main" val="363767349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0900" y="365125"/>
            <a:ext cx="10502900" cy="1349375"/>
          </a:xfrm>
        </p:spPr>
        <p:txBody>
          <a:bodyPr/>
          <a:lstStyle/>
          <a:p>
            <a:pPr algn="ctr"/>
            <a:r>
              <a:rPr lang="en-GB" dirty="0">
                <a:solidFill>
                  <a:srgbClr val="FFFF00"/>
                </a:solidFill>
              </a:rPr>
              <a:t>Clothes as Invented Traditions</a:t>
            </a:r>
          </a:p>
        </p:txBody>
      </p:sp>
      <p:sp>
        <p:nvSpPr>
          <p:cNvPr id="3" name="Content Placeholder 2"/>
          <p:cNvSpPr>
            <a:spLocks noGrp="1"/>
          </p:cNvSpPr>
          <p:nvPr>
            <p:ph idx="1"/>
          </p:nvPr>
        </p:nvSpPr>
        <p:spPr>
          <a:xfrm>
            <a:off x="685800" y="1410887"/>
            <a:ext cx="10820400" cy="4024125"/>
          </a:xfrm>
        </p:spPr>
        <p:txBody>
          <a:bodyPr/>
          <a:lstStyle/>
          <a:p>
            <a:pPr marL="0" indent="0">
              <a:buNone/>
            </a:pPr>
            <a:r>
              <a:rPr lang="en-GB" dirty="0"/>
              <a:t>Can you think of any other instances where clothing might constitute an ‘invented tradition’?</a:t>
            </a:r>
          </a:p>
          <a:p>
            <a:pPr marL="0" indent="0">
              <a:buNone/>
            </a:pPr>
            <a:endParaRPr lang="en-GB" dirty="0">
              <a:cs typeface="Arial" charset="0"/>
            </a:endParaRPr>
          </a:p>
          <a:p>
            <a:pPr marL="0" indent="0">
              <a:buNone/>
            </a:pPr>
            <a:r>
              <a:rPr lang="en-GB" dirty="0">
                <a:cs typeface="Arial" charset="0"/>
              </a:rPr>
              <a:t>What might be examples of Welsh ‘invented traditions’?</a:t>
            </a:r>
          </a:p>
          <a:p>
            <a:pPr marL="0" indent="0" algn="r">
              <a:buNone/>
            </a:pPr>
            <a:r>
              <a:rPr lang="en-GB" dirty="0">
                <a:cs typeface="Arial" charset="0"/>
              </a:rPr>
              <a:t> </a:t>
            </a: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939800" y="3987799"/>
            <a:ext cx="3782377" cy="2660949"/>
          </a:xfrm>
          <a:prstGeom prst="rect">
            <a:avLst/>
          </a:prstGeom>
        </p:spPr>
      </p:pic>
    </p:spTree>
    <p:extLst>
      <p:ext uri="{BB962C8B-B14F-4D97-AF65-F5344CB8AC3E}">
        <p14:creationId xmlns:p14="http://schemas.microsoft.com/office/powerpoint/2010/main" val="2197327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67664" cy="7122968"/>
          </a:xfrm>
          <a:prstGeom prst="rect">
            <a:avLst/>
          </a:prstGeom>
        </p:spPr>
        <p:txBody>
          <a:bodyPr wrap="square" lIns="540000" tIns="540000" rIns="540000" bIns="540000" numCol="1" spcCol="360000">
            <a:spAutoFit/>
          </a:bodyPr>
          <a:lstStyle/>
          <a:p>
            <a:pPr algn="just"/>
            <a:r>
              <a:rPr lang="en-GB" sz="2800" dirty="0"/>
              <a:t>“When did the ‘tartan philibeg,’ the modern kilt, come to be the costume of the Highlander? … Whereas tartan – that is, cloth woven in a geometrical pattern of colours – was known in Scotland in the sixteenth century (it seems to have come from Flanders and reached the Highlands through the Lowlands), the philibeg – name and thing- is unknown before the eighteenth century. So </a:t>
            </a:r>
            <a:r>
              <a:rPr lang="en-GB" sz="2800" dirty="0">
                <a:solidFill>
                  <a:srgbClr val="92D050"/>
                </a:solidFill>
              </a:rPr>
              <a:t>far from being a traditional Highland dress, it was invented by an Englishman after the Union of 1707</a:t>
            </a:r>
            <a:r>
              <a:rPr lang="en-GB" sz="2800" dirty="0"/>
              <a:t>; and the differentiated 'clan tartans' are an even later invention. They were designed as part of a pageant devised by Sir Walter Scott in honour of a Hanoverian king; and owe their present form to two other Englishmen.”</a:t>
            </a:r>
          </a:p>
        </p:txBody>
      </p:sp>
      <p:sp>
        <p:nvSpPr>
          <p:cNvPr id="5" name="Rectangle 4"/>
          <p:cNvSpPr/>
          <p:nvPr/>
        </p:nvSpPr>
        <p:spPr>
          <a:xfrm>
            <a:off x="1523999" y="-92075"/>
            <a:ext cx="9144001" cy="1367546"/>
          </a:xfrm>
          <a:prstGeom prst="rect">
            <a:avLst/>
          </a:prstGeom>
        </p:spPr>
        <p:txBody>
          <a:bodyPr lIns="540000" tIns="540000" rIns="540000" bIns="540000">
            <a:spAutoFit/>
          </a:bodyPr>
          <a:lstStyle/>
          <a:p>
            <a:pPr>
              <a:defRPr/>
            </a:pPr>
            <a:endParaRPr lang="en-GB" b="1" dirty="0">
              <a:solidFill>
                <a:srgbClr val="FF0000"/>
              </a:solidFill>
              <a:effectLst>
                <a:outerShdw blurRad="38100" dist="38100" dir="2700000" algn="tl">
                  <a:srgbClr val="000000">
                    <a:alpha val="43137"/>
                  </a:srgbClr>
                </a:outerShdw>
              </a:effectLst>
              <a:cs typeface="Arial" charset="0"/>
            </a:endParaRPr>
          </a:p>
        </p:txBody>
      </p:sp>
      <p:pic>
        <p:nvPicPr>
          <p:cNvPr id="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b="10515"/>
          <a:stretch/>
        </p:blipFill>
        <p:spPr bwMode="auto">
          <a:xfrm>
            <a:off x="9167664" y="-3175"/>
            <a:ext cx="3024336" cy="4564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TextBox 6">
            <a:extLst>
              <a:ext uri="{FF2B5EF4-FFF2-40B4-BE49-F238E27FC236}">
                <a16:creationId xmlns:a16="http://schemas.microsoft.com/office/drawing/2014/main" id="{3F5325C2-7DF0-4E21-892F-37B6A5B05B5A}"/>
              </a:ext>
            </a:extLst>
          </p:cNvPr>
          <p:cNvSpPr txBox="1"/>
          <p:nvPr/>
        </p:nvSpPr>
        <p:spPr>
          <a:xfrm>
            <a:off x="8875564" y="4650389"/>
            <a:ext cx="3187700" cy="3816429"/>
          </a:xfrm>
          <a:prstGeom prst="rect">
            <a:avLst/>
          </a:prstGeom>
          <a:noFill/>
        </p:spPr>
        <p:txBody>
          <a:bodyPr wrap="square">
            <a:spAutoFit/>
          </a:bodyPr>
          <a:lstStyle/>
          <a:p>
            <a:pPr marL="342900" indent="-342900" algn="r">
              <a:buFontTx/>
              <a:buChar char="-"/>
            </a:pPr>
            <a:r>
              <a:rPr lang="en-GB" dirty="0"/>
              <a:t>Hugh Trevor-Roper, ‘The Invention of Tradition: The Highland Tradition of Scotland,’ in Hobsbawm and Ranger, </a:t>
            </a:r>
            <a:r>
              <a:rPr lang="en-GB" i="1" dirty="0"/>
              <a:t>The Invention of Tradition</a:t>
            </a:r>
            <a:r>
              <a:rPr lang="en-GB" dirty="0"/>
              <a:t>, pp. 18—19</a:t>
            </a:r>
          </a:p>
          <a:p>
            <a:pPr marL="342900" indent="-342900" algn="r">
              <a:buFontTx/>
              <a:buChar char="-"/>
            </a:pPr>
            <a:endParaRPr lang="en-GB" i="1" dirty="0"/>
          </a:p>
          <a:p>
            <a:pPr marL="342900" indent="-342900" algn="just">
              <a:buFontTx/>
              <a:buChar char="-"/>
            </a:pPr>
            <a:endParaRPr lang="en-GB" sz="2000" dirty="0"/>
          </a:p>
          <a:p>
            <a:pPr algn="just"/>
            <a:endParaRPr lang="en-GB" sz="2000" dirty="0"/>
          </a:p>
          <a:p>
            <a:endParaRPr lang="en-GB" dirty="0"/>
          </a:p>
          <a:p>
            <a:endParaRPr lang="en-GB" dirty="0"/>
          </a:p>
          <a:p>
            <a:pPr algn="just">
              <a:defRPr/>
            </a:pPr>
            <a:endParaRPr lang="en-GB" sz="2000" dirty="0"/>
          </a:p>
          <a:p>
            <a:pPr algn="just">
              <a:defRPr/>
            </a:pPr>
            <a:r>
              <a:rPr lang="en-GB" sz="2000" dirty="0"/>
              <a:t>   </a:t>
            </a:r>
            <a:endParaRPr lang="en-GB" sz="1600" dirty="0"/>
          </a:p>
        </p:txBody>
      </p:sp>
    </p:spTree>
    <p:extLst>
      <p:ext uri="{BB962C8B-B14F-4D97-AF65-F5344CB8AC3E}">
        <p14:creationId xmlns:p14="http://schemas.microsoft.com/office/powerpoint/2010/main" val="23002591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1251" t="39159" r="6248" b="6912"/>
          <a:stretch/>
        </p:blipFill>
        <p:spPr>
          <a:xfrm>
            <a:off x="0" y="1"/>
            <a:ext cx="5854338" cy="3883378"/>
          </a:xfrm>
          <a:prstGeom prst="rect">
            <a:avLst/>
          </a:prstGeom>
        </p:spPr>
      </p:pic>
      <p:sp>
        <p:nvSpPr>
          <p:cNvPr id="4" name="Rectangle 3"/>
          <p:cNvSpPr/>
          <p:nvPr/>
        </p:nvSpPr>
        <p:spPr>
          <a:xfrm>
            <a:off x="5854338" y="0"/>
            <a:ext cx="6337663" cy="6636341"/>
          </a:xfrm>
          <a:prstGeom prst="rect">
            <a:avLst/>
          </a:prstGeom>
        </p:spPr>
        <p:txBody>
          <a:bodyPr wrap="square" lIns="360000" tIns="360000" rIns="360000" bIns="360000">
            <a:spAutoFit/>
          </a:bodyPr>
          <a:lstStyle/>
          <a:p>
            <a:pPr algn="just"/>
            <a:r>
              <a:rPr lang="en-GB" sz="2400" dirty="0"/>
              <a:t>“The gŵn … a distinctive tailored flannel dress … worn over  a skirt and with an  apron cover, a small checked shawl and a tall ‘beaver’ hat, constituted an invention of tradition parallel to that of tartans and the kilt in Scotland …  It was not initially unique to Wales but it continued to be worn in Wales long  after it died out in other parts of Britain and Europe, because it was incorporated into Welsh costume from the mid-nineteenth century and commonly worn on St David’s Day, at Eisteddfodau, and  on other ceremonial occasions, such as royal visits or civic displays. It became the dress of  Welsh women’s choirs, harpists, folk dancers, and poets.”</a:t>
            </a:r>
          </a:p>
        </p:txBody>
      </p:sp>
      <p:sp>
        <p:nvSpPr>
          <p:cNvPr id="7" name="Rectangle 6"/>
          <p:cNvSpPr/>
          <p:nvPr/>
        </p:nvSpPr>
        <p:spPr>
          <a:xfrm>
            <a:off x="193139" y="4211121"/>
            <a:ext cx="4333705" cy="2646878"/>
          </a:xfrm>
          <a:prstGeom prst="rect">
            <a:avLst/>
          </a:prstGeom>
        </p:spPr>
        <p:txBody>
          <a:bodyPr wrap="square">
            <a:spAutoFit/>
          </a:bodyPr>
          <a:lstStyle/>
          <a:p>
            <a:r>
              <a:rPr lang="en-GB" sz="1600" dirty="0"/>
              <a:t>Pat Hudson, ‘Industrial History, Working Lives, Nation, and Empire, Viewed through Some Key Welsh Woollen Objects,’ in </a:t>
            </a:r>
            <a:r>
              <a:rPr lang="en-GB" sz="1600" i="1" dirty="0"/>
              <a:t>History after Hobsbawm:  Writing the Past for the Twenty-First Century </a:t>
            </a:r>
            <a:r>
              <a:rPr lang="en-GB" sz="1600" dirty="0"/>
              <a:t>ed. by John H. Arnold, Matthew Hilton, and Jan Rüger (Oxford: Oxford University Press, 2018), pp. 179–180.</a:t>
            </a:r>
          </a:p>
          <a:p>
            <a:endParaRPr lang="en-GB" dirty="0"/>
          </a:p>
          <a:p>
            <a:endParaRPr lang="en-GB" dirty="0"/>
          </a:p>
          <a:p>
            <a:endParaRPr lang="en-GB" dirty="0"/>
          </a:p>
        </p:txBody>
      </p:sp>
    </p:spTree>
    <p:extLst>
      <p:ext uri="{BB962C8B-B14F-4D97-AF65-F5344CB8AC3E}">
        <p14:creationId xmlns:p14="http://schemas.microsoft.com/office/powerpoint/2010/main" val="20203203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5521" t="41735" r="10625" b="3658"/>
          <a:stretch/>
        </p:blipFill>
        <p:spPr>
          <a:xfrm>
            <a:off x="-179615" y="1609271"/>
            <a:ext cx="6565900" cy="5118100"/>
          </a:xfrm>
          <a:prstGeom prst="rect">
            <a:avLst/>
          </a:prstGeom>
        </p:spPr>
      </p:pic>
      <p:pic>
        <p:nvPicPr>
          <p:cNvPr id="3" name="Picture 2"/>
          <p:cNvPicPr>
            <a:picLocks noChangeAspect="1"/>
          </p:cNvPicPr>
          <p:nvPr/>
        </p:nvPicPr>
        <p:blipFill rotWithShape="1">
          <a:blip r:embed="rId3"/>
          <a:srcRect l="47604" t="35637" r="24167" b="2304"/>
          <a:stretch/>
        </p:blipFill>
        <p:spPr>
          <a:xfrm>
            <a:off x="8891815" y="1041400"/>
            <a:ext cx="3441700" cy="5816600"/>
          </a:xfrm>
          <a:prstGeom prst="rect">
            <a:avLst/>
          </a:prstGeom>
        </p:spPr>
      </p:pic>
      <p:pic>
        <p:nvPicPr>
          <p:cNvPr id="5" name="Picture 4"/>
          <p:cNvPicPr>
            <a:picLocks noChangeAspect="1"/>
          </p:cNvPicPr>
          <p:nvPr/>
        </p:nvPicPr>
        <p:blipFill rotWithShape="1">
          <a:blip r:embed="rId4"/>
          <a:srcRect l="35208" t="28591" r="11979" b="7860"/>
          <a:stretch/>
        </p:blipFill>
        <p:spPr>
          <a:xfrm>
            <a:off x="4751614" y="0"/>
            <a:ext cx="4361179" cy="4034306"/>
          </a:xfrm>
          <a:prstGeom prst="rect">
            <a:avLst/>
          </a:prstGeom>
        </p:spPr>
      </p:pic>
    </p:spTree>
    <p:extLst>
      <p:ext uri="{BB962C8B-B14F-4D97-AF65-F5344CB8AC3E}">
        <p14:creationId xmlns:p14="http://schemas.microsoft.com/office/powerpoint/2010/main" val="172547803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F3C20-C490-4722-B4A4-0D4FC235B016}"/>
              </a:ext>
            </a:extLst>
          </p:cNvPr>
          <p:cNvSpPr>
            <a:spLocks noGrp="1"/>
          </p:cNvSpPr>
          <p:nvPr>
            <p:ph type="title"/>
          </p:nvPr>
        </p:nvSpPr>
        <p:spPr/>
        <p:txBody>
          <a:bodyPr>
            <a:normAutofit/>
          </a:bodyPr>
          <a:lstStyle/>
          <a:p>
            <a:pPr algn="ctr"/>
            <a:r>
              <a:rPr lang="en-US" dirty="0"/>
              <a:t>Lady Llanover</a:t>
            </a:r>
            <a:r>
              <a:rPr lang="en-US" sz="3600" dirty="0"/>
              <a:t> </a:t>
            </a:r>
            <a:br>
              <a:rPr lang="en-US" sz="3600" dirty="0"/>
            </a:br>
            <a:r>
              <a:rPr lang="en-US" sz="3600" dirty="0"/>
              <a:t>(Augusta Hall </a:t>
            </a:r>
            <a:r>
              <a:rPr lang="en-US" sz="3600" i="1" dirty="0"/>
              <a:t>nee </a:t>
            </a:r>
            <a:r>
              <a:rPr lang="en-US" sz="3600" dirty="0"/>
              <a:t>Waddington, 1802–1896)</a:t>
            </a:r>
            <a:endParaRPr lang="en-GB" dirty="0"/>
          </a:p>
        </p:txBody>
      </p:sp>
      <p:pic>
        <p:nvPicPr>
          <p:cNvPr id="5" name="Content Placeholder 4">
            <a:extLst>
              <a:ext uri="{FF2B5EF4-FFF2-40B4-BE49-F238E27FC236}">
                <a16:creationId xmlns:a16="http://schemas.microsoft.com/office/drawing/2014/main" id="{79BBD1D7-FA9A-43ED-A77C-C8E44F35E1A8}"/>
              </a:ext>
            </a:extLst>
          </p:cNvPr>
          <p:cNvPicPr>
            <a:picLocks noGrp="1" noChangeAspect="1"/>
          </p:cNvPicPr>
          <p:nvPr>
            <p:ph idx="1"/>
          </p:nvPr>
        </p:nvPicPr>
        <p:blipFill>
          <a:blip r:embed="rId2"/>
          <a:stretch>
            <a:fillRect/>
          </a:stretch>
        </p:blipFill>
        <p:spPr>
          <a:xfrm>
            <a:off x="1087031" y="1690688"/>
            <a:ext cx="6350000" cy="4762500"/>
          </a:xfrm>
        </p:spPr>
      </p:pic>
      <p:pic>
        <p:nvPicPr>
          <p:cNvPr id="7" name="Picture 6">
            <a:extLst>
              <a:ext uri="{FF2B5EF4-FFF2-40B4-BE49-F238E27FC236}">
                <a16:creationId xmlns:a16="http://schemas.microsoft.com/office/drawing/2014/main" id="{A559B0F4-137C-4545-A0F5-E92CFF1AAE87}"/>
              </a:ext>
            </a:extLst>
          </p:cNvPr>
          <p:cNvPicPr>
            <a:picLocks noChangeAspect="1"/>
          </p:cNvPicPr>
          <p:nvPr/>
        </p:nvPicPr>
        <p:blipFill>
          <a:blip r:embed="rId3"/>
          <a:stretch>
            <a:fillRect/>
          </a:stretch>
        </p:blipFill>
        <p:spPr>
          <a:xfrm>
            <a:off x="8072437" y="1730375"/>
            <a:ext cx="3476625" cy="4762500"/>
          </a:xfrm>
          <a:prstGeom prst="rect">
            <a:avLst/>
          </a:prstGeom>
        </p:spPr>
      </p:pic>
    </p:spTree>
    <p:extLst>
      <p:ext uri="{BB962C8B-B14F-4D97-AF65-F5344CB8AC3E}">
        <p14:creationId xmlns:p14="http://schemas.microsoft.com/office/powerpoint/2010/main" val="36787944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3BE117-107F-43FA-BA80-32E4A29286C9}"/>
              </a:ext>
            </a:extLst>
          </p:cNvPr>
          <p:cNvSpPr>
            <a:spLocks noGrp="1"/>
          </p:cNvSpPr>
          <p:nvPr>
            <p:ph idx="1"/>
          </p:nvPr>
        </p:nvSpPr>
        <p:spPr>
          <a:xfrm>
            <a:off x="279400" y="301624"/>
            <a:ext cx="7934325" cy="6451689"/>
          </a:xfrm>
        </p:spPr>
        <p:txBody>
          <a:bodyPr>
            <a:normAutofit/>
          </a:bodyPr>
          <a:lstStyle/>
          <a:p>
            <a:pPr marL="0" indent="0" algn="just">
              <a:buNone/>
            </a:pPr>
            <a:r>
              <a:rPr lang="en-GB" sz="2400" dirty="0"/>
              <a:t>“Lady Llanover … was one of the leaders of the picturesque romantic side, of the Welsh revival in the early and mid-19th century and a patron of innumerable Welsh causes. She studied and sketched female costumes of the Welsh and in 1834 at the Cardiff Royal Eisteddfod won the competition for an essay on the desirability of speaking Welsh and wearing Welsh costumes. </a:t>
            </a:r>
            <a:r>
              <a:rPr lang="en-GB" sz="2400" dirty="0">
                <a:solidFill>
                  <a:srgbClr val="92D050"/>
                </a:solidFill>
              </a:rPr>
              <a:t>Her original intent was to persuade Welshwomen to support home products, to stick to local tweeds instead of going over to cottons and calicoes, and she and her friends later gave prizes for collections of native tweed designs and patterns</a:t>
            </a:r>
            <a:r>
              <a:rPr lang="en-GB" sz="2400" dirty="0"/>
              <a:t>. … Within a very short time she and her friends had evolved </a:t>
            </a:r>
            <a:r>
              <a:rPr lang="en-GB" sz="2400" dirty="0">
                <a:solidFill>
                  <a:srgbClr val="FFFF00"/>
                </a:solidFill>
              </a:rPr>
              <a:t>a homogenized national costume from the various Welsh peasant dresses</a:t>
            </a:r>
            <a:r>
              <a:rPr lang="en-GB" sz="2400" dirty="0"/>
              <a:t>, the most distinctive features of which were an enormous red cloak worn over an elegant petticoat and bedgown (pais a betgwn) and a very tall black beaver hat, in the style of Mother Goose. It was to be worn on 'national occasions' on Saint David's Day, at concerts of native music, especially by the female singers and harpists.</a:t>
            </a:r>
          </a:p>
          <a:p>
            <a:pPr algn="r">
              <a:buFontTx/>
              <a:buChar char="-"/>
            </a:pPr>
            <a:r>
              <a:rPr lang="en-GB" sz="2000" dirty="0"/>
              <a:t>Morgan, ‘From a Death to a View,’ p. 80</a:t>
            </a:r>
          </a:p>
          <a:p>
            <a:pPr algn="just">
              <a:buFontTx/>
              <a:buChar char="-"/>
            </a:pPr>
            <a:endParaRPr lang="en-GB" sz="2400" dirty="0"/>
          </a:p>
          <a:p>
            <a:pPr marL="0" indent="0" algn="just">
              <a:buNone/>
            </a:pPr>
            <a:endParaRPr lang="en-GB" sz="2400" dirty="0"/>
          </a:p>
        </p:txBody>
      </p:sp>
      <p:pic>
        <p:nvPicPr>
          <p:cNvPr id="4" name="Picture 3">
            <a:extLst>
              <a:ext uri="{FF2B5EF4-FFF2-40B4-BE49-F238E27FC236}">
                <a16:creationId xmlns:a16="http://schemas.microsoft.com/office/drawing/2014/main" id="{500CDABF-E982-4A45-815A-B992D43B40B4}"/>
              </a:ext>
            </a:extLst>
          </p:cNvPr>
          <p:cNvPicPr>
            <a:picLocks noChangeAspect="1"/>
          </p:cNvPicPr>
          <p:nvPr/>
        </p:nvPicPr>
        <p:blipFill>
          <a:blip r:embed="rId2"/>
          <a:stretch>
            <a:fillRect/>
          </a:stretch>
        </p:blipFill>
        <p:spPr>
          <a:xfrm>
            <a:off x="8593137" y="365125"/>
            <a:ext cx="3476625" cy="4762500"/>
          </a:xfrm>
          <a:prstGeom prst="rect">
            <a:avLst/>
          </a:prstGeom>
        </p:spPr>
      </p:pic>
      <p:pic>
        <p:nvPicPr>
          <p:cNvPr id="9" name="Picture 8">
            <a:extLst>
              <a:ext uri="{FF2B5EF4-FFF2-40B4-BE49-F238E27FC236}">
                <a16:creationId xmlns:a16="http://schemas.microsoft.com/office/drawing/2014/main" id="{0D492E79-2162-4849-90C0-7E9C50C51E92}"/>
              </a:ext>
            </a:extLst>
          </p:cNvPr>
          <p:cNvPicPr>
            <a:picLocks noChangeAspect="1"/>
          </p:cNvPicPr>
          <p:nvPr/>
        </p:nvPicPr>
        <p:blipFill>
          <a:blip r:embed="rId3"/>
          <a:stretch>
            <a:fillRect/>
          </a:stretch>
        </p:blipFill>
        <p:spPr>
          <a:xfrm>
            <a:off x="9688512" y="4829264"/>
            <a:ext cx="2381250" cy="1924050"/>
          </a:xfrm>
          <a:prstGeom prst="rect">
            <a:avLst/>
          </a:prstGeom>
        </p:spPr>
      </p:pic>
    </p:spTree>
    <p:extLst>
      <p:ext uri="{BB962C8B-B14F-4D97-AF65-F5344CB8AC3E}">
        <p14:creationId xmlns:p14="http://schemas.microsoft.com/office/powerpoint/2010/main" val="14122957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3BE117-107F-43FA-BA80-32E4A29286C9}"/>
              </a:ext>
            </a:extLst>
          </p:cNvPr>
          <p:cNvSpPr>
            <a:spLocks noGrp="1"/>
          </p:cNvSpPr>
          <p:nvPr>
            <p:ph idx="1"/>
          </p:nvPr>
        </p:nvSpPr>
        <p:spPr>
          <a:xfrm>
            <a:off x="279400" y="301624"/>
            <a:ext cx="7934325" cy="6451689"/>
          </a:xfrm>
        </p:spPr>
        <p:txBody>
          <a:bodyPr>
            <a:normAutofit/>
          </a:bodyPr>
          <a:lstStyle/>
          <a:p>
            <a:pPr marL="0" indent="0" algn="just">
              <a:buNone/>
            </a:pPr>
            <a:r>
              <a:rPr lang="en-GB" sz="2400" dirty="0"/>
              <a:t>“Lady Llanover presented a portrait herself in national costume in 1862 to the public school which she helped to found to foster Welsh among the upper classes at Llandovery College, in which she wears a jewelled leek in the brim of her tall hat and holds a sprig of mistletoe in her hand to show her connection with the Druids (she was a bard with the name of Gwenynen Gwent, the Bee of Monmouthshire). The costume was soon adopted, for example in newspaper cartoons, as a caricature of Wales; it was reproduced on Victorian post-cards; thousands of pottery models of the Welshwoman in her costume were sold each year; schoolchildren all over Wales still don it on 1 March. It was a symbol of all that was good and homely. It appeared, for example, on ‘Dame Wales’ flour packets and on many other Welsh products. Meanwhile, the old native costumes in all their local varieties (even including here and there a tall beaver hat and a large cloak) died away as Wales became one of the most industrialized countries in the world.”</a:t>
            </a:r>
          </a:p>
          <a:p>
            <a:pPr algn="r">
              <a:buFontTx/>
              <a:buChar char="-"/>
            </a:pPr>
            <a:r>
              <a:rPr lang="en-GB" sz="2000" dirty="0"/>
              <a:t>Morgan, ‘From a Death to a View,’ p. 81</a:t>
            </a:r>
          </a:p>
          <a:p>
            <a:pPr algn="just">
              <a:buFontTx/>
              <a:buChar char="-"/>
            </a:pPr>
            <a:endParaRPr lang="en-GB" sz="2000" dirty="0"/>
          </a:p>
          <a:p>
            <a:pPr marL="0" indent="0" algn="just">
              <a:buNone/>
            </a:pPr>
            <a:endParaRPr lang="en-GB" sz="2400" dirty="0"/>
          </a:p>
        </p:txBody>
      </p:sp>
      <p:pic>
        <p:nvPicPr>
          <p:cNvPr id="4" name="Picture 3">
            <a:extLst>
              <a:ext uri="{FF2B5EF4-FFF2-40B4-BE49-F238E27FC236}">
                <a16:creationId xmlns:a16="http://schemas.microsoft.com/office/drawing/2014/main" id="{500CDABF-E982-4A45-815A-B992D43B40B4}"/>
              </a:ext>
            </a:extLst>
          </p:cNvPr>
          <p:cNvPicPr>
            <a:picLocks noChangeAspect="1"/>
          </p:cNvPicPr>
          <p:nvPr/>
        </p:nvPicPr>
        <p:blipFill>
          <a:blip r:embed="rId2"/>
          <a:stretch>
            <a:fillRect/>
          </a:stretch>
        </p:blipFill>
        <p:spPr>
          <a:xfrm>
            <a:off x="8593137" y="365125"/>
            <a:ext cx="3476625" cy="4762500"/>
          </a:xfrm>
          <a:prstGeom prst="rect">
            <a:avLst/>
          </a:prstGeom>
        </p:spPr>
      </p:pic>
      <p:pic>
        <p:nvPicPr>
          <p:cNvPr id="9" name="Picture 8">
            <a:extLst>
              <a:ext uri="{FF2B5EF4-FFF2-40B4-BE49-F238E27FC236}">
                <a16:creationId xmlns:a16="http://schemas.microsoft.com/office/drawing/2014/main" id="{0D492E79-2162-4849-90C0-7E9C50C51E92}"/>
              </a:ext>
            </a:extLst>
          </p:cNvPr>
          <p:cNvPicPr>
            <a:picLocks noChangeAspect="1"/>
          </p:cNvPicPr>
          <p:nvPr/>
        </p:nvPicPr>
        <p:blipFill>
          <a:blip r:embed="rId3"/>
          <a:stretch>
            <a:fillRect/>
          </a:stretch>
        </p:blipFill>
        <p:spPr>
          <a:xfrm>
            <a:off x="9688512" y="4829264"/>
            <a:ext cx="2381250" cy="1924050"/>
          </a:xfrm>
          <a:prstGeom prst="rect">
            <a:avLst/>
          </a:prstGeom>
        </p:spPr>
      </p:pic>
    </p:spTree>
    <p:extLst>
      <p:ext uri="{BB962C8B-B14F-4D97-AF65-F5344CB8AC3E}">
        <p14:creationId xmlns:p14="http://schemas.microsoft.com/office/powerpoint/2010/main" val="424096462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1728E-D469-439B-BDFD-B71DF8C38886}"/>
              </a:ext>
            </a:extLst>
          </p:cNvPr>
          <p:cNvSpPr>
            <a:spLocks noGrp="1"/>
          </p:cNvSpPr>
          <p:nvPr>
            <p:ph type="title"/>
          </p:nvPr>
        </p:nvSpPr>
        <p:spPr/>
        <p:txBody>
          <a:bodyPr/>
          <a:lstStyle/>
          <a:p>
            <a:r>
              <a:rPr lang="en-US" dirty="0">
                <a:solidFill>
                  <a:schemeClr val="accent5">
                    <a:lumMod val="60000"/>
                    <a:lumOff val="40000"/>
                  </a:schemeClr>
                </a:solidFill>
              </a:rPr>
              <a:t>Morgan, ‘From a Death to a View: The Hunt for the Welsh Past in the Romantic Period’</a:t>
            </a:r>
            <a:endParaRPr lang="en-GB" dirty="0">
              <a:solidFill>
                <a:schemeClr val="accent5">
                  <a:lumMod val="60000"/>
                  <a:lumOff val="40000"/>
                </a:schemeClr>
              </a:solidFill>
            </a:endParaRPr>
          </a:p>
        </p:txBody>
      </p:sp>
      <p:sp>
        <p:nvSpPr>
          <p:cNvPr id="3" name="Content Placeholder 2">
            <a:extLst>
              <a:ext uri="{FF2B5EF4-FFF2-40B4-BE49-F238E27FC236}">
                <a16:creationId xmlns:a16="http://schemas.microsoft.com/office/drawing/2014/main" id="{4BDBE68B-4734-4B19-943D-142A753A0073}"/>
              </a:ext>
            </a:extLst>
          </p:cNvPr>
          <p:cNvSpPr>
            <a:spLocks noGrp="1"/>
          </p:cNvSpPr>
          <p:nvPr>
            <p:ph idx="1"/>
          </p:nvPr>
        </p:nvSpPr>
        <p:spPr/>
        <p:txBody>
          <a:bodyPr>
            <a:normAutofit fontScale="85000" lnSpcReduction="10000"/>
          </a:bodyPr>
          <a:lstStyle/>
          <a:p>
            <a:pPr marL="0" indent="0">
              <a:buNone/>
            </a:pPr>
            <a:r>
              <a:rPr lang="en-US" sz="3300" dirty="0"/>
              <a:t>When one looks at the cultural life of Wales in the 18th and early 19th centuries one is struck by a paradox</a:t>
            </a:r>
          </a:p>
          <a:p>
            <a:pPr marL="0" indent="0">
              <a:buNone/>
            </a:pPr>
            <a:endParaRPr lang="en-US" sz="3300" dirty="0"/>
          </a:p>
          <a:p>
            <a:pPr marL="514350" indent="-514350">
              <a:buAutoNum type="arabicParenR"/>
            </a:pPr>
            <a:r>
              <a:rPr lang="en-US" sz="3300" dirty="0"/>
              <a:t>on the one hand the decay or demise of an ancient way of life, and</a:t>
            </a:r>
          </a:p>
          <a:p>
            <a:pPr marL="514350" indent="-514350">
              <a:buAutoNum type="arabicParenR"/>
            </a:pPr>
            <a:endParaRPr lang="en-US" sz="3300" dirty="0"/>
          </a:p>
          <a:p>
            <a:pPr marL="514350" indent="-514350">
              <a:buAutoNum type="arabicParenR"/>
            </a:pPr>
            <a:r>
              <a:rPr lang="en-US" sz="3300" dirty="0"/>
              <a:t>on the other an unprecedented outburst of interest in things Welsh and highly self-conscious activity to preserve or develop them. </a:t>
            </a:r>
          </a:p>
          <a:p>
            <a:pPr marL="0" indent="0">
              <a:buNone/>
            </a:pPr>
            <a:endParaRPr lang="en-GB" sz="3300" dirty="0"/>
          </a:p>
          <a:p>
            <a:pPr marL="0" indent="0" algn="r">
              <a:buNone/>
            </a:pPr>
            <a:r>
              <a:rPr lang="en-GB" sz="3300" dirty="0"/>
              <a:t>- Morgan, ‘From a Death to a View,’ p. 43</a:t>
            </a:r>
            <a:r>
              <a:rPr lang="en-GB" sz="3200" dirty="0"/>
              <a:t>.</a:t>
            </a:r>
          </a:p>
          <a:p>
            <a:pPr marL="514350" indent="-514350">
              <a:buAutoNum type="arabicParenR"/>
            </a:pPr>
            <a:endParaRPr lang="en-US" sz="3200" dirty="0"/>
          </a:p>
          <a:p>
            <a:pPr marL="514350" indent="-514350">
              <a:buAutoNum type="arabicParenR"/>
            </a:pPr>
            <a:endParaRPr lang="en-US" sz="3200"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3779384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BDCCC4A-7C67-44A4-BD07-8890E0E632C1}"/>
              </a:ext>
            </a:extLst>
          </p:cNvPr>
          <p:cNvPicPr>
            <a:picLocks noChangeAspect="1"/>
          </p:cNvPicPr>
          <p:nvPr/>
        </p:nvPicPr>
        <p:blipFill>
          <a:blip r:embed="rId2"/>
          <a:stretch>
            <a:fillRect/>
          </a:stretch>
        </p:blipFill>
        <p:spPr>
          <a:xfrm>
            <a:off x="0" y="885825"/>
            <a:ext cx="4124325" cy="5972175"/>
          </a:xfrm>
          <a:prstGeom prst="rect">
            <a:avLst/>
          </a:prstGeom>
        </p:spPr>
      </p:pic>
      <p:pic>
        <p:nvPicPr>
          <p:cNvPr id="5" name="Picture 4">
            <a:extLst>
              <a:ext uri="{FF2B5EF4-FFF2-40B4-BE49-F238E27FC236}">
                <a16:creationId xmlns:a16="http://schemas.microsoft.com/office/drawing/2014/main" id="{A8817CDC-20AF-455B-8D9E-8B0D182BDF62}"/>
              </a:ext>
            </a:extLst>
          </p:cNvPr>
          <p:cNvPicPr>
            <a:picLocks noChangeAspect="1"/>
          </p:cNvPicPr>
          <p:nvPr/>
        </p:nvPicPr>
        <p:blipFill>
          <a:blip r:embed="rId3"/>
          <a:stretch>
            <a:fillRect/>
          </a:stretch>
        </p:blipFill>
        <p:spPr>
          <a:xfrm>
            <a:off x="8070518" y="1004888"/>
            <a:ext cx="4121482" cy="5853112"/>
          </a:xfrm>
          <a:prstGeom prst="rect">
            <a:avLst/>
          </a:prstGeom>
        </p:spPr>
      </p:pic>
      <p:sp>
        <p:nvSpPr>
          <p:cNvPr id="7" name="TextBox 6">
            <a:extLst>
              <a:ext uri="{FF2B5EF4-FFF2-40B4-BE49-F238E27FC236}">
                <a16:creationId xmlns:a16="http://schemas.microsoft.com/office/drawing/2014/main" id="{CB9E6C3F-EE11-4C72-A546-9925F3A3DC3D}"/>
              </a:ext>
            </a:extLst>
          </p:cNvPr>
          <p:cNvSpPr txBox="1"/>
          <p:nvPr/>
        </p:nvSpPr>
        <p:spPr>
          <a:xfrm>
            <a:off x="4403324" y="1004888"/>
            <a:ext cx="3426781" cy="4924425"/>
          </a:xfrm>
          <a:prstGeom prst="rect">
            <a:avLst/>
          </a:prstGeom>
          <a:noFill/>
        </p:spPr>
        <p:txBody>
          <a:bodyPr wrap="square">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2600" b="0" i="0" u="none" strike="noStrike" kern="1200" cap="none" spc="0" normalizeH="0" baseline="0" noProof="0" dirty="0">
                <a:ln>
                  <a:noFill/>
                </a:ln>
                <a:solidFill>
                  <a:prstClr val="white"/>
                </a:solidFill>
                <a:effectLst/>
                <a:uLnTx/>
                <a:uFillTx/>
                <a:latin typeface="Calibri" panose="020F0502020204030204"/>
                <a:ea typeface="+mn-ea"/>
                <a:cs typeface="+mn-cs"/>
              </a:rPr>
              <a:t>By his various books on Welsh music published between 1784 and 1820 Edward Jones was one of those who </a:t>
            </a:r>
            <a:r>
              <a:rPr kumimoji="0" lang="en-US" sz="2600" b="0" i="0" u="none" strike="noStrike" kern="1200" cap="none" spc="0" normalizeH="0" baseline="0" noProof="0" dirty="0">
                <a:ln>
                  <a:noFill/>
                </a:ln>
                <a:solidFill>
                  <a:srgbClr val="FFFF00"/>
                </a:solidFill>
                <a:effectLst/>
                <a:uLnTx/>
                <a:uFillTx/>
                <a:latin typeface="Calibri" panose="020F0502020204030204"/>
                <a:ea typeface="+mn-ea"/>
                <a:cs typeface="+mn-cs"/>
              </a:rPr>
              <a:t>turned Welsh culture from being one of decaying but unselfconscious survival into self-aware revival, and the result, though often bogus, was never dull</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8" name="Title 1">
            <a:extLst>
              <a:ext uri="{FF2B5EF4-FFF2-40B4-BE49-F238E27FC236}">
                <a16:creationId xmlns:a16="http://schemas.microsoft.com/office/drawing/2014/main" id="{1D6D8B7B-7F25-43FF-BF43-1E239C4825C6}"/>
              </a:ext>
            </a:extLst>
          </p:cNvPr>
          <p:cNvSpPr txBox="1">
            <a:spLocks/>
          </p:cNvSpPr>
          <p:nvPr/>
        </p:nvSpPr>
        <p:spPr>
          <a:xfrm>
            <a:off x="838200" y="50800"/>
            <a:ext cx="10515600" cy="132556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US" sz="3600" b="0" i="0" u="none" strike="noStrike" kern="1200" cap="none" spc="0" normalizeH="0" baseline="0" noProof="0" dirty="0">
                <a:ln>
                  <a:noFill/>
                </a:ln>
                <a:solidFill>
                  <a:srgbClr val="C9492C">
                    <a:lumMod val="60000"/>
                    <a:lumOff val="40000"/>
                  </a:srgbClr>
                </a:solidFill>
                <a:effectLst/>
                <a:uLnTx/>
                <a:uFillTx/>
                <a:latin typeface="Calibri Light" panose="020F0302020204030204"/>
                <a:ea typeface="+mj-ea"/>
                <a:cs typeface="+mj-cs"/>
              </a:rPr>
              <a:t>Morgan, ‘Hunt for the Welsh Past in Romantic Period’</a:t>
            </a:r>
            <a:endParaRPr kumimoji="0" lang="en-GB" sz="3600" b="0" i="0" u="none" strike="noStrike" kern="1200" cap="none" spc="0" normalizeH="0" baseline="0" noProof="0" dirty="0">
              <a:ln>
                <a:noFill/>
              </a:ln>
              <a:solidFill>
                <a:srgbClr val="C9492C">
                  <a:lumMod val="60000"/>
                  <a:lumOff val="40000"/>
                </a:srgbClr>
              </a:solidFill>
              <a:effectLst/>
              <a:uLnTx/>
              <a:uFillTx/>
              <a:latin typeface="Calibri Light" panose="020F0302020204030204"/>
              <a:ea typeface="+mj-ea"/>
              <a:cs typeface="+mj-cs"/>
            </a:endParaRPr>
          </a:p>
        </p:txBody>
      </p:sp>
    </p:spTree>
    <p:extLst>
      <p:ext uri="{BB962C8B-B14F-4D97-AF65-F5344CB8AC3E}">
        <p14:creationId xmlns:p14="http://schemas.microsoft.com/office/powerpoint/2010/main" val="28730292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7A611-BC5F-40EA-A402-FAAEB1624BBF}"/>
              </a:ext>
            </a:extLst>
          </p:cNvPr>
          <p:cNvSpPr>
            <a:spLocks noGrp="1"/>
          </p:cNvSpPr>
          <p:nvPr>
            <p:ph type="title"/>
          </p:nvPr>
        </p:nvSpPr>
        <p:spPr/>
        <p:txBody>
          <a:bodyPr/>
          <a:lstStyle/>
          <a:p>
            <a:pPr algn="ctr"/>
            <a:r>
              <a:rPr lang="en-GB" b="0" i="0" dirty="0">
                <a:solidFill>
                  <a:schemeClr val="accent5">
                    <a:lumMod val="40000"/>
                    <a:lumOff val="60000"/>
                  </a:schemeClr>
                </a:solidFill>
                <a:effectLst/>
                <a:latin typeface="Google Sans"/>
              </a:rPr>
              <a:t>Iolo Morganwg </a:t>
            </a:r>
            <a:br>
              <a:rPr lang="en-GB" b="0" i="0" dirty="0">
                <a:solidFill>
                  <a:schemeClr val="accent5">
                    <a:lumMod val="40000"/>
                    <a:lumOff val="60000"/>
                  </a:schemeClr>
                </a:solidFill>
                <a:effectLst/>
                <a:latin typeface="Google Sans"/>
              </a:rPr>
            </a:br>
            <a:r>
              <a:rPr lang="en-GB" b="0" i="0" dirty="0">
                <a:solidFill>
                  <a:schemeClr val="accent5">
                    <a:lumMod val="40000"/>
                    <a:lumOff val="60000"/>
                  </a:schemeClr>
                </a:solidFill>
                <a:effectLst/>
                <a:latin typeface="Google Sans"/>
              </a:rPr>
              <a:t>(Edward Williams, 1747—1826)</a:t>
            </a:r>
            <a:endParaRPr lang="en-GB" dirty="0">
              <a:solidFill>
                <a:schemeClr val="accent5">
                  <a:lumMod val="40000"/>
                  <a:lumOff val="60000"/>
                </a:schemeClr>
              </a:solidFill>
            </a:endParaRPr>
          </a:p>
        </p:txBody>
      </p:sp>
      <p:pic>
        <p:nvPicPr>
          <p:cNvPr id="5" name="Content Placeholder 4">
            <a:extLst>
              <a:ext uri="{FF2B5EF4-FFF2-40B4-BE49-F238E27FC236}">
                <a16:creationId xmlns:a16="http://schemas.microsoft.com/office/drawing/2014/main" id="{FAF886A2-8C38-41A7-B785-2F8BB6F01E0F}"/>
              </a:ext>
            </a:extLst>
          </p:cNvPr>
          <p:cNvPicPr>
            <a:picLocks noGrp="1" noChangeAspect="1"/>
          </p:cNvPicPr>
          <p:nvPr>
            <p:ph idx="1"/>
          </p:nvPr>
        </p:nvPicPr>
        <p:blipFill>
          <a:blip r:embed="rId2"/>
          <a:stretch>
            <a:fillRect/>
          </a:stretch>
        </p:blipFill>
        <p:spPr>
          <a:xfrm>
            <a:off x="4273860" y="1983651"/>
            <a:ext cx="4123676" cy="4351338"/>
          </a:xfrm>
        </p:spPr>
      </p:pic>
      <p:pic>
        <p:nvPicPr>
          <p:cNvPr id="7" name="Picture 6">
            <a:extLst>
              <a:ext uri="{FF2B5EF4-FFF2-40B4-BE49-F238E27FC236}">
                <a16:creationId xmlns:a16="http://schemas.microsoft.com/office/drawing/2014/main" id="{AB76B145-CB9F-4720-9BEC-C100F3DC934F}"/>
              </a:ext>
            </a:extLst>
          </p:cNvPr>
          <p:cNvPicPr>
            <a:picLocks noChangeAspect="1"/>
          </p:cNvPicPr>
          <p:nvPr/>
        </p:nvPicPr>
        <p:blipFill>
          <a:blip r:embed="rId3"/>
          <a:stretch>
            <a:fillRect/>
          </a:stretch>
        </p:blipFill>
        <p:spPr>
          <a:xfrm>
            <a:off x="590221" y="1983652"/>
            <a:ext cx="2728806" cy="4351338"/>
          </a:xfrm>
          <a:prstGeom prst="rect">
            <a:avLst/>
          </a:prstGeom>
        </p:spPr>
      </p:pic>
      <p:pic>
        <p:nvPicPr>
          <p:cNvPr id="9" name="Picture 8">
            <a:extLst>
              <a:ext uri="{FF2B5EF4-FFF2-40B4-BE49-F238E27FC236}">
                <a16:creationId xmlns:a16="http://schemas.microsoft.com/office/drawing/2014/main" id="{E4A713AE-8D01-473A-B222-0C0A70FA6C86}"/>
              </a:ext>
            </a:extLst>
          </p:cNvPr>
          <p:cNvPicPr>
            <a:picLocks noChangeAspect="1"/>
          </p:cNvPicPr>
          <p:nvPr/>
        </p:nvPicPr>
        <p:blipFill>
          <a:blip r:embed="rId4"/>
          <a:stretch>
            <a:fillRect/>
          </a:stretch>
        </p:blipFill>
        <p:spPr>
          <a:xfrm>
            <a:off x="8795105" y="1983651"/>
            <a:ext cx="3292120" cy="3676650"/>
          </a:xfrm>
          <a:prstGeom prst="rect">
            <a:avLst/>
          </a:prstGeom>
        </p:spPr>
      </p:pic>
    </p:spTree>
    <p:extLst>
      <p:ext uri="{BB962C8B-B14F-4D97-AF65-F5344CB8AC3E}">
        <p14:creationId xmlns:p14="http://schemas.microsoft.com/office/powerpoint/2010/main" val="4694620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26597-2EE4-406A-9E0D-42F31C60F434}"/>
              </a:ext>
            </a:extLst>
          </p:cNvPr>
          <p:cNvSpPr>
            <a:spLocks noGrp="1"/>
          </p:cNvSpPr>
          <p:nvPr>
            <p:ph type="title"/>
          </p:nvPr>
        </p:nvSpPr>
        <p:spPr/>
        <p:txBody>
          <a:bodyPr/>
          <a:lstStyle/>
          <a:p>
            <a:pPr algn="ctr"/>
            <a:r>
              <a:rPr lang="en-US" dirty="0">
                <a:solidFill>
                  <a:schemeClr val="accent5">
                    <a:lumMod val="40000"/>
                    <a:lumOff val="60000"/>
                  </a:schemeClr>
                </a:solidFill>
              </a:rPr>
              <a:t>Eisteddfod</a:t>
            </a:r>
            <a:endParaRPr lang="en-GB" dirty="0">
              <a:solidFill>
                <a:schemeClr val="accent5">
                  <a:lumMod val="40000"/>
                  <a:lumOff val="60000"/>
                </a:schemeClr>
              </a:solidFill>
            </a:endParaRPr>
          </a:p>
        </p:txBody>
      </p:sp>
      <p:sp>
        <p:nvSpPr>
          <p:cNvPr id="3" name="Content Placeholder 2">
            <a:extLst>
              <a:ext uri="{FF2B5EF4-FFF2-40B4-BE49-F238E27FC236}">
                <a16:creationId xmlns:a16="http://schemas.microsoft.com/office/drawing/2014/main" id="{7E652E91-4489-4EFB-A9EA-907BD7041247}"/>
              </a:ext>
            </a:extLst>
          </p:cNvPr>
          <p:cNvSpPr>
            <a:spLocks noGrp="1"/>
          </p:cNvSpPr>
          <p:nvPr>
            <p:ph idx="1"/>
          </p:nvPr>
        </p:nvSpPr>
        <p:spPr>
          <a:xfrm>
            <a:off x="838200" y="1825625"/>
            <a:ext cx="7019925" cy="4351338"/>
          </a:xfrm>
        </p:spPr>
        <p:txBody>
          <a:bodyPr/>
          <a:lstStyle/>
          <a:p>
            <a:r>
              <a:rPr lang="en-US" dirty="0"/>
              <a:t>First recorded instance in Cardigan, 1176</a:t>
            </a:r>
          </a:p>
          <a:p>
            <a:endParaRPr lang="en-US" dirty="0"/>
          </a:p>
          <a:p>
            <a:r>
              <a:rPr lang="en-US" dirty="0"/>
              <a:t>Recurrent ‘sessions’ throughout Middle Ages</a:t>
            </a:r>
          </a:p>
          <a:p>
            <a:endParaRPr lang="en-US" dirty="0"/>
          </a:p>
          <a:p>
            <a:r>
              <a:rPr lang="en-US" dirty="0"/>
              <a:t>Revived in 1700s</a:t>
            </a:r>
          </a:p>
          <a:p>
            <a:endParaRPr lang="en-US" dirty="0"/>
          </a:p>
          <a:p>
            <a:r>
              <a:rPr lang="en-US" dirty="0"/>
              <a:t>Emphasis on bardic tradition – Gorsedd meetings</a:t>
            </a:r>
          </a:p>
        </p:txBody>
      </p:sp>
      <p:pic>
        <p:nvPicPr>
          <p:cNvPr id="5" name="Picture 4">
            <a:extLst>
              <a:ext uri="{FF2B5EF4-FFF2-40B4-BE49-F238E27FC236}">
                <a16:creationId xmlns:a16="http://schemas.microsoft.com/office/drawing/2014/main" id="{A04B9DF4-FA00-43DC-B140-67F04C0CBDE8}"/>
              </a:ext>
            </a:extLst>
          </p:cNvPr>
          <p:cNvPicPr>
            <a:picLocks noChangeAspect="1"/>
          </p:cNvPicPr>
          <p:nvPr/>
        </p:nvPicPr>
        <p:blipFill>
          <a:blip r:embed="rId2"/>
          <a:stretch>
            <a:fillRect/>
          </a:stretch>
        </p:blipFill>
        <p:spPr>
          <a:xfrm>
            <a:off x="8477250" y="1690688"/>
            <a:ext cx="2971800" cy="4391025"/>
          </a:xfrm>
          <a:prstGeom prst="rect">
            <a:avLst/>
          </a:prstGeom>
        </p:spPr>
      </p:pic>
    </p:spTree>
    <p:extLst>
      <p:ext uri="{BB962C8B-B14F-4D97-AF65-F5344CB8AC3E}">
        <p14:creationId xmlns:p14="http://schemas.microsoft.com/office/powerpoint/2010/main" val="34253276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29EFA-3BF1-44A4-BD24-841BA656E669}"/>
              </a:ext>
            </a:extLst>
          </p:cNvPr>
          <p:cNvSpPr>
            <a:spLocks noGrp="1"/>
          </p:cNvSpPr>
          <p:nvPr>
            <p:ph type="title"/>
          </p:nvPr>
        </p:nvSpPr>
        <p:spPr/>
        <p:txBody>
          <a:bodyPr/>
          <a:lstStyle/>
          <a:p>
            <a:pPr algn="ctr"/>
            <a:r>
              <a:rPr lang="en-US" dirty="0">
                <a:solidFill>
                  <a:schemeClr val="accent5">
                    <a:lumMod val="40000"/>
                    <a:lumOff val="60000"/>
                  </a:schemeClr>
                </a:solidFill>
              </a:rPr>
              <a:t>Eisteddfod</a:t>
            </a:r>
            <a:endParaRPr lang="en-GB" dirty="0">
              <a:solidFill>
                <a:schemeClr val="accent5">
                  <a:lumMod val="40000"/>
                  <a:lumOff val="60000"/>
                </a:schemeClr>
              </a:solidFill>
            </a:endParaRPr>
          </a:p>
        </p:txBody>
      </p:sp>
      <p:pic>
        <p:nvPicPr>
          <p:cNvPr id="5" name="Content Placeholder 4">
            <a:extLst>
              <a:ext uri="{FF2B5EF4-FFF2-40B4-BE49-F238E27FC236}">
                <a16:creationId xmlns:a16="http://schemas.microsoft.com/office/drawing/2014/main" id="{5904B89B-D3D3-4B18-9902-04ACC6879A53}"/>
              </a:ext>
            </a:extLst>
          </p:cNvPr>
          <p:cNvPicPr>
            <a:picLocks noGrp="1" noChangeAspect="1"/>
          </p:cNvPicPr>
          <p:nvPr>
            <p:ph idx="1"/>
          </p:nvPr>
        </p:nvPicPr>
        <p:blipFill>
          <a:blip r:embed="rId2"/>
          <a:stretch>
            <a:fillRect/>
          </a:stretch>
        </p:blipFill>
        <p:spPr>
          <a:xfrm>
            <a:off x="5517328" y="1770678"/>
            <a:ext cx="6617659" cy="4351338"/>
          </a:xfrm>
        </p:spPr>
      </p:pic>
      <p:sp>
        <p:nvSpPr>
          <p:cNvPr id="7" name="TextBox 6">
            <a:extLst>
              <a:ext uri="{FF2B5EF4-FFF2-40B4-BE49-F238E27FC236}">
                <a16:creationId xmlns:a16="http://schemas.microsoft.com/office/drawing/2014/main" id="{B8BB3256-6ED7-48E8-8375-8D4A6CC6A356}"/>
              </a:ext>
            </a:extLst>
          </p:cNvPr>
          <p:cNvSpPr txBox="1"/>
          <p:nvPr/>
        </p:nvSpPr>
        <p:spPr>
          <a:xfrm>
            <a:off x="7051829" y="6308209"/>
            <a:ext cx="609600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Eisteddfod at Carnarvon Castle 1862</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33739734-6910-47EA-9D85-86EC111A31AC}"/>
              </a:ext>
            </a:extLst>
          </p:cNvPr>
          <p:cNvPicPr>
            <a:picLocks noChangeAspect="1"/>
          </p:cNvPicPr>
          <p:nvPr/>
        </p:nvPicPr>
        <p:blipFill>
          <a:blip r:embed="rId3"/>
          <a:stretch>
            <a:fillRect/>
          </a:stretch>
        </p:blipFill>
        <p:spPr>
          <a:xfrm>
            <a:off x="193505" y="1770678"/>
            <a:ext cx="5323823" cy="4351338"/>
          </a:xfrm>
          <a:prstGeom prst="rect">
            <a:avLst/>
          </a:prstGeom>
        </p:spPr>
      </p:pic>
      <p:sp>
        <p:nvSpPr>
          <p:cNvPr id="11" name="TextBox 10">
            <a:extLst>
              <a:ext uri="{FF2B5EF4-FFF2-40B4-BE49-F238E27FC236}">
                <a16:creationId xmlns:a16="http://schemas.microsoft.com/office/drawing/2014/main" id="{80F3E43B-832D-420B-9D15-99C78C47FE3F}"/>
              </a:ext>
            </a:extLst>
          </p:cNvPr>
          <p:cNvSpPr txBox="1"/>
          <p:nvPr/>
        </p:nvSpPr>
        <p:spPr>
          <a:xfrm>
            <a:off x="1119974" y="6308209"/>
            <a:ext cx="6572250"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Powys Eisteddfod 1864</a:t>
            </a:r>
          </a:p>
        </p:txBody>
      </p:sp>
    </p:spTree>
    <p:extLst>
      <p:ext uri="{BB962C8B-B14F-4D97-AF65-F5344CB8AC3E}">
        <p14:creationId xmlns:p14="http://schemas.microsoft.com/office/powerpoint/2010/main" val="192525061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BA393-97AA-4A8C-A6C8-5268128C4BA0}"/>
              </a:ext>
            </a:extLst>
          </p:cNvPr>
          <p:cNvSpPr>
            <a:spLocks noGrp="1"/>
          </p:cNvSpPr>
          <p:nvPr>
            <p:ph type="title"/>
          </p:nvPr>
        </p:nvSpPr>
        <p:spPr/>
        <p:txBody>
          <a:bodyPr/>
          <a:lstStyle/>
          <a:p>
            <a:pPr algn="ctr"/>
            <a:r>
              <a:rPr lang="en-US" dirty="0">
                <a:solidFill>
                  <a:schemeClr val="accent5">
                    <a:lumMod val="40000"/>
                    <a:lumOff val="60000"/>
                  </a:schemeClr>
                </a:solidFill>
              </a:rPr>
              <a:t>Invention of Druid Tradition</a:t>
            </a:r>
            <a:endParaRPr lang="en-GB" dirty="0">
              <a:solidFill>
                <a:schemeClr val="accent5">
                  <a:lumMod val="40000"/>
                  <a:lumOff val="60000"/>
                </a:schemeClr>
              </a:solidFill>
            </a:endParaRPr>
          </a:p>
        </p:txBody>
      </p:sp>
      <p:pic>
        <p:nvPicPr>
          <p:cNvPr id="5" name="Content Placeholder 4">
            <a:extLst>
              <a:ext uri="{FF2B5EF4-FFF2-40B4-BE49-F238E27FC236}">
                <a16:creationId xmlns:a16="http://schemas.microsoft.com/office/drawing/2014/main" id="{C9A90DCD-E73A-436C-AC82-40D8907D7A5E}"/>
              </a:ext>
            </a:extLst>
          </p:cNvPr>
          <p:cNvPicPr>
            <a:picLocks noGrp="1" noChangeAspect="1"/>
          </p:cNvPicPr>
          <p:nvPr>
            <p:ph idx="1"/>
          </p:nvPr>
        </p:nvPicPr>
        <p:blipFill>
          <a:blip r:embed="rId2"/>
          <a:stretch>
            <a:fillRect/>
          </a:stretch>
        </p:blipFill>
        <p:spPr>
          <a:xfrm>
            <a:off x="1238878" y="1690688"/>
            <a:ext cx="3428854" cy="4351338"/>
          </a:xfrm>
        </p:spPr>
      </p:pic>
      <p:sp>
        <p:nvSpPr>
          <p:cNvPr id="7" name="TextBox 6">
            <a:extLst>
              <a:ext uri="{FF2B5EF4-FFF2-40B4-BE49-F238E27FC236}">
                <a16:creationId xmlns:a16="http://schemas.microsoft.com/office/drawing/2014/main" id="{8DDE3537-50A9-4A36-9184-BA2BDB99DBAD}"/>
              </a:ext>
            </a:extLst>
          </p:cNvPr>
          <p:cNvSpPr txBox="1"/>
          <p:nvPr/>
        </p:nvSpPr>
        <p:spPr>
          <a:xfrm>
            <a:off x="1307977" y="6169709"/>
            <a:ext cx="6096000"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Purported Druidical Temple of Tre'r Dryw (Anglesey) - prepared by the Revd Henry Rowlands (1723)</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1" name="Picture 10">
            <a:extLst>
              <a:ext uri="{FF2B5EF4-FFF2-40B4-BE49-F238E27FC236}">
                <a16:creationId xmlns:a16="http://schemas.microsoft.com/office/drawing/2014/main" id="{FB17E6EE-2A01-4CFD-95E2-33E31482E258}"/>
              </a:ext>
            </a:extLst>
          </p:cNvPr>
          <p:cNvPicPr>
            <a:picLocks noChangeAspect="1"/>
          </p:cNvPicPr>
          <p:nvPr/>
        </p:nvPicPr>
        <p:blipFill>
          <a:blip r:embed="rId3"/>
          <a:stretch>
            <a:fillRect/>
          </a:stretch>
        </p:blipFill>
        <p:spPr>
          <a:xfrm>
            <a:off x="7662862" y="1615624"/>
            <a:ext cx="3381375" cy="4629150"/>
          </a:xfrm>
          <a:prstGeom prst="rect">
            <a:avLst/>
          </a:prstGeom>
        </p:spPr>
      </p:pic>
    </p:spTree>
    <p:extLst>
      <p:ext uri="{BB962C8B-B14F-4D97-AF65-F5344CB8AC3E}">
        <p14:creationId xmlns:p14="http://schemas.microsoft.com/office/powerpoint/2010/main" val="10665803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A4066-0B24-454F-8BD1-BF310850F6AA}"/>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E32016E1-4310-49B8-9BC0-9AEA2815CE35}"/>
              </a:ext>
            </a:extLst>
          </p:cNvPr>
          <p:cNvPicPr>
            <a:picLocks noGrp="1" noChangeAspect="1"/>
          </p:cNvPicPr>
          <p:nvPr>
            <p:ph idx="1"/>
          </p:nvPr>
        </p:nvPicPr>
        <p:blipFill>
          <a:blip r:embed="rId2"/>
          <a:stretch>
            <a:fillRect/>
          </a:stretch>
        </p:blipFill>
        <p:spPr>
          <a:xfrm>
            <a:off x="8029575" y="321271"/>
            <a:ext cx="3937482" cy="6171603"/>
          </a:xfrm>
        </p:spPr>
      </p:pic>
      <p:sp>
        <p:nvSpPr>
          <p:cNvPr id="7" name="TextBox 6">
            <a:extLst>
              <a:ext uri="{FF2B5EF4-FFF2-40B4-BE49-F238E27FC236}">
                <a16:creationId xmlns:a16="http://schemas.microsoft.com/office/drawing/2014/main" id="{6216677D-D38C-43DD-BC9B-97BA8CD39BFA}"/>
              </a:ext>
            </a:extLst>
          </p:cNvPr>
          <p:cNvSpPr txBox="1"/>
          <p:nvPr/>
        </p:nvSpPr>
        <p:spPr>
          <a:xfrm>
            <a:off x="5938791" y="2216096"/>
            <a:ext cx="1186649" cy="178042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Liverpool National Eisteddfod and Gorsedd, 1900</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7F364CC9-E66C-44B6-90AE-53797B129633}"/>
              </a:ext>
            </a:extLst>
          </p:cNvPr>
          <p:cNvPicPr>
            <a:picLocks noChangeAspect="1"/>
          </p:cNvPicPr>
          <p:nvPr/>
        </p:nvPicPr>
        <p:blipFill>
          <a:blip r:embed="rId3"/>
          <a:stretch>
            <a:fillRect/>
          </a:stretch>
        </p:blipFill>
        <p:spPr>
          <a:xfrm>
            <a:off x="1048961" y="438150"/>
            <a:ext cx="3846889" cy="6229780"/>
          </a:xfrm>
          <a:prstGeom prst="rect">
            <a:avLst/>
          </a:prstGeom>
        </p:spPr>
      </p:pic>
    </p:spTree>
    <p:extLst>
      <p:ext uri="{BB962C8B-B14F-4D97-AF65-F5344CB8AC3E}">
        <p14:creationId xmlns:p14="http://schemas.microsoft.com/office/powerpoint/2010/main" val="9682742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D8095-7799-457C-B748-76D770BDCF5A}"/>
              </a:ext>
            </a:extLst>
          </p:cNvPr>
          <p:cNvSpPr>
            <a:spLocks noGrp="1"/>
          </p:cNvSpPr>
          <p:nvPr>
            <p:ph type="title"/>
          </p:nvPr>
        </p:nvSpPr>
        <p:spPr>
          <a:xfrm>
            <a:off x="838200" y="18255"/>
            <a:ext cx="10515600" cy="1325563"/>
          </a:xfrm>
        </p:spPr>
        <p:txBody>
          <a:bodyPr/>
          <a:lstStyle/>
          <a:p>
            <a:pPr algn="ctr"/>
            <a:r>
              <a:rPr lang="en-GB" dirty="0">
                <a:solidFill>
                  <a:schemeClr val="accent5">
                    <a:lumMod val="40000"/>
                    <a:lumOff val="60000"/>
                  </a:schemeClr>
                </a:solidFill>
              </a:rPr>
              <a:t>Mari Lwyd as Intangible Heritage</a:t>
            </a:r>
          </a:p>
        </p:txBody>
      </p:sp>
      <p:sp>
        <p:nvSpPr>
          <p:cNvPr id="8" name="Content Placeholder 7">
            <a:extLst>
              <a:ext uri="{FF2B5EF4-FFF2-40B4-BE49-F238E27FC236}">
                <a16:creationId xmlns:a16="http://schemas.microsoft.com/office/drawing/2014/main" id="{BBF1640D-7088-488B-A125-46CD7F5D86A9}"/>
              </a:ext>
            </a:extLst>
          </p:cNvPr>
          <p:cNvSpPr>
            <a:spLocks noGrp="1"/>
          </p:cNvSpPr>
          <p:nvPr>
            <p:ph idx="1"/>
          </p:nvPr>
        </p:nvSpPr>
        <p:spPr>
          <a:xfrm>
            <a:off x="368300" y="1343818"/>
            <a:ext cx="8356600" cy="5260182"/>
          </a:xfrm>
        </p:spPr>
        <p:txBody>
          <a:bodyPr>
            <a:normAutofit lnSpcReduction="10000"/>
          </a:bodyPr>
          <a:lstStyle/>
          <a:p>
            <a:pPr marL="0" indent="0">
              <a:buNone/>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David Howell, 'Contemporising Custom: The Re-Imagining of the Mari Lwyd,' </a:t>
            </a:r>
            <a:r>
              <a:rPr kumimoji="0" lang="en-GB" sz="2000" b="0" i="1" u="none" strike="noStrike" kern="1200" cap="none" spc="0" normalizeH="0" baseline="0" noProof="0" dirty="0">
                <a:ln>
                  <a:noFill/>
                </a:ln>
                <a:solidFill>
                  <a:prstClr val="white"/>
                </a:solidFill>
                <a:effectLst/>
                <a:uLnTx/>
                <a:uFillTx/>
                <a:latin typeface="Calibri" panose="020F0502020204030204"/>
                <a:ea typeface="+mn-ea"/>
                <a:cs typeface="+mn-cs"/>
              </a:rPr>
              <a:t>International Journal of Intangible Heritage</a:t>
            </a: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 13 (2018): 66—79; Howell, 'The Intangible Cultural Heritage of Wales: a Need for Safeguarding?' </a:t>
            </a:r>
            <a:r>
              <a:rPr kumimoji="0" lang="en-GB" sz="2000" b="0" i="1" u="none" strike="noStrike" kern="1200" cap="none" spc="0" normalizeH="0" baseline="0" noProof="0" dirty="0">
                <a:ln>
                  <a:noFill/>
                </a:ln>
                <a:solidFill>
                  <a:prstClr val="white"/>
                </a:solidFill>
                <a:effectLst/>
                <a:uLnTx/>
                <a:uFillTx/>
                <a:latin typeface="Calibri" panose="020F0502020204030204"/>
                <a:ea typeface="+mn-ea"/>
                <a:cs typeface="+mn-cs"/>
              </a:rPr>
              <a:t>International Journal of Intangible Heritage</a:t>
            </a: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 8 (2013): 104—106.</a:t>
            </a:r>
          </a:p>
          <a:p>
            <a:endParaRPr lang="en-GB" sz="2000" dirty="0">
              <a:solidFill>
                <a:prstClr val="white"/>
              </a:solidFill>
              <a:latin typeface="Calibri" panose="020F0502020204030204"/>
            </a:endParaRPr>
          </a:p>
          <a:p>
            <a:r>
              <a:rPr lang="en-GB" dirty="0">
                <a:solidFill>
                  <a:prstClr val="white"/>
                </a:solidFill>
                <a:latin typeface="Calibri" panose="020F0502020204030204"/>
              </a:rPr>
              <a:t>What is ‘the’ Mari Lwyd, and why might it be considered an example of ‘intangible heritage’?</a:t>
            </a:r>
          </a:p>
          <a:p>
            <a:endParaRPr lang="en-GB" dirty="0">
              <a:solidFill>
                <a:prstClr val="white"/>
              </a:solidFill>
              <a:latin typeface="Calibri" panose="020F0502020204030204"/>
            </a:endParaRPr>
          </a:p>
          <a:p>
            <a:r>
              <a:rPr kumimoji="0" lang="en-GB" b="0" i="0" u="none" strike="noStrike" kern="1200" cap="none" spc="0" normalizeH="0" baseline="0" noProof="0" dirty="0">
                <a:ln>
                  <a:noFill/>
                </a:ln>
                <a:solidFill>
                  <a:prstClr val="white"/>
                </a:solidFill>
                <a:effectLst/>
                <a:uLnTx/>
                <a:uFillTx/>
                <a:latin typeface="Calibri" panose="020F0502020204030204"/>
                <a:ea typeface="+mn-ea"/>
                <a:cs typeface="+mn-cs"/>
              </a:rPr>
              <a:t>What varieties of the Mari L</a:t>
            </a:r>
            <a:r>
              <a:rPr lang="en-GB" dirty="0">
                <a:solidFill>
                  <a:prstClr val="white"/>
                </a:solidFill>
                <a:latin typeface="Calibri" panose="020F0502020204030204"/>
              </a:rPr>
              <a:t>wyd exist?</a:t>
            </a:r>
            <a:endParaRPr kumimoji="0" lang="en-GB" b="0" i="0" u="none" strike="noStrike" kern="1200" cap="none" spc="0" normalizeH="0" baseline="0" noProof="0" dirty="0">
              <a:ln>
                <a:noFill/>
              </a:ln>
              <a:solidFill>
                <a:prstClr val="white"/>
              </a:solidFill>
              <a:effectLst/>
              <a:uLnTx/>
              <a:uFillTx/>
              <a:latin typeface="Calibri" panose="020F0502020204030204"/>
              <a:ea typeface="+mn-ea"/>
              <a:cs typeface="+mn-cs"/>
            </a:endParaRPr>
          </a:p>
          <a:p>
            <a:endParaRPr kumimoji="0" lang="en-GB" b="0" i="0" u="none" strike="noStrike" kern="1200" cap="none" spc="0" normalizeH="0" baseline="0" noProof="0" dirty="0">
              <a:ln>
                <a:noFill/>
              </a:ln>
              <a:solidFill>
                <a:prstClr val="white"/>
              </a:solidFill>
              <a:effectLst/>
              <a:uLnTx/>
              <a:uFillTx/>
              <a:latin typeface="Calibri" panose="020F0502020204030204"/>
              <a:ea typeface="+mn-ea"/>
              <a:cs typeface="+mn-cs"/>
            </a:endParaRPr>
          </a:p>
          <a:p>
            <a:r>
              <a:rPr lang="en-GB" dirty="0">
                <a:solidFill>
                  <a:prstClr val="white"/>
                </a:solidFill>
                <a:latin typeface="Calibri" panose="020F0502020204030204"/>
              </a:rPr>
              <a:t>What are some of the issues affecting any potential recognition of Mari Lwyd as ‘intangible cultural heritage’ by UNESCO?</a:t>
            </a:r>
            <a:endParaRPr kumimoji="0" lang="en-GB" b="0" i="0" u="none" strike="noStrike" kern="1200" cap="none" spc="0" normalizeH="0" baseline="0" noProof="0" dirty="0">
              <a:ln>
                <a:noFill/>
              </a:ln>
              <a:solidFill>
                <a:srgbClr val="FFFF00"/>
              </a:solidFill>
              <a:effectLst/>
              <a:uLnTx/>
              <a:uFillTx/>
              <a:latin typeface="Calibri" panose="020F0502020204030204"/>
              <a:ea typeface="+mn-ea"/>
              <a:cs typeface="+mn-cs"/>
            </a:endParaRPr>
          </a:p>
          <a:p>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CB452988-E7E6-456F-8DD9-4C5CEFA7C5B2}"/>
              </a:ext>
            </a:extLst>
          </p:cNvPr>
          <p:cNvPicPr>
            <a:picLocks noChangeAspect="1"/>
          </p:cNvPicPr>
          <p:nvPr/>
        </p:nvPicPr>
        <p:blipFill>
          <a:blip r:embed="rId2"/>
          <a:stretch>
            <a:fillRect/>
          </a:stretch>
        </p:blipFill>
        <p:spPr>
          <a:xfrm>
            <a:off x="8953500" y="1957903"/>
            <a:ext cx="3062287" cy="2043391"/>
          </a:xfrm>
          <a:prstGeom prst="rect">
            <a:avLst/>
          </a:prstGeom>
        </p:spPr>
      </p:pic>
    </p:spTree>
    <p:extLst>
      <p:ext uri="{BB962C8B-B14F-4D97-AF65-F5344CB8AC3E}">
        <p14:creationId xmlns:p14="http://schemas.microsoft.com/office/powerpoint/2010/main" val="31597688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4002A-09D7-4262-9C39-8E0990347054}"/>
              </a:ext>
            </a:extLst>
          </p:cNvPr>
          <p:cNvSpPr>
            <a:spLocks noGrp="1"/>
          </p:cNvSpPr>
          <p:nvPr>
            <p:ph type="title"/>
          </p:nvPr>
        </p:nvSpPr>
        <p:spPr/>
        <p:txBody>
          <a:bodyPr/>
          <a:lstStyle/>
          <a:p>
            <a:endParaRPr lang="en-GB" dirty="0"/>
          </a:p>
        </p:txBody>
      </p:sp>
      <p:pic>
        <p:nvPicPr>
          <p:cNvPr id="4" name="Online Media 3" title="Mari Lwyd 2018">
            <a:hlinkClick r:id="" action="ppaction://media"/>
            <a:extLst>
              <a:ext uri="{FF2B5EF4-FFF2-40B4-BE49-F238E27FC236}">
                <a16:creationId xmlns:a16="http://schemas.microsoft.com/office/drawing/2014/main" id="{FA1BEDF7-7FB2-450D-9DB9-DA8E18005B2D}"/>
              </a:ext>
            </a:extLst>
          </p:cNvPr>
          <p:cNvPicPr>
            <a:picLocks noGrp="1" noRot="1" noChangeAspect="1"/>
          </p:cNvPicPr>
          <p:nvPr>
            <p:ph idx="1"/>
            <a:videoFile r:link="rId1"/>
          </p:nvPr>
        </p:nvPicPr>
        <p:blipFill>
          <a:blip r:embed="rId3"/>
          <a:stretch>
            <a:fillRect/>
          </a:stretch>
        </p:blipFill>
        <p:spPr>
          <a:xfrm>
            <a:off x="639433" y="523081"/>
            <a:ext cx="10285742" cy="5811838"/>
          </a:xfrm>
          <a:prstGeom prst="rect">
            <a:avLst/>
          </a:prstGeom>
        </p:spPr>
      </p:pic>
    </p:spTree>
    <p:extLst>
      <p:ext uri="{BB962C8B-B14F-4D97-AF65-F5344CB8AC3E}">
        <p14:creationId xmlns:p14="http://schemas.microsoft.com/office/powerpoint/2010/main" val="2194146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E6281-9CA1-4534-A5AE-49863F1CB1C8}"/>
              </a:ext>
            </a:extLst>
          </p:cNvPr>
          <p:cNvSpPr>
            <a:spLocks noGrp="1"/>
          </p:cNvSpPr>
          <p:nvPr>
            <p:ph type="title"/>
          </p:nvPr>
        </p:nvSpPr>
        <p:spPr/>
        <p:txBody>
          <a:bodyPr/>
          <a:lstStyle/>
          <a:p>
            <a:pPr algn="ctr"/>
            <a:r>
              <a:rPr lang="en-GB" dirty="0">
                <a:solidFill>
                  <a:schemeClr val="accent5">
                    <a:lumMod val="40000"/>
                    <a:lumOff val="60000"/>
                  </a:schemeClr>
                </a:solidFill>
              </a:rPr>
              <a:t>Mari Lwyd as Intangible Heritage</a:t>
            </a:r>
          </a:p>
        </p:txBody>
      </p:sp>
      <p:sp>
        <p:nvSpPr>
          <p:cNvPr id="3" name="Content Placeholder 2">
            <a:extLst>
              <a:ext uri="{FF2B5EF4-FFF2-40B4-BE49-F238E27FC236}">
                <a16:creationId xmlns:a16="http://schemas.microsoft.com/office/drawing/2014/main" id="{BC6ABCB2-94BB-49B3-9634-A4EE8FA26C72}"/>
              </a:ext>
            </a:extLst>
          </p:cNvPr>
          <p:cNvSpPr>
            <a:spLocks noGrp="1"/>
          </p:cNvSpPr>
          <p:nvPr>
            <p:ph idx="1"/>
          </p:nvPr>
        </p:nvSpPr>
        <p:spPr/>
        <p:txBody>
          <a:bodyPr>
            <a:normAutofit lnSpcReduction="10000"/>
          </a:bodyPr>
          <a:lstStyle/>
          <a:p>
            <a:pPr marL="0" indent="0">
              <a:buNone/>
            </a:pPr>
            <a:r>
              <a:rPr lang="en-GB" dirty="0"/>
              <a:t>Identifiers … for the traditional Mari Lwyd … include:</a:t>
            </a:r>
          </a:p>
          <a:p>
            <a:r>
              <a:rPr lang="en-GB" dirty="0"/>
              <a:t>1. a horse’s head effigy, predominantly though not exclusively made from a skull;</a:t>
            </a:r>
          </a:p>
          <a:p>
            <a:r>
              <a:rPr lang="en-GB" dirty="0"/>
              <a:t>2. that the skull was acquired locally, or the effigy made locally;</a:t>
            </a:r>
          </a:p>
          <a:p>
            <a:r>
              <a:rPr lang="en-GB" dirty="0"/>
              <a:t>3. the accompaniment of a small ‘party’ (which historically would only include men) with ‘characters’;</a:t>
            </a:r>
          </a:p>
          <a:p>
            <a:r>
              <a:rPr lang="en-GB" dirty="0"/>
              <a:t>4. the performance of a pwnco, with improvised competitive verses;</a:t>
            </a:r>
          </a:p>
          <a:p>
            <a:r>
              <a:rPr lang="en-GB" dirty="0"/>
              <a:t>5. the movement of the Mari party between homesteads in a community.</a:t>
            </a:r>
          </a:p>
          <a:p>
            <a:pPr algn="r">
              <a:buFontTx/>
              <a:buChar cha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Howell, 'Contemporising Custom,’ p. 75.</a:t>
            </a:r>
          </a:p>
          <a:p>
            <a:pPr>
              <a:buFontTx/>
              <a:buChar char="-"/>
            </a:pPr>
            <a:endParaRPr lang="en-GB" dirty="0"/>
          </a:p>
        </p:txBody>
      </p:sp>
    </p:spTree>
    <p:extLst>
      <p:ext uri="{BB962C8B-B14F-4D97-AF65-F5344CB8AC3E}">
        <p14:creationId xmlns:p14="http://schemas.microsoft.com/office/powerpoint/2010/main" val="209102273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80042-375B-43A9-A42B-A34F4A86D576}"/>
              </a:ext>
            </a:extLst>
          </p:cNvPr>
          <p:cNvSpPr>
            <a:spLocks noGrp="1"/>
          </p:cNvSpPr>
          <p:nvPr>
            <p:ph type="title"/>
          </p:nvPr>
        </p:nvSpPr>
        <p:spPr/>
        <p:txBody>
          <a:bodyPr/>
          <a:lstStyle/>
          <a:p>
            <a:pPr algn="ctr"/>
            <a:r>
              <a:rPr lang="en-GB" dirty="0">
                <a:solidFill>
                  <a:srgbClr val="FFFF00"/>
                </a:solidFill>
              </a:rPr>
              <a:t>3. Food as Intangible Heritage </a:t>
            </a:r>
          </a:p>
        </p:txBody>
      </p:sp>
      <p:sp>
        <p:nvSpPr>
          <p:cNvPr id="3" name="Content Placeholder 2">
            <a:extLst>
              <a:ext uri="{FF2B5EF4-FFF2-40B4-BE49-F238E27FC236}">
                <a16:creationId xmlns:a16="http://schemas.microsoft.com/office/drawing/2014/main" id="{2E533656-E40C-455B-A070-B13C19A76FB3}"/>
              </a:ext>
            </a:extLst>
          </p:cNvPr>
          <p:cNvSpPr>
            <a:spLocks noGrp="1"/>
          </p:cNvSpPr>
          <p:nvPr>
            <p:ph idx="1"/>
          </p:nvPr>
        </p:nvSpPr>
        <p:spPr/>
        <p:txBody>
          <a:bodyPr>
            <a:normAutofit/>
          </a:bodyPr>
          <a:lstStyle/>
          <a:p>
            <a:r>
              <a:rPr lang="en-GB" dirty="0"/>
              <a:t>Ilaria Porciani, 'Food Heritage and Nationalism in Europe,' in </a:t>
            </a:r>
            <a:r>
              <a:rPr lang="en-GB" i="1" dirty="0"/>
              <a:t>Food Heritage and Nationalism in Europe</a:t>
            </a:r>
            <a:r>
              <a:rPr lang="en-GB" dirty="0"/>
              <a:t>, ed. by Porciani (London: Routledge, 2020): 3—32.</a:t>
            </a:r>
          </a:p>
          <a:p>
            <a:r>
              <a:rPr lang="en-GB" dirty="0"/>
              <a:t>Clare A Sammells, 'Haute Traditional Cuisines: How UNESCO’s List of Intangible Heritage Links the Cosmopolitan to the Local,' in </a:t>
            </a:r>
            <a:r>
              <a:rPr lang="en-GB" i="1" dirty="0"/>
              <a:t>Edible Identities: Food as Cultural Heritage </a:t>
            </a:r>
            <a:r>
              <a:rPr lang="en-GB" dirty="0"/>
              <a:t>ed. by Ronda Brulotte and Michael DiGiovine, eds. (Farnham: Ashgate, 2014): 141—158.</a:t>
            </a:r>
          </a:p>
          <a:p>
            <a:r>
              <a:rPr lang="en-GB" dirty="0"/>
              <a:t>Bahar Aykan, 'The Politics of Intangible Heritage and Food Fights in Western Asia,' </a:t>
            </a:r>
            <a:r>
              <a:rPr lang="en-GB" i="1" dirty="0"/>
              <a:t>International Journal of Heritage Studies</a:t>
            </a:r>
            <a:r>
              <a:rPr lang="en-GB" dirty="0"/>
              <a:t>, 22:10 (2016): 799–810.</a:t>
            </a:r>
          </a:p>
        </p:txBody>
      </p:sp>
    </p:spTree>
    <p:extLst>
      <p:ext uri="{BB962C8B-B14F-4D97-AF65-F5344CB8AC3E}">
        <p14:creationId xmlns:p14="http://schemas.microsoft.com/office/powerpoint/2010/main" val="327335657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80042-375B-43A9-A42B-A34F4A86D576}"/>
              </a:ext>
            </a:extLst>
          </p:cNvPr>
          <p:cNvSpPr>
            <a:spLocks noGrp="1"/>
          </p:cNvSpPr>
          <p:nvPr>
            <p:ph type="title"/>
          </p:nvPr>
        </p:nvSpPr>
        <p:spPr/>
        <p:txBody>
          <a:bodyPr/>
          <a:lstStyle/>
          <a:p>
            <a:pPr algn="ctr"/>
            <a:r>
              <a:rPr lang="en-GB" dirty="0">
                <a:solidFill>
                  <a:srgbClr val="FFFF00"/>
                </a:solidFill>
              </a:rPr>
              <a:t>Food and National Identity</a:t>
            </a:r>
          </a:p>
        </p:txBody>
      </p:sp>
      <p:sp>
        <p:nvSpPr>
          <p:cNvPr id="3" name="Content Placeholder 2">
            <a:extLst>
              <a:ext uri="{FF2B5EF4-FFF2-40B4-BE49-F238E27FC236}">
                <a16:creationId xmlns:a16="http://schemas.microsoft.com/office/drawing/2014/main" id="{2E533656-E40C-455B-A070-B13C19A76FB3}"/>
              </a:ext>
            </a:extLst>
          </p:cNvPr>
          <p:cNvSpPr>
            <a:spLocks noGrp="1"/>
          </p:cNvSpPr>
          <p:nvPr>
            <p:ph idx="1"/>
          </p:nvPr>
        </p:nvSpPr>
        <p:spPr/>
        <p:txBody>
          <a:bodyPr>
            <a:normAutofit/>
          </a:bodyPr>
          <a:lstStyle/>
          <a:p>
            <a:r>
              <a:rPr lang="en-GB" dirty="0"/>
              <a:t>In what ways might food be considered either intangible heritage or an invented tradition?</a:t>
            </a:r>
          </a:p>
          <a:p>
            <a:endParaRPr lang="en-GB" dirty="0"/>
          </a:p>
          <a:p>
            <a:r>
              <a:rPr lang="en-GB" dirty="0"/>
              <a:t>Why might food be an important component of national identities?</a:t>
            </a:r>
          </a:p>
          <a:p>
            <a:endParaRPr lang="en-GB" dirty="0"/>
          </a:p>
          <a:p>
            <a:r>
              <a:rPr lang="en-GB" dirty="0"/>
              <a:t>Might any tensions or contradictions be identified in relation to food’s association with national (as opposed cosmopolitan/global) identities?</a:t>
            </a:r>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400266315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2706A-8C2E-422D-BEF9-86127C8A59E7}"/>
              </a:ext>
            </a:extLst>
          </p:cNvPr>
          <p:cNvSpPr>
            <a:spLocks noGrp="1"/>
          </p:cNvSpPr>
          <p:nvPr>
            <p:ph type="title"/>
          </p:nvPr>
        </p:nvSpPr>
        <p:spPr/>
        <p:txBody>
          <a:bodyPr/>
          <a:lstStyle/>
          <a:p>
            <a:r>
              <a:rPr lang="en-GB" dirty="0">
                <a:solidFill>
                  <a:srgbClr val="FFFF00"/>
                </a:solidFill>
              </a:rPr>
              <a:t>McDonaldization</a:t>
            </a:r>
          </a:p>
        </p:txBody>
      </p:sp>
      <p:sp>
        <p:nvSpPr>
          <p:cNvPr id="3" name="Content Placeholder 2">
            <a:extLst>
              <a:ext uri="{FF2B5EF4-FFF2-40B4-BE49-F238E27FC236}">
                <a16:creationId xmlns:a16="http://schemas.microsoft.com/office/drawing/2014/main" id="{6CB1A5AB-6FE4-4054-9A93-442ADA7F4D70}"/>
              </a:ext>
            </a:extLst>
          </p:cNvPr>
          <p:cNvSpPr>
            <a:spLocks noGrp="1"/>
          </p:cNvSpPr>
          <p:nvPr>
            <p:ph idx="1"/>
          </p:nvPr>
        </p:nvSpPr>
        <p:spPr/>
        <p:txBody>
          <a:bodyPr>
            <a:normAutofit/>
          </a:bodyPr>
          <a:lstStyle/>
          <a:p>
            <a:r>
              <a:rPr lang="en-GB" dirty="0"/>
              <a:t>Efficiency</a:t>
            </a:r>
          </a:p>
          <a:p>
            <a:r>
              <a:rPr lang="en-GB" dirty="0"/>
              <a:t>Calculability</a:t>
            </a:r>
          </a:p>
          <a:p>
            <a:r>
              <a:rPr lang="en-GB" dirty="0"/>
              <a:t>Predictability </a:t>
            </a:r>
          </a:p>
          <a:p>
            <a:r>
              <a:rPr lang="en-GB" dirty="0"/>
              <a:t>Control</a:t>
            </a:r>
          </a:p>
        </p:txBody>
      </p:sp>
      <p:pic>
        <p:nvPicPr>
          <p:cNvPr id="4" name="Picture 3">
            <a:extLst>
              <a:ext uri="{FF2B5EF4-FFF2-40B4-BE49-F238E27FC236}">
                <a16:creationId xmlns:a16="http://schemas.microsoft.com/office/drawing/2014/main" id="{F35A9F5B-728A-4A40-AA8C-390B98A37FAC}"/>
              </a:ext>
            </a:extLst>
          </p:cNvPr>
          <p:cNvPicPr>
            <a:picLocks noChangeAspect="1"/>
          </p:cNvPicPr>
          <p:nvPr/>
        </p:nvPicPr>
        <p:blipFill>
          <a:blip r:embed="rId2"/>
          <a:stretch>
            <a:fillRect/>
          </a:stretch>
        </p:blipFill>
        <p:spPr>
          <a:xfrm>
            <a:off x="7880537" y="0"/>
            <a:ext cx="4311463" cy="6858000"/>
          </a:xfrm>
          <a:prstGeom prst="rect">
            <a:avLst/>
          </a:prstGeom>
        </p:spPr>
      </p:pic>
      <p:pic>
        <p:nvPicPr>
          <p:cNvPr id="5" name="Picture 4">
            <a:extLst>
              <a:ext uri="{FF2B5EF4-FFF2-40B4-BE49-F238E27FC236}">
                <a16:creationId xmlns:a16="http://schemas.microsoft.com/office/drawing/2014/main" id="{7A943F36-FF8D-4096-8A2E-FFAB087D9792}"/>
              </a:ext>
            </a:extLst>
          </p:cNvPr>
          <p:cNvPicPr>
            <a:picLocks noChangeAspect="1"/>
          </p:cNvPicPr>
          <p:nvPr/>
        </p:nvPicPr>
        <p:blipFill>
          <a:blip r:embed="rId3"/>
          <a:stretch>
            <a:fillRect/>
          </a:stretch>
        </p:blipFill>
        <p:spPr>
          <a:xfrm>
            <a:off x="4079584" y="1825625"/>
            <a:ext cx="3401553" cy="4351338"/>
          </a:xfrm>
          <a:prstGeom prst="rect">
            <a:avLst/>
          </a:prstGeom>
        </p:spPr>
      </p:pic>
    </p:spTree>
    <p:extLst>
      <p:ext uri="{BB962C8B-B14F-4D97-AF65-F5344CB8AC3E}">
        <p14:creationId xmlns:p14="http://schemas.microsoft.com/office/powerpoint/2010/main" val="44227188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AE468-EB5D-423E-B0A0-6D4523567256}"/>
              </a:ext>
            </a:extLst>
          </p:cNvPr>
          <p:cNvSpPr>
            <a:spLocks noGrp="1"/>
          </p:cNvSpPr>
          <p:nvPr>
            <p:ph type="title"/>
          </p:nvPr>
        </p:nvSpPr>
        <p:spPr/>
        <p:txBody>
          <a:bodyPr/>
          <a:lstStyle/>
          <a:p>
            <a:pPr algn="ctr"/>
            <a:r>
              <a:rPr lang="en-GB" dirty="0">
                <a:solidFill>
                  <a:srgbClr val="FFFF00"/>
                </a:solidFill>
              </a:rPr>
              <a:t>The Columbian Exchange</a:t>
            </a:r>
            <a:endParaRPr lang="en-GB" dirty="0"/>
          </a:p>
        </p:txBody>
      </p:sp>
      <p:sp>
        <p:nvSpPr>
          <p:cNvPr id="3" name="Content Placeholder 2">
            <a:extLst>
              <a:ext uri="{FF2B5EF4-FFF2-40B4-BE49-F238E27FC236}">
                <a16:creationId xmlns:a16="http://schemas.microsoft.com/office/drawing/2014/main" id="{B3D087C8-04F6-4B48-91FD-C9B8F0EEC18E}"/>
              </a:ext>
            </a:extLst>
          </p:cNvPr>
          <p:cNvSpPr>
            <a:spLocks noGrp="1"/>
          </p:cNvSpPr>
          <p:nvPr>
            <p:ph idx="1"/>
          </p:nvPr>
        </p:nvSpPr>
        <p:spPr>
          <a:xfrm>
            <a:off x="237680" y="1871522"/>
            <a:ext cx="3048000" cy="4351338"/>
          </a:xfrm>
        </p:spPr>
        <p:txBody>
          <a:bodyPr>
            <a:normAutofit fontScale="92500" lnSpcReduction="20000"/>
          </a:bodyPr>
          <a:lstStyle/>
          <a:p>
            <a:r>
              <a:rPr lang="en-GB" sz="4000" dirty="0"/>
              <a:t>Exportation of ‘Old World’ foods to the Americas</a:t>
            </a:r>
          </a:p>
          <a:p>
            <a:endParaRPr lang="en-GB" sz="4000" dirty="0"/>
          </a:p>
          <a:p>
            <a:r>
              <a:rPr lang="en-GB" sz="4000" dirty="0"/>
              <a:t>Importation of ‘New World’ foods into Europe</a:t>
            </a:r>
          </a:p>
        </p:txBody>
      </p:sp>
      <p:pic>
        <p:nvPicPr>
          <p:cNvPr id="4" name="Picture 3">
            <a:extLst>
              <a:ext uri="{FF2B5EF4-FFF2-40B4-BE49-F238E27FC236}">
                <a16:creationId xmlns:a16="http://schemas.microsoft.com/office/drawing/2014/main" id="{C09B5D9D-B9D7-407F-84D6-C16DD2CDF6E2}"/>
              </a:ext>
            </a:extLst>
          </p:cNvPr>
          <p:cNvPicPr>
            <a:picLocks noChangeAspect="1"/>
          </p:cNvPicPr>
          <p:nvPr/>
        </p:nvPicPr>
        <p:blipFill>
          <a:blip r:embed="rId2"/>
          <a:stretch>
            <a:fillRect/>
          </a:stretch>
        </p:blipFill>
        <p:spPr>
          <a:xfrm>
            <a:off x="3285680" y="1690690"/>
            <a:ext cx="5789442" cy="3081478"/>
          </a:xfrm>
          <a:prstGeom prst="rect">
            <a:avLst/>
          </a:prstGeom>
        </p:spPr>
      </p:pic>
      <p:pic>
        <p:nvPicPr>
          <p:cNvPr id="6" name="Picture 5">
            <a:extLst>
              <a:ext uri="{FF2B5EF4-FFF2-40B4-BE49-F238E27FC236}">
                <a16:creationId xmlns:a16="http://schemas.microsoft.com/office/drawing/2014/main" id="{25A9684F-E268-43B0-BDB9-55F67A75D71B}"/>
              </a:ext>
            </a:extLst>
          </p:cNvPr>
          <p:cNvPicPr>
            <a:picLocks noChangeAspect="1"/>
          </p:cNvPicPr>
          <p:nvPr/>
        </p:nvPicPr>
        <p:blipFill>
          <a:blip r:embed="rId3"/>
          <a:stretch>
            <a:fillRect/>
          </a:stretch>
        </p:blipFill>
        <p:spPr>
          <a:xfrm>
            <a:off x="9312074" y="1690690"/>
            <a:ext cx="2737856" cy="4228082"/>
          </a:xfrm>
          <a:prstGeom prst="rect">
            <a:avLst/>
          </a:prstGeom>
        </p:spPr>
      </p:pic>
    </p:spTree>
    <p:extLst>
      <p:ext uri="{BB962C8B-B14F-4D97-AF65-F5344CB8AC3E}">
        <p14:creationId xmlns:p14="http://schemas.microsoft.com/office/powerpoint/2010/main" val="128801658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80042-375B-43A9-A42B-A34F4A86D576}"/>
              </a:ext>
            </a:extLst>
          </p:cNvPr>
          <p:cNvSpPr>
            <a:spLocks noGrp="1"/>
          </p:cNvSpPr>
          <p:nvPr>
            <p:ph type="title"/>
          </p:nvPr>
        </p:nvSpPr>
        <p:spPr/>
        <p:txBody>
          <a:bodyPr/>
          <a:lstStyle/>
          <a:p>
            <a:r>
              <a:rPr lang="en-GB" dirty="0">
                <a:solidFill>
                  <a:srgbClr val="FFFF00"/>
                </a:solidFill>
              </a:rPr>
              <a:t>Food and Nationalism</a:t>
            </a:r>
          </a:p>
        </p:txBody>
      </p:sp>
      <p:sp>
        <p:nvSpPr>
          <p:cNvPr id="3" name="Content Placeholder 2">
            <a:extLst>
              <a:ext uri="{FF2B5EF4-FFF2-40B4-BE49-F238E27FC236}">
                <a16:creationId xmlns:a16="http://schemas.microsoft.com/office/drawing/2014/main" id="{2E533656-E40C-455B-A070-B13C19A76FB3}"/>
              </a:ext>
            </a:extLst>
          </p:cNvPr>
          <p:cNvSpPr>
            <a:spLocks noGrp="1"/>
          </p:cNvSpPr>
          <p:nvPr>
            <p:ph idx="1"/>
          </p:nvPr>
        </p:nvSpPr>
        <p:spPr/>
        <p:txBody>
          <a:bodyPr>
            <a:normAutofit/>
          </a:bodyPr>
          <a:lstStyle/>
          <a:p>
            <a:r>
              <a:rPr lang="en-GB" dirty="0"/>
              <a:t>What do you understand by the following terms:</a:t>
            </a:r>
          </a:p>
          <a:p>
            <a:endParaRPr lang="en-GB" dirty="0"/>
          </a:p>
          <a:p>
            <a:pPr marL="0" indent="0">
              <a:buNone/>
            </a:pPr>
            <a:r>
              <a:rPr lang="en-GB" dirty="0"/>
              <a:t>- Gastronationalism</a:t>
            </a:r>
          </a:p>
          <a:p>
            <a:pPr>
              <a:buFontTx/>
              <a:buChar char="-"/>
            </a:pPr>
            <a:r>
              <a:rPr lang="en-GB" dirty="0"/>
              <a:t>Gastrodiplomacy</a:t>
            </a:r>
          </a:p>
          <a:p>
            <a:pPr>
              <a:buFontTx/>
              <a:buChar char="-"/>
            </a:pPr>
            <a:r>
              <a:rPr lang="en-GB" dirty="0"/>
              <a:t>‘Edible chronotopes’</a:t>
            </a:r>
          </a:p>
          <a:p>
            <a:pPr>
              <a:buFontTx/>
              <a:buChar char="-"/>
            </a:pPr>
            <a:r>
              <a:rPr lang="en-GB" dirty="0"/>
              <a:t>Mixophobia</a:t>
            </a:r>
          </a:p>
          <a:p>
            <a:pPr>
              <a:buFontTx/>
              <a:buChar char="-"/>
            </a:pPr>
            <a:r>
              <a:rPr lang="en-GB" dirty="0"/>
              <a:t>Haute cuisine</a:t>
            </a:r>
          </a:p>
          <a:p>
            <a:pPr>
              <a:buFontTx/>
              <a:buChar char="-"/>
            </a:pPr>
            <a:r>
              <a:rPr lang="en-GB" dirty="0"/>
              <a:t>Haute traditional cuisine?</a:t>
            </a:r>
          </a:p>
          <a:p>
            <a:pPr>
              <a:buFontTx/>
              <a:buChar char="-"/>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5711314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54408-90FD-4097-84F1-75E7831D30A3}"/>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2A20FF6F-3BE4-43B0-88EA-5B72CE319EF3}"/>
              </a:ext>
            </a:extLst>
          </p:cNvPr>
          <p:cNvPicPr>
            <a:picLocks noGrp="1" noChangeAspect="1"/>
          </p:cNvPicPr>
          <p:nvPr>
            <p:ph idx="1"/>
          </p:nvPr>
        </p:nvPicPr>
        <p:blipFill>
          <a:blip r:embed="rId2"/>
          <a:stretch>
            <a:fillRect/>
          </a:stretch>
        </p:blipFill>
        <p:spPr>
          <a:xfrm>
            <a:off x="477075" y="649210"/>
            <a:ext cx="3990149" cy="5837441"/>
          </a:xfrm>
        </p:spPr>
      </p:pic>
      <p:pic>
        <p:nvPicPr>
          <p:cNvPr id="7" name="Picture 6">
            <a:extLst>
              <a:ext uri="{FF2B5EF4-FFF2-40B4-BE49-F238E27FC236}">
                <a16:creationId xmlns:a16="http://schemas.microsoft.com/office/drawing/2014/main" id="{65532520-A97C-4398-AB12-5E01EB57FA6F}"/>
              </a:ext>
            </a:extLst>
          </p:cNvPr>
          <p:cNvPicPr>
            <a:picLocks noChangeAspect="1"/>
          </p:cNvPicPr>
          <p:nvPr/>
        </p:nvPicPr>
        <p:blipFill>
          <a:blip r:embed="rId3"/>
          <a:stretch>
            <a:fillRect/>
          </a:stretch>
        </p:blipFill>
        <p:spPr>
          <a:xfrm>
            <a:off x="5076825" y="522333"/>
            <a:ext cx="5615170" cy="4399079"/>
          </a:xfrm>
          <a:prstGeom prst="rect">
            <a:avLst/>
          </a:prstGeom>
        </p:spPr>
      </p:pic>
      <p:pic>
        <p:nvPicPr>
          <p:cNvPr id="9" name="Picture 8">
            <a:extLst>
              <a:ext uri="{FF2B5EF4-FFF2-40B4-BE49-F238E27FC236}">
                <a16:creationId xmlns:a16="http://schemas.microsoft.com/office/drawing/2014/main" id="{8075B7D1-97B3-413A-9C2C-AD134582D832}"/>
              </a:ext>
            </a:extLst>
          </p:cNvPr>
          <p:cNvPicPr>
            <a:picLocks noChangeAspect="1"/>
          </p:cNvPicPr>
          <p:nvPr/>
        </p:nvPicPr>
        <p:blipFill>
          <a:blip r:embed="rId4"/>
          <a:stretch>
            <a:fillRect/>
          </a:stretch>
        </p:blipFill>
        <p:spPr>
          <a:xfrm>
            <a:off x="7724778" y="4412352"/>
            <a:ext cx="4371975" cy="2350524"/>
          </a:xfrm>
          <a:prstGeom prst="rect">
            <a:avLst/>
          </a:prstGeom>
        </p:spPr>
      </p:pic>
    </p:spTree>
    <p:extLst>
      <p:ext uri="{BB962C8B-B14F-4D97-AF65-F5344CB8AC3E}">
        <p14:creationId xmlns:p14="http://schemas.microsoft.com/office/powerpoint/2010/main" val="76943205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80042-375B-43A9-A42B-A34F4A86D576}"/>
              </a:ext>
            </a:extLst>
          </p:cNvPr>
          <p:cNvSpPr>
            <a:spLocks noGrp="1"/>
          </p:cNvSpPr>
          <p:nvPr>
            <p:ph type="title"/>
          </p:nvPr>
        </p:nvSpPr>
        <p:spPr/>
        <p:txBody>
          <a:bodyPr/>
          <a:lstStyle/>
          <a:p>
            <a:r>
              <a:rPr lang="en-GB" dirty="0">
                <a:solidFill>
                  <a:srgbClr val="FFFF00"/>
                </a:solidFill>
              </a:rPr>
              <a:t>Food and Nationalism</a:t>
            </a:r>
          </a:p>
        </p:txBody>
      </p:sp>
      <p:sp>
        <p:nvSpPr>
          <p:cNvPr id="3" name="Content Placeholder 2">
            <a:extLst>
              <a:ext uri="{FF2B5EF4-FFF2-40B4-BE49-F238E27FC236}">
                <a16:creationId xmlns:a16="http://schemas.microsoft.com/office/drawing/2014/main" id="{2E533656-E40C-455B-A070-B13C19A76FB3}"/>
              </a:ext>
            </a:extLst>
          </p:cNvPr>
          <p:cNvSpPr>
            <a:spLocks noGrp="1"/>
          </p:cNvSpPr>
          <p:nvPr>
            <p:ph idx="1"/>
          </p:nvPr>
        </p:nvSpPr>
        <p:spPr/>
        <p:txBody>
          <a:bodyPr>
            <a:normAutofit/>
          </a:bodyPr>
          <a:lstStyle/>
          <a:p>
            <a:r>
              <a:rPr lang="en-GB" dirty="0"/>
              <a:t>What do the authors have to say about the following examples of food practices:</a:t>
            </a:r>
          </a:p>
          <a:p>
            <a:endParaRPr lang="en-GB" dirty="0"/>
          </a:p>
          <a:p>
            <a:pPr>
              <a:buFontTx/>
              <a:buChar char="-"/>
            </a:pPr>
            <a:r>
              <a:rPr lang="en-GB" dirty="0"/>
              <a:t>Fois gras (Porciani, p. 9)</a:t>
            </a:r>
          </a:p>
          <a:p>
            <a:pPr>
              <a:buFontTx/>
              <a:buChar char="-"/>
            </a:pPr>
            <a:r>
              <a:rPr lang="en-GB" dirty="0"/>
              <a:t>Hummus, couscous and felafel (Porciani, p. 9)</a:t>
            </a:r>
          </a:p>
          <a:p>
            <a:pPr>
              <a:buFontTx/>
              <a:buChar char="-"/>
            </a:pPr>
            <a:r>
              <a:rPr lang="en-GB" dirty="0"/>
              <a:t>Roast beef (Porciani, p. 13)</a:t>
            </a:r>
          </a:p>
          <a:p>
            <a:pPr>
              <a:buFontTx/>
              <a:buChar char="-"/>
            </a:pPr>
            <a:r>
              <a:rPr lang="en-GB" dirty="0"/>
              <a:t>New Nordic Cuisine (Porciani, p. 10)</a:t>
            </a:r>
          </a:p>
          <a:p>
            <a:pPr>
              <a:buFontTx/>
              <a:buChar char="-"/>
            </a:pPr>
            <a:r>
              <a:rPr lang="en-GB" dirty="0"/>
              <a:t>Thai Llama Curry (Sammells, pp. 150—154)</a:t>
            </a:r>
          </a:p>
          <a:p>
            <a:pPr>
              <a:buFontTx/>
              <a:buChar char="-"/>
            </a:pPr>
            <a:endParaRPr lang="en-GB" dirty="0"/>
          </a:p>
          <a:p>
            <a:pPr>
              <a:buFontTx/>
              <a:buChar char="-"/>
            </a:pPr>
            <a:endParaRPr lang="en-GB" dirty="0"/>
          </a:p>
          <a:p>
            <a:pPr>
              <a:buFontTx/>
              <a:buChar char="-"/>
            </a:pPr>
            <a:endParaRPr lang="en-GB" dirty="0"/>
          </a:p>
          <a:p>
            <a:pPr>
              <a:buFontTx/>
              <a:buChar char="-"/>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161011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80042-375B-43A9-A42B-A34F4A86D576}"/>
              </a:ext>
            </a:extLst>
          </p:cNvPr>
          <p:cNvSpPr>
            <a:spLocks noGrp="1"/>
          </p:cNvSpPr>
          <p:nvPr>
            <p:ph type="title"/>
          </p:nvPr>
        </p:nvSpPr>
        <p:spPr/>
        <p:txBody>
          <a:bodyPr/>
          <a:lstStyle/>
          <a:p>
            <a:r>
              <a:rPr lang="en-GB" dirty="0">
                <a:solidFill>
                  <a:srgbClr val="FFFF00"/>
                </a:solidFill>
              </a:rPr>
              <a:t>Food and UNESCO</a:t>
            </a:r>
          </a:p>
        </p:txBody>
      </p:sp>
      <p:sp>
        <p:nvSpPr>
          <p:cNvPr id="3" name="Content Placeholder 2">
            <a:extLst>
              <a:ext uri="{FF2B5EF4-FFF2-40B4-BE49-F238E27FC236}">
                <a16:creationId xmlns:a16="http://schemas.microsoft.com/office/drawing/2014/main" id="{2E533656-E40C-455B-A070-B13C19A76FB3}"/>
              </a:ext>
            </a:extLst>
          </p:cNvPr>
          <p:cNvSpPr>
            <a:spLocks noGrp="1"/>
          </p:cNvSpPr>
          <p:nvPr>
            <p:ph idx="1"/>
          </p:nvPr>
        </p:nvSpPr>
        <p:spPr/>
        <p:txBody>
          <a:bodyPr>
            <a:normAutofit/>
          </a:bodyPr>
          <a:lstStyle/>
          <a:p>
            <a:r>
              <a:rPr lang="en-GB" dirty="0"/>
              <a:t>What does Sammells say about the respective issues surrounding recognition of French and Mexican cuisine as intangible cultural heritage? </a:t>
            </a:r>
          </a:p>
          <a:p>
            <a:pPr marL="0" indent="0">
              <a:buNone/>
            </a:pPr>
            <a:endParaRPr lang="en-GB" dirty="0"/>
          </a:p>
          <a:p>
            <a:pPr>
              <a:buFontTx/>
              <a:buChar char="-"/>
            </a:pPr>
            <a:endParaRPr lang="en-GB" dirty="0"/>
          </a:p>
          <a:p>
            <a:pPr>
              <a:buFontTx/>
              <a:buChar char="-"/>
            </a:pPr>
            <a:endParaRPr lang="en-GB" dirty="0"/>
          </a:p>
          <a:p>
            <a:pPr>
              <a:buFontTx/>
              <a:buChar char="-"/>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196841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2FC39-C2BA-4F44-9667-5157F13189F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9E9F08B-E82F-4D1E-9602-F5E7AF26FF99}"/>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8E6887E4-1BF4-466C-836C-E9FDC6891F4C}"/>
              </a:ext>
            </a:extLst>
          </p:cNvPr>
          <p:cNvPicPr>
            <a:picLocks noChangeAspect="1"/>
          </p:cNvPicPr>
          <p:nvPr/>
        </p:nvPicPr>
        <p:blipFill rotWithShape="1">
          <a:blip r:embed="rId2"/>
          <a:srcRect l="29097" t="21736" r="10075" b="14815"/>
          <a:stretch/>
        </p:blipFill>
        <p:spPr>
          <a:xfrm>
            <a:off x="1117599" y="233361"/>
            <a:ext cx="10048103" cy="6259511"/>
          </a:xfrm>
          <a:prstGeom prst="rect">
            <a:avLst/>
          </a:prstGeom>
        </p:spPr>
      </p:pic>
    </p:spTree>
    <p:extLst>
      <p:ext uri="{BB962C8B-B14F-4D97-AF65-F5344CB8AC3E}">
        <p14:creationId xmlns:p14="http://schemas.microsoft.com/office/powerpoint/2010/main" val="171288922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BAB28-69C5-4C51-B5B0-B124F4DEC0B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B6C38D1-5A33-4CC6-8847-B239F9068B77}"/>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0674076C-8736-49E4-BC28-B1720C0576F3}"/>
              </a:ext>
            </a:extLst>
          </p:cNvPr>
          <p:cNvPicPr>
            <a:picLocks noChangeAspect="1"/>
          </p:cNvPicPr>
          <p:nvPr/>
        </p:nvPicPr>
        <p:blipFill rotWithShape="1">
          <a:blip r:embed="rId2"/>
          <a:srcRect l="28766" t="23333" r="9964" b="2778"/>
          <a:stretch/>
        </p:blipFill>
        <p:spPr>
          <a:xfrm>
            <a:off x="1405466" y="0"/>
            <a:ext cx="9381068" cy="6756400"/>
          </a:xfrm>
          <a:prstGeom prst="rect">
            <a:avLst/>
          </a:prstGeom>
        </p:spPr>
      </p:pic>
    </p:spTree>
    <p:extLst>
      <p:ext uri="{BB962C8B-B14F-4D97-AF65-F5344CB8AC3E}">
        <p14:creationId xmlns:p14="http://schemas.microsoft.com/office/powerpoint/2010/main" val="281838987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4CCC4-4F8F-4553-80B8-3D832DA7814A}"/>
              </a:ext>
            </a:extLst>
          </p:cNvPr>
          <p:cNvSpPr>
            <a:spLocks noGrp="1"/>
          </p:cNvSpPr>
          <p:nvPr>
            <p:ph type="title"/>
          </p:nvPr>
        </p:nvSpPr>
        <p:spPr/>
        <p:txBody>
          <a:bodyPr/>
          <a:lstStyle/>
          <a:p>
            <a:r>
              <a:rPr lang="en-GB" dirty="0">
                <a:solidFill>
                  <a:srgbClr val="FFFF00"/>
                </a:solidFill>
              </a:rPr>
              <a:t>Food and Intangible Heritage in the Caucasus </a:t>
            </a:r>
          </a:p>
        </p:txBody>
      </p:sp>
      <p:sp>
        <p:nvSpPr>
          <p:cNvPr id="3" name="Content Placeholder 2">
            <a:extLst>
              <a:ext uri="{FF2B5EF4-FFF2-40B4-BE49-F238E27FC236}">
                <a16:creationId xmlns:a16="http://schemas.microsoft.com/office/drawing/2014/main" id="{73CBAB08-4376-47D7-947C-7075005F0D58}"/>
              </a:ext>
            </a:extLst>
          </p:cNvPr>
          <p:cNvSpPr>
            <a:spLocks noGrp="1"/>
          </p:cNvSpPr>
          <p:nvPr>
            <p:ph idx="1"/>
          </p:nvPr>
        </p:nvSpPr>
        <p:spPr/>
        <p:txBody>
          <a:bodyPr>
            <a:normAutofit lnSpcReduction="10000"/>
          </a:bodyPr>
          <a:lstStyle/>
          <a:p>
            <a:pPr marL="0" indent="0">
              <a:buNone/>
            </a:pPr>
            <a:r>
              <a:rPr lang="en-US" dirty="0"/>
              <a:t>Bahar Aykan, 'The Politics of Intangible Heritage and Food Fights in Western Asia,' </a:t>
            </a:r>
            <a:r>
              <a:rPr lang="en-US" i="1" dirty="0"/>
              <a:t>International Journal of Heritage Studies</a:t>
            </a:r>
            <a:r>
              <a:rPr lang="en-US" dirty="0"/>
              <a:t>, 22:10 (2016): 799–810.</a:t>
            </a:r>
          </a:p>
          <a:p>
            <a:pPr marL="0" indent="0">
              <a:buNone/>
            </a:pPr>
            <a:endParaRPr lang="en-US" dirty="0"/>
          </a:p>
          <a:p>
            <a:r>
              <a:rPr lang="en-US" dirty="0"/>
              <a:t>What issues have arisen in relation to the UNESCO Intangible Cultural Heritage (ICH) convention in and around the Caucasus? </a:t>
            </a:r>
          </a:p>
          <a:p>
            <a:endParaRPr lang="en-US" dirty="0"/>
          </a:p>
          <a:p>
            <a:endParaRPr lang="en-US" dirty="0"/>
          </a:p>
          <a:p>
            <a:r>
              <a:rPr lang="en-US" dirty="0"/>
              <a:t>What geopolitical debates have been engendered by efforts to have particular foodstuffs and culinary dishes/practices listed as ICH? </a:t>
            </a:r>
          </a:p>
          <a:p>
            <a:endParaRPr lang="en-US" dirty="0"/>
          </a:p>
          <a:p>
            <a:pPr marL="0" indent="0">
              <a:buNone/>
            </a:pPr>
            <a:endParaRPr lang="en-US" dirty="0"/>
          </a:p>
          <a:p>
            <a:endParaRPr lang="en-US" dirty="0"/>
          </a:p>
          <a:p>
            <a:pPr marL="0" indent="0">
              <a:buNone/>
            </a:pPr>
            <a:endParaRPr lang="en-GB" dirty="0"/>
          </a:p>
        </p:txBody>
      </p:sp>
    </p:spTree>
    <p:extLst>
      <p:ext uri="{BB962C8B-B14F-4D97-AF65-F5344CB8AC3E}">
        <p14:creationId xmlns:p14="http://schemas.microsoft.com/office/powerpoint/2010/main" val="276283872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5B650-8FDA-4436-A8CC-2409A484B32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228C966-BF2E-4B54-B115-3D0C6228D969}"/>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6795ED6D-DE8A-41FD-A82A-5687A289598C}"/>
              </a:ext>
            </a:extLst>
          </p:cNvPr>
          <p:cNvPicPr>
            <a:picLocks noChangeAspect="1"/>
          </p:cNvPicPr>
          <p:nvPr/>
        </p:nvPicPr>
        <p:blipFill rotWithShape="1">
          <a:blip r:embed="rId2"/>
          <a:srcRect l="29208" t="20069" r="10185" b="16482"/>
          <a:stretch/>
        </p:blipFill>
        <p:spPr>
          <a:xfrm>
            <a:off x="903596" y="182563"/>
            <a:ext cx="10384807" cy="6492873"/>
          </a:xfrm>
          <a:prstGeom prst="rect">
            <a:avLst/>
          </a:prstGeom>
        </p:spPr>
      </p:pic>
    </p:spTree>
    <p:extLst>
      <p:ext uri="{BB962C8B-B14F-4D97-AF65-F5344CB8AC3E}">
        <p14:creationId xmlns:p14="http://schemas.microsoft.com/office/powerpoint/2010/main" val="69543817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C4AD99B-B5DD-4717-9546-5DA4E0522F20}"/>
              </a:ext>
            </a:extLst>
          </p:cNvPr>
          <p:cNvSpPr>
            <a:spLocks noGrp="1"/>
          </p:cNvSpPr>
          <p:nvPr>
            <p:ph type="title"/>
          </p:nvPr>
        </p:nvSpPr>
        <p:spPr/>
        <p:txBody>
          <a:bodyPr/>
          <a:lstStyle/>
          <a:p>
            <a:r>
              <a:rPr lang="en-GB" i="1" dirty="0"/>
              <a:t>Keşkek</a:t>
            </a:r>
            <a:r>
              <a:rPr lang="en-GB" dirty="0"/>
              <a:t>, Turkey</a:t>
            </a:r>
          </a:p>
        </p:txBody>
      </p:sp>
      <p:sp>
        <p:nvSpPr>
          <p:cNvPr id="5" name="Text Placeholder 4">
            <a:extLst>
              <a:ext uri="{FF2B5EF4-FFF2-40B4-BE49-F238E27FC236}">
                <a16:creationId xmlns:a16="http://schemas.microsoft.com/office/drawing/2014/main" id="{E62F080F-7D3A-4EEC-A6C1-93ECDC59773D}"/>
              </a:ext>
            </a:extLst>
          </p:cNvPr>
          <p:cNvSpPr>
            <a:spLocks noGrp="1"/>
          </p:cNvSpPr>
          <p:nvPr>
            <p:ph type="body" idx="1"/>
          </p:nvPr>
        </p:nvSpPr>
        <p:spPr>
          <a:xfrm>
            <a:off x="762555" y="875026"/>
            <a:ext cx="5079991" cy="823912"/>
          </a:xfrm>
        </p:spPr>
        <p:txBody>
          <a:bodyPr/>
          <a:lstStyle/>
          <a:p>
            <a:endParaRPr lang="en-GB" i="1" dirty="0"/>
          </a:p>
        </p:txBody>
      </p:sp>
      <p:pic>
        <p:nvPicPr>
          <p:cNvPr id="10" name="Content Placeholder 9">
            <a:extLst>
              <a:ext uri="{FF2B5EF4-FFF2-40B4-BE49-F238E27FC236}">
                <a16:creationId xmlns:a16="http://schemas.microsoft.com/office/drawing/2014/main" id="{326972B6-AAEF-4930-84FF-650BA1DE9B31}"/>
              </a:ext>
            </a:extLst>
          </p:cNvPr>
          <p:cNvPicPr>
            <a:picLocks noGrp="1" noChangeAspect="1"/>
          </p:cNvPicPr>
          <p:nvPr>
            <p:ph sz="half" idx="2"/>
          </p:nvPr>
        </p:nvPicPr>
        <p:blipFill rotWithShape="1">
          <a:blip r:embed="rId2"/>
          <a:srcRect l="31629" t="28050" r="14555" b="14233"/>
          <a:stretch/>
        </p:blipFill>
        <p:spPr>
          <a:xfrm>
            <a:off x="5448300" y="1846735"/>
            <a:ext cx="6694618" cy="4038600"/>
          </a:xfrm>
        </p:spPr>
      </p:pic>
      <p:sp>
        <p:nvSpPr>
          <p:cNvPr id="7" name="Text Placeholder 6">
            <a:extLst>
              <a:ext uri="{FF2B5EF4-FFF2-40B4-BE49-F238E27FC236}">
                <a16:creationId xmlns:a16="http://schemas.microsoft.com/office/drawing/2014/main" id="{7C00D16F-2677-49ED-BD58-E88616020D23}"/>
              </a:ext>
            </a:extLst>
          </p:cNvPr>
          <p:cNvSpPr>
            <a:spLocks noGrp="1"/>
          </p:cNvSpPr>
          <p:nvPr>
            <p:ph type="body" sz="quarter" idx="3"/>
          </p:nvPr>
        </p:nvSpPr>
        <p:spPr/>
        <p:txBody>
          <a:bodyPr/>
          <a:lstStyle/>
          <a:p>
            <a:endParaRPr lang="en-GB" dirty="0"/>
          </a:p>
        </p:txBody>
      </p:sp>
      <p:sp>
        <p:nvSpPr>
          <p:cNvPr id="8" name="Content Placeholder 7">
            <a:extLst>
              <a:ext uri="{FF2B5EF4-FFF2-40B4-BE49-F238E27FC236}">
                <a16:creationId xmlns:a16="http://schemas.microsoft.com/office/drawing/2014/main" id="{B5A62924-75EC-401C-8B9A-6A939AB0C7B0}"/>
              </a:ext>
            </a:extLst>
          </p:cNvPr>
          <p:cNvSpPr>
            <a:spLocks noGrp="1"/>
          </p:cNvSpPr>
          <p:nvPr>
            <p:ph sz="quarter" idx="4"/>
          </p:nvPr>
        </p:nvSpPr>
        <p:spPr/>
        <p:txBody>
          <a:bodyPr/>
          <a:lstStyle/>
          <a:p>
            <a:endParaRPr lang="en-GB" dirty="0"/>
          </a:p>
        </p:txBody>
      </p:sp>
      <p:pic>
        <p:nvPicPr>
          <p:cNvPr id="12" name="Picture 11">
            <a:extLst>
              <a:ext uri="{FF2B5EF4-FFF2-40B4-BE49-F238E27FC236}">
                <a16:creationId xmlns:a16="http://schemas.microsoft.com/office/drawing/2014/main" id="{077F1015-B16B-4787-B481-F2B0F4503A38}"/>
              </a:ext>
            </a:extLst>
          </p:cNvPr>
          <p:cNvPicPr>
            <a:picLocks noChangeAspect="1"/>
          </p:cNvPicPr>
          <p:nvPr/>
        </p:nvPicPr>
        <p:blipFill>
          <a:blip r:embed="rId3"/>
          <a:stretch>
            <a:fillRect/>
          </a:stretch>
        </p:blipFill>
        <p:spPr>
          <a:xfrm>
            <a:off x="2730999" y="1846735"/>
            <a:ext cx="2552700" cy="3810000"/>
          </a:xfrm>
          <a:prstGeom prst="rect">
            <a:avLst/>
          </a:prstGeom>
        </p:spPr>
      </p:pic>
      <p:pic>
        <p:nvPicPr>
          <p:cNvPr id="14" name="Picture 13">
            <a:extLst>
              <a:ext uri="{FF2B5EF4-FFF2-40B4-BE49-F238E27FC236}">
                <a16:creationId xmlns:a16="http://schemas.microsoft.com/office/drawing/2014/main" id="{507AE816-25B7-4017-9F90-EFC1202DEF7B}"/>
              </a:ext>
            </a:extLst>
          </p:cNvPr>
          <p:cNvPicPr>
            <a:picLocks noChangeAspect="1"/>
          </p:cNvPicPr>
          <p:nvPr/>
        </p:nvPicPr>
        <p:blipFill>
          <a:blip r:embed="rId4"/>
          <a:stretch>
            <a:fillRect/>
          </a:stretch>
        </p:blipFill>
        <p:spPr>
          <a:xfrm>
            <a:off x="187824" y="1846735"/>
            <a:ext cx="2543175" cy="3810000"/>
          </a:xfrm>
          <a:prstGeom prst="rect">
            <a:avLst/>
          </a:prstGeom>
        </p:spPr>
      </p:pic>
    </p:spTree>
    <p:extLst>
      <p:ext uri="{BB962C8B-B14F-4D97-AF65-F5344CB8AC3E}">
        <p14:creationId xmlns:p14="http://schemas.microsoft.com/office/powerpoint/2010/main" val="268681797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012A077-FDAD-4D0C-A025-2B0E80194F79}"/>
              </a:ext>
            </a:extLst>
          </p:cNvPr>
          <p:cNvSpPr>
            <a:spLocks noGrp="1"/>
          </p:cNvSpPr>
          <p:nvPr>
            <p:ph type="title"/>
          </p:nvPr>
        </p:nvSpPr>
        <p:spPr/>
        <p:txBody>
          <a:bodyPr/>
          <a:lstStyle/>
          <a:p>
            <a:r>
              <a:rPr lang="en-GB" dirty="0"/>
              <a:t>Dolma (TOLMA), Azerbaijan</a:t>
            </a:r>
          </a:p>
        </p:txBody>
      </p:sp>
      <p:pic>
        <p:nvPicPr>
          <p:cNvPr id="10" name="Content Placeholder 9">
            <a:extLst>
              <a:ext uri="{FF2B5EF4-FFF2-40B4-BE49-F238E27FC236}">
                <a16:creationId xmlns:a16="http://schemas.microsoft.com/office/drawing/2014/main" id="{ED3853AB-43B5-497E-A26A-0724A238425B}"/>
              </a:ext>
            </a:extLst>
          </p:cNvPr>
          <p:cNvPicPr>
            <a:picLocks noGrp="1" noChangeAspect="1"/>
          </p:cNvPicPr>
          <p:nvPr>
            <p:ph idx="1"/>
          </p:nvPr>
        </p:nvPicPr>
        <p:blipFill rotWithShape="1">
          <a:blip r:embed="rId2"/>
          <a:srcRect l="32026" t="28561" r="15784" b="8718"/>
          <a:stretch/>
        </p:blipFill>
        <p:spPr>
          <a:xfrm>
            <a:off x="228600" y="2152650"/>
            <a:ext cx="6551762" cy="4429125"/>
          </a:xfrm>
        </p:spPr>
      </p:pic>
      <p:pic>
        <p:nvPicPr>
          <p:cNvPr id="12" name="Picture 11">
            <a:extLst>
              <a:ext uri="{FF2B5EF4-FFF2-40B4-BE49-F238E27FC236}">
                <a16:creationId xmlns:a16="http://schemas.microsoft.com/office/drawing/2014/main" id="{8F939767-830F-4525-9849-C0259D871473}"/>
              </a:ext>
            </a:extLst>
          </p:cNvPr>
          <p:cNvPicPr>
            <a:picLocks noChangeAspect="1"/>
          </p:cNvPicPr>
          <p:nvPr/>
        </p:nvPicPr>
        <p:blipFill>
          <a:blip r:embed="rId3"/>
          <a:stretch>
            <a:fillRect/>
          </a:stretch>
        </p:blipFill>
        <p:spPr>
          <a:xfrm>
            <a:off x="6905625" y="2257425"/>
            <a:ext cx="4762500" cy="3162300"/>
          </a:xfrm>
          <a:prstGeom prst="rect">
            <a:avLst/>
          </a:prstGeom>
        </p:spPr>
      </p:pic>
    </p:spTree>
    <p:extLst>
      <p:ext uri="{BB962C8B-B14F-4D97-AF65-F5344CB8AC3E}">
        <p14:creationId xmlns:p14="http://schemas.microsoft.com/office/powerpoint/2010/main" val="225892996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5FF74E2-E4A8-4D31-88EE-93FB0E4C9CEA}"/>
              </a:ext>
            </a:extLst>
          </p:cNvPr>
          <p:cNvSpPr>
            <a:spLocks noGrp="1"/>
          </p:cNvSpPr>
          <p:nvPr>
            <p:ph type="title"/>
          </p:nvPr>
        </p:nvSpPr>
        <p:spPr/>
        <p:txBody>
          <a:bodyPr/>
          <a:lstStyle/>
          <a:p>
            <a:r>
              <a:rPr lang="en-GB" dirty="0"/>
              <a:t>Lavash, Armenia</a:t>
            </a:r>
          </a:p>
        </p:txBody>
      </p:sp>
      <p:pic>
        <p:nvPicPr>
          <p:cNvPr id="10" name="Content Placeholder 9">
            <a:extLst>
              <a:ext uri="{FF2B5EF4-FFF2-40B4-BE49-F238E27FC236}">
                <a16:creationId xmlns:a16="http://schemas.microsoft.com/office/drawing/2014/main" id="{648566BE-9C9A-48E1-9E0F-FFF3497B96F1}"/>
              </a:ext>
            </a:extLst>
          </p:cNvPr>
          <p:cNvPicPr>
            <a:picLocks noGrp="1" noChangeAspect="1"/>
          </p:cNvPicPr>
          <p:nvPr>
            <p:ph idx="1"/>
          </p:nvPr>
        </p:nvPicPr>
        <p:blipFill rotWithShape="1">
          <a:blip r:embed="rId2"/>
          <a:srcRect l="32026" t="31874" r="16319" b="7298"/>
          <a:stretch/>
        </p:blipFill>
        <p:spPr>
          <a:xfrm>
            <a:off x="447674" y="1690690"/>
            <a:ext cx="5838343" cy="3867150"/>
          </a:xfrm>
        </p:spPr>
      </p:pic>
      <p:pic>
        <p:nvPicPr>
          <p:cNvPr id="14" name="Picture 13">
            <a:extLst>
              <a:ext uri="{FF2B5EF4-FFF2-40B4-BE49-F238E27FC236}">
                <a16:creationId xmlns:a16="http://schemas.microsoft.com/office/drawing/2014/main" id="{5FB0D69B-6986-47EF-97FC-37CC55154A5E}"/>
              </a:ext>
            </a:extLst>
          </p:cNvPr>
          <p:cNvPicPr>
            <a:picLocks noChangeAspect="1"/>
          </p:cNvPicPr>
          <p:nvPr/>
        </p:nvPicPr>
        <p:blipFill>
          <a:blip r:embed="rId3"/>
          <a:stretch>
            <a:fillRect/>
          </a:stretch>
        </p:blipFill>
        <p:spPr>
          <a:xfrm>
            <a:off x="6981826" y="2238375"/>
            <a:ext cx="4762500" cy="3124200"/>
          </a:xfrm>
          <a:prstGeom prst="rect">
            <a:avLst/>
          </a:prstGeom>
        </p:spPr>
      </p:pic>
    </p:spTree>
    <p:extLst>
      <p:ext uri="{BB962C8B-B14F-4D97-AF65-F5344CB8AC3E}">
        <p14:creationId xmlns:p14="http://schemas.microsoft.com/office/powerpoint/2010/main" val="404388818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2ABB5-D234-403C-A44F-F5EE0976D441}"/>
              </a:ext>
            </a:extLst>
          </p:cNvPr>
          <p:cNvSpPr>
            <a:spLocks noGrp="1"/>
          </p:cNvSpPr>
          <p:nvPr>
            <p:ph type="title"/>
          </p:nvPr>
        </p:nvSpPr>
        <p:spPr>
          <a:xfrm>
            <a:off x="8248650" y="639315"/>
            <a:ext cx="3257550" cy="1418086"/>
          </a:xfrm>
        </p:spPr>
        <p:txBody>
          <a:bodyPr>
            <a:normAutofit/>
          </a:bodyPr>
          <a:lstStyle/>
          <a:p>
            <a:r>
              <a:rPr lang="en-GB" dirty="0"/>
              <a:t>LavasH ‘elsewhere’</a:t>
            </a:r>
          </a:p>
        </p:txBody>
      </p:sp>
      <p:sp>
        <p:nvSpPr>
          <p:cNvPr id="9" name="Content Placeholder 8">
            <a:extLst>
              <a:ext uri="{FF2B5EF4-FFF2-40B4-BE49-F238E27FC236}">
                <a16:creationId xmlns:a16="http://schemas.microsoft.com/office/drawing/2014/main" id="{73669140-AE16-42C8-A504-2DBBE1DDF7F0}"/>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6BE67D56-63A9-49EE-8875-71F63BF273EC}"/>
              </a:ext>
            </a:extLst>
          </p:cNvPr>
          <p:cNvPicPr>
            <a:picLocks noChangeAspect="1"/>
          </p:cNvPicPr>
          <p:nvPr/>
        </p:nvPicPr>
        <p:blipFill rotWithShape="1">
          <a:blip r:embed="rId2"/>
          <a:srcRect l="32344" t="17500" r="18046" b="14166"/>
          <a:stretch/>
        </p:blipFill>
        <p:spPr>
          <a:xfrm>
            <a:off x="295275" y="447675"/>
            <a:ext cx="7695697" cy="5962650"/>
          </a:xfrm>
          <a:prstGeom prst="rect">
            <a:avLst/>
          </a:prstGeom>
        </p:spPr>
      </p:pic>
      <p:pic>
        <p:nvPicPr>
          <p:cNvPr id="10" name="Content Placeholder 6">
            <a:extLst>
              <a:ext uri="{FF2B5EF4-FFF2-40B4-BE49-F238E27FC236}">
                <a16:creationId xmlns:a16="http://schemas.microsoft.com/office/drawing/2014/main" id="{382AFE8F-B407-4D1E-805A-842A38C6D287}"/>
              </a:ext>
            </a:extLst>
          </p:cNvPr>
          <p:cNvPicPr>
            <a:picLocks noChangeAspect="1"/>
          </p:cNvPicPr>
          <p:nvPr/>
        </p:nvPicPr>
        <p:blipFill>
          <a:blip r:embed="rId3"/>
          <a:stretch>
            <a:fillRect/>
          </a:stretch>
        </p:blipFill>
        <p:spPr>
          <a:xfrm>
            <a:off x="7200900" y="2443956"/>
            <a:ext cx="4762500" cy="3048000"/>
          </a:xfrm>
          <a:prstGeom prst="rect">
            <a:avLst/>
          </a:prstGeom>
        </p:spPr>
      </p:pic>
    </p:spTree>
    <p:extLst>
      <p:ext uri="{BB962C8B-B14F-4D97-AF65-F5344CB8AC3E}">
        <p14:creationId xmlns:p14="http://schemas.microsoft.com/office/powerpoint/2010/main" val="766489867"/>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4" ma:contentTypeDescription="Create a new document." ma:contentTypeScope="" ma:versionID="0553168103caf1818b305dd2cfcd1f55">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f1acc41b1c62992eca0e41aef1a445d4"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B03050B-C25E-4970-9A18-1958381E21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8D981D4-1A7A-48F1-8D09-7B55705241B7}">
  <ds:schemaRefs>
    <ds:schemaRef ds:uri="http://schemas.microsoft.com/sharepoint/v3/contenttype/forms"/>
  </ds:schemaRefs>
</ds:datastoreItem>
</file>

<file path=customXml/itemProps3.xml><?xml version="1.0" encoding="utf-8"?>
<ds:datastoreItem xmlns:ds="http://schemas.openxmlformats.org/officeDocument/2006/customXml" ds:itemID="{AD3CA7F7-C203-4B7A-8500-FA854A0D675C}">
  <ds:schemaRefs>
    <ds:schemaRef ds:uri="http://schemas.openxmlformats.org/package/2006/metadata/core-properties"/>
    <ds:schemaRef ds:uri="http://purl.org/dc/elements/1.1/"/>
    <ds:schemaRef ds:uri="http://purl.org/dc/terms/"/>
    <ds:schemaRef ds:uri="http://schemas.microsoft.com/office/infopath/2007/PartnerControls"/>
    <ds:schemaRef ds:uri="http://purl.org/dc/dcmitype/"/>
    <ds:schemaRef ds:uri="18e00798-69c8-4d73-a841-5247a1895ee0"/>
    <ds:schemaRef ds:uri="http://schemas.microsoft.com/office/2006/documentManagement/types"/>
    <ds:schemaRef ds:uri="http://schemas.microsoft.com/office/2006/metadata/properties"/>
    <ds:schemaRef ds:uri="53eb33a0-f383-4069-9f53-0e79fd56955c"/>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396</TotalTime>
  <Words>3065</Words>
  <Application>Microsoft Office PowerPoint</Application>
  <PresentationFormat>Widescreen</PresentationFormat>
  <Paragraphs>220</Paragraphs>
  <Slides>64</Slides>
  <Notes>5</Notes>
  <HiddenSlides>0</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64</vt:i4>
      </vt:variant>
    </vt:vector>
  </HeadingPairs>
  <TitlesOfParts>
    <vt:vector size="71" baseType="lpstr">
      <vt:lpstr>-apple-system</vt:lpstr>
      <vt:lpstr>Google Sans</vt:lpstr>
      <vt:lpstr>Arial</vt:lpstr>
      <vt:lpstr>Calibri</vt:lpstr>
      <vt:lpstr>Calibri Light</vt:lpstr>
      <vt:lpstr>1_Office Theme</vt:lpstr>
      <vt:lpstr>2_Office Theme</vt:lpstr>
      <vt:lpstr>  </vt:lpstr>
      <vt:lpstr>Overview</vt:lpstr>
      <vt:lpstr>What is Intangible Heritage ‘officially’?  According to the 2003 UNESCO Convention for the Safeguarding of the Intangible Cultural Heritage  </vt:lpstr>
      <vt:lpstr>What is Intangible Heritage ‘officially’?  According to the 2003 UNESCO Convention for the Safeguarding of the Intangible Cultural Heritage  </vt:lpstr>
      <vt:lpstr>Theorising National Identities: The Invention of Tradition and Imagined Communities</vt:lpstr>
      <vt:lpstr>PowerPoint Presentation</vt:lpstr>
      <vt:lpstr>Benedict Anderson, Imagined Communities</vt:lpstr>
      <vt:lpstr>PowerPoint Presentation</vt:lpstr>
      <vt:lpstr>Imagined Communities and Boundaries</vt:lpstr>
      <vt:lpstr>PowerPoint Presentation</vt:lpstr>
      <vt:lpstr>PowerPoint Presentation</vt:lpstr>
      <vt:lpstr>Hobsbawm and Ranger, Invented Traditions</vt:lpstr>
      <vt:lpstr>Terence Ranger (1929—1915)</vt:lpstr>
      <vt:lpstr>PowerPoint Presentation</vt:lpstr>
      <vt:lpstr>Hobsbawm, ‘Inventing Traditions’</vt:lpstr>
      <vt:lpstr>Hobsbawm, ‘Inventing Traditions’</vt:lpstr>
      <vt:lpstr>An ‘Actually-Invented Tradition’ ‘Queen’s Speech’</vt:lpstr>
      <vt:lpstr>PowerPoint Presentation</vt:lpstr>
      <vt:lpstr>An ‘Improvised Invented Tradition’:  FA Cup Final</vt:lpstr>
      <vt:lpstr>Hobsbawm, ‘Inventing Traditions’</vt:lpstr>
      <vt:lpstr>PowerPoint Presentation</vt:lpstr>
      <vt:lpstr>Victorian Medieval Revival Gothic Castles in Wales</vt:lpstr>
      <vt:lpstr>Victorian Medieval Revival Gothic Castles in Wales</vt:lpstr>
      <vt:lpstr>Victorian Medieval Revival  William Burges (1827–1881) interior decorations in Cardiff Castle, 1865—1881,  commissioned by John Crichton-Stuart, 3rd Marquess of Bute (1847–1900)</vt:lpstr>
      <vt:lpstr>Bute’s Industrial Estates</vt:lpstr>
      <vt:lpstr>PowerPoint Presentation</vt:lpstr>
      <vt:lpstr>Hobsbawm and Ranger, Invented Traditions Summary</vt:lpstr>
      <vt:lpstr>2. Intangible Culture in Wales</vt:lpstr>
      <vt:lpstr>PowerPoint Presentation</vt:lpstr>
      <vt:lpstr>2. Intangible Heritage in Wales</vt:lpstr>
      <vt:lpstr>Tradition vs Custom</vt:lpstr>
      <vt:lpstr>Clothes as Invented Traditions</vt:lpstr>
      <vt:lpstr>PowerPoint Presentation</vt:lpstr>
      <vt:lpstr>PowerPoint Presentation</vt:lpstr>
      <vt:lpstr>PowerPoint Presentation</vt:lpstr>
      <vt:lpstr>Lady Llanover  (Augusta Hall nee Waddington, 1802–1896)</vt:lpstr>
      <vt:lpstr>PowerPoint Presentation</vt:lpstr>
      <vt:lpstr>PowerPoint Presentation</vt:lpstr>
      <vt:lpstr>Morgan, ‘From a Death to a View: The Hunt for the Welsh Past in the Romantic Period’</vt:lpstr>
      <vt:lpstr>PowerPoint Presentation</vt:lpstr>
      <vt:lpstr>Iolo Morganwg  (Edward Williams, 1747—1826)</vt:lpstr>
      <vt:lpstr>Eisteddfod</vt:lpstr>
      <vt:lpstr>Eisteddfod</vt:lpstr>
      <vt:lpstr>Invention of Druid Tradition</vt:lpstr>
      <vt:lpstr>PowerPoint Presentation</vt:lpstr>
      <vt:lpstr>Mari Lwyd as Intangible Heritage</vt:lpstr>
      <vt:lpstr>PowerPoint Presentation</vt:lpstr>
      <vt:lpstr>Mari Lwyd as Intangible Heritage</vt:lpstr>
      <vt:lpstr>3. Food as Intangible Heritage </vt:lpstr>
      <vt:lpstr>Food and National Identity</vt:lpstr>
      <vt:lpstr>McDonaldization</vt:lpstr>
      <vt:lpstr>The Columbian Exchange</vt:lpstr>
      <vt:lpstr>Food and Nationalism</vt:lpstr>
      <vt:lpstr>PowerPoint Presentation</vt:lpstr>
      <vt:lpstr>Food and Nationalism</vt:lpstr>
      <vt:lpstr>Food and UNESCO</vt:lpstr>
      <vt:lpstr>PowerPoint Presentation</vt:lpstr>
      <vt:lpstr>PowerPoint Presentation</vt:lpstr>
      <vt:lpstr>Food and Intangible Heritage in the Caucasus </vt:lpstr>
      <vt:lpstr>PowerPoint Presentation</vt:lpstr>
      <vt:lpstr>Keşkek, Turkey</vt:lpstr>
      <vt:lpstr>Dolma (TOLMA), Azerbaijan</vt:lpstr>
      <vt:lpstr>Lavash, Armenia</vt:lpstr>
      <vt:lpstr>LavasH ‘elsewhere’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Alexander Scott</dc:creator>
  <cp:lastModifiedBy>Alexander Scott</cp:lastModifiedBy>
  <cp:revision>1</cp:revision>
  <dcterms:created xsi:type="dcterms:W3CDTF">2022-02-08T12:06:08Z</dcterms:created>
  <dcterms:modified xsi:type="dcterms:W3CDTF">2022-02-08T18:42:11Z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