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6" r:id="rId6"/>
    <p:sldId id="276" r:id="rId7"/>
    <p:sldId id="284" r:id="rId8"/>
    <p:sldId id="278" r:id="rId9"/>
    <p:sldId id="288" r:id="rId10"/>
    <p:sldId id="285" r:id="rId11"/>
    <p:sldId id="279" r:id="rId12"/>
    <p:sldId id="286" r:id="rId13"/>
    <p:sldId id="280" r:id="rId14"/>
    <p:sldId id="287" r:id="rId15"/>
    <p:sldId id="291" r:id="rId16"/>
    <p:sldId id="292" r:id="rId17"/>
    <p:sldId id="293" r:id="rId18"/>
    <p:sldId id="294" r:id="rId19"/>
    <p:sldId id="282" r:id="rId20"/>
    <p:sldId id="283" r:id="rId21"/>
    <p:sldId id="29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87C124-696C-43D3-AD5F-320EAD808881}" v="15" dt="2026-03-15T23:17:14.617"/>
    <p1510:client id="{2CD89E4B-8ADA-0A46-5774-9405556BE565}" v="47" dt="2026-03-15T10:25:59.450"/>
    <p1510:client id="{5ED4559A-1677-BF8D-6908-F70037813723}" v="544" dt="2026-03-15T16:04:41.389"/>
    <p1510:client id="{69F1E27E-7AC4-CB86-AA15-B4F56B8FF3C2}" v="462" dt="2026-03-15T14:43:41.877"/>
    <p1510:client id="{736867AD-CE30-E4BC-D680-EADA4C2DE129}" v="85" dt="2026-03-15T10:02:25.868"/>
    <p1510:client id="{C5929B4B-A972-4763-B6C9-4E39817A8D6D}" v="1122" dt="2026-03-15T19:16:07.430"/>
    <p1510:client id="{DF1CA165-C32B-5C31-1A38-7E58C30594EF}" v="27" dt="2026-03-15T15:45:12.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49" autoAdjust="0"/>
    <p:restoredTop sz="94660"/>
  </p:normalViewPr>
  <p:slideViewPr>
    <p:cSldViewPr snapToGrid="0">
      <p:cViewPr varScale="1">
        <p:scale>
          <a:sx n="74" d="100"/>
          <a:sy n="74" d="100"/>
        </p:scale>
        <p:origin x="98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ctsd.org/microsoft-word-as-a-productivity-tool-unveiling-its-impact-and-benefits/" TargetMode="External"/><Relationship Id="rId2" Type="http://schemas.openxmlformats.org/officeDocument/2006/relationships/hyperlink" Target="https://www.wavenet.co.uk/blog/10-ways-microsoft365management-improvehealthcarepractices"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utm_source=chatgpt.com" TargetMode="External"/><Relationship Id="rId4" Type="http://schemas.openxmlformats.org/officeDocument/2006/relationships/hyperlink" Target="https://www.presentationskills.me/advantages-and-disadvantages-of-microsoft-wor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earn.microsoft.com/en-us/microsoftteams/teams-overview" TargetMode="External"/><Relationship Id="rId7" Type="http://schemas.openxmlformats.org/officeDocument/2006/relationships/hyperlink" Target="https://digital-transformation.hee.nhs.uk/building-a-digital-workforce/digital-literacy/what-is-digital-literacy" TargetMode="External"/><Relationship Id="rId2" Type="http://schemas.openxmlformats.org/officeDocument/2006/relationships/hyperlink" Target="https://www.microsoft.com/en/microsoft-teams/small-medium-business" TargetMode="External"/><Relationship Id="rId1" Type="http://schemas.openxmlformats.org/officeDocument/2006/relationships/slideLayout" Target="../slideLayouts/slideLayout3.xml"/><Relationship Id="rId6" Type="http://schemas.openxmlformats.org/officeDocument/2006/relationships/hyperlink" Target="https://learn.microsoft.com/en-us/microsoft-365/security/" TargetMode="External"/><Relationship Id="rId5" Type="http://schemas.openxmlformats.org/officeDocument/2006/relationships/hyperlink" Target="https://ico.org.uk/for-organisations/guide-to-data-protection/" TargetMode="External"/><Relationship Id="rId4" Type="http://schemas.openxmlformats.org/officeDocument/2006/relationships/hyperlink" Target="https://www.ncsc.gov.uk/collection/10-steps-to-cyber-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a:latin typeface="Arial"/>
                <a:cs typeface="Arial"/>
              </a:rPr>
              <a:t>Digital Skills and Research Methods</a:t>
            </a:r>
            <a:br>
              <a:rPr lang="en-GB" sz="2800">
                <a:latin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LCHS4007</a:t>
            </a:r>
            <a:br>
              <a:rPr lang="en-US" sz="2800" b="1" spc="-10">
                <a:effectLst/>
                <a:latin typeface="Arial" panose="020B0604020202020204" pitchFamily="34" charset="0"/>
                <a:ea typeface="Arial" panose="020B0604020202020204" pitchFamily="34" charset="0"/>
                <a:cs typeface="Arial" panose="020B0604020202020204" pitchFamily="34" charset="0"/>
              </a:rPr>
            </a:br>
            <a:br>
              <a:rPr lang="en-US" sz="2800" b="1" spc="-1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Assessment 1: </a:t>
            </a:r>
            <a:r>
              <a:rPr lang="en-US" sz="2800" b="1" spc="-10">
                <a:latin typeface="Arial"/>
                <a:ea typeface="Arial" panose="020B0604020202020204" pitchFamily="34" charset="0"/>
                <a:cs typeface="Arial"/>
              </a:rPr>
              <a:t>Group</a:t>
            </a:r>
            <a:r>
              <a:rPr lang="en-US" sz="2800" b="1" spc="-10">
                <a:effectLst/>
                <a:latin typeface="Arial"/>
                <a:ea typeface="Arial" panose="020B0604020202020204" pitchFamily="34" charset="0"/>
                <a:cs typeface="Arial"/>
              </a:rPr>
              <a:t>  Presentation </a:t>
            </a:r>
            <a:r>
              <a:rPr lang="en-US" sz="2800" b="1" spc="-10">
                <a:latin typeface="Arial"/>
                <a:ea typeface="Arial" panose="020B0604020202020204" pitchFamily="34" charset="0"/>
                <a:cs typeface="Arial"/>
              </a:rPr>
              <a:t>Group Number 5</a:t>
            </a:r>
            <a:endParaRPr lang="en-US" sz="2800" b="1" spc="-1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vert="horz" lIns="91440" tIns="45720" rIns="91440" bIns="45720" rtlCol="0" anchor="t">
            <a:normAutofit/>
          </a:bodyPr>
          <a:lstStyle/>
          <a:p>
            <a:pPr algn="l"/>
            <a:endParaRPr lang="en-GB"/>
          </a:p>
          <a:p>
            <a:pPr algn="l"/>
            <a:r>
              <a:rPr lang="en-GB"/>
              <a:t>Programme: Certificate of Higher Education in Health and Social Care</a:t>
            </a:r>
          </a:p>
          <a:p>
            <a:pPr algn="l"/>
            <a:r>
              <a:rPr lang="en-GB"/>
              <a:t>				</a:t>
            </a:r>
          </a:p>
          <a:p>
            <a:pPr algn="l"/>
            <a:r>
              <a:rPr lang="en-GB"/>
              <a:t>Lecturer name: Dr. Sadeque Shaikh </a:t>
            </a:r>
            <a:endParaRPr lang="en-GB">
              <a:solidFill>
                <a:srgbClr val="FF0000"/>
              </a:solidFill>
            </a:endParaRPr>
          </a:p>
          <a:p>
            <a:endParaRPr lang="en-GB"/>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a:solidFill>
                  <a:srgbClr val="000000"/>
                </a:solidFill>
              </a:rPr>
              <a:t>   </a:t>
            </a:r>
            <a:r>
              <a:rPr lang="en-GB"/>
              <a:t>   D</a:t>
            </a:r>
            <a:r>
              <a:rPr lang="en-US" err="1"/>
              <a:t>igital</a:t>
            </a:r>
            <a:r>
              <a:rPr lang="en-US"/>
              <a:t> Skills and Research Methods </a:t>
            </a:r>
            <a:endParaRPr lang="en-GB"/>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41971" y="-31714"/>
            <a:ext cx="2884512" cy="1935204"/>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640944444"/>
              </p:ext>
            </p:extLst>
          </p:nvPr>
        </p:nvGraphicFramePr>
        <p:xfrm>
          <a:off x="2059296" y="3572048"/>
          <a:ext cx="8128000" cy="1475478"/>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261852">
                <a:tc>
                  <a:txBody>
                    <a:bodyPr/>
                    <a:lstStyle/>
                    <a:p>
                      <a:r>
                        <a:rPr lang="en-GB"/>
                        <a:t>Student Name</a:t>
                      </a:r>
                    </a:p>
                  </a:txBody>
                  <a:tcPr/>
                </a:tc>
                <a:tc>
                  <a:txBody>
                    <a:bodyPr/>
                    <a:lstStyle/>
                    <a:p>
                      <a:r>
                        <a:rPr lang="en-GB"/>
                        <a:t>Student Number</a:t>
                      </a:r>
                    </a:p>
                  </a:txBody>
                  <a:tcPr/>
                </a:tc>
                <a:extLst>
                  <a:ext uri="{0D108BD9-81ED-4DB2-BD59-A6C34878D82A}">
                    <a16:rowId xmlns:a16="http://schemas.microsoft.com/office/drawing/2014/main" val="10000"/>
                  </a:ext>
                </a:extLst>
              </a:tr>
              <a:tr h="261852">
                <a:tc>
                  <a:txBody>
                    <a:bodyPr/>
                    <a:lstStyle/>
                    <a:p>
                      <a:r>
                        <a:rPr lang="en-GB"/>
                        <a:t>Teodora Stoyanova </a:t>
                      </a:r>
                      <a:r>
                        <a:rPr lang="en-GB" err="1"/>
                        <a:t>Ganchevska</a:t>
                      </a:r>
                    </a:p>
                  </a:txBody>
                  <a:tcPr/>
                </a:tc>
                <a:tc>
                  <a:txBody>
                    <a:bodyPr/>
                    <a:lstStyle/>
                    <a:p>
                      <a:r>
                        <a:rPr lang="en-GB"/>
                        <a:t>2532550</a:t>
                      </a:r>
                    </a:p>
                  </a:txBody>
                  <a:tcPr/>
                </a:tc>
                <a:extLst>
                  <a:ext uri="{0D108BD9-81ED-4DB2-BD59-A6C34878D82A}">
                    <a16:rowId xmlns:a16="http://schemas.microsoft.com/office/drawing/2014/main" val="10001"/>
                  </a:ext>
                </a:extLst>
              </a:tr>
              <a:tr h="378198">
                <a:tc>
                  <a:txBody>
                    <a:bodyPr/>
                    <a:lstStyle/>
                    <a:p>
                      <a:pPr marL="0" marR="0" indent="0" algn="l" rtl="0" eaLnBrk="1" fontAlgn="auto" latinLnBrk="0" hangingPunct="1">
                        <a:lnSpc>
                          <a:spcPct val="100000"/>
                        </a:lnSpc>
                        <a:spcBef>
                          <a:spcPts val="0"/>
                        </a:spcBef>
                        <a:spcAft>
                          <a:spcPts val="0"/>
                        </a:spcAft>
                        <a:buClrTx/>
                        <a:buSzTx/>
                        <a:buFontTx/>
                        <a:buNone/>
                      </a:pPr>
                      <a:r>
                        <a:rPr lang="en-GB" err="1"/>
                        <a:t>Dorellys</a:t>
                      </a:r>
                      <a:r>
                        <a:rPr lang="en-GB"/>
                        <a:t> Salazar Serrao</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a:t>2533017</a:t>
                      </a:r>
                    </a:p>
                  </a:txBody>
                  <a:tcPr/>
                </a:tc>
                <a:extLst>
                  <a:ext uri="{0D108BD9-81ED-4DB2-BD59-A6C34878D82A}">
                    <a16:rowId xmlns:a16="http://schemas.microsoft.com/office/drawing/2014/main" val="10002"/>
                  </a:ext>
                </a:extLst>
              </a:tr>
              <a:tr h="261852">
                <a:tc>
                  <a:txBody>
                    <a:bodyPr/>
                    <a:lstStyle/>
                    <a:p>
                      <a:pPr marL="0" marR="0" indent="0" algn="l" rtl="0" eaLnBrk="1" fontAlgn="auto" latinLnBrk="0" hangingPunct="1">
                        <a:lnSpc>
                          <a:spcPct val="100000"/>
                        </a:lnSpc>
                        <a:spcBef>
                          <a:spcPts val="0"/>
                        </a:spcBef>
                        <a:spcAft>
                          <a:spcPts val="0"/>
                        </a:spcAft>
                        <a:buClrTx/>
                        <a:buSzTx/>
                        <a:buFontTx/>
                        <a:buNone/>
                      </a:pPr>
                      <a:r>
                        <a:rPr lang="en-GB"/>
                        <a:t>Maria Noelia Justiniano Suarez</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2517715</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vert="horz" lIns="91440" tIns="45720" rIns="91440" bIns="45720" rtlCol="0" anchor="t">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000000"/>
                </a:solidFill>
              </a:rPr>
              <a:t>15/03/2026</a:t>
            </a:r>
            <a:r>
              <a:rPr lang="en-GB" sz="3200" dirty="0">
                <a:solidFill>
                  <a:srgbClr val="FF0000"/>
                </a:solidFill>
              </a:rPr>
              <a:t> </a:t>
            </a:r>
            <a:r>
              <a:rPr lang="en-GB" sz="3200" dirty="0"/>
              <a:t>to support checking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a:t>Introduction - Explanation of the chosen MS 365 application</a:t>
            </a:r>
          </a:p>
          <a:p>
            <a:pPr lvl="1">
              <a:buFont typeface="Wingdings" panose="05000000000000000000" pitchFamily="2" charset="2"/>
              <a:buChar char="§"/>
            </a:pPr>
            <a:r>
              <a:rPr lang="en-GB"/>
              <a:t>Benefits and Limitations within Sunrise Residential Care Home</a:t>
            </a:r>
          </a:p>
          <a:p>
            <a:pPr>
              <a:buFont typeface="Wingdings" panose="05000000000000000000" pitchFamily="2" charset="2"/>
              <a:buChar char="q"/>
            </a:pPr>
            <a:r>
              <a:rPr lang="en-GB"/>
              <a:t>Evaluation of the chosen communication or collaboration tool</a:t>
            </a:r>
          </a:p>
          <a:p>
            <a:pPr lvl="1">
              <a:buFont typeface="Wingdings" panose="05000000000000000000" pitchFamily="2" charset="2"/>
              <a:buChar char="§"/>
            </a:pPr>
            <a:r>
              <a:rPr lang="en-GB"/>
              <a:t> Benefits and Limitations within Sunrise Residential Care Home</a:t>
            </a:r>
          </a:p>
          <a:p>
            <a:pPr>
              <a:buFont typeface="Wingdings" panose="05000000000000000000" pitchFamily="2" charset="2"/>
              <a:buChar char="q"/>
            </a:pPr>
            <a:r>
              <a:rPr lang="en-GB"/>
              <a:t>Impact of limited digital skills or literacy</a:t>
            </a:r>
          </a:p>
          <a:p>
            <a:pPr>
              <a:buFont typeface="Wingdings" panose="05000000000000000000" pitchFamily="2" charset="2"/>
              <a:buChar char="q"/>
            </a:pPr>
            <a:r>
              <a:rPr lang="en-GB"/>
              <a:t>Checklist for digital safety practices</a:t>
            </a:r>
          </a:p>
          <a:p>
            <a:pPr>
              <a:buFont typeface="Wingdings" panose="05000000000000000000" pitchFamily="2" charset="2"/>
              <a:buChar char="q"/>
            </a:pPr>
            <a:r>
              <a:rPr lang="en-GB"/>
              <a:t>Conclusion</a:t>
            </a:r>
          </a:p>
          <a:p>
            <a:pPr>
              <a:buFont typeface="Wingdings" panose="05000000000000000000" pitchFamily="2" charset="2"/>
              <a:buChar char="q"/>
            </a:pPr>
            <a:endParaRPr lang="en-US"/>
          </a:p>
          <a:p>
            <a:pPr marL="0" indent="0">
              <a:buNone/>
            </a:pPr>
            <a:endParaRPr lang="en-GB"/>
          </a:p>
          <a:p>
            <a:endParaRPr lang="en-GB"/>
          </a:p>
          <a:p>
            <a:endParaRPr lang="en-GB"/>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sz="3600" dirty="0">
                <a:solidFill>
                  <a:srgbClr val="FF0000"/>
                </a:solidFill>
              </a:rPr>
              <a:t>                        Introduction of Microsoft 365</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813955" y="1576243"/>
            <a:ext cx="10515600" cy="4351338"/>
          </a:xfrm>
        </p:spPr>
        <p:txBody>
          <a:bodyPr vert="horz" lIns="91440" tIns="45720" rIns="91440" bIns="45720" rtlCol="0" anchor="t">
            <a:normAutofit fontScale="85000" lnSpcReduction="10000"/>
          </a:bodyPr>
          <a:lstStyle/>
          <a:p>
            <a:pPr marL="0" indent="0">
              <a:buNone/>
            </a:pPr>
            <a:r>
              <a:rPr lang="en-US" dirty="0"/>
              <a:t>Microsoft 365 includes a suite of cloud-based tools like </a:t>
            </a:r>
            <a:r>
              <a:rPr lang="en-US" dirty="0" err="1"/>
              <a:t>Word,Exsel</a:t>
            </a:r>
            <a:r>
              <a:rPr lang="en-US" dirty="0"/>
              <a:t>, Teams, Outlook and OneDrive, which help staff in Greenfield Home Care Agency  work more efficiently while protecting data and supporting effective communication between staff members who work together. Employees can use these tools to create documents which they use for scheduling meetings, managing patient files and sending instant messages while protecting their data in secure storage. The cloud-based system allows employees to access their files from anywhere, using any device and any network, which makes it an ideal solution for an agency that has employees working remotely or from home. The introduction of Microsoft 365 products into the operations of Greenfield Home Care Agency will benefit from Microsoft 365 by reducing paper consumption, improving the ability to share data, improving the security of sensitive data and allowing the company to operate more efficiently throughout the </a:t>
            </a:r>
            <a:r>
              <a:rPr lang="en-US" dirty="0" err="1"/>
              <a:t>organisation</a:t>
            </a:r>
            <a:r>
              <a:rPr lang="en-US" dirty="0"/>
              <a:t>.</a:t>
            </a:r>
            <a:endParaRPr lang="en-GB" dirty="0"/>
          </a:p>
          <a:p>
            <a:pPr marL="0" indent="0">
              <a:buNone/>
            </a:pPr>
            <a:r>
              <a:rPr lang="en-GB" sz="2600" b="1" i="1" dirty="0" err="1">
                <a:ea typeface="+mn-lt"/>
                <a:cs typeface="+mn-lt"/>
              </a:rPr>
              <a:t>Wavenet</a:t>
            </a:r>
            <a:r>
              <a:rPr lang="en-GB" sz="2600" b="1" i="1" dirty="0">
                <a:ea typeface="+mn-lt"/>
                <a:cs typeface="+mn-lt"/>
              </a:rPr>
              <a:t> (2025) </a:t>
            </a:r>
            <a:endParaRPr lang="en-US" sz="2600" b="1" dirty="0">
              <a:solidFill>
                <a:srgbClr val="FF0000"/>
              </a:solidFill>
            </a:endParaRPr>
          </a:p>
          <a:p>
            <a:pPr marL="0" indent="0">
              <a:buNone/>
            </a:pPr>
            <a:endParaRPr lang="en-US" sz="1200" dirty="0">
              <a:solidFill>
                <a:srgbClr val="202C6C"/>
              </a:solidFill>
              <a:highlight>
                <a:srgbClr val="EFF2F9"/>
              </a:highlight>
            </a:endParaRPr>
          </a:p>
          <a:p>
            <a:endParaRPr lang="en-GB" dirty="0">
              <a:solidFill>
                <a:srgbClr val="FF0000"/>
              </a:solidFill>
            </a:endParaRPr>
          </a:p>
          <a:p>
            <a:endParaRPr lang="en-GB" dirty="0">
              <a:solidFill>
                <a:srgbClr val="FF0000"/>
              </a:solidFill>
            </a:endParaRPr>
          </a:p>
          <a:p>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6E28F-F0CB-0998-57ED-7B21FE0732AB}"/>
              </a:ext>
            </a:extLst>
          </p:cNvPr>
          <p:cNvSpPr>
            <a:spLocks noGrp="1"/>
          </p:cNvSpPr>
          <p:nvPr>
            <p:ph type="title"/>
          </p:nvPr>
        </p:nvSpPr>
        <p:spPr/>
        <p:txBody>
          <a:bodyPr/>
          <a:lstStyle/>
          <a:p>
            <a:pPr>
              <a:spcBef>
                <a:spcPts val="1000"/>
              </a:spcBef>
            </a:pPr>
            <a:r>
              <a:rPr lang="en-GB" sz="2400">
                <a:solidFill>
                  <a:srgbClr val="FF0000"/>
                </a:solidFill>
                <a:latin typeface="Aptos"/>
              </a:rPr>
              <a:t>                                                       </a:t>
            </a:r>
            <a:r>
              <a:rPr lang="en-GB" sz="3600">
                <a:solidFill>
                  <a:srgbClr val="FF0000"/>
                </a:solidFill>
                <a:latin typeface="Aptos"/>
              </a:rPr>
              <a:t>Microsoft</a:t>
            </a:r>
            <a:r>
              <a:rPr lang="en-GB" sz="2400">
                <a:solidFill>
                  <a:srgbClr val="FF0000"/>
                </a:solidFill>
                <a:latin typeface="Aptos"/>
              </a:rPr>
              <a:t> </a:t>
            </a:r>
            <a:r>
              <a:rPr lang="en-GB" sz="3600">
                <a:solidFill>
                  <a:srgbClr val="FF0000"/>
                </a:solidFill>
                <a:latin typeface="Aptos"/>
              </a:rPr>
              <a:t>Word</a:t>
            </a:r>
          </a:p>
          <a:p>
            <a:endParaRPr lang="en-US"/>
          </a:p>
        </p:txBody>
      </p:sp>
      <p:sp>
        <p:nvSpPr>
          <p:cNvPr id="3" name="Content Placeholder 2">
            <a:extLst>
              <a:ext uri="{FF2B5EF4-FFF2-40B4-BE49-F238E27FC236}">
                <a16:creationId xmlns:a16="http://schemas.microsoft.com/office/drawing/2014/main" id="{9596B652-0547-4E3A-1331-63E14E08FECE}"/>
              </a:ext>
            </a:extLst>
          </p:cNvPr>
          <p:cNvSpPr>
            <a:spLocks noGrp="1"/>
          </p:cNvSpPr>
          <p:nvPr>
            <p:ph idx="1"/>
          </p:nvPr>
        </p:nvSpPr>
        <p:spPr>
          <a:xfrm>
            <a:off x="916858" y="1432334"/>
            <a:ext cx="10515600" cy="4351338"/>
          </a:xfrm>
        </p:spPr>
        <p:txBody>
          <a:bodyPr vert="horz" lIns="91440" tIns="45720" rIns="91440" bIns="45720" rtlCol="0" anchor="t">
            <a:normAutofit fontScale="92500" lnSpcReduction="10000"/>
          </a:bodyPr>
          <a:lstStyle/>
          <a:p>
            <a:r>
              <a:rPr lang="en-GB" sz="2400" dirty="0"/>
              <a:t>Currently, staff edit and complete all documents, such as treatment plans, risk assessments, incident reports, and patients’ progress notes, by hand. These documents can be handwritten,</a:t>
            </a:r>
            <a:r>
              <a:rPr lang="en-GB" sz="2400" dirty="0">
                <a:ea typeface="+mn-lt"/>
                <a:cs typeface="+mn-lt"/>
              </a:rPr>
              <a:t> typed individually by many different staff members, printed or emailed to each other. This is a slow process and likely to become lost or out of date. With Microsoft Word, all staff and employers can create, share, and securely store all documentation in one location.</a:t>
            </a:r>
          </a:p>
          <a:p>
            <a:r>
              <a:rPr lang="en-GB" sz="2400" dirty="0">
                <a:ea typeface="+mn-lt"/>
                <a:cs typeface="+mn-lt"/>
              </a:rPr>
              <a:t>Microsoft Word gives workers the ability to create organised, typed documents that are clear and easy to edit. </a:t>
            </a:r>
          </a:p>
          <a:p>
            <a:r>
              <a:rPr lang="en-GB" sz="2400" dirty="0"/>
              <a:t>Using Word, employees can fill in care plans, daily visit notes, and incident reports through occurrences and templates. The templates promote a clear and uniform recording of information by all employees, and save time as all documents can be easily changed. </a:t>
            </a:r>
          </a:p>
          <a:p>
            <a:pPr marL="0" indent="0">
              <a:buNone/>
            </a:pPr>
            <a:r>
              <a:rPr lang="en-GB" b="1" dirty="0"/>
              <a:t>    </a:t>
            </a:r>
            <a:r>
              <a:rPr lang="en-GB" sz="2200" b="1" dirty="0"/>
              <a:t>(</a:t>
            </a:r>
            <a:r>
              <a:rPr lang="en-US" sz="2200" b="1" dirty="0"/>
              <a:t>Monterey, T. 2023)</a:t>
            </a:r>
            <a:endParaRPr lang="en-US" sz="2200" b="1" dirty="0">
              <a:highlight>
                <a:srgbClr val="FFFF00"/>
              </a:highlight>
            </a:endParaRPr>
          </a:p>
          <a:p>
            <a:endParaRPr lang="en-GB" sz="2200" dirty="0">
              <a:highlight>
                <a:srgbClr val="FFFF00"/>
              </a:highlight>
            </a:endParaRPr>
          </a:p>
          <a:p>
            <a:pPr marL="0" indent="0">
              <a:buNone/>
            </a:pPr>
            <a:endParaRPr lang="en-GB" sz="1200" dirty="0">
              <a:highlight>
                <a:srgbClr val="FFFFFF"/>
              </a:highlight>
            </a:endParaRPr>
          </a:p>
        </p:txBody>
      </p:sp>
    </p:spTree>
    <p:extLst>
      <p:ext uri="{BB962C8B-B14F-4D97-AF65-F5344CB8AC3E}">
        <p14:creationId xmlns:p14="http://schemas.microsoft.com/office/powerpoint/2010/main" val="80697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a:br>
            <a:r>
              <a:rPr lang="en-GB"/>
              <a:t>Benefits and Limitations within Sunrise Residential Care Home and Limitation</a:t>
            </a:r>
            <a:br>
              <a:rPr lang="en-GB"/>
            </a:br>
            <a:endParaRPr lang="en-GB"/>
          </a:p>
        </p:txBody>
      </p:sp>
      <p:sp>
        <p:nvSpPr>
          <p:cNvPr id="3" name="Content Placeholder 2"/>
          <p:cNvSpPr>
            <a:spLocks noGrp="1"/>
          </p:cNvSpPr>
          <p:nvPr>
            <p:ph idx="1"/>
          </p:nvPr>
        </p:nvSpPr>
        <p:spPr>
          <a:xfrm>
            <a:off x="953729" y="1852786"/>
            <a:ext cx="9495982" cy="4230579"/>
          </a:xfrm>
        </p:spPr>
        <p:txBody>
          <a:bodyPr/>
          <a:lstStyle/>
          <a:p>
            <a:pPr marL="0" indent="0">
              <a:buNone/>
            </a:pPr>
            <a:endParaRPr lang="en-GB"/>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2376575810"/>
              </p:ext>
            </p:extLst>
          </p:nvPr>
        </p:nvGraphicFramePr>
        <p:xfrm>
          <a:off x="953729" y="1852786"/>
          <a:ext cx="9495982" cy="4230579"/>
        </p:xfrm>
        <a:graphic>
          <a:graphicData uri="http://schemas.openxmlformats.org/drawingml/2006/table">
            <a:tbl>
              <a:tblPr firstRow="1" bandRow="1">
                <a:tableStyleId>{5C22544A-7EE6-4342-B048-85BDC9FD1C3A}</a:tableStyleId>
              </a:tblPr>
              <a:tblGrid>
                <a:gridCol w="4747991">
                  <a:extLst>
                    <a:ext uri="{9D8B030D-6E8A-4147-A177-3AD203B41FA5}">
                      <a16:colId xmlns:a16="http://schemas.microsoft.com/office/drawing/2014/main" val="1607449065"/>
                    </a:ext>
                  </a:extLst>
                </a:gridCol>
                <a:gridCol w="4747991">
                  <a:extLst>
                    <a:ext uri="{9D8B030D-6E8A-4147-A177-3AD203B41FA5}">
                      <a16:colId xmlns:a16="http://schemas.microsoft.com/office/drawing/2014/main" val="443945616"/>
                    </a:ext>
                  </a:extLst>
                </a:gridCol>
              </a:tblGrid>
              <a:tr h="498737">
                <a:tc>
                  <a:txBody>
                    <a:bodyPr/>
                    <a:lstStyle/>
                    <a:p>
                      <a:r>
                        <a:rPr lang="en-GB" sz="2400"/>
                        <a:t>Benefits </a:t>
                      </a:r>
                    </a:p>
                  </a:txBody>
                  <a:tcPr/>
                </a:tc>
                <a:tc>
                  <a:txBody>
                    <a:bodyPr/>
                    <a:lstStyle/>
                    <a:p>
                      <a:r>
                        <a:rPr lang="en-GB" sz="2400"/>
                        <a:t>Limitations</a:t>
                      </a:r>
                    </a:p>
                  </a:txBody>
                  <a:tcPr/>
                </a:tc>
                <a:extLst>
                  <a:ext uri="{0D108BD9-81ED-4DB2-BD59-A6C34878D82A}">
                    <a16:rowId xmlns:a16="http://schemas.microsoft.com/office/drawing/2014/main" val="831906386"/>
                  </a:ext>
                </a:extLst>
              </a:tr>
              <a:tr h="7290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Spell and grammar checking</a:t>
                      </a:r>
                    </a:p>
                    <a:p>
                      <a:endParaRPr lang="en-GB"/>
                    </a:p>
                  </a:txBody>
                  <a:tcPr/>
                </a:tc>
                <a:tc>
                  <a:txBody>
                    <a:bodyPr/>
                    <a:lstStyle/>
                    <a:p>
                      <a:r>
                        <a:rPr lang="en-GB"/>
                        <a:t>Need basic digital skills training  </a:t>
                      </a:r>
                    </a:p>
                  </a:txBody>
                  <a:tcPr/>
                </a:tc>
                <a:extLst>
                  <a:ext uri="{0D108BD9-81ED-4DB2-BD59-A6C34878D82A}">
                    <a16:rowId xmlns:a16="http://schemas.microsoft.com/office/drawing/2014/main" val="2882987392"/>
                  </a:ext>
                </a:extLst>
              </a:tr>
              <a:tr h="729011">
                <a:tc>
                  <a:txBody>
                    <a:bodyPr/>
                    <a:lstStyle/>
                    <a:p>
                      <a:pPr lvl="0">
                        <a:buNone/>
                      </a:pPr>
                      <a:r>
                        <a:rPr lang="en-GB" sz="1800" b="0" i="0" u="none" strike="noStrike" noProof="0">
                          <a:latin typeface="Aptos"/>
                        </a:rPr>
                        <a:t>Sharing of documents and cooperation</a:t>
                      </a:r>
                      <a:endParaRPr lang="en-US"/>
                    </a:p>
                  </a:txBody>
                  <a:tcPr/>
                </a:tc>
                <a:tc>
                  <a:txBody>
                    <a:bodyPr/>
                    <a:lstStyle/>
                    <a:p>
                      <a:r>
                        <a:rPr lang="en-GB"/>
                        <a:t>Data security request</a:t>
                      </a:r>
                    </a:p>
                  </a:txBody>
                  <a:tcPr/>
                </a:tc>
                <a:extLst>
                  <a:ext uri="{0D108BD9-81ED-4DB2-BD59-A6C34878D82A}">
                    <a16:rowId xmlns:a16="http://schemas.microsoft.com/office/drawing/2014/main" val="3160413561"/>
                  </a:ext>
                </a:extLst>
              </a:tr>
              <a:tr h="729011">
                <a:tc>
                  <a:txBody>
                    <a:bodyPr/>
                    <a:lstStyle/>
                    <a:p>
                      <a:r>
                        <a:rPr lang="en-GB"/>
                        <a:t>Easy to access and use </a:t>
                      </a:r>
                    </a:p>
                  </a:txBody>
                  <a:tcPr/>
                </a:tc>
                <a:tc>
                  <a:txBody>
                    <a:bodyPr/>
                    <a:lstStyle/>
                    <a:p>
                      <a:r>
                        <a:rPr lang="en-GB"/>
                        <a:t>Can be slow to deal with large documents</a:t>
                      </a:r>
                    </a:p>
                  </a:txBody>
                  <a:tcPr/>
                </a:tc>
                <a:extLst>
                  <a:ext uri="{0D108BD9-81ED-4DB2-BD59-A6C34878D82A}">
                    <a16:rowId xmlns:a16="http://schemas.microsoft.com/office/drawing/2014/main" val="3484592418"/>
                  </a:ext>
                </a:extLst>
              </a:tr>
              <a:tr h="815798">
                <a:tc>
                  <a:txBody>
                    <a:bodyPr/>
                    <a:lstStyle/>
                    <a:p>
                      <a:r>
                        <a:rPr lang="en-GB"/>
                        <a:t>Access to the templates</a:t>
                      </a:r>
                    </a:p>
                  </a:txBody>
                  <a:tcPr/>
                </a:tc>
                <a:tc>
                  <a:txBody>
                    <a:bodyPr/>
                    <a:lstStyle/>
                    <a:p>
                      <a:pPr lvl="0" algn="l">
                        <a:lnSpc>
                          <a:spcPct val="100000"/>
                        </a:lnSpc>
                        <a:spcBef>
                          <a:spcPts val="0"/>
                        </a:spcBef>
                        <a:spcAft>
                          <a:spcPts val="0"/>
                        </a:spcAft>
                        <a:buNone/>
                      </a:pPr>
                      <a:r>
                        <a:rPr lang="en-GB" sz="1800" b="0" i="0" u="none" strike="noStrike" noProof="0">
                          <a:latin typeface="Aptos"/>
                        </a:rPr>
                        <a:t>Possibilities of poor file management</a:t>
                      </a:r>
                      <a:endParaRPr lang="en-US"/>
                    </a:p>
                    <a:p>
                      <a:pPr lvl="0">
                        <a:buNone/>
                      </a:pPr>
                      <a:endParaRPr lang="en-GB"/>
                    </a:p>
                  </a:txBody>
                  <a:tcPr/>
                </a:tc>
                <a:extLst>
                  <a:ext uri="{0D108BD9-81ED-4DB2-BD59-A6C34878D82A}">
                    <a16:rowId xmlns:a16="http://schemas.microsoft.com/office/drawing/2014/main" val="247985416"/>
                  </a:ext>
                </a:extLst>
              </a:tr>
              <a:tr h="729011">
                <a:tc>
                  <a:txBody>
                    <a:bodyPr/>
                    <a:lstStyle/>
                    <a:p>
                      <a:r>
                        <a:rPr lang="en-GB"/>
                        <a:t>Mobil Application</a:t>
                      </a:r>
                    </a:p>
                  </a:txBody>
                  <a:tcPr/>
                </a:tc>
                <a:tc>
                  <a:txBody>
                    <a:bodyPr/>
                    <a:lstStyle/>
                    <a:p>
                      <a:r>
                        <a:rPr lang="en-GB"/>
                        <a:t>Typing is impossible when there is black-out or laptop run out of battery</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solidFill>
                  <a:srgbClr val="C00000"/>
                </a:solidFill>
              </a:rPr>
              <a:t>Communication and Collaboration tool</a:t>
            </a:r>
            <a:br>
              <a:rPr lang="en-GB" dirty="0">
                <a:solidFill>
                  <a:srgbClr val="C00000"/>
                </a:solidFill>
              </a:rPr>
            </a:br>
            <a:r>
              <a:rPr lang="en-GB" dirty="0">
                <a:solidFill>
                  <a:srgbClr val="C00000"/>
                </a:solidFill>
              </a:rPr>
              <a:t>Microsoft Team</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838200" y="1773815"/>
            <a:ext cx="10515600" cy="4122481"/>
          </a:xfrm>
        </p:spPr>
        <p:txBody>
          <a:bodyPr>
            <a:normAutofit fontScale="32500" lnSpcReduction="20000"/>
          </a:bodyPr>
          <a:lstStyle/>
          <a:p>
            <a:pPr marL="0" indent="0">
              <a:buNone/>
            </a:pPr>
            <a:r>
              <a:rPr lang="en-US" sz="6200" dirty="0"/>
              <a:t>Microsoft Teams is an excellent tool for Greenfield Home Care Agency because it allows staff and employers to communicate effectively, share information promptly, and collaborate to provide high‑quality care to people living in the community</a:t>
            </a:r>
          </a:p>
          <a:p>
            <a:pPr marL="0" indent="0">
              <a:buNone/>
            </a:pPr>
            <a:endParaRPr lang="en-US" sz="6200" dirty="0"/>
          </a:p>
          <a:p>
            <a:r>
              <a:rPr lang="en-GB" sz="6200" dirty="0"/>
              <a:t>Microsoft Teams combines communication and teamwork in one platform.</a:t>
            </a:r>
          </a:p>
          <a:p>
            <a:r>
              <a:rPr lang="en-GB" sz="6200" dirty="0"/>
              <a:t>It allows staff to send messages, organise meetings and share documents easily</a:t>
            </a:r>
          </a:p>
          <a:p>
            <a:r>
              <a:rPr lang="en-GB" sz="6200" dirty="0"/>
              <a:t>This is especially helpful for teams that work in different places.</a:t>
            </a:r>
          </a:p>
          <a:p>
            <a:r>
              <a:rPr lang="en-GB" sz="6200" dirty="0"/>
              <a:t>Compared to Outlook, which is mainly used for email, and OneDrive, which is mainly used for storing files, Teams makes communication between staff faster and easier.</a:t>
            </a:r>
          </a:p>
          <a:p>
            <a:r>
              <a:rPr lang="en-GB" sz="6200" dirty="0"/>
              <a:t>Because of this, it could help staff at Greenfield Home Care communicate faster and work more efficiently</a:t>
            </a:r>
          </a:p>
          <a:p>
            <a:endParaRPr lang="en-GB" sz="6200" dirty="0"/>
          </a:p>
          <a:p>
            <a:pPr marL="0" indent="0">
              <a:buNone/>
            </a:pPr>
            <a:r>
              <a:rPr lang="en-GB" sz="5500" b="1" dirty="0"/>
              <a:t>  (</a:t>
            </a:r>
            <a:r>
              <a:rPr lang="en-US" sz="5500" b="1" dirty="0"/>
              <a:t>Microsoft 2024) &amp; </a:t>
            </a:r>
            <a:r>
              <a:rPr lang="en-US" sz="5500" dirty="0"/>
              <a:t>(</a:t>
            </a:r>
            <a:r>
              <a:rPr lang="en-US" sz="5500" b="1" dirty="0"/>
              <a:t>The Health Informatics Service, 2022</a:t>
            </a:r>
            <a:r>
              <a:rPr lang="en-US" sz="5500" dirty="0"/>
              <a:t>)</a:t>
            </a:r>
            <a:endParaRPr lang="en-GB" sz="5500" dirty="0">
              <a:solidFill>
                <a:srgbClr val="FF0000"/>
              </a:solidFill>
            </a:endParaRPr>
          </a:p>
        </p:txBody>
      </p:sp>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1842470429"/>
              </p:ext>
            </p:extLst>
          </p:nvPr>
        </p:nvGraphicFramePr>
        <p:xfrm>
          <a:off x="838200" y="1825621"/>
          <a:ext cx="10515600" cy="288285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a:t>Advantages </a:t>
                      </a:r>
                    </a:p>
                  </a:txBody>
                  <a:tcPr/>
                </a:tc>
                <a:tc>
                  <a:txBody>
                    <a:bodyPr/>
                    <a:lstStyle/>
                    <a:p>
                      <a:r>
                        <a:rPr lang="en-GB"/>
                        <a:t>Disadvantages</a:t>
                      </a:r>
                    </a:p>
                  </a:txBody>
                  <a:tcPr/>
                </a:tc>
                <a:extLst>
                  <a:ext uri="{0D108BD9-81ED-4DB2-BD59-A6C34878D82A}">
                    <a16:rowId xmlns:a16="http://schemas.microsoft.com/office/drawing/2014/main" val="2184396433"/>
                  </a:ext>
                </a:extLst>
              </a:tr>
              <a:tr h="480476">
                <a:tc>
                  <a:txBody>
                    <a:bodyPr/>
                    <a:lstStyle/>
                    <a:p>
                      <a:r>
                        <a:rPr lang="en-US"/>
                        <a:t>Helps staff to communicate easily</a:t>
                      </a:r>
                      <a:endParaRPr lang="en-GB"/>
                    </a:p>
                  </a:txBody>
                  <a:tcPr/>
                </a:tc>
                <a:tc>
                  <a:txBody>
                    <a:bodyPr/>
                    <a:lstStyle/>
                    <a:p>
                      <a:r>
                        <a:rPr lang="en-US"/>
                        <a:t> Needs an internet connection</a:t>
                      </a:r>
                      <a:endParaRPr lang="en-GB"/>
                    </a:p>
                  </a:txBody>
                  <a:tcPr/>
                </a:tc>
                <a:extLst>
                  <a:ext uri="{0D108BD9-81ED-4DB2-BD59-A6C34878D82A}">
                    <a16:rowId xmlns:a16="http://schemas.microsoft.com/office/drawing/2014/main" val="1929977270"/>
                  </a:ext>
                </a:extLst>
              </a:tr>
              <a:tr h="480476">
                <a:tc>
                  <a:txBody>
                    <a:bodyPr/>
                    <a:lstStyle/>
                    <a:p>
                      <a:r>
                        <a:rPr lang="en-US"/>
                        <a:t>Can send messages quickly</a:t>
                      </a:r>
                      <a:endParaRPr lang="en-GB"/>
                    </a:p>
                  </a:txBody>
                  <a:tcPr/>
                </a:tc>
                <a:tc>
                  <a:txBody>
                    <a:bodyPr/>
                    <a:lstStyle/>
                    <a:p>
                      <a:r>
                        <a:rPr lang="en-US"/>
                        <a:t>Some staff may not know how to use the tool</a:t>
                      </a:r>
                      <a:endParaRPr lang="en-GB"/>
                    </a:p>
                  </a:txBody>
                  <a:tcPr/>
                </a:tc>
                <a:extLst>
                  <a:ext uri="{0D108BD9-81ED-4DB2-BD59-A6C34878D82A}">
                    <a16:rowId xmlns:a16="http://schemas.microsoft.com/office/drawing/2014/main" val="1856759452"/>
                  </a:ext>
                </a:extLst>
              </a:tr>
              <a:tr h="480476">
                <a:tc>
                  <a:txBody>
                    <a:bodyPr/>
                    <a:lstStyle/>
                    <a:p>
                      <a:r>
                        <a:rPr lang="en-GB" sz="1800" b="0" i="0" kern="1200">
                          <a:solidFill>
                            <a:schemeClr val="dk1"/>
                          </a:solidFill>
                          <a:effectLst/>
                          <a:latin typeface="+mn-lt"/>
                          <a:ea typeface="+mn-ea"/>
                          <a:cs typeface="+mn-cs"/>
                        </a:rPr>
                        <a:t>Easy to share files and information</a:t>
                      </a:r>
                      <a:endParaRPr lang="en-GB"/>
                    </a:p>
                  </a:txBody>
                  <a:tcPr/>
                </a:tc>
                <a:tc>
                  <a:txBody>
                    <a:bodyPr/>
                    <a:lstStyle/>
                    <a:p>
                      <a:r>
                        <a:rPr lang="en-US"/>
                        <a:t>Some staff may need training to use teams</a:t>
                      </a:r>
                    </a:p>
                  </a:txBody>
                  <a:tcPr/>
                </a:tc>
                <a:extLst>
                  <a:ext uri="{0D108BD9-81ED-4DB2-BD59-A6C34878D82A}">
                    <a16:rowId xmlns:a16="http://schemas.microsoft.com/office/drawing/2014/main" val="1715959377"/>
                  </a:ext>
                </a:extLst>
              </a:tr>
              <a:tr h="480476">
                <a:tc>
                  <a:txBody>
                    <a:bodyPr/>
                    <a:lstStyle/>
                    <a:p>
                      <a:r>
                        <a:rPr lang="en-US"/>
                        <a:t>Helps staff in different places stay connected</a:t>
                      </a:r>
                      <a:endParaRPr lang="en-GB"/>
                    </a:p>
                  </a:txBody>
                  <a:tcPr/>
                </a:tc>
                <a:tc>
                  <a:txBody>
                    <a:bodyPr/>
                    <a:lstStyle/>
                    <a:p>
                      <a:r>
                        <a:rPr lang="en-US"/>
                        <a:t>Technical problems can happen</a:t>
                      </a:r>
                      <a:endParaRPr lang="en-GB"/>
                    </a:p>
                  </a:txBody>
                  <a:tcPr/>
                </a:tc>
                <a:extLst>
                  <a:ext uri="{0D108BD9-81ED-4DB2-BD59-A6C34878D82A}">
                    <a16:rowId xmlns:a16="http://schemas.microsoft.com/office/drawing/2014/main" val="10004"/>
                  </a:ext>
                </a:extLst>
              </a:tr>
              <a:tr h="480476">
                <a:tc>
                  <a:txBody>
                    <a:bodyPr/>
                    <a:lstStyle/>
                    <a:p>
                      <a:r>
                        <a:rPr lang="en-US"/>
                        <a:t>Supports teamwork between staff</a:t>
                      </a:r>
                      <a:endParaRPr lang="en-GB"/>
                    </a:p>
                  </a:txBody>
                  <a:tcPr/>
                </a:tc>
                <a:tc>
                  <a:txBody>
                    <a:bodyPr/>
                    <a:lstStyle/>
                    <a:p>
                      <a:r>
                        <a:rPr lang="en-US"/>
                        <a:t>Too many messages can be confusing</a:t>
                      </a:r>
                      <a:endParaRPr lang="en-GB"/>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normAutofit fontScale="90000"/>
          </a:bodyPr>
          <a:lstStyle/>
          <a:p>
            <a:pPr algn="l"/>
            <a:br>
              <a:rPr lang="en-GB"/>
            </a:br>
            <a:br>
              <a:rPr lang="en-GB"/>
            </a:br>
            <a:br>
              <a:rPr lang="en-GB"/>
            </a:br>
            <a:br>
              <a:rPr lang="en-GB"/>
            </a:br>
            <a:endParaRPr lang="en-GB">
              <a:solidFill>
                <a:srgbClr val="C00000"/>
              </a:solidFill>
            </a:endParaRP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endParaRPr lang="en-US" dirty="0">
              <a:solidFill>
                <a:srgbClr val="FF0000"/>
              </a:solidFill>
            </a:endParaRPr>
          </a:p>
        </p:txBody>
      </p:sp>
      <p:sp>
        <p:nvSpPr>
          <p:cNvPr id="5" name="CaixaDeTexto 4">
            <a:extLst>
              <a:ext uri="{FF2B5EF4-FFF2-40B4-BE49-F238E27FC236}">
                <a16:creationId xmlns:a16="http://schemas.microsoft.com/office/drawing/2014/main" id="{5C013A53-0726-E27D-70B0-2693222530BB}"/>
              </a:ext>
            </a:extLst>
          </p:cNvPr>
          <p:cNvSpPr txBox="1"/>
          <p:nvPr/>
        </p:nvSpPr>
        <p:spPr>
          <a:xfrm>
            <a:off x="834711" y="730371"/>
            <a:ext cx="10251294"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pt-PT" sz="4000" dirty="0">
                <a:solidFill>
                  <a:srgbClr val="C00000"/>
                </a:solidFill>
              </a:rPr>
              <a:t>Digital Literacy</a:t>
            </a:r>
            <a:endParaRPr lang="pt-PT" dirty="0">
              <a:solidFill>
                <a:srgbClr val="C00000"/>
              </a:solidFill>
            </a:endParaRPr>
          </a:p>
          <a:p>
            <a:r>
              <a:rPr lang="en-US" sz="2000" dirty="0"/>
              <a:t>Digital literacy is a combination of the skills and confidence needed to effectively use digital technology, such as computers, mobile devices and software programs. In the context of health and social care, digital literacy is critical, as all staff should be able to use digital resources for managing all types of documentation that support patient care, communication with other members of the team, and storing records of care provided.</a:t>
            </a:r>
            <a:endParaRPr lang="en-GB" sz="2000" dirty="0"/>
          </a:p>
          <a:p>
            <a:r>
              <a:rPr lang="en-GB" sz="2000" dirty="0"/>
              <a:t>	</a:t>
            </a:r>
          </a:p>
          <a:p>
            <a:pPr marL="457200" indent="-457200">
              <a:buFont typeface="Arial" panose="020B0604020202020204" pitchFamily="34" charset="0"/>
              <a:buChar char="•"/>
            </a:pPr>
            <a:r>
              <a:rPr lang="pt-PT" sz="2000" dirty="0"/>
              <a:t>Developing digital skills helps staff work more efficiently and reduce mistakes in records</a:t>
            </a:r>
          </a:p>
          <a:p>
            <a:pPr marL="457200" indent="-457200">
              <a:buFont typeface="Arial" panose="020B0604020202020204" pitchFamily="34" charset="0"/>
              <a:buChar char="•"/>
            </a:pPr>
            <a:endParaRPr lang="pt-PT" sz="2000" dirty="0"/>
          </a:p>
          <a:p>
            <a:pPr marL="457200" indent="-457200">
              <a:buFont typeface="Arial" panose="020B0604020202020204" pitchFamily="34" charset="0"/>
              <a:buChar char="•"/>
            </a:pPr>
            <a:r>
              <a:rPr lang="pt-PT" sz="2000" dirty="0"/>
              <a:t>Building digital literacy makes communication with colleagues, managers, and families easier</a:t>
            </a:r>
          </a:p>
          <a:p>
            <a:pPr marL="457200" indent="-457200">
              <a:buFont typeface="Arial" panose="020B0604020202020204" pitchFamily="34" charset="0"/>
              <a:buChar char="•"/>
            </a:pPr>
            <a:endParaRPr lang="pt-PT" sz="2400" dirty="0"/>
          </a:p>
          <a:p>
            <a:pPr marL="457200" indent="-457200">
              <a:buFont typeface="Arial" panose="020B0604020202020204" pitchFamily="34" charset="0"/>
              <a:buChar char="•"/>
            </a:pPr>
            <a:r>
              <a:rPr lang="pt-PT" sz="2400" dirty="0"/>
              <a:t>Using digital tools confidently supports teamwork </a:t>
            </a:r>
          </a:p>
          <a:p>
            <a:pPr marL="457200" indent="-457200">
              <a:buFont typeface="Arial" panose="020B0604020202020204" pitchFamily="34" charset="0"/>
              <a:buChar char="•"/>
            </a:pPr>
            <a:endParaRPr lang="pt-PT" sz="2400" dirty="0"/>
          </a:p>
          <a:p>
            <a:r>
              <a:rPr lang="pt-PT" sz="2000" dirty="0"/>
              <a:t>  </a:t>
            </a:r>
            <a:r>
              <a:rPr lang="pt-PT" sz="2000" b="1" dirty="0"/>
              <a:t>(</a:t>
            </a:r>
            <a:r>
              <a:rPr lang="en-US" sz="2000" b="1" dirty="0"/>
              <a:t>NHS England (2025) </a:t>
            </a:r>
            <a:r>
              <a:rPr lang="en-US" sz="2000" b="1" i="1" dirty="0"/>
              <a:t>What is digital literacy?)</a:t>
            </a:r>
            <a:endParaRPr lang="pt-PT" sz="2000" b="1" dirty="0"/>
          </a:p>
        </p:txBody>
      </p:sp>
    </p:spTree>
    <p:extLst>
      <p:ext uri="{BB962C8B-B14F-4D97-AF65-F5344CB8AC3E}">
        <p14:creationId xmlns:p14="http://schemas.microsoft.com/office/powerpoint/2010/main" val="2637146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a:solidFill>
                  <a:srgbClr val="C00000"/>
                </a:solidFill>
              </a:rPr>
            </a:br>
            <a:r>
              <a:rPr lang="en-GB" sz="4800">
                <a:solidFill>
                  <a:srgbClr val="C00000"/>
                </a:solidFill>
              </a:rPr>
              <a:t>Digital safety actions plan</a:t>
            </a:r>
            <a:br>
              <a:rPr lang="en-GB">
                <a:solidFill>
                  <a:schemeClr val="accent4"/>
                </a:solidFill>
              </a:rPr>
            </a:br>
            <a:endParaRPr lang="en-GB">
              <a:solidFill>
                <a:schemeClr val="accent4"/>
              </a:solidFill>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3600" dirty="0">
                <a:solidFill>
                  <a:srgbClr val="C00000"/>
                </a:solidFill>
              </a:rPr>
              <a:t>Secure access</a:t>
            </a:r>
          </a:p>
          <a:p>
            <a:pPr marL="0" indent="0">
              <a:buNone/>
            </a:pPr>
            <a:endParaRPr lang="en-GB" sz="3200" dirty="0"/>
          </a:p>
          <a:p>
            <a:r>
              <a:rPr lang="en-GB" dirty="0"/>
              <a:t>Use strong passwords and two-step login</a:t>
            </a:r>
          </a:p>
          <a:p>
            <a:endParaRPr lang="en-GB" dirty="0"/>
          </a:p>
          <a:p>
            <a:r>
              <a:rPr lang="en-GB" dirty="0"/>
              <a:t> Only authorised staff can access sensitive info</a:t>
            </a:r>
          </a:p>
          <a:p>
            <a:endParaRPr lang="en-GB" dirty="0"/>
          </a:p>
          <a:p>
            <a:r>
              <a:rPr lang="en-GB" dirty="0"/>
              <a:t> Always log out after using shared computers</a:t>
            </a:r>
          </a:p>
          <a:p>
            <a:pPr marL="0" indent="0">
              <a:buNone/>
            </a:pPr>
            <a:r>
              <a:rPr lang="pt-PT">
                <a:ea typeface="+mn-lt"/>
                <a:cs typeface="+mn-lt"/>
              </a:rPr>
              <a:t> </a:t>
            </a:r>
            <a:endParaRPr lang="en-GB" dirty="0"/>
          </a:p>
        </p:txBody>
      </p:sp>
    </p:spTree>
    <p:extLst>
      <p:ext uri="{BB962C8B-B14F-4D97-AF65-F5344CB8AC3E}">
        <p14:creationId xmlns:p14="http://schemas.microsoft.com/office/powerpoint/2010/main" val="2124799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92AACAD-6419-C50E-69CC-2F656D9FADD2}"/>
              </a:ext>
            </a:extLst>
          </p:cNvPr>
          <p:cNvSpPr>
            <a:spLocks noGrp="1"/>
          </p:cNvSpPr>
          <p:nvPr>
            <p:ph type="title"/>
          </p:nvPr>
        </p:nvSpPr>
        <p:spPr>
          <a:xfrm>
            <a:off x="838200" y="335628"/>
            <a:ext cx="10515600" cy="1325563"/>
          </a:xfrm>
        </p:spPr>
        <p:txBody>
          <a:bodyPr/>
          <a:lstStyle/>
          <a:p>
            <a:r>
              <a:rPr lang="pt-PT">
                <a:solidFill>
                  <a:srgbClr val="C00000"/>
                </a:solidFill>
              </a:rPr>
              <a:t>Email Awareness</a:t>
            </a:r>
          </a:p>
        </p:txBody>
      </p:sp>
      <p:sp>
        <p:nvSpPr>
          <p:cNvPr id="3" name="Marcador de Posição de Conteúdo 2">
            <a:extLst>
              <a:ext uri="{FF2B5EF4-FFF2-40B4-BE49-F238E27FC236}">
                <a16:creationId xmlns:a16="http://schemas.microsoft.com/office/drawing/2014/main" id="{3AC4A5DB-46AC-E668-3056-6CA26A1C2CC1}"/>
              </a:ext>
            </a:extLst>
          </p:cNvPr>
          <p:cNvSpPr>
            <a:spLocks noGrp="1"/>
          </p:cNvSpPr>
          <p:nvPr>
            <p:ph idx="1"/>
          </p:nvPr>
        </p:nvSpPr>
        <p:spPr/>
        <p:txBody>
          <a:bodyPr vert="horz" lIns="91440" tIns="45720" rIns="91440" bIns="45720" rtlCol="0" anchor="t">
            <a:normAutofit/>
          </a:bodyPr>
          <a:lstStyle/>
          <a:p>
            <a:r>
              <a:rPr lang="pt-PT" dirty="0"/>
              <a:t> Learn to recognise phishing and suspicious emails</a:t>
            </a:r>
          </a:p>
          <a:p>
            <a:endParaRPr lang="pt-PT" dirty="0"/>
          </a:p>
          <a:p>
            <a:r>
              <a:rPr lang="pt-PT" dirty="0"/>
              <a:t> DON´T click unknown links or attachments</a:t>
            </a:r>
          </a:p>
          <a:p>
            <a:endParaRPr lang="pt-PT" dirty="0"/>
          </a:p>
          <a:p>
            <a:r>
              <a:rPr lang="pt-PT" dirty="0"/>
              <a:t> Report suspicious emails to a manager</a:t>
            </a:r>
          </a:p>
        </p:txBody>
      </p:sp>
    </p:spTree>
    <p:extLst>
      <p:ext uri="{BB962C8B-B14F-4D97-AF65-F5344CB8AC3E}">
        <p14:creationId xmlns:p14="http://schemas.microsoft.com/office/powerpoint/2010/main" val="3549471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EF92B0-CB97-EEE7-D70D-DD64155227E6}"/>
              </a:ext>
            </a:extLst>
          </p:cNvPr>
          <p:cNvSpPr>
            <a:spLocks noGrp="1"/>
          </p:cNvSpPr>
          <p:nvPr>
            <p:ph type="title"/>
          </p:nvPr>
        </p:nvSpPr>
        <p:spPr/>
        <p:txBody>
          <a:bodyPr/>
          <a:lstStyle/>
          <a:p>
            <a:r>
              <a:rPr lang="pt-PT">
                <a:solidFill>
                  <a:srgbClr val="C00000"/>
                </a:solidFill>
              </a:rPr>
              <a:t>Data Management</a:t>
            </a:r>
          </a:p>
        </p:txBody>
      </p:sp>
      <p:sp>
        <p:nvSpPr>
          <p:cNvPr id="3" name="Marcador de Posição de Conteúdo 2">
            <a:extLst>
              <a:ext uri="{FF2B5EF4-FFF2-40B4-BE49-F238E27FC236}">
                <a16:creationId xmlns:a16="http://schemas.microsoft.com/office/drawing/2014/main" id="{967932E9-7BA2-6CB2-0D13-F5A198B9C663}"/>
              </a:ext>
            </a:extLst>
          </p:cNvPr>
          <p:cNvSpPr>
            <a:spLocks noGrp="1"/>
          </p:cNvSpPr>
          <p:nvPr>
            <p:ph idx="1"/>
          </p:nvPr>
        </p:nvSpPr>
        <p:spPr/>
        <p:txBody>
          <a:bodyPr vert="horz" lIns="91440" tIns="45720" rIns="91440" bIns="45720" rtlCol="0" anchor="t">
            <a:normAutofit/>
          </a:bodyPr>
          <a:lstStyle/>
          <a:p>
            <a:r>
              <a:rPr lang="pt-PT" dirty="0"/>
              <a:t> Store files safely in OneDrive or SharePoint</a:t>
            </a:r>
          </a:p>
          <a:p>
            <a:endParaRPr lang="pt-PT" dirty="0"/>
          </a:p>
          <a:p>
            <a:r>
              <a:rPr lang="pt-PT" dirty="0"/>
              <a:t>Limit WHO can edit or see important documents</a:t>
            </a:r>
          </a:p>
          <a:p>
            <a:endParaRPr lang="pt-PT" dirty="0"/>
          </a:p>
          <a:p>
            <a:r>
              <a:rPr lang="pt-PT" dirty="0"/>
              <a:t>Make regular backups</a:t>
            </a:r>
          </a:p>
        </p:txBody>
      </p:sp>
    </p:spTree>
    <p:extLst>
      <p:ext uri="{BB962C8B-B14F-4D97-AF65-F5344CB8AC3E}">
        <p14:creationId xmlns:p14="http://schemas.microsoft.com/office/powerpoint/2010/main" val="395889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5969D6F-ABDB-B97D-B94C-FCBA0C319A42}"/>
              </a:ext>
            </a:extLst>
          </p:cNvPr>
          <p:cNvSpPr>
            <a:spLocks noGrp="1"/>
          </p:cNvSpPr>
          <p:nvPr>
            <p:ph type="title"/>
          </p:nvPr>
        </p:nvSpPr>
        <p:spPr/>
        <p:txBody>
          <a:bodyPr/>
          <a:lstStyle/>
          <a:p>
            <a:r>
              <a:rPr lang="pt-PT">
                <a:solidFill>
                  <a:srgbClr val="C00000"/>
                </a:solidFill>
              </a:rPr>
              <a:t>Confidentiality &amp; Compliance </a:t>
            </a:r>
          </a:p>
        </p:txBody>
      </p:sp>
      <p:sp>
        <p:nvSpPr>
          <p:cNvPr id="3" name="Marcador de Posição de Conteúdo 2">
            <a:extLst>
              <a:ext uri="{FF2B5EF4-FFF2-40B4-BE49-F238E27FC236}">
                <a16:creationId xmlns:a16="http://schemas.microsoft.com/office/drawing/2014/main" id="{DF90922B-6735-BD2A-FD9C-1E85D07E7D87}"/>
              </a:ext>
            </a:extLst>
          </p:cNvPr>
          <p:cNvSpPr>
            <a:spLocks noGrp="1"/>
          </p:cNvSpPr>
          <p:nvPr>
            <p:ph idx="1"/>
          </p:nvPr>
        </p:nvSpPr>
        <p:spPr/>
        <p:txBody>
          <a:bodyPr vert="horz" lIns="91440" tIns="45720" rIns="91440" bIns="45720" rtlCol="0" anchor="t">
            <a:normAutofit/>
          </a:bodyPr>
          <a:lstStyle/>
          <a:p>
            <a:r>
              <a:rPr lang="pt-PT" dirty="0"/>
              <a:t>Keep patient info private </a:t>
            </a:r>
          </a:p>
          <a:p>
            <a:endParaRPr lang="pt-PT" dirty="0"/>
          </a:p>
          <a:p>
            <a:r>
              <a:rPr lang="pt-PT" dirty="0"/>
              <a:t> Only share with authorised staff</a:t>
            </a:r>
          </a:p>
          <a:p>
            <a:endParaRPr lang="pt-PT" dirty="0"/>
          </a:p>
          <a:p>
            <a:r>
              <a:rPr lang="pt-PT" dirty="0"/>
              <a:t>Follow the agency´s data protection rules</a:t>
            </a:r>
          </a:p>
        </p:txBody>
      </p:sp>
    </p:spTree>
    <p:extLst>
      <p:ext uri="{BB962C8B-B14F-4D97-AF65-F5344CB8AC3E}">
        <p14:creationId xmlns:p14="http://schemas.microsoft.com/office/powerpoint/2010/main" val="1768873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9400F8-6679-F9D1-68AD-9A92C8B42876}"/>
              </a:ext>
            </a:extLst>
          </p:cNvPr>
          <p:cNvSpPr>
            <a:spLocks noGrp="1"/>
          </p:cNvSpPr>
          <p:nvPr>
            <p:ph type="title"/>
          </p:nvPr>
        </p:nvSpPr>
        <p:spPr/>
        <p:txBody>
          <a:bodyPr/>
          <a:lstStyle/>
          <a:p>
            <a:r>
              <a:rPr lang="pt-PT">
                <a:solidFill>
                  <a:srgbClr val="C00000"/>
                </a:solidFill>
              </a:rPr>
              <a:t>Staff Training &amp; Awareness </a:t>
            </a:r>
          </a:p>
        </p:txBody>
      </p:sp>
      <p:sp>
        <p:nvSpPr>
          <p:cNvPr id="3" name="Marcador de Posição de Conteúdo 2">
            <a:extLst>
              <a:ext uri="{FF2B5EF4-FFF2-40B4-BE49-F238E27FC236}">
                <a16:creationId xmlns:a16="http://schemas.microsoft.com/office/drawing/2014/main" id="{12C16C7E-474D-100C-C455-54F6135CA561}"/>
              </a:ext>
            </a:extLst>
          </p:cNvPr>
          <p:cNvSpPr>
            <a:spLocks noGrp="1"/>
          </p:cNvSpPr>
          <p:nvPr>
            <p:ph idx="1"/>
          </p:nvPr>
        </p:nvSpPr>
        <p:spPr/>
        <p:txBody>
          <a:bodyPr vert="horz" lIns="91440" tIns="45720" rIns="91440" bIns="45720" rtlCol="0" anchor="t">
            <a:normAutofit/>
          </a:bodyPr>
          <a:lstStyle/>
          <a:p>
            <a:r>
              <a:rPr lang="pt-PT" dirty="0"/>
              <a:t>Teach staff digital safety rules (passwords, email, data)</a:t>
            </a:r>
          </a:p>
          <a:p>
            <a:endParaRPr lang="pt-PT" dirty="0"/>
          </a:p>
          <a:p>
            <a:r>
              <a:rPr lang="pt-PT" dirty="0"/>
              <a:t>Show examples of safe vs unsafe actions</a:t>
            </a:r>
          </a:p>
          <a:p>
            <a:endParaRPr lang="pt-PT" dirty="0"/>
          </a:p>
          <a:p>
            <a:r>
              <a:rPr lang="pt-PT" dirty="0"/>
              <a:t>Give reminders, mini practice sessions, and feedback</a:t>
            </a:r>
          </a:p>
        </p:txBody>
      </p:sp>
    </p:spTree>
    <p:extLst>
      <p:ext uri="{BB962C8B-B14F-4D97-AF65-F5344CB8AC3E}">
        <p14:creationId xmlns:p14="http://schemas.microsoft.com/office/powerpoint/2010/main" val="2561040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a:solidFill>
                  <a:srgbClr val="FF0000"/>
                </a:solidFill>
              </a:rPr>
              <a:t>                                 </a:t>
            </a:r>
            <a:r>
              <a:rPr lang="en-GB" sz="3600">
                <a:solidFill>
                  <a:srgbClr val="FF0000"/>
                </a:solidFill>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Microsoft 365 </a:t>
            </a:r>
            <a:r>
              <a:rPr lang="en-US" dirty="0"/>
              <a:t>provides Greenfield Home Care Agency with an excellent opportunity to enhance</a:t>
            </a:r>
            <a:r>
              <a:rPr lang="en-GB" dirty="0"/>
              <a:t> efficiency, communication, and collaboration. Staff are still learning to navigate a digital environment, and further training, </a:t>
            </a:r>
            <a:r>
              <a:rPr lang="en-US" dirty="0"/>
              <a:t>clear instructions, and sensitive leadership will help them </a:t>
            </a:r>
            <a:r>
              <a:rPr lang="en-GB" dirty="0"/>
              <a:t>master it and use it confidently and consistently. With the full range of the tools available to them in the Microsoft 365 ecosystem, they can help enhance data protection, scheduling and documentation, and enable better sharing and spreading of information between groups. Used carefully, digital technology will help staff to support their patients more effectively and safely, and empower Greenfield Home Care Agency to continue delivering high-quality, person-centred care to older people living safely in their own homes in the community</a:t>
            </a:r>
          </a:p>
          <a:p>
            <a:pPr marL="0" indent="0">
              <a:buNone/>
            </a:pPr>
            <a:r>
              <a:rPr lang="en-US" dirty="0"/>
              <a:t>                                                                                  </a:t>
            </a:r>
            <a:r>
              <a:rPr lang="en-US" sz="2400" b="1" dirty="0">
                <a:latin typeface="Aptos" panose="020B0004020202020204" pitchFamily="34" charset="0"/>
              </a:rPr>
              <a:t>(The Health Informatics Service 2022)</a:t>
            </a:r>
            <a:endParaRPr lang="en-GB" sz="2400" b="1" dirty="0"/>
          </a:p>
        </p:txBody>
      </p:sp>
    </p:spTree>
    <p:extLst>
      <p:ext uri="{BB962C8B-B14F-4D97-AF65-F5344CB8AC3E}">
        <p14:creationId xmlns:p14="http://schemas.microsoft.com/office/powerpoint/2010/main" val="665794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a:t>                             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376516"/>
            <a:ext cx="10515600" cy="4800447"/>
          </a:xfrm>
        </p:spPr>
        <p:txBody>
          <a:bodyPr vert="horz" lIns="91440" tIns="45720" rIns="91440" bIns="45720" rtlCol="0" anchor="t">
            <a:normAutofit fontScale="92500"/>
          </a:bodyPr>
          <a:lstStyle/>
          <a:p>
            <a:r>
              <a:rPr lang="en-GB" sz="2400" i="1" dirty="0">
                <a:latin typeface="Aptos" panose="020B0004020202020204" pitchFamily="34" charset="0"/>
                <a:ea typeface="+mn-lt"/>
                <a:cs typeface="+mn-lt"/>
              </a:rPr>
              <a:t> </a:t>
            </a:r>
            <a:r>
              <a:rPr lang="en-GB" sz="2400" i="1" dirty="0" err="1">
                <a:latin typeface="Aptos" panose="020B0004020202020204" pitchFamily="34" charset="0"/>
                <a:ea typeface="+mn-lt"/>
                <a:cs typeface="+mn-lt"/>
              </a:rPr>
              <a:t>Wavenet</a:t>
            </a:r>
            <a:r>
              <a:rPr lang="en-GB" sz="2400" i="1" dirty="0">
                <a:latin typeface="Aptos" panose="020B0004020202020204" pitchFamily="34" charset="0"/>
                <a:ea typeface="+mn-lt"/>
                <a:cs typeface="+mn-lt"/>
              </a:rPr>
              <a:t> (2025) 10 ways Microsoft 365 Management can improve your healthcare practices</a:t>
            </a:r>
            <a:r>
              <a:rPr lang="en-GB" sz="2400" dirty="0">
                <a:latin typeface="Aptos" panose="020B0004020202020204" pitchFamily="34" charset="0"/>
                <a:ea typeface="+mn-lt"/>
                <a:cs typeface="+mn-lt"/>
              </a:rPr>
              <a:t>. Available at: </a:t>
            </a:r>
            <a:r>
              <a:rPr lang="en-GB" sz="2400" dirty="0">
                <a:solidFill>
                  <a:schemeClr val="accent1"/>
                </a:solidFill>
                <a:latin typeface="Aptos" panose="020B0004020202020204" pitchFamily="34" charset="0"/>
                <a:ea typeface="+mn-lt"/>
                <a:cs typeface="+mn-lt"/>
                <a:hlinkClick r:id="rId2">
                  <a:extLst>
                    <a:ext uri="{A12FA001-AC4F-418D-AE19-62706E023703}">
                      <ahyp:hlinkClr xmlns:ahyp="http://schemas.microsoft.com/office/drawing/2018/hyperlinkcolor" val="tx"/>
                    </a:ext>
                  </a:extLst>
                </a:hlinkClick>
              </a:rPr>
              <a:t>https://www.wavenet.co.uk/blog/10-ways-microsoft365management-improvehealthcarepractices</a:t>
            </a:r>
            <a:r>
              <a:rPr lang="en-GB" sz="2400" dirty="0">
                <a:solidFill>
                  <a:schemeClr val="tx2">
                    <a:lumMod val="25000"/>
                    <a:lumOff val="75000"/>
                  </a:schemeClr>
                </a:solidFill>
                <a:latin typeface="Aptos" panose="020B0004020202020204" pitchFamily="34" charset="0"/>
                <a:ea typeface="+mn-lt"/>
                <a:cs typeface="+mn-lt"/>
              </a:rPr>
              <a:t> </a:t>
            </a:r>
            <a:r>
              <a:rPr lang="en-GB" sz="2400" dirty="0">
                <a:latin typeface="Aptos" panose="020B0004020202020204" pitchFamily="34" charset="0"/>
                <a:ea typeface="+mn-lt"/>
                <a:cs typeface="+mn-lt"/>
              </a:rPr>
              <a:t>(Accessed: 28 February 2026).</a:t>
            </a:r>
          </a:p>
          <a:p>
            <a:r>
              <a:rPr lang="en-US" sz="2400" dirty="0">
                <a:latin typeface="Aptos" panose="020B0004020202020204" pitchFamily="34" charset="0"/>
              </a:rPr>
              <a:t>Monterey, T. (2023) </a:t>
            </a:r>
            <a:r>
              <a:rPr lang="en-US" sz="2400" i="1" dirty="0">
                <a:latin typeface="Aptos" panose="020B0004020202020204" pitchFamily="34" charset="0"/>
              </a:rPr>
              <a:t>Microsoft Word as a productivity tool: Unveiling its impact and benefits</a:t>
            </a:r>
            <a:r>
              <a:rPr lang="en-US" sz="2400" dirty="0">
                <a:latin typeface="Aptos" panose="020B0004020202020204" pitchFamily="34" charset="0"/>
              </a:rPr>
              <a:t>. Available at: </a:t>
            </a:r>
            <a:r>
              <a:rPr lang="en-US" sz="2400" dirty="0">
                <a:solidFill>
                  <a:schemeClr val="accent1"/>
                </a:solidFill>
                <a:latin typeface="Aptos" panose="020B0004020202020204" pitchFamily="34" charset="0"/>
                <a:hlinkClick r:id="rId3">
                  <a:extLst>
                    <a:ext uri="{A12FA001-AC4F-418D-AE19-62706E023703}">
                      <ahyp:hlinkClr xmlns:ahyp="http://schemas.microsoft.com/office/drawing/2018/hyperlinkcolor" val="tx"/>
                    </a:ext>
                  </a:extLst>
                </a:hlinkClick>
              </a:rPr>
              <a:t>https://www.ictsd.org/microsoft-word-as-a-productivity-tool-unveiling-its-impact-and-benefits/</a:t>
            </a:r>
            <a:r>
              <a:rPr lang="en-US" sz="2400" dirty="0">
                <a:solidFill>
                  <a:schemeClr val="accent1"/>
                </a:solidFill>
                <a:latin typeface="Aptos" panose="020B0004020202020204" pitchFamily="34" charset="0"/>
              </a:rPr>
              <a:t> </a:t>
            </a:r>
            <a:r>
              <a:rPr lang="en-US" sz="2400" dirty="0">
                <a:latin typeface="Aptos" panose="020B0004020202020204" pitchFamily="34" charset="0"/>
              </a:rPr>
              <a:t>(Accessed: 3 March 2026)</a:t>
            </a:r>
          </a:p>
          <a:p>
            <a:r>
              <a:rPr lang="en-US" sz="2400" dirty="0">
                <a:latin typeface="Aptos" panose="020B0004020202020204" pitchFamily="34" charset="0"/>
              </a:rPr>
              <a:t>Scott, J. (2024) </a:t>
            </a:r>
            <a:r>
              <a:rPr lang="en-US" sz="2400" i="1" dirty="0">
                <a:latin typeface="Aptos" panose="020B0004020202020204" pitchFamily="34" charset="0"/>
              </a:rPr>
              <a:t>18 advantages and disadvantages of Microsoft Word</a:t>
            </a:r>
            <a:r>
              <a:rPr lang="en-US" sz="2400" dirty="0">
                <a:latin typeface="Aptos" panose="020B0004020202020204" pitchFamily="34" charset="0"/>
              </a:rPr>
              <a:t>. Available at: </a:t>
            </a:r>
            <a:r>
              <a:rPr lang="en-US" sz="2400" dirty="0">
                <a:solidFill>
                  <a:schemeClr val="accent1"/>
                </a:solidFill>
                <a:latin typeface="Aptos" panose="020B0004020202020204" pitchFamily="34" charset="0"/>
                <a:hlinkClick r:id="rId4">
                  <a:extLst>
                    <a:ext uri="{A12FA001-AC4F-418D-AE19-62706E023703}">
                      <ahyp:hlinkClr xmlns:ahyp="http://schemas.microsoft.com/office/drawing/2018/hyperlinkcolor" val="tx"/>
                    </a:ext>
                  </a:extLst>
                </a:hlinkClick>
              </a:rPr>
              <a:t>https://www.presentationskills.me/advantages-and-disadvantages-of-microsoft-word/</a:t>
            </a:r>
            <a:r>
              <a:rPr lang="en-US" sz="2400" dirty="0">
                <a:solidFill>
                  <a:schemeClr val="accent1"/>
                </a:solidFill>
                <a:latin typeface="Aptos" panose="020B0004020202020204" pitchFamily="34" charset="0"/>
              </a:rPr>
              <a:t> </a:t>
            </a:r>
            <a:r>
              <a:rPr lang="en-US" sz="2400" dirty="0">
                <a:latin typeface="Aptos" panose="020B0004020202020204" pitchFamily="34" charset="0"/>
              </a:rPr>
              <a:t>(Accessed: 3 March 2026). </a:t>
            </a:r>
          </a:p>
          <a:p>
            <a:r>
              <a:rPr lang="en-US" sz="2400" dirty="0">
                <a:latin typeface="Aptos" panose="020B0004020202020204" pitchFamily="34" charset="0"/>
              </a:rPr>
              <a:t>The Health Informatics Service (2022) </a:t>
            </a:r>
            <a:r>
              <a:rPr lang="en-US" sz="2400" i="1" dirty="0">
                <a:latin typeface="Aptos" panose="020B0004020202020204" pitchFamily="34" charset="0"/>
              </a:rPr>
              <a:t>Microsoft Office 365: Enhancing collaboration in healthcare</a:t>
            </a:r>
            <a:r>
              <a:rPr lang="en-US" sz="2400" dirty="0">
                <a:latin typeface="Aptos" panose="020B0004020202020204" pitchFamily="34" charset="0"/>
              </a:rPr>
              <a:t>. Available at: </a:t>
            </a:r>
            <a:r>
              <a:rPr lang="en-US" sz="2400" dirty="0">
                <a:solidFill>
                  <a:schemeClr val="accent1"/>
                </a:solidFill>
                <a:latin typeface="Aptos" panose="020B0004020202020204" pitchFamily="34" charset="0"/>
                <a:hlinkClick r:id="rId5">
                  <a:extLst>
                    <a:ext uri="{A12FA001-AC4F-418D-AE19-62706E023703}">
                      <ahyp:hlinkClr xmlns:ahyp="http://schemas.microsoft.com/office/drawing/2018/hyperlinkcolor" val="tx"/>
                    </a:ext>
                  </a:extLst>
                </a:hlinkClick>
              </a:rPr>
              <a:t>https://www.this.nhs.uk/insights/article/microsoft-office-365-benefits</a:t>
            </a:r>
            <a:r>
              <a:rPr lang="en-US" sz="2400" dirty="0">
                <a:solidFill>
                  <a:schemeClr val="accent1"/>
                </a:solidFill>
                <a:latin typeface="Aptos" panose="020B0004020202020204" pitchFamily="34" charset="0"/>
              </a:rPr>
              <a:t> </a:t>
            </a:r>
            <a:r>
              <a:rPr lang="en-US" sz="2400" dirty="0">
                <a:latin typeface="Aptos" panose="020B0004020202020204" pitchFamily="34" charset="0"/>
              </a:rPr>
              <a:t>(Accessed: 2 March 2026)</a:t>
            </a:r>
            <a:endParaRPr lang="en-GB" sz="2400" dirty="0">
              <a:latin typeface="Aptos" panose="020B0004020202020204" pitchFamily="34" charset="0"/>
              <a:ea typeface="+mn-lt"/>
              <a:cs typeface="+mn-lt"/>
            </a:endParaRPr>
          </a:p>
          <a:p>
            <a:pPr marL="0" indent="0">
              <a:buNone/>
            </a:pPr>
            <a:endParaRPr lang="en-GB" sz="2400" dirty="0">
              <a:solidFill>
                <a:srgbClr val="FF0000"/>
              </a:solidFill>
              <a:latin typeface="Aptos" panose="020B0004020202020204" pitchFamily="34" charset="0"/>
            </a:endParaRPr>
          </a:p>
          <a:p>
            <a:endParaRPr lang="en-GB" dirty="0">
              <a:solidFill>
                <a:srgbClr val="FF0000"/>
              </a:solidFill>
            </a:endParaRPr>
          </a:p>
          <a:p>
            <a:endParaRPr lang="en-GB" dirty="0">
              <a:solidFill>
                <a:srgbClr val="FF0000"/>
              </a:solidFill>
            </a:endParaRPr>
          </a:p>
          <a:p>
            <a:pPr marL="0" indent="0">
              <a:buNone/>
            </a:pPr>
            <a:endParaRPr lang="en-GB" dirty="0">
              <a:solidFill>
                <a:srgbClr val="000000"/>
              </a:solidFill>
            </a:endParaRPr>
          </a:p>
          <a:p>
            <a:pPr marL="0" indent="0">
              <a:buNone/>
            </a:pPr>
            <a:endParaRPr lang="en-GB" u="sng" dirty="0">
              <a:solidFill>
                <a:srgbClr val="000000"/>
              </a:solidFill>
            </a:endParaRPr>
          </a:p>
          <a:p>
            <a:pPr marL="0" indent="0">
              <a:buNone/>
            </a:pPr>
            <a:endParaRPr lang="en-GB" u="sng" dirty="0">
              <a:solidFill>
                <a:srgbClr val="000000"/>
              </a:solidFill>
            </a:endParaRPr>
          </a:p>
          <a:p>
            <a:pPr marL="0" indent="0">
              <a:buNone/>
            </a:pPr>
            <a:endParaRPr lang="en-GB" u="sng" dirty="0">
              <a:solidFill>
                <a:srgbClr val="000000"/>
              </a:solidFill>
            </a:endParaRPr>
          </a:p>
          <a:p>
            <a:pPr marL="0" indent="0">
              <a:buNone/>
            </a:pPr>
            <a:endParaRPr lang="en-GB" dirty="0">
              <a:solidFill>
                <a:srgbClr val="FF0000"/>
              </a:solidFill>
            </a:endParaRPr>
          </a:p>
        </p:txBody>
      </p:sp>
      <p:sp>
        <p:nvSpPr>
          <p:cNvPr id="4" name="TextBox 3">
            <a:extLst>
              <a:ext uri="{FF2B5EF4-FFF2-40B4-BE49-F238E27FC236}">
                <a16:creationId xmlns:a16="http://schemas.microsoft.com/office/drawing/2014/main" id="{C066C05C-3252-C872-7AC1-320F53273A8A}"/>
              </a:ext>
            </a:extLst>
          </p:cNvPr>
          <p:cNvSpPr txBox="1"/>
          <p:nvPr/>
        </p:nvSpPr>
        <p:spPr>
          <a:xfrm>
            <a:off x="838200" y="2969793"/>
            <a:ext cx="0" cy="369332"/>
          </a:xfrm>
          <a:custGeom>
            <a:avLst/>
            <a:gdLst>
              <a:gd name="csX0" fmla="*/ 0 w 8305800"/>
              <a:gd name="csY0" fmla="*/ 0 h 369332"/>
              <a:gd name="csX1" fmla="*/ 8305800 w 8305800"/>
              <a:gd name="csY1" fmla="*/ 0 h 369332"/>
              <a:gd name="csX2" fmla="*/ 8305800 w 8305800"/>
              <a:gd name="csY2" fmla="*/ 369332 h 369332"/>
              <a:gd name="csX3" fmla="*/ 0 w 8305800"/>
              <a:gd name="csY3" fmla="*/ 369332 h 369332"/>
              <a:gd name="csX4" fmla="*/ 0 w 8305800"/>
              <a:gd name="csY4" fmla="*/ 0 h 369332"/>
              <a:gd name="csX0" fmla="*/ 0 w 8305800"/>
              <a:gd name="csY0" fmla="*/ 0 h 369332"/>
              <a:gd name="csX1" fmla="*/ 8305800 w 8305800"/>
              <a:gd name="csY1" fmla="*/ 0 h 369332"/>
              <a:gd name="csX2" fmla="*/ 0 w 8305800"/>
              <a:gd name="csY2" fmla="*/ 369332 h 369332"/>
              <a:gd name="csX3" fmla="*/ 0 w 8305800"/>
              <a:gd name="csY3" fmla="*/ 0 h 369332"/>
              <a:gd name="csX0" fmla="*/ 0 w 0"/>
              <a:gd name="csY0" fmla="*/ 0 h 369332"/>
              <a:gd name="csX1" fmla="*/ 0 w 0"/>
              <a:gd name="csY1" fmla="*/ 369332 h 369332"/>
              <a:gd name="csX2" fmla="*/ 0 w 0"/>
              <a:gd name="csY2" fmla="*/ 0 h 369332"/>
            </a:gdLst>
            <a:ahLst/>
            <a:cxnLst>
              <a:cxn ang="0">
                <a:pos x="csX0" y="csY0"/>
              </a:cxn>
              <a:cxn ang="0">
                <a:pos x="csX1" y="csY1"/>
              </a:cxn>
              <a:cxn ang="0">
                <a:pos x="csX2" y="csY2"/>
              </a:cxn>
            </a:cxnLst>
            <a:rect l="l" t="t" r="r" b="b"/>
            <a:pathLst>
              <a:path h="369332">
                <a:moveTo>
                  <a:pt x="0" y="0"/>
                </a:moveTo>
                <a:lnTo>
                  <a:pt x="0" y="369332"/>
                </a:lnTo>
                <a:lnTo>
                  <a:pt x="0" y="0"/>
                </a:lnTo>
                <a:close/>
              </a:path>
            </a:pathLst>
          </a:custGeom>
          <a:noFill/>
        </p:spPr>
        <p:txBody>
          <a:bodyPr wrap="square">
            <a:spAutoFit/>
          </a:bodyPr>
          <a:lstStyle/>
          <a:p>
            <a:pPr>
              <a:buNone/>
            </a:pPr>
            <a:endParaRPr lang="en-US"/>
          </a:p>
        </p:txBody>
      </p:sp>
    </p:spTree>
    <p:extLst>
      <p:ext uri="{BB962C8B-B14F-4D97-AF65-F5344CB8AC3E}">
        <p14:creationId xmlns:p14="http://schemas.microsoft.com/office/powerpoint/2010/main" val="910340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7355-E763-FECC-B23A-78E9F95A1F19}"/>
              </a:ext>
            </a:extLst>
          </p:cNvPr>
          <p:cNvSpPr>
            <a:spLocks noGrp="1"/>
          </p:cNvSpPr>
          <p:nvPr>
            <p:ph type="title"/>
          </p:nvPr>
        </p:nvSpPr>
        <p:spPr>
          <a:xfrm>
            <a:off x="831850" y="1"/>
            <a:ext cx="10515600" cy="1071715"/>
          </a:xfrm>
        </p:spPr>
        <p:txBody>
          <a:bodyPr/>
          <a:lstStyle/>
          <a:p>
            <a:r>
              <a:rPr lang="en-US"/>
              <a:t>               </a:t>
            </a:r>
            <a:r>
              <a:rPr lang="en-US" sz="4400"/>
              <a:t>Reference</a:t>
            </a:r>
            <a:r>
              <a:rPr lang="en-US"/>
              <a:t> </a:t>
            </a:r>
            <a:r>
              <a:rPr lang="en-US" sz="4400"/>
              <a:t>list</a:t>
            </a:r>
            <a:endParaRPr lang="en-GB" sz="4400"/>
          </a:p>
        </p:txBody>
      </p:sp>
      <p:sp>
        <p:nvSpPr>
          <p:cNvPr id="3" name="Text Placeholder 2">
            <a:extLst>
              <a:ext uri="{FF2B5EF4-FFF2-40B4-BE49-F238E27FC236}">
                <a16:creationId xmlns:a16="http://schemas.microsoft.com/office/drawing/2014/main" id="{1A16F7CD-1364-BCBA-1EA1-6390A830DC89}"/>
              </a:ext>
            </a:extLst>
          </p:cNvPr>
          <p:cNvSpPr>
            <a:spLocks noGrp="1"/>
          </p:cNvSpPr>
          <p:nvPr>
            <p:ph type="body" idx="1"/>
          </p:nvPr>
        </p:nvSpPr>
        <p:spPr>
          <a:xfrm>
            <a:off x="521110" y="973394"/>
            <a:ext cx="10826340" cy="5116257"/>
          </a:xfrm>
        </p:spPr>
        <p:txBody>
          <a:bodyPr>
            <a:normAutofit fontScale="92500"/>
          </a:bodyPr>
          <a:lstStyle/>
          <a:p>
            <a:pPr marL="342900" indent="-342900">
              <a:buFont typeface="Arial" panose="020B0604020202020204" pitchFamily="34" charset="0"/>
              <a:buChar char="•"/>
            </a:pPr>
            <a:r>
              <a:rPr lang="es-GB" altLang="es-GB" sz="2200" dirty="0">
                <a:solidFill>
                  <a:srgbClr val="000000"/>
                </a:solidFill>
              </a:rPr>
              <a:t>Microsoft</a:t>
            </a:r>
            <a:r>
              <a:rPr lang="en-US" altLang="es-GB" sz="2200" dirty="0">
                <a:solidFill>
                  <a:srgbClr val="000000"/>
                </a:solidFill>
              </a:rPr>
              <a:t> </a:t>
            </a:r>
            <a:r>
              <a:rPr lang="es-GB" altLang="es-GB" sz="2200" dirty="0">
                <a:solidFill>
                  <a:srgbClr val="000000"/>
                </a:solidFill>
              </a:rPr>
              <a:t>(2024) </a:t>
            </a:r>
            <a:r>
              <a:rPr lang="es-GB" altLang="es-GB" sz="2200" i="1" dirty="0">
                <a:solidFill>
                  <a:srgbClr val="000000"/>
                </a:solidFill>
              </a:rPr>
              <a:t>Microsoft Teams for small and medium businesses</a:t>
            </a:r>
            <a:r>
              <a:rPr lang="es-GB" altLang="es-GB" sz="2200" dirty="0">
                <a:solidFill>
                  <a:srgbClr val="000000"/>
                </a:solidFill>
              </a:rPr>
              <a:t>. Available at:</a:t>
            </a:r>
            <a:br>
              <a:rPr lang="es-GB" altLang="es-GB" sz="2200" dirty="0">
                <a:solidFill>
                  <a:srgbClr val="000000"/>
                </a:solidFill>
              </a:rPr>
            </a:br>
            <a:r>
              <a:rPr lang="es-GB" altLang="es-GB" sz="2200" dirty="0">
                <a:solidFill>
                  <a:schemeClr val="accent1"/>
                </a:solidFill>
                <a:hlinkClick r:id="rId2">
                  <a:extLst>
                    <a:ext uri="{A12FA001-AC4F-418D-AE19-62706E023703}">
                      <ahyp:hlinkClr xmlns:ahyp="http://schemas.microsoft.com/office/drawing/2018/hyperlinkcolor" val="tx"/>
                    </a:ext>
                  </a:extLst>
                </a:hlinkClick>
              </a:rPr>
              <a:t>https://www.microsoft.com/en/microsoft-teams/small-medium-business</a:t>
            </a:r>
            <a:br>
              <a:rPr lang="es-GB" altLang="es-GB" sz="2200" dirty="0">
                <a:solidFill>
                  <a:srgbClr val="000000"/>
                </a:solidFill>
              </a:rPr>
            </a:br>
            <a:r>
              <a:rPr lang="es-GB" altLang="es-GB" sz="2200" dirty="0">
                <a:solidFill>
                  <a:srgbClr val="000000"/>
                </a:solidFill>
              </a:rPr>
              <a:t>(Accessed: 2 March 2026).</a:t>
            </a:r>
          </a:p>
          <a:p>
            <a:pPr marL="342900" indent="-342900">
              <a:buFont typeface="Arial" panose="020B0604020202020204" pitchFamily="34" charset="0"/>
              <a:buChar char="•"/>
            </a:pPr>
            <a:r>
              <a:rPr lang="es-GB" altLang="es-GB" sz="2200" dirty="0">
                <a:solidFill>
                  <a:srgbClr val="000000"/>
                </a:solidFill>
              </a:rPr>
              <a:t>Microsoft (2024) </a:t>
            </a:r>
            <a:r>
              <a:rPr lang="es-GB" altLang="es-GB" sz="2200" i="1" dirty="0">
                <a:solidFill>
                  <a:srgbClr val="000000"/>
                </a:solidFill>
              </a:rPr>
              <a:t>Overview of Microsoft Teams</a:t>
            </a:r>
            <a:r>
              <a:rPr lang="es-GB" altLang="es-GB" sz="2200" dirty="0">
                <a:solidFill>
                  <a:srgbClr val="000000"/>
                </a:solidFill>
              </a:rPr>
              <a:t>. Available at:</a:t>
            </a:r>
            <a:br>
              <a:rPr lang="es-GB" altLang="es-GB" sz="2200" dirty="0">
                <a:solidFill>
                  <a:srgbClr val="000000"/>
                </a:solidFill>
              </a:rPr>
            </a:br>
            <a:r>
              <a:rPr lang="es-GB" altLang="es-GB" sz="2200" dirty="0">
                <a:solidFill>
                  <a:schemeClr val="accent1"/>
                </a:solidFill>
                <a:hlinkClick r:id="rId3">
                  <a:extLst>
                    <a:ext uri="{A12FA001-AC4F-418D-AE19-62706E023703}">
                      <ahyp:hlinkClr xmlns:ahyp="http://schemas.microsoft.com/office/drawing/2018/hyperlinkcolor" val="tx"/>
                    </a:ext>
                  </a:extLst>
                </a:hlinkClick>
              </a:rPr>
              <a:t>https://learn.microsoft.com/en-us/microsoftteams/teams-overview</a:t>
            </a:r>
            <a:br>
              <a:rPr lang="es-GB" altLang="es-GB" sz="2200" dirty="0">
                <a:solidFill>
                  <a:srgbClr val="000000"/>
                </a:solidFill>
              </a:rPr>
            </a:br>
            <a:r>
              <a:rPr lang="es-GB" altLang="es-GB" sz="2200" dirty="0">
                <a:solidFill>
                  <a:srgbClr val="000000"/>
                </a:solidFill>
              </a:rPr>
              <a:t>(Accessed: 28 February 2026).</a:t>
            </a:r>
            <a:endParaRPr lang="en-US" altLang="es-GB" sz="2200" dirty="0">
              <a:solidFill>
                <a:srgbClr val="000000"/>
              </a:solidFill>
            </a:endParaRPr>
          </a:p>
          <a:p>
            <a:pPr marL="285750" indent="-285750">
              <a:buFont typeface="Arial"/>
              <a:buChar char="•"/>
            </a:pPr>
            <a:r>
              <a:rPr lang="pt-PT" sz="2200" dirty="0">
                <a:solidFill>
                  <a:schemeClr val="tx1"/>
                </a:solidFill>
                <a:ea typeface="+mn-lt"/>
                <a:cs typeface="+mn-lt"/>
              </a:rPr>
              <a:t> National Cyber Security Centre (2024) </a:t>
            </a:r>
            <a:r>
              <a:rPr lang="pt-PT" sz="2200" i="1" dirty="0">
                <a:solidFill>
                  <a:schemeClr val="tx1"/>
                </a:solidFill>
                <a:ea typeface="+mn-lt"/>
                <a:cs typeface="+mn-lt"/>
              </a:rPr>
              <a:t>Cyber security guidance for organisations</a:t>
            </a:r>
            <a:r>
              <a:rPr lang="pt-PT" sz="2200" dirty="0">
                <a:solidFill>
                  <a:schemeClr val="tx1"/>
                </a:solidFill>
                <a:ea typeface="+mn-lt"/>
                <a:cs typeface="+mn-lt"/>
              </a:rPr>
              <a:t>.   Available at: </a:t>
            </a:r>
            <a:r>
              <a:rPr lang="pt-PT" sz="2200" dirty="0">
                <a:solidFill>
                  <a:schemeClr val="accent1"/>
                </a:solidFill>
                <a:ea typeface="+mn-lt"/>
                <a:cs typeface="+mn-lt"/>
                <a:hlinkClick r:id="rId4">
                  <a:extLst>
                    <a:ext uri="{A12FA001-AC4F-418D-AE19-62706E023703}">
                      <ahyp:hlinkClr xmlns:ahyp="http://schemas.microsoft.com/office/drawing/2018/hyperlinkcolor" val="tx"/>
                    </a:ext>
                  </a:extLst>
                </a:hlinkClick>
              </a:rPr>
              <a:t>https://www.ncsc.gov.uk/collection/10-steps-to-cyber-security</a:t>
            </a:r>
            <a:r>
              <a:rPr lang="pt-PT" sz="2200" dirty="0">
                <a:solidFill>
                  <a:schemeClr val="accent1"/>
                </a:solidFill>
                <a:ea typeface="+mn-lt"/>
                <a:cs typeface="+mn-lt"/>
              </a:rPr>
              <a:t> </a:t>
            </a:r>
            <a:r>
              <a:rPr lang="pt-PT" sz="2200" dirty="0">
                <a:solidFill>
                  <a:schemeClr val="tx1"/>
                </a:solidFill>
                <a:ea typeface="+mn-lt"/>
                <a:cs typeface="+mn-lt"/>
              </a:rPr>
              <a:t>(Accessed: 15 March 2026).</a:t>
            </a:r>
            <a:endParaRPr lang="pt-PT" sz="2200" dirty="0">
              <a:solidFill>
                <a:schemeClr val="tx1"/>
              </a:solidFill>
            </a:endParaRPr>
          </a:p>
          <a:p>
            <a:pPr marL="285750" indent="-285750">
              <a:buFont typeface="Arial"/>
              <a:buChar char="•"/>
            </a:pPr>
            <a:r>
              <a:rPr lang="pt-PT" sz="2200" dirty="0">
                <a:solidFill>
                  <a:schemeClr val="tx1"/>
                </a:solidFill>
                <a:ea typeface="+mn-lt"/>
                <a:cs typeface="+mn-lt"/>
              </a:rPr>
              <a:t> Information Commissioner’s Office (2024) </a:t>
            </a:r>
            <a:r>
              <a:rPr lang="pt-PT" sz="2200" i="1" dirty="0">
                <a:solidFill>
                  <a:schemeClr val="tx1"/>
                </a:solidFill>
                <a:ea typeface="+mn-lt"/>
                <a:cs typeface="+mn-lt"/>
              </a:rPr>
              <a:t>Data protection and GDPR guidance</a:t>
            </a:r>
            <a:r>
              <a:rPr lang="pt-PT" sz="2200" dirty="0">
                <a:solidFill>
                  <a:schemeClr val="tx1"/>
                </a:solidFill>
                <a:ea typeface="+mn-lt"/>
                <a:cs typeface="+mn-lt"/>
              </a:rPr>
              <a:t>. Available at: </a:t>
            </a:r>
            <a:r>
              <a:rPr lang="pt-PT" sz="2200" dirty="0">
                <a:solidFill>
                  <a:schemeClr val="accent1"/>
                </a:solidFill>
                <a:ea typeface="+mn-lt"/>
                <a:cs typeface="+mn-lt"/>
                <a:hlinkClick r:id="rId5">
                  <a:extLst>
                    <a:ext uri="{A12FA001-AC4F-418D-AE19-62706E023703}">
                      <ahyp:hlinkClr xmlns:ahyp="http://schemas.microsoft.com/office/drawing/2018/hyperlinkcolor" val="tx"/>
                    </a:ext>
                  </a:extLst>
                </a:hlinkClick>
              </a:rPr>
              <a:t>https://ico.org.uk/for-organisations/guide-to-data-protection</a:t>
            </a:r>
            <a:r>
              <a:rPr lang="pt-PT" sz="2200" dirty="0">
                <a:solidFill>
                  <a:schemeClr val="tx1"/>
                </a:solidFill>
                <a:ea typeface="+mn-lt"/>
                <a:cs typeface="+mn-lt"/>
                <a:hlinkClick r:id="rId5">
                  <a:extLst>
                    <a:ext uri="{A12FA001-AC4F-418D-AE19-62706E023703}">
                      <ahyp:hlinkClr xmlns:ahyp="http://schemas.microsoft.com/office/drawing/2018/hyperlinkcolor" val="tx"/>
                    </a:ext>
                  </a:extLst>
                </a:hlinkClick>
              </a:rPr>
              <a:t>/</a:t>
            </a:r>
            <a:r>
              <a:rPr lang="pt-PT" sz="2200" dirty="0">
                <a:solidFill>
                  <a:schemeClr val="tx1"/>
                </a:solidFill>
                <a:ea typeface="+mn-lt"/>
                <a:cs typeface="+mn-lt"/>
              </a:rPr>
              <a:t> (Accessed: 15 March 2026).</a:t>
            </a:r>
            <a:endParaRPr lang="pt-PT" sz="2200" dirty="0">
              <a:solidFill>
                <a:schemeClr val="tx1"/>
              </a:solidFill>
            </a:endParaRPr>
          </a:p>
          <a:p>
            <a:pPr marL="285750" indent="-285750">
              <a:buFont typeface="Arial"/>
              <a:buChar char="•"/>
            </a:pPr>
            <a:r>
              <a:rPr lang="pt-PT" sz="2200" dirty="0">
                <a:solidFill>
                  <a:schemeClr val="tx1"/>
                </a:solidFill>
                <a:ea typeface="+mn-lt"/>
                <a:cs typeface="+mn-lt"/>
              </a:rPr>
              <a:t>Microsoft (2024) </a:t>
            </a:r>
            <a:r>
              <a:rPr lang="pt-PT" sz="2200" i="1" dirty="0">
                <a:solidFill>
                  <a:schemeClr val="tx1"/>
                </a:solidFill>
                <a:ea typeface="+mn-lt"/>
                <a:cs typeface="+mn-lt"/>
              </a:rPr>
              <a:t>Microsoft 365 security and compliance overview</a:t>
            </a:r>
            <a:r>
              <a:rPr lang="pt-PT" sz="2200" dirty="0">
                <a:solidFill>
                  <a:schemeClr val="tx1"/>
                </a:solidFill>
                <a:ea typeface="+mn-lt"/>
                <a:cs typeface="+mn-lt"/>
              </a:rPr>
              <a:t>. Available at: </a:t>
            </a:r>
            <a:r>
              <a:rPr lang="pt-PT" sz="2200" dirty="0">
                <a:solidFill>
                  <a:schemeClr val="accent1"/>
                </a:solidFill>
                <a:ea typeface="+mn-lt"/>
                <a:cs typeface="+mn-lt"/>
                <a:hlinkClick r:id="rId6">
                  <a:extLst>
                    <a:ext uri="{A12FA001-AC4F-418D-AE19-62706E023703}">
                      <ahyp:hlinkClr xmlns:ahyp="http://schemas.microsoft.com/office/drawing/2018/hyperlinkcolor" val="tx"/>
                    </a:ext>
                  </a:extLst>
                </a:hlinkClick>
              </a:rPr>
              <a:t>https://learn.microsoft.com/en-us/microsoft-365/security</a:t>
            </a:r>
            <a:r>
              <a:rPr lang="pt-PT" sz="2200" dirty="0">
                <a:solidFill>
                  <a:schemeClr val="tx1"/>
                </a:solidFill>
                <a:ea typeface="+mn-lt"/>
                <a:cs typeface="+mn-lt"/>
                <a:hlinkClick r:id="rId6">
                  <a:extLst>
                    <a:ext uri="{A12FA001-AC4F-418D-AE19-62706E023703}">
                      <ahyp:hlinkClr xmlns:ahyp="http://schemas.microsoft.com/office/drawing/2018/hyperlinkcolor" val="tx"/>
                    </a:ext>
                  </a:extLst>
                </a:hlinkClick>
              </a:rPr>
              <a:t>/</a:t>
            </a:r>
            <a:r>
              <a:rPr lang="pt-PT" sz="2200" dirty="0">
                <a:solidFill>
                  <a:schemeClr val="tx1"/>
                </a:solidFill>
                <a:ea typeface="+mn-lt"/>
                <a:cs typeface="+mn-lt"/>
              </a:rPr>
              <a:t> (Accessed: 15 March 2026).</a:t>
            </a:r>
          </a:p>
          <a:p>
            <a:pPr marL="285750" indent="-285750">
              <a:buFont typeface="Arial"/>
              <a:buChar char="•"/>
            </a:pPr>
            <a:r>
              <a:rPr lang="en-US" sz="2000" dirty="0">
                <a:solidFill>
                  <a:schemeClr val="tx1"/>
                </a:solidFill>
              </a:rPr>
              <a:t>NHS England (2025) </a:t>
            </a:r>
            <a:r>
              <a:rPr lang="en-US" sz="2200" i="1" dirty="0">
                <a:solidFill>
                  <a:schemeClr val="tx1"/>
                </a:solidFill>
              </a:rPr>
              <a:t>What</a:t>
            </a:r>
            <a:r>
              <a:rPr lang="en-US" sz="2000" i="1" dirty="0">
                <a:solidFill>
                  <a:schemeClr val="tx1"/>
                </a:solidFill>
              </a:rPr>
              <a:t> is digital literacy?</a:t>
            </a:r>
            <a:r>
              <a:rPr lang="en-US" sz="2000" dirty="0">
                <a:solidFill>
                  <a:schemeClr val="tx1"/>
                </a:solidFill>
              </a:rPr>
              <a:t> Available at: </a:t>
            </a:r>
            <a:r>
              <a:rPr lang="en-US" sz="2000" dirty="0">
                <a:solidFill>
                  <a:schemeClr val="accent1"/>
                </a:solidFill>
                <a:hlinkClick r:id="rId7">
                  <a:extLst>
                    <a:ext uri="{A12FA001-AC4F-418D-AE19-62706E023703}">
                      <ahyp:hlinkClr xmlns:ahyp="http://schemas.microsoft.com/office/drawing/2018/hyperlinkcolor" val="tx"/>
                    </a:ext>
                  </a:extLst>
                </a:hlinkClick>
              </a:rPr>
              <a:t>https://digital-transformation.hee.nhs.uk/building-a-digital-workforce/digital-literacy/what-is-digital-literacy</a:t>
            </a:r>
            <a:r>
              <a:rPr lang="en-US" sz="2000" dirty="0">
                <a:solidFill>
                  <a:schemeClr val="accent1"/>
                </a:solidFill>
              </a:rPr>
              <a:t> </a:t>
            </a:r>
            <a:r>
              <a:rPr lang="en-US" sz="2000" dirty="0">
                <a:solidFill>
                  <a:schemeClr val="tx1"/>
                </a:solidFill>
              </a:rPr>
              <a:t>(Accessed: 15 March 2026). </a:t>
            </a:r>
            <a:endParaRPr lang="pt-PT" sz="2200" b="1" dirty="0">
              <a:solidFill>
                <a:schemeClr val="tx1"/>
              </a:solidFill>
            </a:endParaRPr>
          </a:p>
          <a:p>
            <a:pPr marL="342900" indent="-342900">
              <a:buFont typeface="Arial" panose="020B0604020202020204" pitchFamily="34" charset="0"/>
              <a:buChar char="•"/>
            </a:pPr>
            <a:endParaRPr lang="es-GB" altLang="es-GB" sz="2200" dirty="0">
              <a:solidFill>
                <a:schemeClr val="tx1"/>
              </a:solidFill>
            </a:endParaRPr>
          </a:p>
          <a:p>
            <a:endParaRPr lang="es-GB" altLang="es-GB" dirty="0"/>
          </a:p>
          <a:p>
            <a:pPr marL="342900" indent="-342900">
              <a:buFont typeface="Arial" panose="020B0604020202020204" pitchFamily="34" charset="0"/>
              <a:buChar char="•"/>
            </a:pP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345219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4" ma:contentTypeDescription="Create a new document." ma:contentTypeScope="" ma:versionID="dd504d32c2b754d579e545c757913330">
  <xsd:schema xmlns:xsd="http://www.w3.org/2001/XMLSchema" xmlns:xs="http://www.w3.org/2001/XMLSchema" xmlns:p="http://schemas.microsoft.com/office/2006/metadata/properties" xmlns:ns3="21f98238-5914-40fc-b2db-49ce196065c9" targetNamespace="http://schemas.microsoft.com/office/2006/metadata/properties" ma:root="true" ma:fieldsID="f53ee9c040775d299563eb6ffa0539a8"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037771-C08F-4A45-BBC4-06FE35BA62FB}">
  <ds:schemaRefs>
    <ds:schemaRef ds:uri="21f98238-5914-40fc-b2db-49ce196065c9"/>
    <ds:schemaRef ds:uri="http://purl.org/dc/dcmitype/"/>
    <ds:schemaRef ds:uri="http://schemas.microsoft.com/office/2006/documentManagement/types"/>
    <ds:schemaRef ds:uri="http://schemas.microsoft.com/office/infopath/2007/PartnerControls"/>
    <ds:schemaRef ds:uri="http://www.w3.org/XML/1998/namespace"/>
    <ds:schemaRef ds:uri="http://purl.org/dc/elements/1.1/"/>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4EC39A2A-2C49-43C6-90D6-72C5B69047F4}">
  <ds:schemaRefs>
    <ds:schemaRef ds:uri="http://schemas.microsoft.com/sharepoint/v3/contenttype/forms"/>
  </ds:schemaRefs>
</ds:datastoreItem>
</file>

<file path=customXml/itemProps3.xml><?xml version="1.0" encoding="utf-8"?>
<ds:datastoreItem xmlns:ds="http://schemas.openxmlformats.org/officeDocument/2006/customXml" ds:itemID="{74BE5F0B-FEF0-4E6D-AF4F-4B010090FB02}">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76</TotalTime>
  <Words>1594</Words>
  <Application>Microsoft Office PowerPoint</Application>
  <PresentationFormat>Widescreen</PresentationFormat>
  <Paragraphs>148</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Wingdings</vt:lpstr>
      <vt:lpstr>Office Theme</vt:lpstr>
      <vt:lpstr>Digital Skills and Research Methods LCHS4007  Assessment 1: Group  Presentation Group Number 5</vt:lpstr>
      <vt:lpstr>      Digital Skills and Research Methods </vt:lpstr>
      <vt:lpstr>Acknowledgement of the use of AI</vt:lpstr>
      <vt:lpstr>Content</vt:lpstr>
      <vt:lpstr>                        Introduction of Microsoft 365</vt:lpstr>
      <vt:lpstr>                                                       Microsoft Word </vt:lpstr>
      <vt:lpstr> Benefits and Limitations within Sunrise Residential Care Home and Limitation </vt:lpstr>
      <vt:lpstr>Communication and Collaboration tool Microsoft Team</vt:lpstr>
      <vt:lpstr>Advantages and Limitations</vt:lpstr>
      <vt:lpstr>    </vt:lpstr>
      <vt:lpstr> Digital safety actions plan </vt:lpstr>
      <vt:lpstr>Email Awareness</vt:lpstr>
      <vt:lpstr>Data Management</vt:lpstr>
      <vt:lpstr>Confidentiality &amp; Compliance </vt:lpstr>
      <vt:lpstr>Staff Training &amp; Awareness </vt:lpstr>
      <vt:lpstr>                                 Conclusion</vt:lpstr>
      <vt:lpstr>                             Reference List</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Teodora Stoyanova Ganchevska (2532550)</cp:lastModifiedBy>
  <cp:revision>2</cp:revision>
  <dcterms:created xsi:type="dcterms:W3CDTF">2025-07-04T16:22:41Z</dcterms:created>
  <dcterms:modified xsi:type="dcterms:W3CDTF">2026-03-15T23:27:08Z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