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2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340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022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947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324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249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853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532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738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858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E9DEC-419B-4CC5-A080-3B06BD5A8291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2407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E9DEC-419B-4CC5-A080-3B06BD5A8291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269369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E9DEC-419B-4CC5-A080-3B06BD5A8291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92187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E9DEC-419B-4CC5-A080-3B06BD5A8291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546827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E9DEC-419B-4CC5-A080-3B06BD5A8291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93416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0740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838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464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.uk/scholar?q=Dewy+Forethought+is+learned+behaviour&amp;hl=en&amp;as_sdt=0&amp;as_vis=1&amp;oi=scholart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Person Centred  Care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462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Question:</a:t>
            </a:r>
          </a:p>
          <a:p>
            <a:r>
              <a:rPr lang="en-GB" dirty="0" smtClean="0"/>
              <a:t>If you were invited to decide whether you would prefer to deliver person centred care or something more standardised:</a:t>
            </a:r>
          </a:p>
          <a:p>
            <a:r>
              <a:rPr lang="en-GB" dirty="0" smtClean="0"/>
              <a:t>What would you decide?</a:t>
            </a:r>
          </a:p>
          <a:p>
            <a:r>
              <a:rPr lang="en-GB" dirty="0" smtClean="0"/>
              <a:t>Why?</a:t>
            </a:r>
          </a:p>
          <a:p>
            <a:r>
              <a:rPr lang="en-GB" dirty="0" smtClean="0"/>
              <a:t>What would your </a:t>
            </a:r>
            <a:r>
              <a:rPr lang="en-GB" dirty="0" smtClean="0"/>
              <a:t>patients/residents/clients </a:t>
            </a:r>
            <a:r>
              <a:rPr lang="en-GB" dirty="0" smtClean="0"/>
              <a:t>think of this?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18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 Regard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Requires that ‘we’ should have ‘proper regard’ for the needs and experiences of the individual. Challenging us to find out what people really need/want</a:t>
            </a:r>
          </a:p>
          <a:p>
            <a:r>
              <a:rPr lang="en-GB" dirty="0" smtClean="0"/>
              <a:t>What are THEIR GOALS?</a:t>
            </a:r>
          </a:p>
          <a:p>
            <a:r>
              <a:rPr lang="en-GB" dirty="0" smtClean="0"/>
              <a:t>What do we need to negotiate for on their behalf?</a:t>
            </a:r>
          </a:p>
          <a:p>
            <a:pPr marL="0" indent="0" algn="r">
              <a:buNone/>
            </a:pPr>
            <a:r>
              <a:rPr lang="en-GB" dirty="0" smtClean="0"/>
              <a:t>(NMC</a:t>
            </a:r>
            <a:r>
              <a:rPr lang="en-GB" dirty="0"/>
              <a:t>, 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366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Centred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 Centred Care </a:t>
            </a:r>
          </a:p>
          <a:p>
            <a:r>
              <a:rPr lang="en-GB" dirty="0" smtClean="0"/>
              <a:t>An obvious thing?</a:t>
            </a:r>
          </a:p>
          <a:p>
            <a:pPr marL="0" indent="0" algn="ctr">
              <a:buNone/>
            </a:pPr>
            <a:r>
              <a:rPr lang="en-GB" dirty="0" smtClean="0"/>
              <a:t>To be Person Centred is ‘synonymous with understanding and helping’</a:t>
            </a:r>
          </a:p>
          <a:p>
            <a:pPr marL="0" indent="0" algn="r">
              <a:buNone/>
            </a:pPr>
            <a:r>
              <a:rPr lang="en-GB" dirty="0" smtClean="0"/>
              <a:t>(Doherty &amp; Thomson, 2014; Sharpe </a:t>
            </a:r>
            <a:r>
              <a:rPr lang="en-GB" i="1" dirty="0" smtClean="0"/>
              <a:t>et al</a:t>
            </a:r>
            <a:r>
              <a:rPr lang="en-GB" dirty="0" smtClean="0"/>
              <a:t>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541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PCP or PC Care is therefore </a:t>
            </a:r>
          </a:p>
          <a:p>
            <a:r>
              <a:rPr lang="en-GB" dirty="0" smtClean="0"/>
              <a:t>‘A professional response to health-care situations’</a:t>
            </a:r>
          </a:p>
          <a:p>
            <a:r>
              <a:rPr lang="en-GB" dirty="0" smtClean="0"/>
              <a:t>An exploration of</a:t>
            </a:r>
          </a:p>
          <a:p>
            <a:pPr lvl="1"/>
            <a:r>
              <a:rPr lang="en-GB" dirty="0" smtClean="0"/>
              <a:t>Assumptions about PCP</a:t>
            </a:r>
          </a:p>
          <a:p>
            <a:pPr lvl="1"/>
            <a:r>
              <a:rPr lang="en-GB" dirty="0" smtClean="0"/>
              <a:t>Concerns related to those </a:t>
            </a:r>
            <a:r>
              <a:rPr lang="en-GB" dirty="0" smtClean="0"/>
              <a:t>assumptions</a:t>
            </a:r>
            <a:endParaRPr lang="en-GB" dirty="0" smtClean="0"/>
          </a:p>
          <a:p>
            <a:pPr lvl="1"/>
            <a:r>
              <a:rPr lang="en-GB" dirty="0" smtClean="0"/>
              <a:t>Extremes-</a:t>
            </a:r>
          </a:p>
          <a:p>
            <a:pPr lvl="1"/>
            <a:r>
              <a:rPr lang="en-GB" dirty="0" smtClean="0"/>
              <a:t>PCP idolised with emphasis on the individual and their needs</a:t>
            </a:r>
          </a:p>
          <a:p>
            <a:pPr lvl="1"/>
            <a:r>
              <a:rPr lang="en-GB" dirty="0" smtClean="0"/>
              <a:t>A focus on standards, policies and protocols</a:t>
            </a:r>
          </a:p>
          <a:p>
            <a:pPr marL="0" indent="0" algn="r">
              <a:buNone/>
            </a:pPr>
            <a:r>
              <a:rPr lang="en-GB" dirty="0" smtClean="0"/>
              <a:t>(Price, 2019)</a:t>
            </a:r>
          </a:p>
        </p:txBody>
      </p:sp>
    </p:spTree>
    <p:extLst>
      <p:ext uri="{BB962C8B-B14F-4D97-AF65-F5344CB8AC3E}">
        <p14:creationId xmlns:p14="http://schemas.microsoft.com/office/powerpoint/2010/main" val="4104807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Premises of Person Centred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Sharma </a:t>
            </a:r>
            <a:r>
              <a:rPr lang="en-GB" i="1" dirty="0" smtClean="0"/>
              <a:t>et al. </a:t>
            </a:r>
            <a:r>
              <a:rPr lang="en-GB" dirty="0" smtClean="0"/>
              <a:t>(2015)</a:t>
            </a:r>
          </a:p>
          <a:p>
            <a:pPr lvl="1"/>
            <a:r>
              <a:rPr lang="en-GB" dirty="0" smtClean="0"/>
              <a:t>Underpinning assumptions look at </a:t>
            </a:r>
          </a:p>
          <a:p>
            <a:pPr lvl="1"/>
            <a:r>
              <a:rPr lang="en-GB" dirty="0" smtClean="0"/>
              <a:t>Therapeutic Relationships</a:t>
            </a:r>
          </a:p>
          <a:p>
            <a:pPr lvl="1"/>
            <a:r>
              <a:rPr lang="en-GB" dirty="0" smtClean="0"/>
              <a:t>Rapport</a:t>
            </a:r>
          </a:p>
          <a:p>
            <a:pPr lvl="1"/>
            <a:r>
              <a:rPr lang="en-GB" dirty="0" smtClean="0"/>
              <a:t>Expertise</a:t>
            </a:r>
          </a:p>
          <a:p>
            <a:pPr lvl="1"/>
            <a:r>
              <a:rPr lang="en-GB" dirty="0" smtClean="0"/>
              <a:t>Patient Responsibility</a:t>
            </a:r>
          </a:p>
          <a:p>
            <a:pPr lvl="1"/>
            <a:r>
              <a:rPr lang="en-GB" dirty="0" smtClean="0"/>
              <a:t>Knowing the ‘Person’</a:t>
            </a:r>
          </a:p>
          <a:p>
            <a:pPr lvl="1"/>
            <a:r>
              <a:rPr lang="en-GB" dirty="0" smtClean="0"/>
              <a:t>Positive Relationships</a:t>
            </a:r>
          </a:p>
          <a:p>
            <a:pPr lvl="1"/>
            <a:r>
              <a:rPr lang="en-GB" dirty="0" smtClean="0"/>
              <a:t>Communications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85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Relationships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Rapport built up patient confidence in</a:t>
            </a:r>
          </a:p>
          <a:p>
            <a:pPr lvl="1"/>
            <a:r>
              <a:rPr lang="en-GB" dirty="0" smtClean="0"/>
              <a:t>Themselves</a:t>
            </a:r>
          </a:p>
          <a:p>
            <a:pPr lvl="1"/>
            <a:r>
              <a:rPr lang="en-GB" dirty="0" smtClean="0"/>
              <a:t>The Advocate</a:t>
            </a:r>
          </a:p>
          <a:p>
            <a:r>
              <a:rPr lang="en-GB" dirty="0" smtClean="0"/>
              <a:t>Extending beyond the usual boundaries of trust</a:t>
            </a:r>
          </a:p>
          <a:p>
            <a:pPr lvl="1"/>
            <a:r>
              <a:rPr lang="en-GB" dirty="0" smtClean="0"/>
              <a:t>Professional boundaries maintained</a:t>
            </a:r>
          </a:p>
          <a:p>
            <a:pPr lvl="1"/>
            <a:r>
              <a:rPr lang="en-GB" dirty="0" smtClean="0"/>
              <a:t>Allowing an ‘exploration’ of client needs</a:t>
            </a:r>
          </a:p>
          <a:p>
            <a:r>
              <a:rPr lang="en-GB" dirty="0" smtClean="0"/>
              <a:t>i.e. Joint explorers of problems</a:t>
            </a:r>
          </a:p>
          <a:p>
            <a:r>
              <a:rPr lang="en-GB" dirty="0" smtClean="0"/>
              <a:t>E.g. Gabrielsson </a:t>
            </a:r>
            <a:r>
              <a:rPr lang="en-GB" i="1" dirty="0" smtClean="0"/>
              <a:t>et al </a:t>
            </a:r>
            <a:r>
              <a:rPr lang="en-GB" dirty="0" smtClean="0"/>
              <a:t>(2014) this is essential in understanding and confronting challenges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557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Advocate as Expert?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Power &amp; Responsibility shared equally in care planning</a:t>
            </a:r>
          </a:p>
          <a:p>
            <a:r>
              <a:rPr lang="en-GB" dirty="0" smtClean="0"/>
              <a:t>Patients/clients exercise their power of informed consent/assent</a:t>
            </a:r>
          </a:p>
          <a:p>
            <a:r>
              <a:rPr lang="en-GB" dirty="0" smtClean="0"/>
              <a:t>Collaboration with other professionals</a:t>
            </a:r>
          </a:p>
          <a:p>
            <a:r>
              <a:rPr lang="en-GB" dirty="0" smtClean="0"/>
              <a:t>The patient as ‘expert’ in their own lives</a:t>
            </a:r>
          </a:p>
          <a:p>
            <a:r>
              <a:rPr lang="en-GB" dirty="0" smtClean="0"/>
              <a:t>i.e. a well-educated and informed health-care consumer</a:t>
            </a:r>
          </a:p>
          <a:p>
            <a:r>
              <a:rPr lang="en-GB" dirty="0" smtClean="0"/>
              <a:t>Via a partnership</a:t>
            </a:r>
          </a:p>
          <a:p>
            <a:r>
              <a:rPr lang="en-GB" dirty="0" smtClean="0"/>
              <a:t>Negotiating expectations, and responsibilities</a:t>
            </a:r>
          </a:p>
          <a:p>
            <a:pPr marL="0" indent="0" algn="r">
              <a:buNone/>
            </a:pPr>
            <a:r>
              <a:rPr lang="en-GB" dirty="0" smtClean="0"/>
              <a:t>(Tonnessen, </a:t>
            </a:r>
            <a:r>
              <a:rPr lang="en-GB" i="1" dirty="0" smtClean="0"/>
              <a:t>et al</a:t>
            </a:r>
            <a:r>
              <a:rPr lang="en-GB" dirty="0" smtClean="0"/>
              <a:t>.,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254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Engagement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PCP then the client,</a:t>
            </a:r>
          </a:p>
          <a:p>
            <a:pPr lvl="1"/>
            <a:r>
              <a:rPr lang="en-GB" dirty="0" smtClean="0"/>
              <a:t>Carries responsibility for their part</a:t>
            </a:r>
          </a:p>
          <a:p>
            <a:pPr lvl="1"/>
            <a:r>
              <a:rPr lang="en-GB" dirty="0" smtClean="0"/>
              <a:t>Must be actively engaged</a:t>
            </a:r>
          </a:p>
          <a:p>
            <a:pPr lvl="1"/>
            <a:r>
              <a:rPr lang="en-GB" dirty="0" smtClean="0"/>
              <a:t>NOT</a:t>
            </a:r>
          </a:p>
          <a:p>
            <a:pPr lvl="1"/>
            <a:r>
              <a:rPr lang="en-GB" dirty="0" smtClean="0"/>
              <a:t>A Passive Consumer</a:t>
            </a:r>
          </a:p>
          <a:p>
            <a:r>
              <a:rPr lang="en-GB" dirty="0" smtClean="0"/>
              <a:t>Question:</a:t>
            </a:r>
          </a:p>
          <a:p>
            <a:r>
              <a:rPr lang="en-GB" dirty="0" smtClean="0"/>
              <a:t>Is this a challenge to some clients (Medical Model)</a:t>
            </a:r>
          </a:p>
          <a:p>
            <a:r>
              <a:rPr lang="en-GB" dirty="0" smtClean="0"/>
              <a:t>Do clients always want to exercise their ‘Power’/’Rights’?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138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Whilst maintain professional boundaries the advocate will (try to)</a:t>
            </a:r>
          </a:p>
          <a:p>
            <a:pPr lvl="1"/>
            <a:r>
              <a:rPr lang="en-GB" dirty="0" smtClean="0"/>
              <a:t>Establish a rapport</a:t>
            </a:r>
          </a:p>
          <a:p>
            <a:pPr lvl="1"/>
            <a:r>
              <a:rPr lang="en-GB" dirty="0" smtClean="0"/>
              <a:t>Use their skills to engender trust</a:t>
            </a:r>
          </a:p>
          <a:p>
            <a:r>
              <a:rPr lang="en-GB" dirty="0" smtClean="0"/>
              <a:t>Must become a skilled interviewer</a:t>
            </a:r>
          </a:p>
          <a:p>
            <a:pPr lvl="1"/>
            <a:r>
              <a:rPr lang="en-GB" dirty="0" smtClean="0"/>
              <a:t>Encourage the client to ask questions</a:t>
            </a:r>
          </a:p>
          <a:p>
            <a:pPr lvl="1"/>
            <a:r>
              <a:rPr lang="en-GB" dirty="0" smtClean="0"/>
              <a:t>Make observations</a:t>
            </a:r>
          </a:p>
          <a:p>
            <a:pPr lvl="1"/>
            <a:r>
              <a:rPr lang="en-GB" dirty="0" smtClean="0"/>
              <a:t>Encourage requests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896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Shift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 may start with the Advocate</a:t>
            </a:r>
          </a:p>
          <a:p>
            <a:r>
              <a:rPr lang="en-GB" dirty="0" smtClean="0"/>
              <a:t>And then</a:t>
            </a:r>
          </a:p>
          <a:p>
            <a:r>
              <a:rPr lang="en-GB" dirty="0" smtClean="0"/>
              <a:t>Passed/allowed to flow to the client</a:t>
            </a:r>
          </a:p>
          <a:p>
            <a:r>
              <a:rPr lang="en-GB" dirty="0" smtClean="0"/>
              <a:t>Based on ‘judgement’ and ‘readiness’ of the client</a:t>
            </a:r>
          </a:p>
          <a:p>
            <a:r>
              <a:rPr lang="en-GB" dirty="0" smtClean="0"/>
              <a:t>To </a:t>
            </a:r>
          </a:p>
          <a:p>
            <a:pPr lvl="1"/>
            <a:r>
              <a:rPr lang="en-GB" dirty="0" smtClean="0"/>
              <a:t>Accept responsibility</a:t>
            </a:r>
          </a:p>
          <a:p>
            <a:pPr lvl="1"/>
            <a:r>
              <a:rPr lang="en-GB" dirty="0" smtClean="0"/>
              <a:t>Autonomy</a:t>
            </a:r>
          </a:p>
          <a:p>
            <a:pPr lvl="1"/>
            <a:r>
              <a:rPr lang="en-GB" dirty="0" smtClean="0"/>
              <a:t>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039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we empower people?</a:t>
            </a:r>
          </a:p>
          <a:p>
            <a:r>
              <a:rPr lang="en-GB" dirty="0" smtClean="0"/>
              <a:t>Discuss this in pairs and come to a decision</a:t>
            </a:r>
          </a:p>
          <a:p>
            <a:r>
              <a:rPr lang="en-GB" dirty="0" smtClean="0"/>
              <a:t>Report back to the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493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we empower people?</a:t>
            </a:r>
          </a:p>
          <a:p>
            <a:r>
              <a:rPr lang="en-GB" dirty="0" smtClean="0"/>
              <a:t>Discuss this in pairs and come to a decision</a:t>
            </a:r>
          </a:p>
          <a:p>
            <a:r>
              <a:rPr lang="en-GB" dirty="0" smtClean="0"/>
              <a:t>Report back to the group</a:t>
            </a:r>
          </a:p>
          <a:p>
            <a:r>
              <a:rPr lang="en-GB" dirty="0" smtClean="0"/>
              <a:t>Many professional believe that they can actually empower people, clients, patients or residents.</a:t>
            </a:r>
          </a:p>
          <a:p>
            <a:r>
              <a:rPr lang="en-GB" dirty="0" smtClean="0"/>
              <a:t>What do you feel about this?</a:t>
            </a:r>
          </a:p>
          <a:p>
            <a:r>
              <a:rPr lang="en-GB" dirty="0" smtClean="0"/>
              <a:t>Examples: social Workers and Nurses</a:t>
            </a:r>
          </a:p>
          <a:p>
            <a:r>
              <a:rPr lang="en-GB" dirty="0" smtClean="0"/>
              <a:t>Is it really that simple?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0848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individual may have…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Deep seated beliefs that prevent or delay</a:t>
            </a:r>
          </a:p>
          <a:p>
            <a:pPr lvl="1"/>
            <a:r>
              <a:rPr lang="en-GB" dirty="0" smtClean="0"/>
              <a:t>Acceptance of a personal responsibility in their care</a:t>
            </a:r>
            <a:endParaRPr lang="en-GB" dirty="0"/>
          </a:p>
          <a:p>
            <a:pPr lvl="1"/>
            <a:r>
              <a:rPr lang="en-GB" dirty="0" smtClean="0"/>
              <a:t>Assumptions about well-being (Medial Model)</a:t>
            </a:r>
          </a:p>
          <a:p>
            <a:pPr lvl="1"/>
            <a:r>
              <a:rPr lang="en-GB" dirty="0" smtClean="0"/>
              <a:t>Expert knows best</a:t>
            </a:r>
          </a:p>
          <a:p>
            <a:pPr lvl="1"/>
            <a:r>
              <a:rPr lang="en-GB" dirty="0" smtClean="0"/>
              <a:t>Varying level of ‘literacy’ about the care they need</a:t>
            </a:r>
          </a:p>
          <a:p>
            <a:pPr lvl="1"/>
            <a:r>
              <a:rPr lang="en-GB" dirty="0" smtClean="0"/>
              <a:t>Or prefer?</a:t>
            </a:r>
          </a:p>
          <a:p>
            <a:r>
              <a:rPr lang="en-GB" dirty="0" smtClean="0"/>
              <a:t>Preferences about:</a:t>
            </a:r>
          </a:p>
          <a:p>
            <a:pPr lvl="1"/>
            <a:r>
              <a:rPr lang="en-GB" dirty="0" smtClean="0"/>
              <a:t>Information is shared</a:t>
            </a:r>
          </a:p>
          <a:p>
            <a:pPr lvl="1"/>
            <a:r>
              <a:rPr lang="en-GB" dirty="0" smtClean="0"/>
              <a:t>To whom</a:t>
            </a:r>
          </a:p>
          <a:p>
            <a:pPr lvl="1"/>
            <a:r>
              <a:rPr lang="en-GB" dirty="0" smtClean="0"/>
              <a:t>And when                                                                    (Roberts,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095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 Advocates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 Centred Care is known to be:</a:t>
            </a:r>
          </a:p>
          <a:p>
            <a:pPr lvl="1"/>
            <a:r>
              <a:rPr lang="en-GB" dirty="0" smtClean="0"/>
              <a:t>Complex</a:t>
            </a:r>
          </a:p>
          <a:p>
            <a:pPr lvl="1"/>
            <a:r>
              <a:rPr lang="en-GB" dirty="0" smtClean="0"/>
              <a:t>Contested nature/ideas/ideals</a:t>
            </a:r>
          </a:p>
          <a:p>
            <a:r>
              <a:rPr lang="en-GB" dirty="0" smtClean="0"/>
              <a:t>Seeing people:</a:t>
            </a:r>
          </a:p>
          <a:p>
            <a:pPr lvl="1"/>
            <a:r>
              <a:rPr lang="en-GB" dirty="0" smtClean="0"/>
              <a:t>In the ‘Context of Relationships’</a:t>
            </a:r>
          </a:p>
          <a:p>
            <a:pPr lvl="1"/>
            <a:r>
              <a:rPr lang="en-GB" dirty="0" smtClean="0"/>
              <a:t>With the </a:t>
            </a:r>
          </a:p>
          <a:p>
            <a:pPr lvl="1"/>
            <a:r>
              <a:rPr lang="en-GB" dirty="0" smtClean="0"/>
              <a:t>Advocate</a:t>
            </a:r>
          </a:p>
          <a:p>
            <a:pPr lvl="1"/>
            <a:r>
              <a:rPr lang="en-GB" dirty="0" smtClean="0"/>
              <a:t>Other professionals</a:t>
            </a:r>
          </a:p>
          <a:p>
            <a:pPr lvl="1"/>
            <a:r>
              <a:rPr lang="en-GB" dirty="0" smtClean="0"/>
              <a:t>Family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4973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Reflective and/or Introspective</a:t>
            </a:r>
          </a:p>
          <a:p>
            <a:r>
              <a:rPr lang="en-GB" dirty="0" smtClean="0"/>
              <a:t>i.e. keenly self-aware</a:t>
            </a:r>
          </a:p>
          <a:p>
            <a:r>
              <a:rPr lang="en-GB" dirty="0" smtClean="0"/>
              <a:t>Considerable understanding (of themselves)</a:t>
            </a:r>
          </a:p>
          <a:p>
            <a:r>
              <a:rPr lang="en-GB" dirty="0" smtClean="0"/>
              <a:t>What matters most to them?</a:t>
            </a:r>
          </a:p>
          <a:p>
            <a:r>
              <a:rPr lang="en-GB" dirty="0" smtClean="0"/>
              <a:t>What are their personal motives?</a:t>
            </a:r>
          </a:p>
          <a:p>
            <a:r>
              <a:rPr lang="en-GB" dirty="0" smtClean="0"/>
              <a:t>What role do they wish us to play (as advocates)</a:t>
            </a:r>
          </a:p>
          <a:p>
            <a:r>
              <a:rPr lang="en-GB" dirty="0" smtClean="0"/>
              <a:t>i.e. Metacognition knowing the ‘self’</a:t>
            </a:r>
          </a:p>
          <a:p>
            <a:pPr marL="0" indent="0" algn="r">
              <a:buNone/>
            </a:pPr>
            <a:r>
              <a:rPr lang="en-GB" dirty="0" smtClean="0"/>
              <a:t>(McCormack &amp; McCance,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8179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Shift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 at centre</a:t>
            </a:r>
          </a:p>
          <a:p>
            <a:r>
              <a:rPr lang="en-GB" dirty="0" smtClean="0"/>
              <a:t>Values known and understood</a:t>
            </a:r>
          </a:p>
          <a:p>
            <a:r>
              <a:rPr lang="en-GB" dirty="0" smtClean="0"/>
              <a:t>‘Therapeutic culture’</a:t>
            </a:r>
          </a:p>
          <a:p>
            <a:r>
              <a:rPr lang="en-GB" dirty="0" smtClean="0"/>
              <a:t>Shifts power and control to the client (suitable appropriate pace)</a:t>
            </a:r>
            <a:endParaRPr lang="en-GB" dirty="0"/>
          </a:p>
          <a:p>
            <a:r>
              <a:rPr lang="en-GB" dirty="0" smtClean="0"/>
              <a:t>Beneficial Progress towards creating and environment within which the client can develop agency</a:t>
            </a:r>
          </a:p>
          <a:p>
            <a:r>
              <a:rPr lang="en-GB" dirty="0" smtClean="0"/>
              <a:t>Or ‘Empowerment’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245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Key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Advocates must be </a:t>
            </a:r>
          </a:p>
          <a:p>
            <a:r>
              <a:rPr lang="en-GB" dirty="0" smtClean="0"/>
              <a:t>Skilled, competent with interpersonal skills</a:t>
            </a:r>
          </a:p>
          <a:p>
            <a:r>
              <a:rPr lang="en-GB" dirty="0" smtClean="0"/>
              <a:t>Clarity of beliefs and values (Mary Gentile)</a:t>
            </a:r>
          </a:p>
          <a:p>
            <a:r>
              <a:rPr lang="en-GB" dirty="0" smtClean="0"/>
              <a:t>A good understanding of themselves (bias/prejudices)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0956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 conducive caring environment</a:t>
            </a:r>
          </a:p>
          <a:p>
            <a:r>
              <a:rPr lang="en-GB" dirty="0" smtClean="0"/>
              <a:t>Accept the necessity of sharing decision making with client</a:t>
            </a:r>
          </a:p>
          <a:p>
            <a:r>
              <a:rPr lang="en-GB" dirty="0" smtClean="0"/>
              <a:t>Developed an awareness of care provision options</a:t>
            </a:r>
          </a:p>
          <a:p>
            <a:r>
              <a:rPr lang="en-GB" dirty="0" smtClean="0"/>
              <a:t>i.e. manage expectations but </a:t>
            </a:r>
          </a:p>
          <a:p>
            <a:r>
              <a:rPr lang="en-GB" dirty="0" smtClean="0"/>
              <a:t>Negotiate for the best possible outcome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491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Person Centered Care Process needs to be in place </a:t>
            </a:r>
          </a:p>
          <a:p>
            <a:r>
              <a:rPr lang="en-GB" dirty="0" smtClean="0"/>
              <a:t>i.e. a culture of care</a:t>
            </a:r>
          </a:p>
          <a:p>
            <a:r>
              <a:rPr lang="en-GB" dirty="0" smtClean="0"/>
              <a:t>Ethos of care-visible and known</a:t>
            </a:r>
          </a:p>
          <a:p>
            <a:r>
              <a:rPr lang="en-GB" dirty="0" smtClean="0"/>
              <a:t>Local Practical Measures in place</a:t>
            </a:r>
          </a:p>
          <a:p>
            <a:r>
              <a:rPr lang="en-GB" dirty="0" smtClean="0"/>
              <a:t>An accommodation for and an adaptability to meet the different care environments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160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Managing Expectations</a:t>
            </a:r>
          </a:p>
          <a:p>
            <a:r>
              <a:rPr lang="en-GB" dirty="0" smtClean="0"/>
              <a:t>Potential outcomes explained and explored (with client)</a:t>
            </a:r>
          </a:p>
          <a:p>
            <a:r>
              <a:rPr lang="en-GB" dirty="0" smtClean="0"/>
              <a:t>An evaluation of the needs met by potential outcomes</a:t>
            </a:r>
          </a:p>
          <a:p>
            <a:r>
              <a:rPr lang="en-GB" dirty="0" smtClean="0"/>
              <a:t>Client satisfaction measured?</a:t>
            </a:r>
          </a:p>
          <a:p>
            <a:r>
              <a:rPr lang="en-GB" dirty="0" smtClean="0"/>
              <a:t>A known and identified outcome (preferred)</a:t>
            </a:r>
          </a:p>
        </p:txBody>
      </p:sp>
    </p:spTree>
    <p:extLst>
      <p:ext uri="{BB962C8B-B14F-4D97-AF65-F5344CB8AC3E}">
        <p14:creationId xmlns:p14="http://schemas.microsoft.com/office/powerpoint/2010/main" val="3838606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Critically explore the following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your understanding of person centred care?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additional insights are needed to truly focus effort?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are the misconceptions relating to PC care?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do you understand about ‘commitment’ (to being an advocate)?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are the main issues affecting the delivery of PC Care?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7492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00986" y="2565991"/>
            <a:ext cx="104695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Clegg, S.R.; Kornberger, M.; Pitsis, M.M. (2019) Managing &amp; Organizations, An Introduction to Theory and Practice. 5</a:t>
            </a:r>
            <a:r>
              <a:rPr lang="en-GB" baseline="30000"/>
              <a:t>th</a:t>
            </a:r>
            <a:r>
              <a:rPr lang="en-GB"/>
              <a:t> Ed.) UK: Sage. </a:t>
            </a:r>
          </a:p>
          <a:p>
            <a:r>
              <a:rPr lang="en-GB"/>
              <a:t>Learning Matters (2019) What is Social Work, (5</a:t>
            </a:r>
            <a:r>
              <a:rPr lang="en-GB" baseline="30000"/>
              <a:t>th</a:t>
            </a:r>
            <a:r>
              <a:rPr lang="en-GB"/>
              <a:t> Ed). UK: Sage.</a:t>
            </a:r>
          </a:p>
          <a:p>
            <a:r>
              <a:rPr lang="en-GB"/>
              <a:t>Panton, M.K. &amp; Carr, P.B. (2012) Autonomous Learning and Tridactic Causation. International Journal of Self-directed Learning, Vol. 9; Number 1. Available at </a:t>
            </a:r>
            <a:r>
              <a:rPr lang="en-GB">
                <a:hlinkClick r:id="rId2"/>
              </a:rPr>
              <a:t>https://scholar.google.co.uk/scholar?q=Dewy+Forethought+is+learned+behaviour&amp;hl=en&amp;as_sdt=0&amp;as_vis=1&amp;oi=scholart</a:t>
            </a:r>
            <a:r>
              <a:rPr lang="en-GB"/>
              <a:t> Accessed on 04.03.2019.  </a:t>
            </a:r>
          </a:p>
          <a:p>
            <a:r>
              <a:rPr lang="en-GB"/>
              <a:t>Price, B. (2019) Delivering Person Centred Care in Nursing. UK: Sage.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59936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104</TotalTime>
  <Words>1001</Words>
  <Application>Microsoft Office PowerPoint</Application>
  <PresentationFormat>Widescreen</PresentationFormat>
  <Paragraphs>166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Trebuchet MS</vt:lpstr>
      <vt:lpstr>Wingdings 3</vt:lpstr>
      <vt:lpstr>Facet</vt:lpstr>
      <vt:lpstr>Person Centred  Care</vt:lpstr>
      <vt:lpstr>Introduction</vt:lpstr>
      <vt:lpstr>Proper Regard</vt:lpstr>
      <vt:lpstr>Person Centred Care</vt:lpstr>
      <vt:lpstr>Response</vt:lpstr>
      <vt:lpstr>Key Premises of Person Centred Care</vt:lpstr>
      <vt:lpstr>Therapeutic Relationships</vt:lpstr>
      <vt:lpstr>Advocate as Expert?</vt:lpstr>
      <vt:lpstr>Active Engagement</vt:lpstr>
      <vt:lpstr>Rapport</vt:lpstr>
      <vt:lpstr>Power Shift</vt:lpstr>
      <vt:lpstr>Empowerment</vt:lpstr>
      <vt:lpstr>Empowerment</vt:lpstr>
      <vt:lpstr>An individual may have…</vt:lpstr>
      <vt:lpstr>As Advocates</vt:lpstr>
      <vt:lpstr>Views</vt:lpstr>
      <vt:lpstr>The Shift</vt:lpstr>
      <vt:lpstr>Four Key Factors</vt:lpstr>
      <vt:lpstr>Key Factor</vt:lpstr>
      <vt:lpstr>Key Factor</vt:lpstr>
      <vt:lpstr>Key Factor</vt:lpstr>
      <vt:lpstr>Questions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 Centred  Care</dc:title>
  <dc:creator>Phillip Morgan</dc:creator>
  <cp:lastModifiedBy>Joanne Davies (Yr Athrofa)</cp:lastModifiedBy>
  <cp:revision>9</cp:revision>
  <dcterms:created xsi:type="dcterms:W3CDTF">2019-03-04T18:42:44Z</dcterms:created>
  <dcterms:modified xsi:type="dcterms:W3CDTF">2020-10-19T22:36:17Z</dcterms:modified>
</cp:coreProperties>
</file>