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</p:sldIdLst>
  <p:sldSz cx="18288000" cy="10287000"/>
  <p:notesSz cx="6858000" cy="9144000"/>
  <p:embeddedFontLst>
    <p:embeddedFont>
      <p:font typeface="Arial Bold" panose="020B0704020202020204" pitchFamily="34" charset="0"/>
      <p:regular r:id="rId6"/>
      <p:bold r:id="rId7"/>
    </p:embeddedFont>
    <p:embeddedFont>
      <p:font typeface="Arial Bold Italics" panose="020B0604020202020204" charset="0"/>
      <p:regular r:id="rId8"/>
    </p:embeddedFont>
    <p:embeddedFont>
      <p:font typeface="Placard Next" panose="020B0604020202020204" charset="0"/>
      <p:regular r:id="rId9"/>
    </p:embeddedFont>
    <p:embeddedFont>
      <p:font typeface="Placard Next Bold" panose="020B0604020202020204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322" autoAdjust="0"/>
    <p:restoredTop sz="94622" autoAdjust="0"/>
  </p:normalViewPr>
  <p:slideViewPr>
    <p:cSldViewPr>
      <p:cViewPr varScale="1">
        <p:scale>
          <a:sx n="39" d="100"/>
          <a:sy n="39" d="100"/>
        </p:scale>
        <p:origin x="1296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font" Target="fonts/font2.fntdata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font" Target="fonts/font1.fntdata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font" Target="fonts/font5.fntdata"/><Relationship Id="rId4" Type="http://schemas.openxmlformats.org/officeDocument/2006/relationships/slideMaster" Target="slideMasters/slideMaster1.xml"/><Relationship Id="rId9" Type="http://schemas.openxmlformats.org/officeDocument/2006/relationships/font" Target="fonts/font4.fntdata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vyana Nikolova (2111481)" userId="8dc33964-0a98-4fcd-9ff3-f28bcfb04ab6" providerId="ADAL" clId="{0BA9135F-5DD9-4679-8571-518831DF9658}"/>
    <pc:docChg chg="undo redo custSel addSld delSld modSld">
      <pc:chgData name="Nevyana Nikolova (2111481)" userId="8dc33964-0a98-4fcd-9ff3-f28bcfb04ab6" providerId="ADAL" clId="{0BA9135F-5DD9-4679-8571-518831DF9658}" dt="2026-03-26T18:42:00.813" v="915" actId="1038"/>
      <pc:docMkLst>
        <pc:docMk/>
      </pc:docMkLst>
      <pc:sldChg chg="addSp delSp modSp add del mod">
        <pc:chgData name="Nevyana Nikolova (2111481)" userId="8dc33964-0a98-4fcd-9ff3-f28bcfb04ab6" providerId="ADAL" clId="{0BA9135F-5DD9-4679-8571-518831DF9658}" dt="2026-03-26T18:42:00.813" v="915" actId="1038"/>
        <pc:sldMkLst>
          <pc:docMk/>
          <pc:sldMk cId="0" sldId="256"/>
        </pc:sldMkLst>
        <pc:spChg chg="mod">
          <ac:chgData name="Nevyana Nikolova (2111481)" userId="8dc33964-0a98-4fcd-9ff3-f28bcfb04ab6" providerId="ADAL" clId="{0BA9135F-5DD9-4679-8571-518831DF9658}" dt="2026-03-26T18:13:08.517" v="814" actId="14100"/>
          <ac:spMkLst>
            <pc:docMk/>
            <pc:sldMk cId="0" sldId="256"/>
            <ac:spMk id="5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32:24.175" v="174" actId="255"/>
          <ac:spMkLst>
            <pc:docMk/>
            <pc:sldMk cId="0" sldId="256"/>
            <ac:spMk id="31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37:13.226" v="252" actId="1036"/>
          <ac:spMkLst>
            <pc:docMk/>
            <pc:sldMk cId="0" sldId="256"/>
            <ac:spMk id="3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37:16.800" v="253" actId="1035"/>
          <ac:spMkLst>
            <pc:docMk/>
            <pc:sldMk cId="0" sldId="256"/>
            <ac:spMk id="3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35:18.827" v="220" actId="1035"/>
          <ac:spMkLst>
            <pc:docMk/>
            <pc:sldMk cId="0" sldId="256"/>
            <ac:spMk id="37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36:55.976" v="248" actId="1076"/>
          <ac:spMkLst>
            <pc:docMk/>
            <pc:sldMk cId="0" sldId="256"/>
            <ac:spMk id="40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48:19.079" v="400" actId="1037"/>
          <ac:spMkLst>
            <pc:docMk/>
            <pc:sldMk cId="0" sldId="256"/>
            <ac:spMk id="4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14:11.776" v="819" actId="207"/>
          <ac:spMkLst>
            <pc:docMk/>
            <pc:sldMk cId="0" sldId="256"/>
            <ac:spMk id="48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14:11.776" v="819" actId="207"/>
          <ac:spMkLst>
            <pc:docMk/>
            <pc:sldMk cId="0" sldId="256"/>
            <ac:spMk id="49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11:56.486" v="797" actId="14100"/>
          <ac:spMkLst>
            <pc:docMk/>
            <pc:sldMk cId="0" sldId="256"/>
            <ac:spMk id="55" creationId="{00000000-0000-0000-0000-000000000000}"/>
          </ac:spMkLst>
        </pc:spChg>
        <pc:spChg chg="del mod">
          <ac:chgData name="Nevyana Nikolova (2111481)" userId="8dc33964-0a98-4fcd-9ff3-f28bcfb04ab6" providerId="ADAL" clId="{0BA9135F-5DD9-4679-8571-518831DF9658}" dt="2026-03-26T18:04:25.602" v="728" actId="478"/>
          <ac:spMkLst>
            <pc:docMk/>
            <pc:sldMk cId="0" sldId="256"/>
            <ac:spMk id="5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00:00.139" v="500" actId="207"/>
          <ac:spMkLst>
            <pc:docMk/>
            <pc:sldMk cId="0" sldId="256"/>
            <ac:spMk id="6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00:00.139" v="500" actId="207"/>
          <ac:spMkLst>
            <pc:docMk/>
            <pc:sldMk cId="0" sldId="256"/>
            <ac:spMk id="6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9:02.197" v="494" actId="1037"/>
          <ac:spMkLst>
            <pc:docMk/>
            <pc:sldMk cId="0" sldId="256"/>
            <ac:spMk id="7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03.675" v="33" actId="1038"/>
          <ac:spMkLst>
            <pc:docMk/>
            <pc:sldMk cId="0" sldId="256"/>
            <ac:spMk id="7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11:42.942" v="794" actId="14100"/>
          <ac:spMkLst>
            <pc:docMk/>
            <pc:sldMk cId="0" sldId="256"/>
            <ac:spMk id="78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01:01.956" v="503" actId="207"/>
          <ac:spMkLst>
            <pc:docMk/>
            <pc:sldMk cId="0" sldId="256"/>
            <ac:spMk id="82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37:22.462" v="655" actId="20577"/>
          <ac:spMkLst>
            <pc:docMk/>
            <pc:sldMk cId="0" sldId="256"/>
            <ac:spMk id="8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25:40.977" v="912" actId="1035"/>
          <ac:spMkLst>
            <pc:docMk/>
            <pc:sldMk cId="0" sldId="256"/>
            <ac:spMk id="8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42:00.813" v="915" actId="1038"/>
          <ac:spMkLst>
            <pc:docMk/>
            <pc:sldMk cId="0" sldId="256"/>
            <ac:spMk id="88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12:47.965" v="805" actId="1035"/>
          <ac:spMkLst>
            <pc:docMk/>
            <pc:sldMk cId="0" sldId="256"/>
            <ac:spMk id="89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5:10.293" v="445" actId="1076"/>
          <ac:spMkLst>
            <pc:docMk/>
            <pc:sldMk cId="0" sldId="256"/>
            <ac:spMk id="90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23:40.134" v="891" actId="114"/>
          <ac:spMkLst>
            <pc:docMk/>
            <pc:sldMk cId="0" sldId="256"/>
            <ac:spMk id="91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03.675" v="33" actId="1038"/>
          <ac:spMkLst>
            <pc:docMk/>
            <pc:sldMk cId="0" sldId="256"/>
            <ac:spMk id="9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03.675" v="33" actId="1038"/>
          <ac:spMkLst>
            <pc:docMk/>
            <pc:sldMk cId="0" sldId="256"/>
            <ac:spMk id="9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03:30.314" v="518" actId="207"/>
          <ac:spMkLst>
            <pc:docMk/>
            <pc:sldMk cId="0" sldId="256"/>
            <ac:spMk id="101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30:52.944" v="171" actId="1035"/>
          <ac:spMkLst>
            <pc:docMk/>
            <pc:sldMk cId="0" sldId="256"/>
            <ac:spMk id="102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8:22.357" v="485" actId="122"/>
          <ac:spMkLst>
            <pc:docMk/>
            <pc:sldMk cId="0" sldId="256"/>
            <ac:spMk id="10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27:34.545" v="106" actId="255"/>
          <ac:spMkLst>
            <pc:docMk/>
            <pc:sldMk cId="0" sldId="256"/>
            <ac:spMk id="10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8:48.406" v="488" actId="1035"/>
          <ac:spMkLst>
            <pc:docMk/>
            <pc:sldMk cId="0" sldId="256"/>
            <ac:spMk id="105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24:37.047" v="899" actId="1036"/>
          <ac:spMkLst>
            <pc:docMk/>
            <pc:sldMk cId="0" sldId="256"/>
            <ac:spMk id="10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5:45.064" v="456" actId="1038"/>
          <ac:spMkLst>
            <pc:docMk/>
            <pc:sldMk cId="0" sldId="256"/>
            <ac:spMk id="107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4:51.810" v="28" actId="1037"/>
          <ac:spMkLst>
            <pc:docMk/>
            <pc:sldMk cId="0" sldId="256"/>
            <ac:spMk id="108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25:02.139" v="903" actId="1036"/>
          <ac:spMkLst>
            <pc:docMk/>
            <pc:sldMk cId="0" sldId="256"/>
            <ac:spMk id="109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42:16.708" v="325" actId="1036"/>
          <ac:spMkLst>
            <pc:docMk/>
            <pc:sldMk cId="0" sldId="256"/>
            <ac:spMk id="110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41:49.127" v="914" actId="114"/>
          <ac:spMkLst>
            <pc:docMk/>
            <pc:sldMk cId="0" sldId="256"/>
            <ac:spMk id="111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43:34.913" v="726" actId="1038"/>
          <ac:spMkLst>
            <pc:docMk/>
            <pc:sldMk cId="0" sldId="256"/>
            <ac:spMk id="11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3:40.076" v="429" actId="1036"/>
          <ac:spMkLst>
            <pc:docMk/>
            <pc:sldMk cId="0" sldId="256"/>
            <ac:spMk id="11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43:42.275" v="727" actId="1038"/>
          <ac:spMkLst>
            <pc:docMk/>
            <pc:sldMk cId="0" sldId="256"/>
            <ac:spMk id="11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03.675" v="33" actId="1038"/>
          <ac:spMkLst>
            <pc:docMk/>
            <pc:sldMk cId="0" sldId="256"/>
            <ac:spMk id="117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43:19.707" v="719" actId="1038"/>
          <ac:spMkLst>
            <pc:docMk/>
            <pc:sldMk cId="0" sldId="256"/>
            <ac:spMk id="118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14:31.171" v="821" actId="207"/>
          <ac:spMkLst>
            <pc:docMk/>
            <pc:sldMk cId="0" sldId="256"/>
            <ac:spMk id="120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10:36:42.279" v="636" actId="1035"/>
          <ac:spMkLst>
            <pc:docMk/>
            <pc:sldMk cId="0" sldId="256"/>
            <ac:spMk id="122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03.675" v="33" actId="1038"/>
          <ac:spMkLst>
            <pc:docMk/>
            <pc:sldMk cId="0" sldId="256"/>
            <ac:spMk id="124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19T20:35:16.011" v="35" actId="1076"/>
          <ac:spMkLst>
            <pc:docMk/>
            <pc:sldMk cId="0" sldId="256"/>
            <ac:spMk id="127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6T18:24:15.257" v="894" actId="114"/>
          <ac:spMkLst>
            <pc:docMk/>
            <pc:sldMk cId="0" sldId="256"/>
            <ac:spMk id="128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3:53.911" v="434" actId="1038"/>
          <ac:spMkLst>
            <pc:docMk/>
            <pc:sldMk cId="0" sldId="256"/>
            <ac:spMk id="129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21T09:58:08.773" v="483" actId="1076"/>
          <ac:spMkLst>
            <pc:docMk/>
            <pc:sldMk cId="0" sldId="256"/>
            <ac:spMk id="130" creationId="{00000000-0000-0000-0000-000000000000}"/>
          </ac:spMkLst>
        </pc:spChg>
        <pc:spChg chg="add mod">
          <ac:chgData name="Nevyana Nikolova (2111481)" userId="8dc33964-0a98-4fcd-9ff3-f28bcfb04ab6" providerId="ADAL" clId="{0BA9135F-5DD9-4679-8571-518831DF9658}" dt="2026-03-26T18:16:19.366" v="865" actId="1037"/>
          <ac:spMkLst>
            <pc:docMk/>
            <pc:sldMk cId="0" sldId="256"/>
            <ac:spMk id="134" creationId="{B9DFD430-4ADB-0DD8-B7F0-AE874D5D5E79}"/>
          </ac:spMkLst>
        </pc:spChg>
        <pc:spChg chg="add del mod">
          <ac:chgData name="Nevyana Nikolova (2111481)" userId="8dc33964-0a98-4fcd-9ff3-f28bcfb04ab6" providerId="ADAL" clId="{0BA9135F-5DD9-4679-8571-518831DF9658}" dt="2026-03-26T18:10:59.554" v="731"/>
          <ac:spMkLst>
            <pc:docMk/>
            <pc:sldMk cId="0" sldId="256"/>
            <ac:spMk id="136" creationId="{DE81DF71-7231-68BD-4656-D678643DE9D6}"/>
          </ac:spMkLst>
        </pc:spChg>
        <pc:spChg chg="add mod">
          <ac:chgData name="Nevyana Nikolova (2111481)" userId="8dc33964-0a98-4fcd-9ff3-f28bcfb04ab6" providerId="ADAL" clId="{0BA9135F-5DD9-4679-8571-518831DF9658}" dt="2026-03-26T18:14:37.049" v="823" actId="207"/>
          <ac:spMkLst>
            <pc:docMk/>
            <pc:sldMk cId="0" sldId="256"/>
            <ac:spMk id="142" creationId="{E0A7C866-3F06-D5FB-3B6B-949CB425DB4E}"/>
          </ac:spMkLst>
        </pc:spChg>
        <pc:spChg chg="add mod">
          <ac:chgData name="Nevyana Nikolova (2111481)" userId="8dc33964-0a98-4fcd-9ff3-f28bcfb04ab6" providerId="ADAL" clId="{0BA9135F-5DD9-4679-8571-518831DF9658}" dt="2026-03-26T18:16:37.761" v="880" actId="1038"/>
          <ac:spMkLst>
            <pc:docMk/>
            <pc:sldMk cId="0" sldId="256"/>
            <ac:spMk id="144" creationId="{CA24568C-5013-6529-B5A8-555033117535}"/>
          </ac:spMkLst>
        </pc:spChg>
        <pc:spChg chg="add mod">
          <ac:chgData name="Nevyana Nikolova (2111481)" userId="8dc33964-0a98-4fcd-9ff3-f28bcfb04ab6" providerId="ADAL" clId="{0BA9135F-5DD9-4679-8571-518831DF9658}" dt="2026-03-21T10:36:32.195" v="634" actId="1076"/>
          <ac:spMkLst>
            <pc:docMk/>
            <pc:sldMk cId="0" sldId="256"/>
            <ac:spMk id="146" creationId="{A4C2D904-5E8C-889C-881C-1C1419476D2B}"/>
          </ac:spMkLst>
        </pc:spChg>
        <pc:spChg chg="add mod">
          <ac:chgData name="Nevyana Nikolova (2111481)" userId="8dc33964-0a98-4fcd-9ff3-f28bcfb04ab6" providerId="ADAL" clId="{0BA9135F-5DD9-4679-8571-518831DF9658}" dt="2026-03-21T10:40:04" v="688" actId="1076"/>
          <ac:spMkLst>
            <pc:docMk/>
            <pc:sldMk cId="0" sldId="256"/>
            <ac:spMk id="148" creationId="{7B22E656-39C8-C7ED-0D8D-05C770BF9E4C}"/>
          </ac:spMkLst>
        </pc:spChg>
        <pc:grpChg chg="mod">
          <ac:chgData name="Nevyana Nikolova (2111481)" userId="8dc33964-0a98-4fcd-9ff3-f28bcfb04ab6" providerId="ADAL" clId="{0BA9135F-5DD9-4679-8571-518831DF9658}" dt="2026-03-21T09:54:59.827" v="440" actId="1076"/>
          <ac:grpSpMkLst>
            <pc:docMk/>
            <pc:sldMk cId="0" sldId="256"/>
            <ac:grpSpMk id="2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19T20:34:51.078" v="27" actId="1037"/>
          <ac:grpSpMkLst>
            <pc:docMk/>
            <pc:sldMk cId="0" sldId="256"/>
            <ac:grpSpMk id="6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19T20:36:57.557" v="45" actId="14100"/>
          <ac:grpSpMkLst>
            <pc:docMk/>
            <pc:sldMk cId="0" sldId="256"/>
            <ac:grpSpMk id="9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6T18:15:12.963" v="860" actId="1038"/>
          <ac:grpSpMkLst>
            <pc:docMk/>
            <pc:sldMk cId="0" sldId="256"/>
            <ac:grpSpMk id="12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43:42.906" v="342" actId="1076"/>
          <ac:grpSpMkLst>
            <pc:docMk/>
            <pc:sldMk cId="0" sldId="256"/>
            <ac:grpSpMk id="26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02:50.319" v="513" actId="1037"/>
          <ac:grpSpMkLst>
            <pc:docMk/>
            <pc:sldMk cId="0" sldId="256"/>
            <ac:grpSpMk id="29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02:53.417" v="514" actId="1037"/>
          <ac:grpSpMkLst>
            <pc:docMk/>
            <pc:sldMk cId="0" sldId="256"/>
            <ac:grpSpMk id="32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02:56.396" v="516" actId="1037"/>
          <ac:grpSpMkLst>
            <pc:docMk/>
            <pc:sldMk cId="0" sldId="256"/>
            <ac:grpSpMk id="35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03:02.534" v="517" actId="1037"/>
          <ac:grpSpMkLst>
            <pc:docMk/>
            <pc:sldMk cId="0" sldId="256"/>
            <ac:grpSpMk id="38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57:56.504" v="476" actId="1035"/>
          <ac:grpSpMkLst>
            <pc:docMk/>
            <pc:sldMk cId="0" sldId="256"/>
            <ac:grpSpMk id="41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43:04.813" v="715" actId="1035"/>
          <ac:grpSpMkLst>
            <pc:docMk/>
            <pc:sldMk cId="0" sldId="256"/>
            <ac:grpSpMk id="44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6T18:14:19.679" v="820" actId="14100"/>
          <ac:grpSpMkLst>
            <pc:docMk/>
            <pc:sldMk cId="0" sldId="256"/>
            <ac:grpSpMk id="47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30:42.104" v="168" actId="1037"/>
          <ac:grpSpMkLst>
            <pc:docMk/>
            <pc:sldMk cId="0" sldId="256"/>
            <ac:grpSpMk id="50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00:00.139" v="500" actId="207"/>
          <ac:grpSpMkLst>
            <pc:docMk/>
            <pc:sldMk cId="0" sldId="256"/>
            <ac:grpSpMk id="62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29:49.672" v="153" actId="1036"/>
          <ac:grpSpMkLst>
            <pc:docMk/>
            <pc:sldMk cId="0" sldId="256"/>
            <ac:grpSpMk id="65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30:35.469" v="167" actId="14100"/>
          <ac:grpSpMkLst>
            <pc:docMk/>
            <pc:sldMk cId="0" sldId="256"/>
            <ac:grpSpMk id="68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09:30:09.091" v="160" actId="14100"/>
          <ac:grpSpMkLst>
            <pc:docMk/>
            <pc:sldMk cId="0" sldId="256"/>
            <ac:grpSpMk id="71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21T10:38:41.213" v="671" actId="14100"/>
          <ac:grpSpMkLst>
            <pc:docMk/>
            <pc:sldMk cId="0" sldId="256"/>
            <ac:grpSpMk id="81" creationId="{00000000-0000-0000-0000-000000000000}"/>
          </ac:grpSpMkLst>
        </pc:grpChg>
        <pc:picChg chg="add mod">
          <ac:chgData name="Nevyana Nikolova (2111481)" userId="8dc33964-0a98-4fcd-9ff3-f28bcfb04ab6" providerId="ADAL" clId="{0BA9135F-5DD9-4679-8571-518831DF9658}" dt="2026-03-26T18:12:11.400" v="798" actId="14100"/>
          <ac:picMkLst>
            <pc:docMk/>
            <pc:sldMk cId="0" sldId="256"/>
            <ac:picMk id="139" creationId="{F5A44738-C277-DEA0-291E-D6F89850C57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hyperlink" Target="http://www.istockphoto.com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5E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6902" y="1917811"/>
            <a:ext cx="7560899" cy="3540921"/>
            <a:chOff x="0" y="0"/>
            <a:chExt cx="1898525" cy="88911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98525" cy="889118"/>
            </a:xfrm>
            <a:custGeom>
              <a:avLst/>
              <a:gdLst/>
              <a:ahLst/>
              <a:cxnLst/>
              <a:rect l="l" t="t" r="r" b="b"/>
              <a:pathLst>
                <a:path w="1898525" h="889118">
                  <a:moveTo>
                    <a:pt x="20479" y="0"/>
                  </a:moveTo>
                  <a:lnTo>
                    <a:pt x="1878047" y="0"/>
                  </a:lnTo>
                  <a:cubicBezTo>
                    <a:pt x="1889357" y="0"/>
                    <a:pt x="1898525" y="9169"/>
                    <a:pt x="1898525" y="20479"/>
                  </a:cubicBezTo>
                  <a:lnTo>
                    <a:pt x="1898525" y="868639"/>
                  </a:lnTo>
                  <a:cubicBezTo>
                    <a:pt x="1898525" y="879949"/>
                    <a:pt x="1889357" y="889118"/>
                    <a:pt x="1878047" y="889118"/>
                  </a:cubicBezTo>
                  <a:lnTo>
                    <a:pt x="20479" y="889118"/>
                  </a:lnTo>
                  <a:cubicBezTo>
                    <a:pt x="9169" y="889118"/>
                    <a:pt x="0" y="879949"/>
                    <a:pt x="0" y="868639"/>
                  </a:cubicBezTo>
                  <a:lnTo>
                    <a:pt x="0" y="20479"/>
                  </a:lnTo>
                  <a:cubicBezTo>
                    <a:pt x="0" y="9169"/>
                    <a:pt x="9169" y="0"/>
                    <a:pt x="20479" y="0"/>
                  </a:cubicBezTo>
                  <a:close/>
                </a:path>
              </a:pathLst>
            </a:custGeom>
            <a:solidFill>
              <a:srgbClr val="CEE4E0"/>
            </a:solidFill>
            <a:ln w="47625" cap="sq">
              <a:solidFill>
                <a:srgbClr val="5A9AA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898525" cy="9272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58800" y="98099"/>
            <a:ext cx="1597119" cy="666896"/>
          </a:xfrm>
          <a:custGeom>
            <a:avLst/>
            <a:gdLst/>
            <a:ahLst/>
            <a:cxnLst/>
            <a:rect l="l" t="t" r="r" b="b"/>
            <a:pathLst>
              <a:path w="1843019" h="767924">
                <a:moveTo>
                  <a:pt x="0" y="0"/>
                </a:moveTo>
                <a:lnTo>
                  <a:pt x="1843018" y="0"/>
                </a:lnTo>
                <a:lnTo>
                  <a:pt x="1843018" y="767925"/>
                </a:lnTo>
                <a:lnTo>
                  <a:pt x="0" y="7679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86902" y="5439682"/>
            <a:ext cx="7560899" cy="2502201"/>
            <a:chOff x="0" y="0"/>
            <a:chExt cx="2762221" cy="91412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762221" cy="914128"/>
            </a:xfrm>
            <a:custGeom>
              <a:avLst/>
              <a:gdLst/>
              <a:ahLst/>
              <a:cxnLst/>
              <a:rect l="l" t="t" r="r" b="b"/>
              <a:pathLst>
                <a:path w="2762221" h="914128">
                  <a:moveTo>
                    <a:pt x="20479" y="0"/>
                  </a:moveTo>
                  <a:lnTo>
                    <a:pt x="2741742" y="0"/>
                  </a:lnTo>
                  <a:cubicBezTo>
                    <a:pt x="2753052" y="0"/>
                    <a:pt x="2762221" y="9169"/>
                    <a:pt x="2762221" y="20479"/>
                  </a:cubicBezTo>
                  <a:lnTo>
                    <a:pt x="2762221" y="893650"/>
                  </a:lnTo>
                  <a:cubicBezTo>
                    <a:pt x="2762221" y="899081"/>
                    <a:pt x="2760064" y="904290"/>
                    <a:pt x="2756223" y="908130"/>
                  </a:cubicBezTo>
                  <a:cubicBezTo>
                    <a:pt x="2752383" y="911971"/>
                    <a:pt x="2747174" y="914128"/>
                    <a:pt x="2741742" y="914128"/>
                  </a:cubicBezTo>
                  <a:lnTo>
                    <a:pt x="20479" y="914128"/>
                  </a:lnTo>
                  <a:cubicBezTo>
                    <a:pt x="9169" y="914128"/>
                    <a:pt x="0" y="904960"/>
                    <a:pt x="0" y="893650"/>
                  </a:cubicBezTo>
                  <a:lnTo>
                    <a:pt x="0" y="20479"/>
                  </a:lnTo>
                  <a:cubicBezTo>
                    <a:pt x="0" y="9169"/>
                    <a:pt x="9169" y="0"/>
                    <a:pt x="20479" y="0"/>
                  </a:cubicBezTo>
                  <a:close/>
                </a:path>
              </a:pathLst>
            </a:custGeom>
            <a:solidFill>
              <a:srgbClr val="FFE7C2"/>
            </a:solidFill>
            <a:ln w="38100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762221" cy="9522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647800" y="6937879"/>
            <a:ext cx="10563999" cy="3261863"/>
            <a:chOff x="0" y="0"/>
            <a:chExt cx="4774521" cy="148460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774521" cy="1484606"/>
            </a:xfrm>
            <a:custGeom>
              <a:avLst/>
              <a:gdLst/>
              <a:ahLst/>
              <a:cxnLst/>
              <a:rect l="l" t="t" r="r" b="b"/>
              <a:pathLst>
                <a:path w="4774521" h="1484606">
                  <a:moveTo>
                    <a:pt x="14760" y="0"/>
                  </a:moveTo>
                  <a:lnTo>
                    <a:pt x="4759760" y="0"/>
                  </a:lnTo>
                  <a:cubicBezTo>
                    <a:pt x="4763675" y="0"/>
                    <a:pt x="4767429" y="1555"/>
                    <a:pt x="4770198" y="4323"/>
                  </a:cubicBezTo>
                  <a:cubicBezTo>
                    <a:pt x="4772966" y="7091"/>
                    <a:pt x="4774521" y="10846"/>
                    <a:pt x="4774521" y="14760"/>
                  </a:cubicBezTo>
                  <a:lnTo>
                    <a:pt x="4774521" y="1469845"/>
                  </a:lnTo>
                  <a:cubicBezTo>
                    <a:pt x="4774521" y="1477997"/>
                    <a:pt x="4767912" y="1484606"/>
                    <a:pt x="4759760" y="1484606"/>
                  </a:cubicBezTo>
                  <a:lnTo>
                    <a:pt x="14760" y="1484606"/>
                  </a:lnTo>
                  <a:cubicBezTo>
                    <a:pt x="6608" y="1484606"/>
                    <a:pt x="0" y="1477997"/>
                    <a:pt x="0" y="1469845"/>
                  </a:cubicBezTo>
                  <a:lnTo>
                    <a:pt x="0" y="14760"/>
                  </a:lnTo>
                  <a:cubicBezTo>
                    <a:pt x="0" y="6608"/>
                    <a:pt x="6608" y="0"/>
                    <a:pt x="14760" y="0"/>
                  </a:cubicBezTo>
                  <a:close/>
                </a:path>
              </a:pathLst>
            </a:custGeom>
            <a:solidFill>
              <a:srgbClr val="D9F4CD"/>
            </a:solidFill>
            <a:ln w="38100" cap="sq">
              <a:solidFill>
                <a:srgbClr val="3D6B4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4774521" cy="15227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724400" y="1334818"/>
            <a:ext cx="3124200" cy="483453"/>
            <a:chOff x="0" y="0"/>
            <a:chExt cx="4262287" cy="738965"/>
          </a:xfrm>
        </p:grpSpPr>
        <p:sp>
          <p:nvSpPr>
            <p:cNvPr id="13" name="TextBox 13"/>
            <p:cNvSpPr txBox="1"/>
            <p:nvPr/>
          </p:nvSpPr>
          <p:spPr>
            <a:xfrm>
              <a:off x="2883581" y="138594"/>
              <a:ext cx="1172457" cy="5560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70"/>
                </a:lnSpc>
              </a:pPr>
              <a:r>
                <a:rPr lang="en-US" sz="1070" b="1" spc="-10">
                  <a:solidFill>
                    <a:srgbClr val="000000"/>
                  </a:solidFill>
                  <a:latin typeface="Placard Next Bold"/>
                  <a:ea typeface="Placard Next Bold"/>
                  <a:cs typeface="Placard Next Bold"/>
                  <a:sym typeface="Placard Next Bold"/>
                </a:rPr>
                <a:t>£10.7BN</a:t>
              </a:r>
            </a:p>
            <a:p>
              <a:pPr algn="ctr">
                <a:lnSpc>
                  <a:spcPts val="1070"/>
                </a:lnSpc>
              </a:pPr>
              <a:r>
                <a:rPr lang="en-US" sz="1070" b="1" spc="-10">
                  <a:solidFill>
                    <a:srgbClr val="000000"/>
                  </a:solidFill>
                  <a:latin typeface="Placard Next Bold"/>
                  <a:ea typeface="Placard Next Bold"/>
                  <a:cs typeface="Placard Next Bold"/>
                  <a:sym typeface="Placard Next Bold"/>
                </a:rPr>
                <a:t>Annual NHS</a:t>
              </a:r>
            </a:p>
            <a:p>
              <a:pPr marL="0" lvl="0" indent="0" algn="ctr">
                <a:lnSpc>
                  <a:spcPts val="1070"/>
                </a:lnSpc>
              </a:pPr>
              <a:r>
                <a:rPr lang="en-US" sz="1070" b="1" spc="-10">
                  <a:solidFill>
                    <a:srgbClr val="000000"/>
                  </a:solidFill>
                  <a:latin typeface="Placard Next Bold"/>
                  <a:ea typeface="Placard Next Bold"/>
                  <a:cs typeface="Placard Next Bold"/>
                  <a:sym typeface="Placard Next Bold"/>
                </a:rPr>
                <a:t>diabetes cost</a:t>
              </a:r>
            </a:p>
          </p:txBody>
        </p:sp>
        <p:grpSp>
          <p:nvGrpSpPr>
            <p:cNvPr id="14" name="Group 14"/>
            <p:cNvGrpSpPr/>
            <p:nvPr/>
          </p:nvGrpSpPr>
          <p:grpSpPr>
            <a:xfrm>
              <a:off x="1465546" y="0"/>
              <a:ext cx="1331635" cy="738965"/>
              <a:chOff x="0" y="0"/>
              <a:chExt cx="446352" cy="2476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446352" cy="247694"/>
              </a:xfrm>
              <a:custGeom>
                <a:avLst/>
                <a:gdLst/>
                <a:ahLst/>
                <a:cxnLst/>
                <a:rect l="l" t="t" r="r" b="b"/>
                <a:pathLst>
                  <a:path w="446352" h="247694">
                    <a:moveTo>
                      <a:pt x="0" y="0"/>
                    </a:moveTo>
                    <a:lnTo>
                      <a:pt x="446352" y="0"/>
                    </a:lnTo>
                    <a:lnTo>
                      <a:pt x="446352" y="247694"/>
                    </a:lnTo>
                    <a:lnTo>
                      <a:pt x="0" y="247694"/>
                    </a:lnTo>
                    <a:close/>
                  </a:path>
                </a:pathLst>
              </a:custGeom>
              <a:solidFill>
                <a:srgbClr val="C2E9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28575"/>
                <a:ext cx="446352" cy="2191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00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126659" y="0"/>
              <a:ext cx="1331635" cy="738965"/>
              <a:chOff x="0" y="0"/>
              <a:chExt cx="446352" cy="247694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46352" cy="247694"/>
              </a:xfrm>
              <a:custGeom>
                <a:avLst/>
                <a:gdLst/>
                <a:ahLst/>
                <a:cxnLst/>
                <a:rect l="l" t="t" r="r" b="b"/>
                <a:pathLst>
                  <a:path w="446352" h="247694">
                    <a:moveTo>
                      <a:pt x="0" y="0"/>
                    </a:moveTo>
                    <a:lnTo>
                      <a:pt x="446352" y="0"/>
                    </a:lnTo>
                    <a:lnTo>
                      <a:pt x="446352" y="247694"/>
                    </a:lnTo>
                    <a:lnTo>
                      <a:pt x="0" y="247694"/>
                    </a:lnTo>
                    <a:close/>
                  </a:path>
                </a:pathLst>
              </a:custGeom>
              <a:solidFill>
                <a:srgbClr val="C2E9FF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28575"/>
                <a:ext cx="446352" cy="2191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00"/>
                  </a:lnSpc>
                </a:pPr>
                <a:endParaRPr/>
              </a:p>
            </p:txBody>
          </p:sp>
        </p:grpSp>
        <p:sp>
          <p:nvSpPr>
            <p:cNvPr id="20" name="TextBox 20"/>
            <p:cNvSpPr txBox="1"/>
            <p:nvPr/>
          </p:nvSpPr>
          <p:spPr>
            <a:xfrm>
              <a:off x="1330103" y="86002"/>
              <a:ext cx="1584953" cy="5560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6.3M</a:t>
              </a:r>
            </a:p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Adults at elevated</a:t>
              </a:r>
            </a:p>
            <a:p>
              <a:pPr marL="0" lvl="0" indent="0"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pre-diabetic risk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63347"/>
              <a:ext cx="1584953" cy="5560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5M+</a:t>
              </a:r>
            </a:p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UK diabetes cases</a:t>
              </a:r>
            </a:p>
            <a:p>
              <a:pPr marL="0" lvl="0" indent="0"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(Diabetes UK, 2024)</a:t>
              </a:r>
            </a:p>
          </p:txBody>
        </p:sp>
        <p:grpSp>
          <p:nvGrpSpPr>
            <p:cNvPr id="22" name="Group 22"/>
            <p:cNvGrpSpPr/>
            <p:nvPr/>
          </p:nvGrpSpPr>
          <p:grpSpPr>
            <a:xfrm>
              <a:off x="2803992" y="0"/>
              <a:ext cx="1331635" cy="738965"/>
              <a:chOff x="0" y="0"/>
              <a:chExt cx="446352" cy="2476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446352" cy="247694"/>
              </a:xfrm>
              <a:custGeom>
                <a:avLst/>
                <a:gdLst/>
                <a:ahLst/>
                <a:cxnLst/>
                <a:rect l="l" t="t" r="r" b="b"/>
                <a:pathLst>
                  <a:path w="446352" h="247694">
                    <a:moveTo>
                      <a:pt x="0" y="0"/>
                    </a:moveTo>
                    <a:lnTo>
                      <a:pt x="446352" y="0"/>
                    </a:lnTo>
                    <a:lnTo>
                      <a:pt x="446352" y="247694"/>
                    </a:lnTo>
                    <a:lnTo>
                      <a:pt x="0" y="247694"/>
                    </a:lnTo>
                    <a:close/>
                  </a:path>
                </a:pathLst>
              </a:custGeom>
              <a:solidFill>
                <a:srgbClr val="C2E9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28575"/>
                <a:ext cx="446352" cy="2191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000"/>
                  </a:lnSpc>
                </a:pPr>
                <a:endParaRPr/>
              </a:p>
            </p:txBody>
          </p:sp>
        </p:grpSp>
        <p:sp>
          <p:nvSpPr>
            <p:cNvPr id="25" name="TextBox 25"/>
            <p:cNvSpPr txBox="1"/>
            <p:nvPr/>
          </p:nvSpPr>
          <p:spPr>
            <a:xfrm>
              <a:off x="2677333" y="94297"/>
              <a:ext cx="1584953" cy="5560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£10.7BN</a:t>
              </a:r>
            </a:p>
            <a:p>
              <a:pPr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Annual NHS</a:t>
              </a:r>
            </a:p>
            <a:p>
              <a:pPr marL="0" lvl="0" indent="0" algn="ctr">
                <a:lnSpc>
                  <a:spcPts val="1070"/>
                </a:lnSpc>
              </a:pPr>
              <a:r>
                <a:rPr lang="en-US" sz="1070" spc="-10">
                  <a:solidFill>
                    <a:srgbClr val="000000"/>
                  </a:solidFill>
                  <a:latin typeface="Placard Next"/>
                  <a:ea typeface="Placard Next"/>
                  <a:cs typeface="Placard Next"/>
                  <a:sym typeface="Placard Next"/>
                </a:rPr>
                <a:t>diabetes cost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0243" y="7842324"/>
            <a:ext cx="7560899" cy="2357418"/>
            <a:chOff x="0" y="0"/>
            <a:chExt cx="2762221" cy="861235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2762221" cy="861235"/>
            </a:xfrm>
            <a:custGeom>
              <a:avLst/>
              <a:gdLst/>
              <a:ahLst/>
              <a:cxnLst/>
              <a:rect l="l" t="t" r="r" b="b"/>
              <a:pathLst>
                <a:path w="2762221" h="861235">
                  <a:moveTo>
                    <a:pt x="20479" y="0"/>
                  </a:moveTo>
                  <a:lnTo>
                    <a:pt x="2741742" y="0"/>
                  </a:lnTo>
                  <a:cubicBezTo>
                    <a:pt x="2753052" y="0"/>
                    <a:pt x="2762221" y="9169"/>
                    <a:pt x="2762221" y="20479"/>
                  </a:cubicBezTo>
                  <a:lnTo>
                    <a:pt x="2762221" y="840756"/>
                  </a:lnTo>
                  <a:cubicBezTo>
                    <a:pt x="2762221" y="852066"/>
                    <a:pt x="2753052" y="861235"/>
                    <a:pt x="2741742" y="861235"/>
                  </a:cubicBezTo>
                  <a:lnTo>
                    <a:pt x="20479" y="861235"/>
                  </a:lnTo>
                  <a:cubicBezTo>
                    <a:pt x="9169" y="861235"/>
                    <a:pt x="0" y="852066"/>
                    <a:pt x="0" y="840756"/>
                  </a:cubicBezTo>
                  <a:lnTo>
                    <a:pt x="0" y="20479"/>
                  </a:lnTo>
                  <a:cubicBezTo>
                    <a:pt x="0" y="9169"/>
                    <a:pt x="9169" y="0"/>
                    <a:pt x="20479" y="0"/>
                  </a:cubicBezTo>
                  <a:close/>
                </a:path>
              </a:pathLst>
            </a:custGeom>
            <a:solidFill>
              <a:srgbClr val="FFE7C2"/>
            </a:solidFill>
            <a:ln w="38100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2762221" cy="8993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228600" y="9334500"/>
            <a:ext cx="1390794" cy="676368"/>
            <a:chOff x="-6417" y="-16420"/>
            <a:chExt cx="392786" cy="244991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386369" cy="225941"/>
            </a:xfrm>
            <a:custGeom>
              <a:avLst/>
              <a:gdLst/>
              <a:ahLst/>
              <a:cxnLst/>
              <a:rect l="l" t="t" r="r" b="b"/>
              <a:pathLst>
                <a:path w="386369" h="225941">
                  <a:moveTo>
                    <a:pt x="0" y="0"/>
                  </a:moveTo>
                  <a:lnTo>
                    <a:pt x="386369" y="0"/>
                  </a:lnTo>
                  <a:lnTo>
                    <a:pt x="386369" y="225941"/>
                  </a:lnTo>
                  <a:lnTo>
                    <a:pt x="0" y="225941"/>
                  </a:lnTo>
                  <a:close/>
                </a:path>
              </a:pathLst>
            </a:custGeom>
            <a:solidFill>
              <a:srgbClr val="B887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-6417" y="-16420"/>
              <a:ext cx="386369" cy="2449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r>
                <a:rPr lang="en-US" sz="1200" b="1" i="1" u="sng" dirty="0">
                  <a:solidFill>
                    <a:srgbClr val="FFFFFF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Pre-contemplation</a:t>
              </a:r>
            </a:p>
            <a:p>
              <a:pPr algn="ctr">
                <a:lnSpc>
                  <a:spcPts val="1647"/>
                </a:lnSpc>
              </a:pPr>
              <a:r>
                <a:rPr lang="en-US" sz="1200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Unaware of risk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600200" y="9363566"/>
            <a:ext cx="1236416" cy="656734"/>
            <a:chOff x="0" y="-3367"/>
            <a:chExt cx="386369" cy="225941"/>
          </a:xfrm>
        </p:grpSpPr>
        <p:sp>
          <p:nvSpPr>
            <p:cNvPr id="33" name="Freeform 33"/>
            <p:cNvSpPr/>
            <p:nvPr/>
          </p:nvSpPr>
          <p:spPr>
            <a:xfrm>
              <a:off x="0" y="-3367"/>
              <a:ext cx="386369" cy="225941"/>
            </a:xfrm>
            <a:custGeom>
              <a:avLst/>
              <a:gdLst/>
              <a:ahLst/>
              <a:cxnLst/>
              <a:rect l="l" t="t" r="r" b="b"/>
              <a:pathLst>
                <a:path w="386369" h="225941">
                  <a:moveTo>
                    <a:pt x="0" y="0"/>
                  </a:moveTo>
                  <a:lnTo>
                    <a:pt x="386369" y="0"/>
                  </a:lnTo>
                  <a:lnTo>
                    <a:pt x="386369" y="225941"/>
                  </a:lnTo>
                  <a:lnTo>
                    <a:pt x="0" y="225941"/>
                  </a:lnTo>
                  <a:close/>
                </a:path>
              </a:pathLst>
            </a:custGeom>
            <a:solidFill>
              <a:srgbClr val="B887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12849"/>
              <a:ext cx="386369" cy="2056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r>
                <a:rPr lang="en-US" sz="1200" b="1" i="1" u="sng" dirty="0">
                  <a:solidFill>
                    <a:srgbClr val="FFFFFF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Contemplation</a:t>
              </a:r>
            </a:p>
            <a:p>
              <a:pPr algn="ctr">
                <a:lnSpc>
                  <a:spcPts val="1647"/>
                </a:lnSpc>
              </a:pPr>
              <a:r>
                <a:rPr lang="en-US" sz="1200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Considering change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743200" y="9353914"/>
            <a:ext cx="1427473" cy="666386"/>
            <a:chOff x="-20839" y="0"/>
            <a:chExt cx="407208" cy="225941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386369" cy="225941"/>
            </a:xfrm>
            <a:custGeom>
              <a:avLst/>
              <a:gdLst/>
              <a:ahLst/>
              <a:cxnLst/>
              <a:rect l="l" t="t" r="r" b="b"/>
              <a:pathLst>
                <a:path w="386369" h="225941">
                  <a:moveTo>
                    <a:pt x="0" y="0"/>
                  </a:moveTo>
                  <a:lnTo>
                    <a:pt x="386369" y="0"/>
                  </a:lnTo>
                  <a:lnTo>
                    <a:pt x="386369" y="225941"/>
                  </a:lnTo>
                  <a:lnTo>
                    <a:pt x="0" y="225941"/>
                  </a:lnTo>
                  <a:close/>
                </a:path>
              </a:pathLst>
            </a:custGeom>
            <a:solidFill>
              <a:srgbClr val="B887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-20839" y="21588"/>
              <a:ext cx="386369" cy="1821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r>
                <a:rPr lang="en-US" sz="1200" b="1" i="1" u="sng" dirty="0">
                  <a:solidFill>
                    <a:srgbClr val="FFFFFF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Preparation</a:t>
              </a:r>
            </a:p>
            <a:p>
              <a:pPr algn="ctr">
                <a:lnSpc>
                  <a:spcPts val="1647"/>
                </a:lnSpc>
              </a:pPr>
              <a:r>
                <a:rPr lang="en-US" sz="1200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Planning action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114800" y="9353798"/>
            <a:ext cx="1109288" cy="691615"/>
            <a:chOff x="-14995" y="-6879"/>
            <a:chExt cx="292158" cy="244991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277163" cy="225941"/>
            </a:xfrm>
            <a:custGeom>
              <a:avLst/>
              <a:gdLst/>
              <a:ahLst/>
              <a:cxnLst/>
              <a:rect l="l" t="t" r="r" b="b"/>
              <a:pathLst>
                <a:path w="277163" h="225941">
                  <a:moveTo>
                    <a:pt x="0" y="0"/>
                  </a:moveTo>
                  <a:lnTo>
                    <a:pt x="277163" y="0"/>
                  </a:lnTo>
                  <a:lnTo>
                    <a:pt x="277163" y="225941"/>
                  </a:lnTo>
                  <a:lnTo>
                    <a:pt x="0" y="225941"/>
                  </a:lnTo>
                  <a:close/>
                </a:path>
              </a:pathLst>
            </a:custGeom>
            <a:solidFill>
              <a:srgbClr val="B887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-14995" y="-6879"/>
              <a:ext cx="277163" cy="2449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r>
                <a:rPr lang="en-US" sz="1200" b="1" i="1" u="sng" dirty="0">
                  <a:solidFill>
                    <a:srgbClr val="FFFFFF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Action</a:t>
              </a:r>
            </a:p>
            <a:p>
              <a:pPr algn="ctr">
                <a:lnSpc>
                  <a:spcPts val="1647"/>
                </a:lnSpc>
              </a:pPr>
              <a:r>
                <a:rPr lang="en-US" sz="1200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Changing </a:t>
              </a:r>
              <a:r>
                <a:rPr lang="en-US" sz="1200" dirty="0" err="1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behaviour</a:t>
              </a:r>
              <a:endParaRPr lang="en-US" sz="1200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5052920" y="9334500"/>
            <a:ext cx="1500280" cy="660541"/>
            <a:chOff x="-53510" y="-19050"/>
            <a:chExt cx="455824" cy="244991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386369" cy="225941"/>
            </a:xfrm>
            <a:custGeom>
              <a:avLst/>
              <a:gdLst/>
              <a:ahLst/>
              <a:cxnLst/>
              <a:rect l="l" t="t" r="r" b="b"/>
              <a:pathLst>
                <a:path w="386369" h="225941">
                  <a:moveTo>
                    <a:pt x="0" y="0"/>
                  </a:moveTo>
                  <a:lnTo>
                    <a:pt x="386369" y="0"/>
                  </a:lnTo>
                  <a:lnTo>
                    <a:pt x="386369" y="225941"/>
                  </a:lnTo>
                  <a:lnTo>
                    <a:pt x="0" y="225941"/>
                  </a:lnTo>
                  <a:close/>
                </a:path>
              </a:pathLst>
            </a:custGeom>
            <a:solidFill>
              <a:srgbClr val="B8872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-53510" y="-19050"/>
              <a:ext cx="455824" cy="2449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r>
                <a:rPr lang="en-US" sz="1200" b="1" i="1" u="sng" dirty="0">
                  <a:solidFill>
                    <a:srgbClr val="FFFFFF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Maintenance</a:t>
              </a:r>
            </a:p>
            <a:p>
              <a:pPr algn="ctr">
                <a:lnSpc>
                  <a:spcPts val="1647"/>
                </a:lnSpc>
              </a:pPr>
              <a:r>
                <a:rPr lang="en-US" sz="1200" dirty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Sustaining change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29809" y="1934585"/>
            <a:ext cx="10581991" cy="2502201"/>
            <a:chOff x="0" y="0"/>
            <a:chExt cx="3834819" cy="914128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3834819" cy="914128"/>
            </a:xfrm>
            <a:custGeom>
              <a:avLst/>
              <a:gdLst/>
              <a:ahLst/>
              <a:cxnLst/>
              <a:rect l="l" t="t" r="r" b="b"/>
              <a:pathLst>
                <a:path w="3834819" h="914128">
                  <a:moveTo>
                    <a:pt x="14751" y="0"/>
                  </a:moveTo>
                  <a:lnTo>
                    <a:pt x="3820068" y="0"/>
                  </a:lnTo>
                  <a:cubicBezTo>
                    <a:pt x="3828215" y="0"/>
                    <a:pt x="3834819" y="6604"/>
                    <a:pt x="3834819" y="14751"/>
                  </a:cubicBezTo>
                  <a:lnTo>
                    <a:pt x="3834819" y="899377"/>
                  </a:lnTo>
                  <a:cubicBezTo>
                    <a:pt x="3834819" y="907524"/>
                    <a:pt x="3828215" y="914128"/>
                    <a:pt x="3820068" y="914128"/>
                  </a:cubicBezTo>
                  <a:lnTo>
                    <a:pt x="14751" y="914128"/>
                  </a:lnTo>
                  <a:cubicBezTo>
                    <a:pt x="6604" y="914128"/>
                    <a:pt x="0" y="907524"/>
                    <a:pt x="0" y="899377"/>
                  </a:cubicBezTo>
                  <a:lnTo>
                    <a:pt x="0" y="14751"/>
                  </a:lnTo>
                  <a:cubicBezTo>
                    <a:pt x="0" y="6604"/>
                    <a:pt x="6604" y="0"/>
                    <a:pt x="14751" y="0"/>
                  </a:cubicBezTo>
                  <a:close/>
                </a:path>
              </a:pathLst>
            </a:custGeom>
            <a:solidFill>
              <a:srgbClr val="FFEB99"/>
            </a:solidFill>
            <a:ln w="381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38100"/>
              <a:ext cx="3834819" cy="9522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641142" y="4532398"/>
            <a:ext cx="10570658" cy="2405481"/>
            <a:chOff x="0" y="0"/>
            <a:chExt cx="3834819" cy="914128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48" name="Freeform 48"/>
            <p:cNvSpPr/>
            <p:nvPr/>
          </p:nvSpPr>
          <p:spPr>
            <a:xfrm>
              <a:off x="0" y="0"/>
              <a:ext cx="3834819" cy="914128"/>
            </a:xfrm>
            <a:custGeom>
              <a:avLst/>
              <a:gdLst/>
              <a:ahLst/>
              <a:cxnLst/>
              <a:rect l="l" t="t" r="r" b="b"/>
              <a:pathLst>
                <a:path w="3834819" h="914128">
                  <a:moveTo>
                    <a:pt x="14751" y="0"/>
                  </a:moveTo>
                  <a:lnTo>
                    <a:pt x="3820068" y="0"/>
                  </a:lnTo>
                  <a:cubicBezTo>
                    <a:pt x="3828215" y="0"/>
                    <a:pt x="3834819" y="6604"/>
                    <a:pt x="3834819" y="14751"/>
                  </a:cubicBezTo>
                  <a:lnTo>
                    <a:pt x="3834819" y="899377"/>
                  </a:lnTo>
                  <a:cubicBezTo>
                    <a:pt x="3834819" y="907524"/>
                    <a:pt x="3828215" y="914128"/>
                    <a:pt x="3820068" y="914128"/>
                  </a:cubicBezTo>
                  <a:lnTo>
                    <a:pt x="14751" y="914128"/>
                  </a:lnTo>
                  <a:cubicBezTo>
                    <a:pt x="6604" y="914128"/>
                    <a:pt x="0" y="907524"/>
                    <a:pt x="0" y="899377"/>
                  </a:cubicBezTo>
                  <a:lnTo>
                    <a:pt x="0" y="14751"/>
                  </a:lnTo>
                  <a:cubicBezTo>
                    <a:pt x="0" y="6604"/>
                    <a:pt x="6604" y="0"/>
                    <a:pt x="14751" y="0"/>
                  </a:cubicBezTo>
                  <a:close/>
                </a:path>
              </a:pathLst>
            </a:custGeom>
            <a:grpFill/>
            <a:ln w="38100" cap="sq">
              <a:solidFill>
                <a:srgbClr val="661414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38100"/>
              <a:ext cx="3834819" cy="95222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52400" y="5829300"/>
            <a:ext cx="1755532" cy="950457"/>
            <a:chOff x="0" y="0"/>
            <a:chExt cx="445618" cy="227584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445618" cy="227584"/>
            </a:xfrm>
            <a:custGeom>
              <a:avLst/>
              <a:gdLst/>
              <a:ahLst/>
              <a:cxnLst/>
              <a:rect l="l" t="t" r="r" b="b"/>
              <a:pathLst>
                <a:path w="445618" h="227584">
                  <a:moveTo>
                    <a:pt x="64060" y="0"/>
                  </a:moveTo>
                  <a:lnTo>
                    <a:pt x="381558" y="0"/>
                  </a:lnTo>
                  <a:cubicBezTo>
                    <a:pt x="416937" y="0"/>
                    <a:pt x="445618" y="28681"/>
                    <a:pt x="445618" y="64060"/>
                  </a:cubicBezTo>
                  <a:lnTo>
                    <a:pt x="445618" y="163524"/>
                  </a:lnTo>
                  <a:cubicBezTo>
                    <a:pt x="445618" y="198904"/>
                    <a:pt x="416937" y="227584"/>
                    <a:pt x="381558" y="227584"/>
                  </a:cubicBezTo>
                  <a:lnTo>
                    <a:pt x="64060" y="227584"/>
                  </a:lnTo>
                  <a:cubicBezTo>
                    <a:pt x="28681" y="227584"/>
                    <a:pt x="0" y="198904"/>
                    <a:pt x="0" y="163524"/>
                  </a:cubicBezTo>
                  <a:lnTo>
                    <a:pt x="0" y="64060"/>
                  </a:lnTo>
                  <a:cubicBezTo>
                    <a:pt x="0" y="28681"/>
                    <a:pt x="28681" y="0"/>
                    <a:pt x="64060" y="0"/>
                  </a:cubicBezTo>
                  <a:close/>
                </a:path>
              </a:pathLst>
            </a:custGeom>
            <a:solidFill>
              <a:srgbClr val="FFD9C2"/>
            </a:solidFill>
            <a:ln w="9525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0" y="0"/>
              <a:ext cx="445618" cy="2275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/>
            </a:p>
          </p:txBody>
        </p:sp>
      </p:grpSp>
      <p:sp>
        <p:nvSpPr>
          <p:cNvPr id="55" name="Freeform 55"/>
          <p:cNvSpPr/>
          <p:nvPr/>
        </p:nvSpPr>
        <p:spPr>
          <a:xfrm rot="2402048">
            <a:off x="3465507" y="57603"/>
            <a:ext cx="943730" cy="1123335"/>
          </a:xfrm>
          <a:custGeom>
            <a:avLst/>
            <a:gdLst/>
            <a:ahLst/>
            <a:cxnLst/>
            <a:rect l="l" t="t" r="r" b="b"/>
            <a:pathLst>
              <a:path w="584111" h="714509">
                <a:moveTo>
                  <a:pt x="0" y="0"/>
                </a:moveTo>
                <a:lnTo>
                  <a:pt x="584111" y="0"/>
                </a:lnTo>
                <a:lnTo>
                  <a:pt x="584111" y="714509"/>
                </a:lnTo>
                <a:lnTo>
                  <a:pt x="0" y="7145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7" name="Freeform 57"/>
          <p:cNvSpPr/>
          <p:nvPr/>
        </p:nvSpPr>
        <p:spPr>
          <a:xfrm rot="464679">
            <a:off x="1999303" y="3397702"/>
            <a:ext cx="535774" cy="535774"/>
          </a:xfrm>
          <a:custGeom>
            <a:avLst/>
            <a:gdLst/>
            <a:ahLst/>
            <a:cxnLst/>
            <a:rect l="l" t="t" r="r" b="b"/>
            <a:pathLst>
              <a:path w="535774" h="535774">
                <a:moveTo>
                  <a:pt x="0" y="0"/>
                </a:moveTo>
                <a:lnTo>
                  <a:pt x="535774" y="0"/>
                </a:lnTo>
                <a:lnTo>
                  <a:pt x="535774" y="535774"/>
                </a:lnTo>
                <a:lnTo>
                  <a:pt x="0" y="53577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8" name="Freeform 58"/>
          <p:cNvSpPr/>
          <p:nvPr/>
        </p:nvSpPr>
        <p:spPr>
          <a:xfrm rot="658209">
            <a:off x="3278042" y="3388012"/>
            <a:ext cx="530002" cy="545690"/>
          </a:xfrm>
          <a:custGeom>
            <a:avLst/>
            <a:gdLst/>
            <a:ahLst/>
            <a:cxnLst/>
            <a:rect l="l" t="t" r="r" b="b"/>
            <a:pathLst>
              <a:path w="530002" h="545690">
                <a:moveTo>
                  <a:pt x="0" y="0"/>
                </a:moveTo>
                <a:lnTo>
                  <a:pt x="530002" y="0"/>
                </a:lnTo>
                <a:lnTo>
                  <a:pt x="530002" y="545690"/>
                </a:lnTo>
                <a:lnTo>
                  <a:pt x="0" y="54569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9" name="Freeform 59"/>
          <p:cNvSpPr/>
          <p:nvPr/>
        </p:nvSpPr>
        <p:spPr>
          <a:xfrm flipH="1">
            <a:off x="4505877" y="3325625"/>
            <a:ext cx="624758" cy="579463"/>
          </a:xfrm>
          <a:custGeom>
            <a:avLst/>
            <a:gdLst/>
            <a:ahLst/>
            <a:cxnLst/>
            <a:rect l="l" t="t" r="r" b="b"/>
            <a:pathLst>
              <a:path w="624758" h="579463">
                <a:moveTo>
                  <a:pt x="624758" y="0"/>
                </a:moveTo>
                <a:lnTo>
                  <a:pt x="0" y="0"/>
                </a:lnTo>
                <a:lnTo>
                  <a:pt x="0" y="579464"/>
                </a:lnTo>
                <a:lnTo>
                  <a:pt x="624758" y="579464"/>
                </a:lnTo>
                <a:lnTo>
                  <a:pt x="624758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0" name="Freeform 60"/>
          <p:cNvSpPr/>
          <p:nvPr/>
        </p:nvSpPr>
        <p:spPr>
          <a:xfrm rot="797851">
            <a:off x="6346517" y="3242764"/>
            <a:ext cx="1031517" cy="948996"/>
          </a:xfrm>
          <a:custGeom>
            <a:avLst/>
            <a:gdLst/>
            <a:ahLst/>
            <a:cxnLst/>
            <a:rect l="l" t="t" r="r" b="b"/>
            <a:pathLst>
              <a:path w="1031517" h="948996">
                <a:moveTo>
                  <a:pt x="0" y="0"/>
                </a:moveTo>
                <a:lnTo>
                  <a:pt x="1031518" y="0"/>
                </a:lnTo>
                <a:lnTo>
                  <a:pt x="1031518" y="948996"/>
                </a:lnTo>
                <a:lnTo>
                  <a:pt x="0" y="9489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1" name="Freeform 61"/>
          <p:cNvSpPr/>
          <p:nvPr/>
        </p:nvSpPr>
        <p:spPr>
          <a:xfrm>
            <a:off x="618308" y="3453427"/>
            <a:ext cx="501360" cy="489725"/>
          </a:xfrm>
          <a:custGeom>
            <a:avLst/>
            <a:gdLst/>
            <a:ahLst/>
            <a:cxnLst/>
            <a:rect l="l" t="t" r="r" b="b"/>
            <a:pathLst>
              <a:path w="501360" h="489725">
                <a:moveTo>
                  <a:pt x="0" y="0"/>
                </a:moveTo>
                <a:lnTo>
                  <a:pt x="501360" y="0"/>
                </a:lnTo>
                <a:lnTo>
                  <a:pt x="501360" y="489725"/>
                </a:lnTo>
                <a:lnTo>
                  <a:pt x="0" y="48972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b="-8461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2" name="Group 62"/>
          <p:cNvGrpSpPr/>
          <p:nvPr/>
        </p:nvGrpSpPr>
        <p:grpSpPr>
          <a:xfrm>
            <a:off x="6422248" y="6554776"/>
            <a:ext cx="1273952" cy="3617923"/>
            <a:chOff x="0" y="-19050"/>
            <a:chExt cx="1236123" cy="243819"/>
          </a:xfrm>
        </p:grpSpPr>
        <p:sp>
          <p:nvSpPr>
            <p:cNvPr id="63" name="Freeform 63"/>
            <p:cNvSpPr/>
            <p:nvPr/>
          </p:nvSpPr>
          <p:spPr>
            <a:xfrm>
              <a:off x="0" y="69856"/>
              <a:ext cx="1149039" cy="154913"/>
            </a:xfrm>
            <a:custGeom>
              <a:avLst/>
              <a:gdLst/>
              <a:ahLst/>
              <a:cxnLst/>
              <a:rect l="l" t="t" r="r" b="b"/>
              <a:pathLst>
                <a:path w="1236123" h="154913">
                  <a:moveTo>
                    <a:pt x="69280" y="0"/>
                  </a:moveTo>
                  <a:lnTo>
                    <a:pt x="1166843" y="0"/>
                  </a:lnTo>
                  <a:cubicBezTo>
                    <a:pt x="1205105" y="0"/>
                    <a:pt x="1236123" y="31018"/>
                    <a:pt x="1236123" y="69280"/>
                  </a:cubicBezTo>
                  <a:lnTo>
                    <a:pt x="1236123" y="85633"/>
                  </a:lnTo>
                  <a:cubicBezTo>
                    <a:pt x="1236123" y="104007"/>
                    <a:pt x="1228824" y="121629"/>
                    <a:pt x="1215831" y="134621"/>
                  </a:cubicBezTo>
                  <a:cubicBezTo>
                    <a:pt x="1202839" y="147614"/>
                    <a:pt x="1185217" y="154913"/>
                    <a:pt x="1166843" y="154913"/>
                  </a:cubicBezTo>
                  <a:lnTo>
                    <a:pt x="69280" y="154913"/>
                  </a:lnTo>
                  <a:cubicBezTo>
                    <a:pt x="31018" y="154913"/>
                    <a:pt x="0" y="123895"/>
                    <a:pt x="0" y="85633"/>
                  </a:cubicBezTo>
                  <a:lnTo>
                    <a:pt x="0" y="69280"/>
                  </a:lnTo>
                  <a:cubicBezTo>
                    <a:pt x="0" y="31018"/>
                    <a:pt x="31018" y="0"/>
                    <a:pt x="69280" y="0"/>
                  </a:cubicBezTo>
                  <a:close/>
                </a:path>
              </a:pathLst>
            </a:custGeom>
            <a:solidFill>
              <a:srgbClr val="FFD699"/>
            </a:solidFill>
            <a:ln w="19050" cap="rnd">
              <a:solidFill>
                <a:srgbClr val="B8872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19050"/>
              <a:ext cx="1236123" cy="1739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/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2032289" y="6867043"/>
            <a:ext cx="2473588" cy="943457"/>
            <a:chOff x="0" y="0"/>
            <a:chExt cx="636192" cy="209759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636192" cy="209759"/>
            </a:xfrm>
            <a:custGeom>
              <a:avLst/>
              <a:gdLst/>
              <a:ahLst/>
              <a:cxnLst/>
              <a:rect l="l" t="t" r="r" b="b"/>
              <a:pathLst>
                <a:path w="636192" h="209759">
                  <a:moveTo>
                    <a:pt x="48076" y="0"/>
                  </a:moveTo>
                  <a:lnTo>
                    <a:pt x="588116" y="0"/>
                  </a:lnTo>
                  <a:cubicBezTo>
                    <a:pt x="614668" y="0"/>
                    <a:pt x="636192" y="21524"/>
                    <a:pt x="636192" y="48076"/>
                  </a:cubicBezTo>
                  <a:lnTo>
                    <a:pt x="636192" y="161684"/>
                  </a:lnTo>
                  <a:cubicBezTo>
                    <a:pt x="636192" y="188235"/>
                    <a:pt x="614668" y="209759"/>
                    <a:pt x="588116" y="209759"/>
                  </a:cubicBezTo>
                  <a:lnTo>
                    <a:pt x="48076" y="209759"/>
                  </a:lnTo>
                  <a:cubicBezTo>
                    <a:pt x="21524" y="209759"/>
                    <a:pt x="0" y="188235"/>
                    <a:pt x="0" y="161684"/>
                  </a:cubicBezTo>
                  <a:lnTo>
                    <a:pt x="0" y="48076"/>
                  </a:lnTo>
                  <a:cubicBezTo>
                    <a:pt x="0" y="21524"/>
                    <a:pt x="21524" y="0"/>
                    <a:pt x="48076" y="0"/>
                  </a:cubicBezTo>
                  <a:close/>
                </a:path>
              </a:pathLst>
            </a:custGeom>
            <a:solidFill>
              <a:srgbClr val="FFD9C2"/>
            </a:solidFill>
            <a:ln w="9525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TextBox 67"/>
            <p:cNvSpPr txBox="1"/>
            <p:nvPr/>
          </p:nvSpPr>
          <p:spPr>
            <a:xfrm>
              <a:off x="0" y="0"/>
              <a:ext cx="636192" cy="2097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1917198" y="5829300"/>
            <a:ext cx="1892802" cy="990600"/>
            <a:chOff x="0" y="0"/>
            <a:chExt cx="412210" cy="212279"/>
          </a:xfrm>
        </p:grpSpPr>
        <p:sp>
          <p:nvSpPr>
            <p:cNvPr id="69" name="Freeform 69"/>
            <p:cNvSpPr/>
            <p:nvPr/>
          </p:nvSpPr>
          <p:spPr>
            <a:xfrm>
              <a:off x="0" y="0"/>
              <a:ext cx="412210" cy="212279"/>
            </a:xfrm>
            <a:custGeom>
              <a:avLst/>
              <a:gdLst/>
              <a:ahLst/>
              <a:cxnLst/>
              <a:rect l="l" t="t" r="r" b="b"/>
              <a:pathLst>
                <a:path w="412210" h="212279">
                  <a:moveTo>
                    <a:pt x="79145" y="0"/>
                  </a:moveTo>
                  <a:lnTo>
                    <a:pt x="333065" y="0"/>
                  </a:lnTo>
                  <a:cubicBezTo>
                    <a:pt x="354055" y="0"/>
                    <a:pt x="374186" y="8338"/>
                    <a:pt x="389029" y="23181"/>
                  </a:cubicBezTo>
                  <a:cubicBezTo>
                    <a:pt x="403871" y="38024"/>
                    <a:pt x="412210" y="58155"/>
                    <a:pt x="412210" y="79145"/>
                  </a:cubicBezTo>
                  <a:lnTo>
                    <a:pt x="412210" y="133134"/>
                  </a:lnTo>
                  <a:cubicBezTo>
                    <a:pt x="412210" y="154125"/>
                    <a:pt x="403871" y="174255"/>
                    <a:pt x="389029" y="189098"/>
                  </a:cubicBezTo>
                  <a:cubicBezTo>
                    <a:pt x="374186" y="203941"/>
                    <a:pt x="354055" y="212279"/>
                    <a:pt x="333065" y="212279"/>
                  </a:cubicBezTo>
                  <a:lnTo>
                    <a:pt x="79145" y="212279"/>
                  </a:lnTo>
                  <a:cubicBezTo>
                    <a:pt x="58155" y="212279"/>
                    <a:pt x="38024" y="203941"/>
                    <a:pt x="23181" y="189098"/>
                  </a:cubicBezTo>
                  <a:cubicBezTo>
                    <a:pt x="8338" y="174255"/>
                    <a:pt x="0" y="154125"/>
                    <a:pt x="0" y="133134"/>
                  </a:cubicBezTo>
                  <a:lnTo>
                    <a:pt x="0" y="79145"/>
                  </a:lnTo>
                  <a:cubicBezTo>
                    <a:pt x="0" y="58155"/>
                    <a:pt x="8338" y="38024"/>
                    <a:pt x="23181" y="23181"/>
                  </a:cubicBezTo>
                  <a:cubicBezTo>
                    <a:pt x="38024" y="8338"/>
                    <a:pt x="58155" y="0"/>
                    <a:pt x="79145" y="0"/>
                  </a:cubicBezTo>
                  <a:close/>
                </a:path>
              </a:pathLst>
            </a:custGeom>
            <a:solidFill>
              <a:srgbClr val="FFD9C2"/>
            </a:solidFill>
            <a:ln w="9525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TextBox 70"/>
            <p:cNvSpPr txBox="1"/>
            <p:nvPr/>
          </p:nvSpPr>
          <p:spPr>
            <a:xfrm>
              <a:off x="0" y="0"/>
              <a:ext cx="412210" cy="212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/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49993" y="6739372"/>
            <a:ext cx="1882295" cy="1088746"/>
            <a:chOff x="0" y="0"/>
            <a:chExt cx="449129" cy="247389"/>
          </a:xfrm>
        </p:grpSpPr>
        <p:sp>
          <p:nvSpPr>
            <p:cNvPr id="72" name="Freeform 72"/>
            <p:cNvSpPr/>
            <p:nvPr/>
          </p:nvSpPr>
          <p:spPr>
            <a:xfrm>
              <a:off x="0" y="0"/>
              <a:ext cx="449129" cy="247389"/>
            </a:xfrm>
            <a:custGeom>
              <a:avLst/>
              <a:gdLst/>
              <a:ahLst/>
              <a:cxnLst/>
              <a:rect l="l" t="t" r="r" b="b"/>
              <a:pathLst>
                <a:path w="449129" h="247389">
                  <a:moveTo>
                    <a:pt x="72639" y="0"/>
                  </a:moveTo>
                  <a:lnTo>
                    <a:pt x="376490" y="0"/>
                  </a:lnTo>
                  <a:cubicBezTo>
                    <a:pt x="416608" y="0"/>
                    <a:pt x="449129" y="32522"/>
                    <a:pt x="449129" y="72639"/>
                  </a:cubicBezTo>
                  <a:lnTo>
                    <a:pt x="449129" y="174750"/>
                  </a:lnTo>
                  <a:cubicBezTo>
                    <a:pt x="449129" y="194015"/>
                    <a:pt x="441476" y="212491"/>
                    <a:pt x="427854" y="226113"/>
                  </a:cubicBezTo>
                  <a:cubicBezTo>
                    <a:pt x="414231" y="239736"/>
                    <a:pt x="395755" y="247389"/>
                    <a:pt x="376490" y="247389"/>
                  </a:cubicBezTo>
                  <a:lnTo>
                    <a:pt x="72639" y="247389"/>
                  </a:lnTo>
                  <a:cubicBezTo>
                    <a:pt x="32522" y="247389"/>
                    <a:pt x="0" y="214867"/>
                    <a:pt x="0" y="174750"/>
                  </a:cubicBezTo>
                  <a:lnTo>
                    <a:pt x="0" y="72639"/>
                  </a:lnTo>
                  <a:cubicBezTo>
                    <a:pt x="0" y="32522"/>
                    <a:pt x="32522" y="0"/>
                    <a:pt x="72639" y="0"/>
                  </a:cubicBezTo>
                  <a:close/>
                </a:path>
              </a:pathLst>
            </a:custGeom>
            <a:solidFill>
              <a:srgbClr val="FFD9C2"/>
            </a:solidFill>
            <a:ln w="9525" cap="sq">
              <a:solidFill>
                <a:srgbClr val="B8872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0" y="0"/>
              <a:ext cx="449129" cy="2473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/>
            </a:p>
          </p:txBody>
        </p:sp>
      </p:grpSp>
      <p:sp>
        <p:nvSpPr>
          <p:cNvPr id="74" name="Freeform 74"/>
          <p:cNvSpPr/>
          <p:nvPr/>
        </p:nvSpPr>
        <p:spPr>
          <a:xfrm flipH="1">
            <a:off x="3352800" y="5753100"/>
            <a:ext cx="1219200" cy="1589619"/>
          </a:xfrm>
          <a:custGeom>
            <a:avLst/>
            <a:gdLst/>
            <a:ahLst/>
            <a:cxnLst/>
            <a:rect l="l" t="t" r="r" b="b"/>
            <a:pathLst>
              <a:path w="1551118" h="1669501">
                <a:moveTo>
                  <a:pt x="1551119" y="0"/>
                </a:moveTo>
                <a:lnTo>
                  <a:pt x="0" y="0"/>
                </a:lnTo>
                <a:lnTo>
                  <a:pt x="0" y="1669501"/>
                </a:lnTo>
                <a:lnTo>
                  <a:pt x="1551119" y="1669501"/>
                </a:lnTo>
                <a:lnTo>
                  <a:pt x="1551119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5" name="Freeform 75"/>
          <p:cNvSpPr/>
          <p:nvPr/>
        </p:nvSpPr>
        <p:spPr>
          <a:xfrm>
            <a:off x="8918570" y="2391230"/>
            <a:ext cx="989601" cy="989601"/>
          </a:xfrm>
          <a:custGeom>
            <a:avLst/>
            <a:gdLst/>
            <a:ahLst/>
            <a:cxnLst/>
            <a:rect l="l" t="t" r="r" b="b"/>
            <a:pathLst>
              <a:path w="989601" h="989601">
                <a:moveTo>
                  <a:pt x="0" y="0"/>
                </a:moveTo>
                <a:lnTo>
                  <a:pt x="989601" y="0"/>
                </a:lnTo>
                <a:lnTo>
                  <a:pt x="989601" y="989601"/>
                </a:lnTo>
                <a:lnTo>
                  <a:pt x="0" y="98960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6" name="Freeform 76"/>
          <p:cNvSpPr/>
          <p:nvPr/>
        </p:nvSpPr>
        <p:spPr>
          <a:xfrm>
            <a:off x="11080938" y="2391230"/>
            <a:ext cx="1024140" cy="1024140"/>
          </a:xfrm>
          <a:custGeom>
            <a:avLst/>
            <a:gdLst/>
            <a:ahLst/>
            <a:cxnLst/>
            <a:rect l="l" t="t" r="r" b="b"/>
            <a:pathLst>
              <a:path w="1024140" h="1024140">
                <a:moveTo>
                  <a:pt x="0" y="0"/>
                </a:moveTo>
                <a:lnTo>
                  <a:pt x="1024140" y="0"/>
                </a:lnTo>
                <a:lnTo>
                  <a:pt x="1024140" y="1024140"/>
                </a:lnTo>
                <a:lnTo>
                  <a:pt x="0" y="1024140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7" name="Freeform 77"/>
          <p:cNvSpPr/>
          <p:nvPr/>
        </p:nvSpPr>
        <p:spPr>
          <a:xfrm>
            <a:off x="13299002" y="2502289"/>
            <a:ext cx="965964" cy="920081"/>
          </a:xfrm>
          <a:custGeom>
            <a:avLst/>
            <a:gdLst/>
            <a:ahLst/>
            <a:cxnLst/>
            <a:rect l="l" t="t" r="r" b="b"/>
            <a:pathLst>
              <a:path w="965964" h="920081">
                <a:moveTo>
                  <a:pt x="0" y="0"/>
                </a:moveTo>
                <a:lnTo>
                  <a:pt x="965964" y="0"/>
                </a:lnTo>
                <a:lnTo>
                  <a:pt x="965964" y="920081"/>
                </a:lnTo>
                <a:lnTo>
                  <a:pt x="0" y="920081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8" name="TextBox 78"/>
          <p:cNvSpPr txBox="1"/>
          <p:nvPr/>
        </p:nvSpPr>
        <p:spPr>
          <a:xfrm>
            <a:off x="293164" y="837449"/>
            <a:ext cx="2044008" cy="835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119"/>
              </a:lnSpc>
            </a:pPr>
            <a:r>
              <a:rPr lang="en-US" sz="84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Student: Nevyana Nikolova / ID: 2111481</a:t>
            </a:r>
          </a:p>
          <a:p>
            <a:pPr algn="l">
              <a:lnSpc>
                <a:spcPts val="1119"/>
              </a:lnSpc>
            </a:pPr>
            <a:r>
              <a:rPr lang="en-US" sz="84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Module: Population Health and Digital Health Promotion</a:t>
            </a:r>
          </a:p>
          <a:p>
            <a:pPr algn="l">
              <a:lnSpc>
                <a:spcPts val="1119"/>
              </a:lnSpc>
            </a:pPr>
            <a:r>
              <a:rPr lang="en-US" sz="84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Module Code: LCHS7009</a:t>
            </a:r>
          </a:p>
          <a:p>
            <a:pPr algn="l">
              <a:lnSpc>
                <a:spcPts val="1119"/>
              </a:lnSpc>
            </a:pPr>
            <a:r>
              <a:rPr lang="en-US" sz="84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Lecturer: Dr. Ping Wu </a:t>
            </a:r>
          </a:p>
          <a:p>
            <a:pPr algn="l">
              <a:lnSpc>
                <a:spcPts val="1119"/>
              </a:lnSpc>
            </a:pPr>
            <a:endParaRPr lang="en-US" sz="847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9" name="TextBox 79"/>
          <p:cNvSpPr txBox="1"/>
          <p:nvPr/>
        </p:nvSpPr>
        <p:spPr>
          <a:xfrm>
            <a:off x="12115800" y="5472517"/>
            <a:ext cx="2548111" cy="1384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04"/>
              </a:lnSpc>
              <a:spcBef>
                <a:spcPct val="0"/>
              </a:spcBef>
            </a:pPr>
            <a:r>
              <a:rPr lang="en-US" sz="103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Critical evidence gaps remain: Long-term maintenance beyond nine months, effectiveness of TTM algorithm </a:t>
            </a:r>
            <a:r>
              <a:rPr lang="en-US" sz="1031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personalisation</a:t>
            </a:r>
            <a:r>
              <a:rPr lang="en-US" sz="103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and ethnic subgroup outcomes. Longitudinal RCTs and NHS record linkage studies are urgently needed to </a:t>
            </a:r>
            <a:r>
              <a:rPr lang="en-US" sz="1031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optimise</a:t>
            </a:r>
            <a:r>
              <a:rPr lang="en-US" sz="103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digital </a:t>
            </a:r>
            <a:r>
              <a:rPr lang="en-US" sz="1031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programme</a:t>
            </a:r>
            <a:r>
              <a:rPr lang="en-US" sz="103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design and equity of impact (Nature Medicine, 2025; Ross et al., 2023).</a:t>
            </a:r>
          </a:p>
        </p:txBody>
      </p:sp>
      <p:sp>
        <p:nvSpPr>
          <p:cNvPr id="80" name="Freeform 80"/>
          <p:cNvSpPr/>
          <p:nvPr/>
        </p:nvSpPr>
        <p:spPr>
          <a:xfrm>
            <a:off x="258800" y="98099"/>
            <a:ext cx="312145" cy="767924"/>
          </a:xfrm>
          <a:custGeom>
            <a:avLst/>
            <a:gdLst/>
            <a:ahLst/>
            <a:cxnLst/>
            <a:rect l="l" t="t" r="r" b="b"/>
            <a:pathLst>
              <a:path w="312145" h="767924">
                <a:moveTo>
                  <a:pt x="0" y="0"/>
                </a:moveTo>
                <a:lnTo>
                  <a:pt x="312144" y="0"/>
                </a:lnTo>
                <a:lnTo>
                  <a:pt x="312144" y="767925"/>
                </a:lnTo>
                <a:lnTo>
                  <a:pt x="0" y="767925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r="-49043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1" name="Group 81"/>
          <p:cNvGrpSpPr/>
          <p:nvPr/>
        </p:nvGrpSpPr>
        <p:grpSpPr>
          <a:xfrm>
            <a:off x="14663911" y="6305666"/>
            <a:ext cx="3332449" cy="438033"/>
            <a:chOff x="0" y="-19050"/>
            <a:chExt cx="906496" cy="148637"/>
          </a:xfrm>
          <a:solidFill>
            <a:schemeClr val="accent2">
              <a:lumMod val="60000"/>
              <a:lumOff val="40000"/>
            </a:schemeClr>
          </a:solidFill>
        </p:grpSpPr>
        <p:sp>
          <p:nvSpPr>
            <p:cNvPr id="82" name="Freeform 82"/>
            <p:cNvSpPr/>
            <p:nvPr/>
          </p:nvSpPr>
          <p:spPr>
            <a:xfrm>
              <a:off x="0" y="0"/>
              <a:ext cx="906496" cy="129587"/>
            </a:xfrm>
            <a:custGeom>
              <a:avLst/>
              <a:gdLst/>
              <a:ahLst/>
              <a:cxnLst/>
              <a:rect l="l" t="t" r="r" b="b"/>
              <a:pathLst>
                <a:path w="906496" h="129587">
                  <a:moveTo>
                    <a:pt x="64793" y="0"/>
                  </a:moveTo>
                  <a:lnTo>
                    <a:pt x="841703" y="0"/>
                  </a:lnTo>
                  <a:cubicBezTo>
                    <a:pt x="858887" y="0"/>
                    <a:pt x="875367" y="6826"/>
                    <a:pt x="887519" y="18978"/>
                  </a:cubicBezTo>
                  <a:cubicBezTo>
                    <a:pt x="899670" y="31129"/>
                    <a:pt x="906496" y="47609"/>
                    <a:pt x="906496" y="64793"/>
                  </a:cubicBezTo>
                  <a:lnTo>
                    <a:pt x="906496" y="64793"/>
                  </a:lnTo>
                  <a:cubicBezTo>
                    <a:pt x="906496" y="100578"/>
                    <a:pt x="877487" y="129587"/>
                    <a:pt x="841703" y="129587"/>
                  </a:cubicBezTo>
                  <a:lnTo>
                    <a:pt x="64793" y="129587"/>
                  </a:lnTo>
                  <a:cubicBezTo>
                    <a:pt x="47609" y="129587"/>
                    <a:pt x="31129" y="122760"/>
                    <a:pt x="18978" y="110609"/>
                  </a:cubicBezTo>
                  <a:cubicBezTo>
                    <a:pt x="6826" y="98458"/>
                    <a:pt x="0" y="81978"/>
                    <a:pt x="0" y="64793"/>
                  </a:cubicBezTo>
                  <a:lnTo>
                    <a:pt x="0" y="64793"/>
                  </a:lnTo>
                  <a:cubicBezTo>
                    <a:pt x="0" y="47609"/>
                    <a:pt x="6826" y="31129"/>
                    <a:pt x="18978" y="18978"/>
                  </a:cubicBezTo>
                  <a:cubicBezTo>
                    <a:pt x="31129" y="6826"/>
                    <a:pt x="47609" y="0"/>
                    <a:pt x="64793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TextBox 83"/>
            <p:cNvSpPr txBox="1"/>
            <p:nvPr/>
          </p:nvSpPr>
          <p:spPr>
            <a:xfrm>
              <a:off x="0" y="-19050"/>
              <a:ext cx="906496" cy="148637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47"/>
                </a:lnSpc>
              </a:pPr>
              <a:endParaRPr dirty="0"/>
            </a:p>
          </p:txBody>
        </p:sp>
      </p:grpSp>
      <p:sp>
        <p:nvSpPr>
          <p:cNvPr id="84" name="Freeform 84"/>
          <p:cNvSpPr/>
          <p:nvPr/>
        </p:nvSpPr>
        <p:spPr>
          <a:xfrm>
            <a:off x="9155186" y="4584840"/>
            <a:ext cx="740542" cy="740542"/>
          </a:xfrm>
          <a:custGeom>
            <a:avLst/>
            <a:gdLst/>
            <a:ahLst/>
            <a:cxnLst/>
            <a:rect l="l" t="t" r="r" b="b"/>
            <a:pathLst>
              <a:path w="740542" h="740542">
                <a:moveTo>
                  <a:pt x="0" y="0"/>
                </a:moveTo>
                <a:lnTo>
                  <a:pt x="740542" y="0"/>
                </a:lnTo>
                <a:lnTo>
                  <a:pt x="740542" y="740542"/>
                </a:lnTo>
                <a:lnTo>
                  <a:pt x="0" y="740542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5" name="Freeform 85"/>
          <p:cNvSpPr/>
          <p:nvPr/>
        </p:nvSpPr>
        <p:spPr>
          <a:xfrm>
            <a:off x="11602533" y="4550327"/>
            <a:ext cx="849459" cy="876107"/>
          </a:xfrm>
          <a:custGeom>
            <a:avLst/>
            <a:gdLst/>
            <a:ahLst/>
            <a:cxnLst/>
            <a:rect l="l" t="t" r="r" b="b"/>
            <a:pathLst>
              <a:path w="849459" h="876107">
                <a:moveTo>
                  <a:pt x="0" y="0"/>
                </a:moveTo>
                <a:lnTo>
                  <a:pt x="849459" y="0"/>
                </a:lnTo>
                <a:lnTo>
                  <a:pt x="849459" y="876107"/>
                </a:lnTo>
                <a:lnTo>
                  <a:pt x="0" y="876107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6" name="Freeform 86"/>
          <p:cNvSpPr/>
          <p:nvPr/>
        </p:nvSpPr>
        <p:spPr>
          <a:xfrm>
            <a:off x="17068800" y="4457700"/>
            <a:ext cx="795277" cy="795277"/>
          </a:xfrm>
          <a:custGeom>
            <a:avLst/>
            <a:gdLst/>
            <a:ahLst/>
            <a:cxnLst/>
            <a:rect l="l" t="t" r="r" b="b"/>
            <a:pathLst>
              <a:path w="795277" h="795277">
                <a:moveTo>
                  <a:pt x="0" y="0"/>
                </a:moveTo>
                <a:lnTo>
                  <a:pt x="795277" y="0"/>
                </a:lnTo>
                <a:lnTo>
                  <a:pt x="795277" y="795277"/>
                </a:lnTo>
                <a:lnTo>
                  <a:pt x="0" y="795277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7" name="Freeform 87"/>
          <p:cNvSpPr/>
          <p:nvPr/>
        </p:nvSpPr>
        <p:spPr>
          <a:xfrm>
            <a:off x="14147442" y="4501800"/>
            <a:ext cx="956933" cy="956933"/>
          </a:xfrm>
          <a:custGeom>
            <a:avLst/>
            <a:gdLst/>
            <a:ahLst/>
            <a:cxnLst/>
            <a:rect l="l" t="t" r="r" b="b"/>
            <a:pathLst>
              <a:path w="956933" h="956933">
                <a:moveTo>
                  <a:pt x="0" y="0"/>
                </a:moveTo>
                <a:lnTo>
                  <a:pt x="956932" y="0"/>
                </a:lnTo>
                <a:lnTo>
                  <a:pt x="956932" y="956932"/>
                </a:lnTo>
                <a:lnTo>
                  <a:pt x="0" y="956932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8" name="TextBox 88"/>
          <p:cNvSpPr txBox="1"/>
          <p:nvPr/>
        </p:nvSpPr>
        <p:spPr>
          <a:xfrm>
            <a:off x="4290715" y="241587"/>
            <a:ext cx="8587085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837"/>
              </a:lnSpc>
            </a:pPr>
            <a:r>
              <a:rPr lang="en-US" sz="3600" b="1" spc="-38" dirty="0">
                <a:solidFill>
                  <a:srgbClr val="FFFFFF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THE NHS DIGITAL DIABETES PREVENTION PROGRAMME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4800600" y="723900"/>
            <a:ext cx="8135549" cy="410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643"/>
              </a:lnSpc>
            </a:pPr>
            <a:r>
              <a:rPr lang="en-US" sz="1600" spc="-16" dirty="0">
                <a:solidFill>
                  <a:srgbClr val="FFFFFF"/>
                </a:solidFill>
                <a:latin typeface="Arial" panose="020B0604020202020204" pitchFamily="34" charset="0"/>
                <a:ea typeface="Placard Next"/>
                <a:cs typeface="Arial" panose="020B0604020202020204" pitchFamily="34" charset="0"/>
                <a:sym typeface="Placard Next"/>
              </a:rPr>
              <a:t>Health Promotion Principles , </a:t>
            </a:r>
            <a:r>
              <a:rPr lang="en-US" sz="1600" spc="-16" dirty="0" err="1">
                <a:solidFill>
                  <a:srgbClr val="FFFFFF"/>
                </a:solidFill>
                <a:latin typeface="Arial" panose="020B0604020202020204" pitchFamily="34" charset="0"/>
                <a:ea typeface="Placard Next"/>
                <a:cs typeface="Arial" panose="020B0604020202020204" pitchFamily="34" charset="0"/>
                <a:sym typeface="Placard Next"/>
              </a:rPr>
              <a:t>Behavioural</a:t>
            </a:r>
            <a:r>
              <a:rPr lang="en-US" sz="1600" spc="-16" dirty="0">
                <a:solidFill>
                  <a:srgbClr val="FFFFFF"/>
                </a:solidFill>
                <a:latin typeface="Arial" panose="020B0604020202020204" pitchFamily="34" charset="0"/>
                <a:ea typeface="Placard Next"/>
                <a:cs typeface="Arial" panose="020B0604020202020204" pitchFamily="34" charset="0"/>
                <a:sym typeface="Placard Next"/>
              </a:rPr>
              <a:t> Change Theory and Digital Health Inequality</a:t>
            </a:r>
          </a:p>
          <a:p>
            <a:pPr marL="0" lvl="0" indent="0" algn="l">
              <a:lnSpc>
                <a:spcPts val="1643"/>
              </a:lnSpc>
            </a:pPr>
            <a:r>
              <a:rPr lang="en-US" sz="1600" spc="-16" dirty="0">
                <a:solidFill>
                  <a:srgbClr val="FFFFFF"/>
                </a:solidFill>
                <a:latin typeface="Arial" panose="020B0604020202020204" pitchFamily="34" charset="0"/>
                <a:ea typeface="Placard Next"/>
                <a:cs typeface="Arial" panose="020B0604020202020204" pitchFamily="34" charset="0"/>
                <a:sym typeface="Placard Next"/>
              </a:rPr>
              <a:t>Population Focus - Adults at Risk of Type 2 Diabetes Mellitus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5578087" y="5264403"/>
            <a:ext cx="2091778" cy="145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75"/>
              </a:lnSpc>
              <a:spcBef>
                <a:spcPct val="0"/>
              </a:spcBef>
            </a:pPr>
            <a:r>
              <a:rPr lang="en-US" sz="7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NHS UK(2024/25)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7777517" y="7160810"/>
            <a:ext cx="10053283" cy="32632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Bandura, A. (1997) 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Self-efficacy: the exercise of control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New York: Freeman.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Barron, E. et al. (2023) 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'Effectiveness of digital and remote NHS-DPP', Diabetic Medicine, 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40(5), e15028. doi:10.1111/dme.15028</a:t>
            </a:r>
          </a:p>
          <a:p>
            <a:pPr algn="l">
              <a:lnSpc>
                <a:spcPts val="1690"/>
              </a:lnSpc>
            </a:pP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Technology &amp; Therapeutics 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(2023) Meta-analysis of 75 RCTs, n=9,764. doi:10.1089/dia.2025.8806.mcl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(2024) 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How many people in the UK have diabetes? 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Available at: www.diabetes.org.uk [Accessed: 10 Mar 2026].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Lloyds Bank (2023) 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UK Consumer Digital Index 2023. 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Available at: www.lloydsbank.com [Accessed: 10 Mar 2026].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Nature Medicine (2025) 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'Association between NHS-DPP and incident long-term conditions'.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doi:10.1038/s41591-025-03922-1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England (2024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 NHS Diabetes Prevention </a:t>
            </a:r>
            <a:r>
              <a:rPr lang="en-US" sz="1200" i="1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Programme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Available at: www.england.nhs.uk [Accessed: 10 Mar 2026].</a:t>
            </a:r>
          </a:p>
          <a:p>
            <a:pPr algn="l">
              <a:lnSpc>
                <a:spcPts val="1690"/>
              </a:lnSpc>
            </a:pPr>
            <a:r>
              <a:rPr lang="en-US" sz="12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Nutbeam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D. (2019) 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'Health promotion glossary revisited', Health Promotion International,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34(3), pp. 612–622. doi:10.1093/</a:t>
            </a:r>
            <a:r>
              <a:rPr lang="en-US" sz="12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heapro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/day018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OHID (2025) Diabetes Profile: Statistical Commentary, March 2025. GOV.UK [Accessed: 10 Mar 2026].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Prochaska, J.O. and DiClemente, C.C. (1983) 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'Stages and processes of self-change', J. Consulting &amp; Clinical Psychology, 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51(3), pp. 390–395.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Prochaska, J.O., Redding, C.A. and Evers, K. (2015) 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'The transtheoretical model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', in Glanz, K. et al. (eds) Health behavior. 5th </a:t>
            </a:r>
            <a:r>
              <a:rPr lang="en-US" sz="12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edn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San Francisco: Jossey-Bass, pp. 125–148.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Ross, J. et al. (2023) </a:t>
            </a:r>
            <a:r>
              <a:rPr lang="en-US" sz="12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'Design and early use of the NHS Digital DPP', </a:t>
            </a: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JMIR, 25, e47436. doi:10.2196/47436</a:t>
            </a:r>
          </a:p>
          <a:p>
            <a:pPr algn="l">
              <a:lnSpc>
                <a:spcPts val="1690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WHO (1986) Ottawa Charter for Health Promotion. Geneva: World Health Organization.</a:t>
            </a:r>
          </a:p>
          <a:p>
            <a:pPr algn="l">
              <a:lnSpc>
                <a:spcPts val="1821"/>
              </a:lnSpc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</a:p>
        </p:txBody>
      </p:sp>
      <p:sp>
        <p:nvSpPr>
          <p:cNvPr id="92" name="TextBox 92"/>
          <p:cNvSpPr txBox="1"/>
          <p:nvPr/>
        </p:nvSpPr>
        <p:spPr>
          <a:xfrm>
            <a:off x="372631" y="1980662"/>
            <a:ext cx="1202382" cy="267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 dirty="0">
                <a:solidFill>
                  <a:srgbClr val="3D6B47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Background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338815" y="2189744"/>
            <a:ext cx="7090969" cy="972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6"/>
              </a:lnSpc>
            </a:pP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Type 2 diabetes mellitus (T2DM) represents a critical public health emergency. GP-recorded prevalence reached 7.0% of adults in England by March 2024, with 6.3 million people at elevated pre-diabetic risk and a further 1.3 million undiagnosed (OHID, 2025; Diabetes UK, 2024). Without intervention, these individuals face significantly increased risk of cardiovascular disease, retinopathy, and premature mortality. The NHS spends £10.7 billion annually managing diabetes, projected to rise to £18 billion by 2035 (Diabetes UK, 2024).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38815" y="3296242"/>
            <a:ext cx="1751521" cy="177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68"/>
              </a:lnSpc>
            </a:pPr>
            <a:r>
              <a:rPr lang="en-US" sz="1368" spc="-13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Previous Interventions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315209" y="4469501"/>
            <a:ext cx="7090969" cy="778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66"/>
              </a:lnSpc>
            </a:pP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NHS Digital Diabetes Prevention </a:t>
            </a:r>
            <a:r>
              <a:rPr lang="en-US" sz="111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Programme</a:t>
            </a: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(NHS-DDPP) is a nine-month, nationally commissioned digital </a:t>
            </a:r>
            <a:r>
              <a:rPr lang="en-US" sz="111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behaviour</a:t>
            </a: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change intervention. Delivered via smartphone app, it provides </a:t>
            </a:r>
            <a:r>
              <a:rPr lang="en-US" sz="111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personalised</a:t>
            </a: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dietary and physical activity coaching, wearable activity tracking, structured peer support, and progress monitoring to adults with non-diabetic </a:t>
            </a:r>
            <a:r>
              <a:rPr lang="en-US" sz="111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hyperglycaemia</a:t>
            </a:r>
            <a:r>
              <a:rPr lang="en-US" sz="111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referred via NHS Health Checks or GP practices (NHS England, 2024).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277850" y="3933664"/>
            <a:ext cx="1204772" cy="54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00"/>
              </a:lnSpc>
            </a:pPr>
            <a:r>
              <a:rPr lang="en-US" sz="1400" spc="-14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NHS Health Check (face-to-face risk screening)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1608870" y="3933664"/>
            <a:ext cx="1064118" cy="54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00"/>
              </a:lnSpc>
            </a:pPr>
            <a:r>
              <a:rPr lang="en-US" sz="1400" spc="-14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NHS-DDPP mobile app and coaching platform</a:t>
            </a:r>
          </a:p>
        </p:txBody>
      </p:sp>
      <p:sp>
        <p:nvSpPr>
          <p:cNvPr id="98" name="TextBox 98"/>
          <p:cNvSpPr txBox="1"/>
          <p:nvPr/>
        </p:nvSpPr>
        <p:spPr>
          <a:xfrm>
            <a:off x="2869878" y="3924139"/>
            <a:ext cx="1253205" cy="54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00"/>
              </a:lnSpc>
            </a:pPr>
            <a:r>
              <a:rPr lang="en-US" sz="1400" spc="-14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Community weight management programmes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4264724" y="3933664"/>
            <a:ext cx="1064118" cy="54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00"/>
              </a:lnSpc>
            </a:pPr>
            <a:r>
              <a:rPr lang="en-US" sz="1400" spc="-14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NHS App digital prescriptions and referrals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5538794" y="3924139"/>
            <a:ext cx="1064118" cy="54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00"/>
              </a:lnSpc>
            </a:pPr>
            <a:r>
              <a:rPr lang="en-US" sz="1400" spc="-14">
                <a:solidFill>
                  <a:srgbClr val="000000"/>
                </a:solidFill>
                <a:latin typeface="Placard Next"/>
                <a:ea typeface="Placard Next"/>
                <a:cs typeface="Placard Next"/>
                <a:sym typeface="Placard Next"/>
              </a:rPr>
              <a:t>Eatwell Guide public education campaigns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247766" y="5572210"/>
            <a:ext cx="3786327" cy="260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 dirty="0">
                <a:solidFill>
                  <a:schemeClr val="accent6">
                    <a:lumMod val="50000"/>
                  </a:schemeClr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Health Promotion Values and Principles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0" y="5905500"/>
            <a:ext cx="1682172" cy="756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458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EMPOWERMENT</a:t>
            </a:r>
          </a:p>
          <a:p>
            <a:pPr algn="r">
              <a:lnSpc>
                <a:spcPts val="1458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Self-monitoring tools give patients agency over lifestyle choices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304801" y="6819900"/>
            <a:ext cx="1551118" cy="950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455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EQUITY</a:t>
            </a:r>
          </a:p>
          <a:p>
            <a:pPr algn="ctr">
              <a:lnSpc>
                <a:spcPts val="1455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Multilingual interface</a:t>
            </a:r>
          </a:p>
          <a:p>
            <a:pPr algn="ctr">
              <a:lnSpc>
                <a:spcPts val="1455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and remote access targets underserved groups</a:t>
            </a:r>
          </a:p>
        </p:txBody>
      </p:sp>
      <p:sp>
        <p:nvSpPr>
          <p:cNvPr id="104" name="TextBox 104"/>
          <p:cNvSpPr txBox="1"/>
          <p:nvPr/>
        </p:nvSpPr>
        <p:spPr>
          <a:xfrm>
            <a:off x="2082597" y="5944531"/>
            <a:ext cx="1572848" cy="756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58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PARTICIPATION</a:t>
            </a:r>
          </a:p>
          <a:p>
            <a:pPr algn="ctr">
              <a:lnSpc>
                <a:spcPts val="1458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Peer support forums foster community-driven motivation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2170887" y="6972300"/>
            <a:ext cx="1720820" cy="7564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458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HOLISTIC HEALTH</a:t>
            </a:r>
          </a:p>
          <a:p>
            <a:pPr algn="ctr">
              <a:lnSpc>
                <a:spcPts val="1458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Addresses diet, activity, mental wellbeing simultaneously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4648200" y="6529586"/>
            <a:ext cx="2905201" cy="11285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07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NHS-DDPP</a:t>
            </a:r>
          </a:p>
          <a:p>
            <a:pPr algn="l">
              <a:lnSpc>
                <a:spcPts val="1107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Aligns directly with the Ottawa Charter: it develops personal skills through app-based education, creates supportive environments via peer networks, and reorients health services away from clinical treatment toward proactive community-based prevention (Barron et al., 2023).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4538985" y="5524500"/>
            <a:ext cx="3081015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83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DIGITAL HEALTH INEQUALITY</a:t>
            </a:r>
          </a:p>
          <a:p>
            <a:pPr algn="l">
              <a:lnSpc>
                <a:spcPts val="1183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11.8 million adult in The UK lack basic digital skills, those most at risk of T2DM (older adults, deprived communities) are least likely to access app-based interventions without supported onboarding (NHS UK, 2023).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230320" y="7932685"/>
            <a:ext cx="2612145" cy="258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63"/>
              </a:lnSpc>
            </a:pPr>
            <a:r>
              <a:rPr lang="en-US" sz="1963" b="1" spc="-19" dirty="0" err="1">
                <a:solidFill>
                  <a:srgbClr val="7A4900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Behavioural</a:t>
            </a:r>
            <a:r>
              <a:rPr lang="en-US" sz="1963" b="1" spc="-19" dirty="0">
                <a:solidFill>
                  <a:srgbClr val="7A4900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 Change Theory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2923215" y="7923113"/>
            <a:ext cx="3325185" cy="14875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Pre-contemplation →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NHS Health Check flags risk score; initiates awareness before individual seeks change</a:t>
            </a:r>
          </a:p>
          <a:p>
            <a:pPr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Contemplation → 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GP referral conversation presents </a:t>
            </a:r>
            <a:r>
              <a:rPr lang="en-US" sz="9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personalised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risk and </a:t>
            </a:r>
            <a:r>
              <a:rPr lang="en-US" sz="9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programme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benefits</a:t>
            </a:r>
          </a:p>
          <a:p>
            <a:pPr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Preparation →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App on-boarding: goal-setting tools, dietary baseline assessment, </a:t>
            </a:r>
            <a:r>
              <a:rPr lang="en-US" sz="9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personalised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targets</a:t>
            </a:r>
          </a:p>
          <a:p>
            <a:pPr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Action → 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Coaching modules, wearable activity tracking, structured education delivered over 9 months</a:t>
            </a:r>
          </a:p>
          <a:p>
            <a:pPr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Maintenance → 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Peer support forums, relapse prevention content, and long-term progress </a:t>
            </a:r>
            <a:r>
              <a:rPr lang="en-US" sz="9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visualisation</a:t>
            </a:r>
            <a:endParaRPr lang="en-US" sz="9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just">
              <a:lnSpc>
                <a:spcPts val="843"/>
              </a:lnSpc>
              <a:spcBef>
                <a:spcPct val="0"/>
              </a:spcBef>
            </a:pPr>
            <a:endParaRPr lang="en-US" sz="722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TextBox 110"/>
          <p:cNvSpPr txBox="1"/>
          <p:nvPr/>
        </p:nvSpPr>
        <p:spPr>
          <a:xfrm>
            <a:off x="262101" y="8215026"/>
            <a:ext cx="1871499" cy="11194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129"/>
              </a:lnSpc>
              <a:spcBef>
                <a:spcPct val="0"/>
              </a:spcBef>
            </a:pP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transtheoretical model (TTM) (Prochaska and DiClemente, 1983) suggest that individuals move through five stages when adopting health </a:t>
            </a:r>
            <a:r>
              <a:rPr lang="en-US" sz="9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behaviours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and interventions are more effective when tailored to their stage of readiness (Prochaska, Redding and Evers, 2015).</a:t>
            </a:r>
          </a:p>
        </p:txBody>
      </p:sp>
      <p:sp>
        <p:nvSpPr>
          <p:cNvPr id="111" name="TextBox 111"/>
          <p:cNvSpPr txBox="1"/>
          <p:nvPr/>
        </p:nvSpPr>
        <p:spPr>
          <a:xfrm>
            <a:off x="6522867" y="7962900"/>
            <a:ext cx="1020933" cy="21159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87"/>
              </a:lnSpc>
              <a:spcBef>
                <a:spcPct val="0"/>
              </a:spcBef>
            </a:pPr>
            <a:r>
              <a:rPr lang="en-US" sz="1000" b="1" i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"</a:t>
            </a:r>
            <a:r>
              <a:rPr lang="en-US" sz="10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Interventions grounded in the TTM are most effective when they deliver stage-matched content, precisely the adaptive design strength of digital health platforms."</a:t>
            </a:r>
          </a:p>
          <a:p>
            <a:pPr algn="ctr">
              <a:lnSpc>
                <a:spcPts val="1087"/>
              </a:lnSpc>
              <a:spcBef>
                <a:spcPct val="0"/>
              </a:spcBef>
            </a:pPr>
            <a:endParaRPr lang="en-US" sz="10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1087"/>
              </a:lnSpc>
              <a:spcBef>
                <a:spcPct val="0"/>
              </a:spcBef>
            </a:pPr>
            <a:r>
              <a:rPr lang="en-US" sz="1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Prochaska, Redding and Evers, 2015</a:t>
            </a:r>
          </a:p>
        </p:txBody>
      </p:sp>
      <p:sp>
        <p:nvSpPr>
          <p:cNvPr id="112" name="TextBox 112"/>
          <p:cNvSpPr txBox="1"/>
          <p:nvPr/>
        </p:nvSpPr>
        <p:spPr>
          <a:xfrm>
            <a:off x="7790674" y="2067112"/>
            <a:ext cx="1725259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 dirty="0">
                <a:solidFill>
                  <a:srgbClr val="8B2E12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Expected Outcome</a:t>
            </a:r>
          </a:p>
        </p:txBody>
      </p:sp>
      <p:sp>
        <p:nvSpPr>
          <p:cNvPr id="113" name="TextBox 113"/>
          <p:cNvSpPr txBox="1"/>
          <p:nvPr/>
        </p:nvSpPr>
        <p:spPr>
          <a:xfrm>
            <a:off x="7956477" y="3458170"/>
            <a:ext cx="2178123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183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Odds ratio for T2DM AT 24 months in NHS-DDPP completers vs. non-attenders, approximately half the risk of developing T2DM (Nature Medicine, 2025</a:t>
            </a:r>
            <a:r>
              <a:rPr lang="en-US" sz="1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)</a:t>
            </a:r>
          </a:p>
        </p:txBody>
      </p:sp>
      <p:sp>
        <p:nvSpPr>
          <p:cNvPr id="114" name="TextBox 114"/>
          <p:cNvSpPr txBox="1"/>
          <p:nvPr/>
        </p:nvSpPr>
        <p:spPr>
          <a:xfrm>
            <a:off x="14456513" y="2061840"/>
            <a:ext cx="3425001" cy="2167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86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By applying TTM stage-matching, the NHS-DDPP is expected to produce measurable reductions in weight, HbA1c, and T2DM incidence. Barron et al. (2023) confirm digital delivery exceeded face-to-face outcomes. TTM relies fundamentally on individual motivation, those in sustained pre-contemplation, most at risk but least engaged, will not self-refer without proactive community outreach. The digital divide further limits reach: without supported onboarding, older adults and those without digital skills cannot progress through TTM stages regardless of intervention quality (NHS UK, Diabetes UK, 2023</a:t>
            </a:r>
            <a:r>
              <a:rPr lang="en-US" sz="1102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</a:p>
        </p:txBody>
      </p:sp>
      <p:sp>
        <p:nvSpPr>
          <p:cNvPr id="115" name="TextBox 115"/>
          <p:cNvSpPr txBox="1"/>
          <p:nvPr/>
        </p:nvSpPr>
        <p:spPr>
          <a:xfrm>
            <a:off x="8348123" y="3031814"/>
            <a:ext cx="479986" cy="267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0.53</a:t>
            </a:r>
          </a:p>
        </p:txBody>
      </p:sp>
      <p:sp>
        <p:nvSpPr>
          <p:cNvPr id="116" name="TextBox 116"/>
          <p:cNvSpPr txBox="1"/>
          <p:nvPr/>
        </p:nvSpPr>
        <p:spPr>
          <a:xfrm>
            <a:off x="10246523" y="3467100"/>
            <a:ext cx="1945477" cy="833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7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HBA1C reductions from app + professional coaching across 75 RCTs, n=9,764 (Diabetes Technology &amp; Therapeutics, 2023)</a:t>
            </a:r>
          </a:p>
        </p:txBody>
      </p:sp>
      <p:sp>
        <p:nvSpPr>
          <p:cNvPr id="117" name="TextBox 117"/>
          <p:cNvSpPr txBox="1"/>
          <p:nvPr/>
        </p:nvSpPr>
        <p:spPr>
          <a:xfrm>
            <a:off x="10168933" y="3000429"/>
            <a:ext cx="680836" cy="267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–1.98%</a:t>
            </a:r>
          </a:p>
        </p:txBody>
      </p:sp>
      <p:sp>
        <p:nvSpPr>
          <p:cNvPr id="118" name="TextBox 118"/>
          <p:cNvSpPr txBox="1"/>
          <p:nvPr/>
        </p:nvSpPr>
        <p:spPr>
          <a:xfrm>
            <a:off x="12274781" y="3467100"/>
            <a:ext cx="2050819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85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Improved minority ethnic retention in remote digital delivery vs. face-To-face formats (Barron et al., 2023</a:t>
            </a:r>
            <a:r>
              <a:rPr lang="en-US" sz="1272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</a:t>
            </a:r>
          </a:p>
        </p:txBody>
      </p:sp>
      <p:sp>
        <p:nvSpPr>
          <p:cNvPr id="119" name="TextBox 119"/>
          <p:cNvSpPr txBox="1"/>
          <p:nvPr/>
        </p:nvSpPr>
        <p:spPr>
          <a:xfrm>
            <a:off x="12287598" y="2989025"/>
            <a:ext cx="680836" cy="267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↑ RET.</a:t>
            </a:r>
          </a:p>
        </p:txBody>
      </p:sp>
      <p:sp>
        <p:nvSpPr>
          <p:cNvPr id="120" name="TextBox 120"/>
          <p:cNvSpPr txBox="1"/>
          <p:nvPr/>
        </p:nvSpPr>
        <p:spPr>
          <a:xfrm>
            <a:off x="7914501" y="4608236"/>
            <a:ext cx="1105370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19"/>
              </a:lnSpc>
            </a:pPr>
            <a:r>
              <a:rPr lang="en-US" sz="2019" b="1" spc="-20" dirty="0">
                <a:latin typeface="Placard Next Bold"/>
                <a:ea typeface="Placard Next Bold"/>
                <a:cs typeface="Placard Next Bold"/>
                <a:sym typeface="Placard Next Bold"/>
              </a:rPr>
              <a:t>Conclusion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728836" y="5536197"/>
            <a:ext cx="1872364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02"/>
              </a:lnSpc>
              <a:spcBef>
                <a:spcPct val="0"/>
              </a:spcBef>
            </a:pPr>
            <a:r>
              <a:rPr lang="en-US" sz="10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NHS long term Plan (2019) targets 200,000 NHS-DPP places annually. To avoid widening inequalities, NHS-DDPP must include protected funding, digital equity standards, and hybrid delivery models (NHS England, 2024).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14888610" y="5219700"/>
            <a:ext cx="3021886" cy="903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72"/>
              </a:lnSpc>
              <a:spcBef>
                <a:spcPct val="0"/>
              </a:spcBef>
            </a:pPr>
            <a:r>
              <a:rPr lang="en-US" sz="126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NHS-DDPP is a landmark digital health promotion innovation. Its ultimate impact depends entirely on resolving the digital health inequality that prevents its highest-need population from accessing it.</a:t>
            </a:r>
          </a:p>
        </p:txBody>
      </p:sp>
      <p:sp>
        <p:nvSpPr>
          <p:cNvPr id="123" name="TextBox 123"/>
          <p:cNvSpPr txBox="1"/>
          <p:nvPr/>
        </p:nvSpPr>
        <p:spPr>
          <a:xfrm>
            <a:off x="7933551" y="5248958"/>
            <a:ext cx="1402412" cy="200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00"/>
              </a:lnSpc>
            </a:pPr>
            <a:r>
              <a:rPr lang="en-US" sz="1500" b="1" spc="-15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POLICY IMPLICATIONS </a:t>
            </a:r>
          </a:p>
        </p:txBody>
      </p:sp>
      <p:sp>
        <p:nvSpPr>
          <p:cNvPr id="124" name="TextBox 124"/>
          <p:cNvSpPr txBox="1"/>
          <p:nvPr/>
        </p:nvSpPr>
        <p:spPr>
          <a:xfrm>
            <a:off x="9677400" y="5457892"/>
            <a:ext cx="2477098" cy="1406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47"/>
              </a:lnSpc>
              <a:spcBef>
                <a:spcPct val="0"/>
              </a:spcBef>
            </a:pPr>
            <a:r>
              <a:rPr lang="en-US" sz="106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Healthcare staff, community pharmacists, and social care workers require digital health literacy training. Publicly funded digital skills </a:t>
            </a:r>
            <a:r>
              <a:rPr lang="en-US" sz="1068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programmes</a:t>
            </a:r>
            <a:r>
              <a:rPr lang="en-US" sz="106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co-designed with South Asian, Black, and older communities bearing highest T2DM risk, must be treated as infrastructure, not add-ons (</a:t>
            </a:r>
            <a:r>
              <a:rPr lang="en-US" sz="1068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Nutbeam</a:t>
            </a:r>
            <a:r>
              <a:rPr lang="en-US" sz="106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2019; Lloyds Bank, 2023).</a:t>
            </a:r>
          </a:p>
        </p:txBody>
      </p:sp>
      <p:sp>
        <p:nvSpPr>
          <p:cNvPr id="125" name="TextBox 125"/>
          <p:cNvSpPr txBox="1"/>
          <p:nvPr/>
        </p:nvSpPr>
        <p:spPr>
          <a:xfrm>
            <a:off x="9908171" y="5248958"/>
            <a:ext cx="1684837" cy="200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00"/>
              </a:lnSpc>
            </a:pPr>
            <a:r>
              <a:rPr lang="en-US" sz="1500" b="1" spc="-15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EDUCATION IMPLICATIONS</a:t>
            </a:r>
          </a:p>
        </p:txBody>
      </p:sp>
      <p:sp>
        <p:nvSpPr>
          <p:cNvPr id="126" name="TextBox 126"/>
          <p:cNvSpPr txBox="1"/>
          <p:nvPr/>
        </p:nvSpPr>
        <p:spPr>
          <a:xfrm>
            <a:off x="12504010" y="5230132"/>
            <a:ext cx="1680079" cy="200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00"/>
              </a:lnSpc>
            </a:pPr>
            <a:r>
              <a:rPr lang="en-US" sz="1500" b="1" spc="-15">
                <a:solidFill>
                  <a:srgbClr val="661414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RESEARCH IMPLICATIONS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777517" y="6978118"/>
            <a:ext cx="990600" cy="2308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827"/>
              </a:lnSpc>
            </a:pPr>
            <a:r>
              <a:rPr lang="en-US" sz="1600" b="1" spc="-18" dirty="0">
                <a:solidFill>
                  <a:srgbClr val="3D6B47"/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References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14740111" y="6438900"/>
            <a:ext cx="3319289" cy="1923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500"/>
              </a:lnSpc>
            </a:pPr>
            <a:r>
              <a:rPr lang="en-US" sz="1500" b="1" spc="-15" dirty="0">
                <a:solidFill>
                  <a:schemeClr val="accent2">
                    <a:lumMod val="50000"/>
                  </a:schemeClr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“</a:t>
            </a:r>
            <a:r>
              <a:rPr lang="en-US" sz="1500" b="1" i="1" spc="-15" dirty="0">
                <a:latin typeface="Placard Next Bold"/>
                <a:ea typeface="Placard Next Bold"/>
                <a:cs typeface="Placard Next Bold"/>
                <a:sym typeface="Placard Next Bold"/>
              </a:rPr>
              <a:t>TECHNOLOGY</a:t>
            </a:r>
            <a:r>
              <a:rPr lang="en-US" sz="1500" b="1" i="1" spc="-15" dirty="0">
                <a:solidFill>
                  <a:schemeClr val="accent2">
                    <a:lumMod val="50000"/>
                  </a:schemeClr>
                </a:solidFill>
                <a:latin typeface="Placard Next Bold"/>
                <a:ea typeface="Placard Next Bold"/>
                <a:cs typeface="Placard Next Bold"/>
                <a:sym typeface="Placard Next Bold"/>
              </a:rPr>
              <a:t> </a:t>
            </a:r>
            <a:r>
              <a:rPr lang="en-US" sz="1500" b="1" i="1" spc="-15" dirty="0">
                <a:latin typeface="Placard Next Bold"/>
                <a:ea typeface="Placard Next Bold"/>
                <a:cs typeface="Placard Next Bold"/>
                <a:sym typeface="Placard Next Bold"/>
              </a:rPr>
              <a:t>MUST SERVE EQUITY, NOT BYPASS IT.”</a:t>
            </a:r>
          </a:p>
        </p:txBody>
      </p:sp>
      <p:sp>
        <p:nvSpPr>
          <p:cNvPr id="129" name="TextBox 129"/>
          <p:cNvSpPr txBox="1"/>
          <p:nvPr/>
        </p:nvSpPr>
        <p:spPr>
          <a:xfrm>
            <a:off x="16043822" y="4223855"/>
            <a:ext cx="2091778" cy="151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75"/>
              </a:lnSpc>
              <a:spcBef>
                <a:spcPct val="0"/>
              </a:spcBef>
            </a:pPr>
            <a:r>
              <a:rPr lang="en-US" sz="91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NHS UK(2024/25)</a:t>
            </a:r>
          </a:p>
        </p:txBody>
      </p:sp>
      <p:sp>
        <p:nvSpPr>
          <p:cNvPr id="130" name="TextBox 130"/>
          <p:cNvSpPr txBox="1"/>
          <p:nvPr/>
        </p:nvSpPr>
        <p:spPr>
          <a:xfrm>
            <a:off x="4343400" y="10056405"/>
            <a:ext cx="2067373" cy="1025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30"/>
              </a:lnSpc>
              <a:spcBef>
                <a:spcPct val="0"/>
              </a:spcBef>
            </a:pPr>
            <a:r>
              <a:rPr lang="en-US" sz="800" dirty="0">
                <a:latin typeface="Arial"/>
                <a:ea typeface="Arial"/>
                <a:cs typeface="Arial"/>
                <a:sym typeface="Arial"/>
              </a:rPr>
              <a:t>Data Source:(NHS UK, </a:t>
            </a:r>
            <a:r>
              <a:rPr lang="en-US" sz="700" dirty="0">
                <a:latin typeface="Arial"/>
                <a:ea typeface="Arial"/>
                <a:cs typeface="Arial"/>
                <a:sym typeface="Arial"/>
              </a:rPr>
              <a:t>Diabetes</a:t>
            </a:r>
            <a:r>
              <a:rPr lang="en-US" sz="800" dirty="0">
                <a:latin typeface="Arial"/>
                <a:ea typeface="Arial"/>
                <a:cs typeface="Arial"/>
                <a:sym typeface="Arial"/>
              </a:rPr>
              <a:t> UK, 2023)</a:t>
            </a:r>
            <a:r>
              <a:rPr lang="en-US" sz="800" b="1" dirty="0">
                <a:latin typeface="Arial Bold"/>
                <a:ea typeface="Arial Bold"/>
                <a:cs typeface="Arial Bold"/>
                <a:sym typeface="Arial Bold"/>
              </a:rPr>
              <a:t>.</a:t>
            </a:r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B9DFD430-4ADB-0DD8-B7F0-AE874D5D5E79}"/>
              </a:ext>
            </a:extLst>
          </p:cNvPr>
          <p:cNvSpPr txBox="1"/>
          <p:nvPr/>
        </p:nvSpPr>
        <p:spPr>
          <a:xfrm>
            <a:off x="6019800" y="7655045"/>
            <a:ext cx="1657983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Data Source: NHS UK(2024/25)</a:t>
            </a:r>
          </a:p>
        </p:txBody>
      </p:sp>
      <p:pic>
        <p:nvPicPr>
          <p:cNvPr id="139" name="Picture 138">
            <a:extLst>
              <a:ext uri="{FF2B5EF4-FFF2-40B4-BE49-F238E27FC236}">
                <a16:creationId xmlns:a16="http://schemas.microsoft.com/office/drawing/2014/main" id="{F5A44738-C277-DEA0-291E-D6F89850C572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4706601" y="114300"/>
            <a:ext cx="2895600" cy="1629259"/>
          </a:xfrm>
          <a:prstGeom prst="rect">
            <a:avLst/>
          </a:prstGeom>
        </p:spPr>
      </p:pic>
      <p:sp>
        <p:nvSpPr>
          <p:cNvPr id="142" name="TextBox 141">
            <a:extLst>
              <a:ext uri="{FF2B5EF4-FFF2-40B4-BE49-F238E27FC236}">
                <a16:creationId xmlns:a16="http://schemas.microsoft.com/office/drawing/2014/main" id="{E0A7C866-3F06-D5FB-3B6B-949CB425DB4E}"/>
              </a:ext>
            </a:extLst>
          </p:cNvPr>
          <p:cNvSpPr txBox="1"/>
          <p:nvPr/>
        </p:nvSpPr>
        <p:spPr>
          <a:xfrm>
            <a:off x="3824434" y="5223895"/>
            <a:ext cx="9144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800" dirty="0">
                <a:latin typeface="Arial" panose="020B0604020202020204" pitchFamily="34" charset="0"/>
                <a:cs typeface="Arial" panose="020B0604020202020204" pitchFamily="34" charset="0"/>
              </a:rPr>
              <a:t>Images source: www.istockphoto.com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CA24568C-5013-6529-B5A8-555033117535}"/>
              </a:ext>
            </a:extLst>
          </p:cNvPr>
          <p:cNvSpPr txBox="1"/>
          <p:nvPr/>
        </p:nvSpPr>
        <p:spPr>
          <a:xfrm>
            <a:off x="4447215" y="7652661"/>
            <a:ext cx="3325185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700" dirty="0">
                <a:latin typeface="Arial" panose="020B0604020202020204" pitchFamily="34" charset="0"/>
                <a:cs typeface="Arial" panose="020B0604020202020204" pitchFamily="34" charset="0"/>
              </a:rPr>
              <a:t>Images source: </a:t>
            </a:r>
            <a:r>
              <a:rPr lang="fr-FR" sz="700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www.istockphoto.com</a:t>
            </a:r>
            <a:r>
              <a:rPr lang="fr-FR" sz="700" dirty="0">
                <a:latin typeface="Arial" panose="020B0604020202020204" pitchFamily="34" charset="0"/>
                <a:cs typeface="Arial" panose="020B0604020202020204" pitchFamily="34" charset="0"/>
              </a:rPr>
              <a:t> /</a:t>
            </a: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A4C2D904-5E8C-889C-881C-1C1419476D2B}"/>
              </a:ext>
            </a:extLst>
          </p:cNvPr>
          <p:cNvSpPr txBox="1"/>
          <p:nvPr/>
        </p:nvSpPr>
        <p:spPr>
          <a:xfrm>
            <a:off x="14129997" y="4202640"/>
            <a:ext cx="404769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900" dirty="0">
                <a:latin typeface="Arial" panose="020B0604020202020204" pitchFamily="34" charset="0"/>
                <a:cs typeface="Arial" panose="020B0604020202020204" pitchFamily="34" charset="0"/>
              </a:rPr>
              <a:t>Images source: www.istockphoto.com</a:t>
            </a:r>
          </a:p>
        </p:txBody>
      </p:sp>
      <p:sp>
        <p:nvSpPr>
          <p:cNvPr id="148" name="TextBox 147">
            <a:extLst>
              <a:ext uri="{FF2B5EF4-FFF2-40B4-BE49-F238E27FC236}">
                <a16:creationId xmlns:a16="http://schemas.microsoft.com/office/drawing/2014/main" id="{7B22E656-39C8-C7ED-0D8D-05C770BF9E4C}"/>
              </a:ext>
            </a:extLst>
          </p:cNvPr>
          <p:cNvSpPr txBox="1"/>
          <p:nvPr/>
        </p:nvSpPr>
        <p:spPr>
          <a:xfrm>
            <a:off x="14581377" y="6710856"/>
            <a:ext cx="411022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900" dirty="0">
                <a:latin typeface="Arial" panose="020B0604020202020204" pitchFamily="34" charset="0"/>
                <a:cs typeface="Arial" panose="020B0604020202020204" pitchFamily="34" charset="0"/>
              </a:rPr>
              <a:t>Images source: www.istockphoto.com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5" ma:contentTypeDescription="Create a new document." ma:contentTypeScope="" ma:versionID="5cd5c37f5ab7ce8cd72857bce919276b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4724f3e7993d6348900c1f0c7742233a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Props1.xml><?xml version="1.0" encoding="utf-8"?>
<ds:datastoreItem xmlns:ds="http://schemas.openxmlformats.org/officeDocument/2006/customXml" ds:itemID="{A9BC32A5-CD05-4145-9443-8C6A78D1A7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ED8A250-06CF-4146-B8F2-29690528CD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EDBBEB0-728A-4C02-B7B6-0016F3E0DDA2}">
  <ds:schemaRefs>
    <ds:schemaRef ds:uri="http://schemas.microsoft.com/office/2006/metadata/properties"/>
    <ds:schemaRef ds:uri="http://purl.org/dc/terms/"/>
    <ds:schemaRef ds:uri="http://www.w3.org/XML/1998/namespace"/>
    <ds:schemaRef ds:uri="http://purl.org/dc/dcmitype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9823f8e4-81f3-4a59-a026-c1a9717271fd"/>
    <ds:schemaRef ds:uri="95817cb9-f0eb-4f4d-892c-47ab9f8957c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1366</Words>
  <Application>Microsoft Office PowerPoint</Application>
  <PresentationFormat>Custom</PresentationFormat>
  <Paragraphs>102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 Bold</vt:lpstr>
      <vt:lpstr>Placard Next</vt:lpstr>
      <vt:lpstr>Arial Bold Italics</vt:lpstr>
      <vt:lpstr>Arial</vt:lpstr>
      <vt:lpstr>Calibri</vt:lpstr>
      <vt:lpstr>Placard Next Bold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NHS Digital Diabetes Prevention Programme</dc:title>
  <cp:lastModifiedBy>Nevyana Nikolova (2111481)</cp:lastModifiedBy>
  <cp:revision>2</cp:revision>
  <dcterms:created xsi:type="dcterms:W3CDTF">2006-08-16T00:00:00Z</dcterms:created>
  <dcterms:modified xsi:type="dcterms:W3CDTF">2026-03-26T18:42:11Z</dcterms:modified>
  <dc:identifier>DAHEOdEtpqg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