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756" r:id="rId25"/>
    <p:sldId id="757" r:id="rId26"/>
    <p:sldId id="770" r:id="rId27"/>
    <p:sldId id="773" r:id="rId28"/>
    <p:sldId id="775" r:id="rId29"/>
    <p:sldId id="774" r:id="rId30"/>
    <p:sldId id="776" r:id="rId31"/>
    <p:sldId id="762" r:id="rId32"/>
    <p:sldId id="771" r:id="rId33"/>
    <p:sldId id="763" r:id="rId34"/>
    <p:sldId id="764" r:id="rId35"/>
    <p:sldId id="766" r:id="rId36"/>
    <p:sldId id="769" r:id="rId37"/>
    <p:sldId id="732" r:id="rId38"/>
  </p:sldIdLst>
  <p:sldSz cx="12192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F8B09F-3618-46B9-BC49-E9E1F5CE5C3D}" v="1" dt="2025-11-13T21:25:57.3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995" autoAdjust="0"/>
  </p:normalViewPr>
  <p:slideViewPr>
    <p:cSldViewPr snapToGrid="0">
      <p:cViewPr varScale="1">
        <p:scale>
          <a:sx n="103" d="100"/>
          <a:sy n="103" d="100"/>
        </p:scale>
        <p:origin x="2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tags" Target="tags/tag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9F8B09F-3618-46B9-BC49-E9E1F5CE5C3D}"/>
    <pc:docChg chg="delSld modSld">
      <pc:chgData name="Jenifer Prince Devaraj" userId="c3fb109c-09d1-42a6-93f4-69472d709861" providerId="ADAL" clId="{79F8B09F-3618-46B9-BC49-E9E1F5CE5C3D}" dt="2025-11-13T21:26:41.256" v="39" actId="47"/>
      <pc:docMkLst>
        <pc:docMk/>
      </pc:docMkLst>
      <pc:sldChg chg="modSp mod">
        <pc:chgData name="Jenifer Prince Devaraj" userId="c3fb109c-09d1-42a6-93f4-69472d709861" providerId="ADAL" clId="{79F8B09F-3618-46B9-BC49-E9E1F5CE5C3D}" dt="2025-11-13T21:25:21.104" v="2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9F8B09F-3618-46B9-BC49-E9E1F5CE5C3D}" dt="2025-11-13T21:25:21.104" v="26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1856619079" sldId="756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1856619079" sldId="756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3099589396" sldId="757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3099589396" sldId="757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1530606569" sldId="762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1530606569" sldId="762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2320217263" sldId="763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2320217263" sldId="763"/>
            <ac:spMk id="3" creationId="{A96050BB-709E-6C0A-01C5-CFEA0C28E0BD}"/>
          </ac:spMkLst>
        </pc:spChg>
      </pc:sldChg>
      <pc:sldChg chg="modSp mod">
        <pc:chgData name="Jenifer Prince Devaraj" userId="c3fb109c-09d1-42a6-93f4-69472d709861" providerId="ADAL" clId="{79F8B09F-3618-46B9-BC49-E9E1F5CE5C3D}" dt="2025-11-13T21:26:12.161" v="30" actId="20577"/>
        <pc:sldMkLst>
          <pc:docMk/>
          <pc:sldMk cId="2647957458" sldId="764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2647957458" sldId="764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79F8B09F-3618-46B9-BC49-E9E1F5CE5C3D}" dt="2025-11-13T21:26:12.161" v="30" actId="20577"/>
          <ac:spMkLst>
            <pc:docMk/>
            <pc:sldMk cId="2647957458" sldId="764"/>
            <ac:spMk id="4" creationId="{D5A8CBA3-8AC7-410A-5598-3954622EB88B}"/>
          </ac:spMkLst>
        </pc:spChg>
      </pc:sldChg>
      <pc:sldChg chg="modSp del">
        <pc:chgData name="Jenifer Prince Devaraj" userId="c3fb109c-09d1-42a6-93f4-69472d709861" providerId="ADAL" clId="{79F8B09F-3618-46B9-BC49-E9E1F5CE5C3D}" dt="2025-11-13T21:26:39.299" v="37" actId="47"/>
        <pc:sldMkLst>
          <pc:docMk/>
          <pc:sldMk cId="1755806916" sldId="765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1755806916" sldId="765"/>
            <ac:spMk id="3" creationId="{A96050BB-709E-6C0A-01C5-CFEA0C28E0BD}"/>
          </ac:spMkLst>
        </pc:spChg>
      </pc:sldChg>
      <pc:sldChg chg="modSp mod">
        <pc:chgData name="Jenifer Prince Devaraj" userId="c3fb109c-09d1-42a6-93f4-69472d709861" providerId="ADAL" clId="{79F8B09F-3618-46B9-BC49-E9E1F5CE5C3D}" dt="2025-11-13T21:26:19.297" v="33" actId="20577"/>
        <pc:sldMkLst>
          <pc:docMk/>
          <pc:sldMk cId="2282377347" sldId="766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2282377347" sldId="766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79F8B09F-3618-46B9-BC49-E9E1F5CE5C3D}" dt="2025-11-13T21:26:19.297" v="33" actId="20577"/>
          <ac:spMkLst>
            <pc:docMk/>
            <pc:sldMk cId="2282377347" sldId="766"/>
            <ac:spMk id="4" creationId="{D5A8CBA3-8AC7-410A-5598-3954622EB88B}"/>
          </ac:spMkLst>
        </pc:spChg>
      </pc:sldChg>
      <pc:sldChg chg="modSp del">
        <pc:chgData name="Jenifer Prince Devaraj" userId="c3fb109c-09d1-42a6-93f4-69472d709861" providerId="ADAL" clId="{79F8B09F-3618-46B9-BC49-E9E1F5CE5C3D}" dt="2025-11-13T21:26:39.890" v="38" actId="47"/>
        <pc:sldMkLst>
          <pc:docMk/>
          <pc:sldMk cId="885306497" sldId="767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885306497" sldId="767"/>
            <ac:spMk id="3" creationId="{A96050BB-709E-6C0A-01C5-CFEA0C28E0BD}"/>
          </ac:spMkLst>
        </pc:spChg>
      </pc:sldChg>
      <pc:sldChg chg="modSp del">
        <pc:chgData name="Jenifer Prince Devaraj" userId="c3fb109c-09d1-42a6-93f4-69472d709861" providerId="ADAL" clId="{79F8B09F-3618-46B9-BC49-E9E1F5CE5C3D}" dt="2025-11-13T21:26:41.256" v="39" actId="47"/>
        <pc:sldMkLst>
          <pc:docMk/>
          <pc:sldMk cId="2816936766" sldId="768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2816936766" sldId="768"/>
            <ac:spMk id="3" creationId="{A96050BB-709E-6C0A-01C5-CFEA0C28E0BD}"/>
          </ac:spMkLst>
        </pc:spChg>
      </pc:sldChg>
      <pc:sldChg chg="modSp mod">
        <pc:chgData name="Jenifer Prince Devaraj" userId="c3fb109c-09d1-42a6-93f4-69472d709861" providerId="ADAL" clId="{79F8B09F-3618-46B9-BC49-E9E1F5CE5C3D}" dt="2025-11-13T21:26:24.504" v="36" actId="20577"/>
        <pc:sldMkLst>
          <pc:docMk/>
          <pc:sldMk cId="3914789073" sldId="769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3914789073" sldId="769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79F8B09F-3618-46B9-BC49-E9E1F5CE5C3D}" dt="2025-11-13T21:26:24.504" v="36" actId="20577"/>
          <ac:spMkLst>
            <pc:docMk/>
            <pc:sldMk cId="3914789073" sldId="769"/>
            <ac:spMk id="4" creationId="{D5A8CBA3-8AC7-410A-5598-3954622EB88B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572579006" sldId="770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572579006" sldId="770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336319893" sldId="771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336319893" sldId="771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2706763809" sldId="773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2706763809" sldId="773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1017536301" sldId="774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1017536301" sldId="774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3482986746" sldId="775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3482986746" sldId="775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79F8B09F-3618-46B9-BC49-E9E1F5CE5C3D}" dt="2025-11-13T21:25:57.397" v="27"/>
        <pc:sldMkLst>
          <pc:docMk/>
          <pc:sldMk cId="267469802" sldId="776"/>
        </pc:sldMkLst>
        <pc:spChg chg="mod">
          <ac:chgData name="Jenifer Prince Devaraj" userId="c3fb109c-09d1-42a6-93f4-69472d709861" providerId="ADAL" clId="{79F8B09F-3618-46B9-BC49-E9E1F5CE5C3D}" dt="2025-11-13T21:25:57.397" v="27"/>
          <ac:spMkLst>
            <pc:docMk/>
            <pc:sldMk cId="267469802" sldId="776"/>
            <ac:spMk id="3" creationId="{A96050BB-709E-6C0A-01C5-CFEA0C28E0B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Inside every LCD module is a controller chip called </a:t>
            </a:r>
            <a:r>
              <a:rPr lang="en-GB" b="1" dirty="0"/>
              <a:t>HD44780</a:t>
            </a:r>
            <a:r>
              <a:rPr lang="en-GB" dirty="0"/>
              <a:t> (or a compatible version).</a:t>
            </a:r>
            <a:br>
              <a:rPr lang="en-GB" dirty="0"/>
            </a:br>
            <a:r>
              <a:rPr lang="en-GB" dirty="0"/>
              <a:t>It manages all internal timing, command execution, and character display functions automatically.</a:t>
            </a:r>
            <a:br>
              <a:rPr lang="en-GB" dirty="0"/>
            </a:br>
            <a:r>
              <a:rPr lang="en-GB" dirty="0"/>
              <a:t>The </a:t>
            </a:r>
            <a:r>
              <a:rPr lang="en-GB" b="1" dirty="0"/>
              <a:t>PIC16F877A</a:t>
            </a:r>
            <a:r>
              <a:rPr lang="en-GB" dirty="0"/>
              <a:t> only sends high-level ASCII data or simple instructions such as </a:t>
            </a:r>
            <a:r>
              <a:rPr lang="en-GB" i="1" dirty="0"/>
              <a:t>clear display</a:t>
            </a:r>
            <a:r>
              <a:rPr lang="en-GB" dirty="0"/>
              <a:t> or </a:t>
            </a:r>
            <a:r>
              <a:rPr lang="en-GB" i="1" dirty="0"/>
              <a:t>move cursor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The controller interprets these signals and updates the screen — eliminating the need for manual pixel control.</a:t>
            </a:r>
            <a:br>
              <a:rPr lang="en-GB" dirty="0"/>
            </a:br>
            <a:r>
              <a:rPr lang="en-GB" dirty="0"/>
              <a:t>This makes the LCD interface easy to use and standard across most 16×2 modules.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043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385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739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0374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309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03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 (GND):</a:t>
            </a:r>
            <a:r>
              <a:rPr lang="en-GB" dirty="0"/>
              <a:t> Ground pin of the LCD — connected to MCU/power source ground.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2 (VCC):</a:t>
            </a:r>
            <a:r>
              <a:rPr lang="en-GB" dirty="0"/>
              <a:t> Supply voltage pin — connected to +5V.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3 (VO/VEE):</a:t>
            </a:r>
            <a:r>
              <a:rPr lang="en-GB" dirty="0"/>
              <a:t> Contrast adjustment pin — connected to a variable POT (0–5V).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4 (RS – Register Select):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Selects between </a:t>
            </a:r>
            <a:r>
              <a:rPr lang="en-GB" b="1" dirty="0"/>
              <a:t>Command</a:t>
            </a:r>
            <a:r>
              <a:rPr lang="en-GB" dirty="0"/>
              <a:t> and </a:t>
            </a:r>
            <a:r>
              <a:rPr lang="en-GB" b="1" dirty="0"/>
              <a:t>Data Register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0 → Command Mode, 1 → Data Mode.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5 (R/W – Read/Write):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Selects LCD operation mode.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0 → Write, 1 → Read.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6 (E – Enable):</a:t>
            </a:r>
            <a:r>
              <a:rPr lang="en-GB" dirty="0"/>
              <a:t> Must be held high to perform read/write operations — connected to MCU.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Pins 7–14 (D0–D7):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Used to send </a:t>
            </a:r>
            <a:r>
              <a:rPr lang="en-GB" b="1" dirty="0"/>
              <a:t>data or commands</a:t>
            </a:r>
            <a:r>
              <a:rPr lang="en-GB" dirty="0"/>
              <a:t> to the LCD.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4-bit mode:</a:t>
            </a:r>
            <a:r>
              <a:rPr lang="en-GB" dirty="0"/>
              <a:t> Uses D4–D7.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8-bit mode:</a:t>
            </a:r>
            <a:r>
              <a:rPr lang="en-GB" dirty="0"/>
              <a:t> Uses all D0–D7.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15 (LED+):</a:t>
            </a:r>
            <a:r>
              <a:rPr lang="en-GB" dirty="0"/>
              <a:t> Backlight positive terminal — connected to +5V.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16 (LED–):</a:t>
            </a:r>
            <a:r>
              <a:rPr lang="en-GB" dirty="0"/>
              <a:t> Backlight negative terminal — connected to ground.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371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683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186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522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89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970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LCD Interfacing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1272520" cy="27083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Understand LCD operation and pin functions.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Connect a 16×2 LCD to PIC16F877A in 4-bit mode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Write Embedded C code to display text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22449" y="2687142"/>
            <a:ext cx="8147231" cy="40625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16×2 because it has 16 columns and 2 rows of display.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Displays 32 characters (16 per line)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LCD module has 16 pins for power, control, and data connections.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Built-in HD44780 controller IC.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3111" y="15438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16X2 LCD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A624D2-569A-41FA-86BA-398E9AF7C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831" y="1266660"/>
            <a:ext cx="3639058" cy="198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58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349465" y="1838550"/>
            <a:ext cx="8668295" cy="45284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Each character is made up of a 5×8 pixel matrix → 40 pixels per character.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The 16×2 LCD can display 32 characters (16 × 2) → total 1280 pixels.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LCD must be instructed about pixel positions to display characters correctly.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An Interface IC (HD44780) is used to simplify control using a microcontroller (MCU).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1751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 Internal Structure</a:t>
            </a:r>
          </a:p>
        </p:txBody>
      </p:sp>
    </p:spTree>
    <p:extLst>
      <p:ext uri="{BB962C8B-B14F-4D97-AF65-F5344CB8AC3E}">
        <p14:creationId xmlns:p14="http://schemas.microsoft.com/office/powerpoint/2010/main" val="572579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36254" y="2324275"/>
            <a:ext cx="9344660" cy="3235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4-bit mode: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Data is sent in two parts (nibbles) – upper nibble first, then lower nibble.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Uses only 4 data lines (D4–D7) → saves microcontroller I/O pins.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Slightly slower, but commonly used due to pin efficiency.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</p:spTree>
    <p:extLst>
      <p:ext uri="{BB962C8B-B14F-4D97-AF65-F5344CB8AC3E}">
        <p14:creationId xmlns:p14="http://schemas.microsoft.com/office/powerpoint/2010/main" val="2706763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60334" y="1882742"/>
            <a:ext cx="9344660" cy="650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4-bit mode: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7FE0BB-FC3D-4A28-AD7A-341672100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9673" y="2334850"/>
            <a:ext cx="5045981" cy="355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986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308826" y="2476675"/>
            <a:ext cx="9344660" cy="258942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8-bit mode: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Sends all 8 bits of data at once (D0–D7).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Faster and more efficient in data transfer.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Requires 8 data lines, consuming more MCU pins.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45765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</p:spTree>
    <p:extLst>
      <p:ext uri="{BB962C8B-B14F-4D97-AF65-F5344CB8AC3E}">
        <p14:creationId xmlns:p14="http://schemas.microsoft.com/office/powerpoint/2010/main" val="1017536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60334" y="1882742"/>
            <a:ext cx="9344660" cy="650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8-bit mode: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BB3804-5E94-4E59-B1C6-D13100A8A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7680" y="2281913"/>
            <a:ext cx="5909908" cy="3936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69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LCD: Pin Configuration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B0E6FA36-729F-4447-B249-6129EC5455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73268"/>
              </p:ext>
            </p:extLst>
          </p:nvPr>
        </p:nvGraphicFramePr>
        <p:xfrm>
          <a:off x="2486804" y="2161877"/>
          <a:ext cx="5445254" cy="34747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82110">
                  <a:extLst>
                    <a:ext uri="{9D8B030D-6E8A-4147-A177-3AD203B41FA5}">
                      <a16:colId xmlns:a16="http://schemas.microsoft.com/office/drawing/2014/main" val="266274537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701482186"/>
                    </a:ext>
                  </a:extLst>
                </a:gridCol>
                <a:gridCol w="3650344">
                  <a:extLst>
                    <a:ext uri="{9D8B030D-6E8A-4147-A177-3AD203B41FA5}">
                      <a16:colId xmlns:a16="http://schemas.microsoft.com/office/drawing/2014/main" val="12142091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Pin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Function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22057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Ground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7470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VDD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+5 V power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86328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Contrast control (10 k</a:t>
                      </a:r>
                      <a:r>
                        <a:rPr lang="el-GR" sz="2000"/>
                        <a:t>Ω </a:t>
                      </a:r>
                      <a:r>
                        <a:rPr lang="en-GB" sz="2000"/>
                        <a:t>pot)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95087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0 = Command, 1 = Data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59713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0 = Write, 1 = Read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7390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Enable pulse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2402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11–14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D4–D7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 lines (4-bit mode)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18962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0606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184E53-4437-4656-8672-22C4ADF48087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2951673" y="2268248"/>
            <a:ext cx="5636067" cy="40878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10556E-8928-4426-B342-DD48028E7CF8}"/>
              </a:ext>
            </a:extLst>
          </p:cNvPr>
          <p:cNvSpPr txBox="1"/>
          <p:nvPr/>
        </p:nvSpPr>
        <p:spPr>
          <a:xfrm>
            <a:off x="71120" y="1421881"/>
            <a:ext cx="85166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16x2 LCD Display Module Specifications</a:t>
            </a:r>
          </a:p>
        </p:txBody>
      </p:sp>
    </p:spTree>
    <p:extLst>
      <p:ext uri="{BB962C8B-B14F-4D97-AF65-F5344CB8AC3E}">
        <p14:creationId xmlns:p14="http://schemas.microsoft.com/office/powerpoint/2010/main" val="336319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 codes</a:t>
            </a:r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0A8B3987-9EC4-4D16-BF5D-BF9EF5E944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158582"/>
              </p:ext>
            </p:extLst>
          </p:nvPr>
        </p:nvGraphicFramePr>
        <p:xfrm>
          <a:off x="3241545" y="2520404"/>
          <a:ext cx="5125940" cy="262491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61938">
                  <a:extLst>
                    <a:ext uri="{9D8B030D-6E8A-4147-A177-3AD203B41FA5}">
                      <a16:colId xmlns:a16="http://schemas.microsoft.com/office/drawing/2014/main" val="856986477"/>
                    </a:ext>
                  </a:extLst>
                </a:gridCol>
                <a:gridCol w="4264002">
                  <a:extLst>
                    <a:ext uri="{9D8B030D-6E8A-4147-A177-3AD203B41FA5}">
                      <a16:colId xmlns:a16="http://schemas.microsoft.com/office/drawing/2014/main" val="156043078"/>
                    </a:ext>
                  </a:extLst>
                </a:gridCol>
              </a:tblGrid>
              <a:tr h="524982">
                <a:tc>
                  <a:txBody>
                    <a:bodyPr/>
                    <a:lstStyle/>
                    <a:p>
                      <a:r>
                        <a:rPr lang="en-GB" sz="2000" dirty="0"/>
                        <a:t>Code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Description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25294959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Clear display &amp; move home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55643678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Move to next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3873803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Return to start of current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0565258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Backspace cursor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1640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0217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B6718F-9FB6-4449-8A0D-C4A4D75F8D56}"/>
              </a:ext>
            </a:extLst>
          </p:cNvPr>
          <p:cNvSpPr txBox="1"/>
          <p:nvPr/>
        </p:nvSpPr>
        <p:spPr>
          <a:xfrm>
            <a:off x="1063171" y="2515920"/>
            <a:ext cx="10065657" cy="156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Write and design an Embedded C program to display the message “LCD Display” on the first line and “PIC16F877A” on the second line of a 16×2 LCD connected to PORTD of the PIC16F877A microcontroller, using 4-bit mode.</a:t>
            </a:r>
          </a:p>
        </p:txBody>
      </p:sp>
    </p:spTree>
    <p:extLst>
      <p:ext uri="{BB962C8B-B14F-4D97-AF65-F5344CB8AC3E}">
        <p14:creationId xmlns:p14="http://schemas.microsoft.com/office/powerpoint/2010/main" val="2647957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4584F7-0E60-4767-8767-60547A7FB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372" y="2112912"/>
            <a:ext cx="6186968" cy="439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377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ADF77F-D247-4F8B-A73E-5134DD92B9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258" y="1714268"/>
            <a:ext cx="6817363" cy="474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89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2664</TotalTime>
  <Words>899</Words>
  <Application>Microsoft Office PowerPoint</Application>
  <PresentationFormat>Widescreen</PresentationFormat>
  <Paragraphs>162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40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2025-11-13T21:26:42Z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