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59" r:id="rId1"/>
  </p:sldMasterIdLst>
  <p:notesMasterIdLst>
    <p:notesMasterId r:id="rId27"/>
  </p:notesMasterIdLst>
  <p:handoutMasterIdLst>
    <p:handoutMasterId r:id="rId28"/>
  </p:handoutMasterIdLst>
  <p:sldIdLst>
    <p:sldId id="256" r:id="rId2"/>
    <p:sldId id="335" r:id="rId3"/>
    <p:sldId id="338" r:id="rId4"/>
    <p:sldId id="334" r:id="rId5"/>
    <p:sldId id="336" r:id="rId6"/>
    <p:sldId id="320" r:id="rId7"/>
    <p:sldId id="337" r:id="rId8"/>
    <p:sldId id="322" r:id="rId9"/>
    <p:sldId id="323" r:id="rId10"/>
    <p:sldId id="324" r:id="rId11"/>
    <p:sldId id="325" r:id="rId12"/>
    <p:sldId id="326" r:id="rId13"/>
    <p:sldId id="327" r:id="rId14"/>
    <p:sldId id="328" r:id="rId15"/>
    <p:sldId id="329" r:id="rId16"/>
    <p:sldId id="330" r:id="rId17"/>
    <p:sldId id="331" r:id="rId18"/>
    <p:sldId id="332" r:id="rId19"/>
    <p:sldId id="333" r:id="rId20"/>
    <p:sldId id="339" r:id="rId21"/>
    <p:sldId id="340" r:id="rId22"/>
    <p:sldId id="341" r:id="rId23"/>
    <p:sldId id="342" r:id="rId24"/>
    <p:sldId id="343" r:id="rId25"/>
    <p:sldId id="344" r:id="rId26"/>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73" autoAdjust="0"/>
    <p:restoredTop sz="73429" autoAdjust="0"/>
  </p:normalViewPr>
  <p:slideViewPr>
    <p:cSldViewPr snapToGrid="0" snapToObjects="1">
      <p:cViewPr varScale="1">
        <p:scale>
          <a:sx n="54" d="100"/>
          <a:sy n="54" d="100"/>
        </p:scale>
        <p:origin x="1866" y="7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EF947BE8-2342-4213-9D1D-3952DE79EDAC}" type="datetimeFigureOut">
              <a:rPr lang="en-US" smtClean="0"/>
              <a:pPr/>
              <a:t>11/12/2018</a:t>
            </a:fld>
            <a:endParaRPr lang="en-US"/>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5E428F12-CFBB-4260-86F6-83C127DD07C2}" type="slidenum">
              <a:rPr lang="en-US" smtClean="0"/>
              <a:pPr/>
              <a:t>‹#›</a:t>
            </a:fld>
            <a:endParaRPr lang="en-US"/>
          </a:p>
        </p:txBody>
      </p:sp>
    </p:spTree>
    <p:extLst>
      <p:ext uri="{BB962C8B-B14F-4D97-AF65-F5344CB8AC3E}">
        <p14:creationId xmlns:p14="http://schemas.microsoft.com/office/powerpoint/2010/main" val="13491492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E3B91987-A003-5C44-A8D3-82B30631A4D6}" type="datetimeFigureOut">
              <a:rPr lang="en-US" smtClean="0"/>
              <a:pPr/>
              <a:t>11/12/2018</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normAutofit/>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D11E2F3F-B754-4B43-9475-3296B25F572D}" type="slidenum">
              <a:rPr lang="en-US" smtClean="0"/>
              <a:pPr/>
              <a:t>‹#›</a:t>
            </a:fld>
            <a:endParaRPr lang="en-US"/>
          </a:p>
        </p:txBody>
      </p:sp>
    </p:spTree>
    <p:extLst>
      <p:ext uri="{BB962C8B-B14F-4D97-AF65-F5344CB8AC3E}">
        <p14:creationId xmlns:p14="http://schemas.microsoft.com/office/powerpoint/2010/main" val="367773346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slide" Target="../slides/slide6.xml"/><Relationship Id="rId2" Type="http://schemas.openxmlformats.org/officeDocument/2006/relationships/notesMaster" Target="../notesMasters/notesMaster1.xml"/><Relationship Id="rId1" Type="http://schemas.openxmlformats.org/officeDocument/2006/relationships/tags" Target="../tags/tag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Son </a:t>
            </a:r>
            <a:r>
              <a:rPr lang="en-GB" dirty="0" err="1" smtClean="0"/>
              <a:t>bydd</a:t>
            </a:r>
            <a:r>
              <a:rPr lang="en-GB" dirty="0" smtClean="0"/>
              <a:t> </a:t>
            </a:r>
            <a:r>
              <a:rPr lang="en-GB" dirty="0" err="1" smtClean="0"/>
              <a:t>cynnwys</a:t>
            </a:r>
            <a:r>
              <a:rPr lang="en-GB" dirty="0" smtClean="0"/>
              <a:t> y </a:t>
            </a:r>
            <a:r>
              <a:rPr lang="en-GB" dirty="0" err="1" smtClean="0"/>
              <a:t>sesiwn</a:t>
            </a:r>
            <a:r>
              <a:rPr lang="en-GB" dirty="0" smtClean="0"/>
              <a:t> </a:t>
            </a:r>
            <a:r>
              <a:rPr lang="en-GB" dirty="0" err="1" smtClean="0"/>
              <a:t>heddiw</a:t>
            </a:r>
            <a:r>
              <a:rPr lang="en-GB" dirty="0" smtClean="0"/>
              <a:t> </a:t>
            </a:r>
            <a:r>
              <a:rPr lang="en-GB" dirty="0" err="1" smtClean="0"/>
              <a:t>yn</a:t>
            </a:r>
            <a:r>
              <a:rPr lang="en-GB" dirty="0" smtClean="0"/>
              <a:t> </a:t>
            </a:r>
            <a:r>
              <a:rPr lang="en-GB" dirty="0" err="1" smtClean="0"/>
              <a:t>eu</a:t>
            </a:r>
            <a:r>
              <a:rPr lang="en-GB" dirty="0" smtClean="0"/>
              <a:t> </a:t>
            </a:r>
            <a:r>
              <a:rPr lang="en-GB" dirty="0" err="1" smtClean="0"/>
              <a:t>paratoi</a:t>
            </a:r>
            <a:r>
              <a:rPr lang="en-GB" dirty="0" smtClean="0"/>
              <a:t> </a:t>
            </a:r>
            <a:r>
              <a:rPr lang="en-GB" dirty="0" err="1" smtClean="0"/>
              <a:t>ar</a:t>
            </a:r>
            <a:r>
              <a:rPr lang="en-GB" dirty="0" smtClean="0"/>
              <a:t> </a:t>
            </a:r>
            <a:r>
              <a:rPr lang="en-GB" dirty="0" err="1" smtClean="0"/>
              <a:t>gyfer</a:t>
            </a:r>
            <a:r>
              <a:rPr lang="en-GB" dirty="0" smtClean="0"/>
              <a:t> </a:t>
            </a:r>
            <a:r>
              <a:rPr lang="en-GB" dirty="0" err="1" smtClean="0"/>
              <a:t>gwaith</a:t>
            </a:r>
            <a:r>
              <a:rPr lang="en-GB" dirty="0" smtClean="0"/>
              <a:t> </a:t>
            </a:r>
            <a:r>
              <a:rPr lang="en-GB" dirty="0" err="1" smtClean="0"/>
              <a:t>dysgu</a:t>
            </a:r>
            <a:r>
              <a:rPr lang="en-GB" baseline="0" dirty="0" smtClean="0"/>
              <a:t> ac </a:t>
            </a:r>
            <a:r>
              <a:rPr lang="en-GB" baseline="0" dirty="0" err="1" smtClean="0"/>
              <a:t>addysgu</a:t>
            </a:r>
            <a:r>
              <a:rPr lang="en-GB" baseline="0" dirty="0" smtClean="0"/>
              <a:t>,</a:t>
            </a:r>
            <a:r>
              <a:rPr lang="en-GB" dirty="0" smtClean="0"/>
              <a:t> ac </a:t>
            </a:r>
            <a:r>
              <a:rPr lang="en-GB" dirty="0" err="1" smtClean="0"/>
              <a:t>aseiniad</a:t>
            </a:r>
            <a:r>
              <a:rPr lang="en-GB" dirty="0" smtClean="0"/>
              <a:t> </a:t>
            </a:r>
            <a:r>
              <a:rPr lang="en-GB" dirty="0" err="1" smtClean="0"/>
              <a:t>byddant</a:t>
            </a:r>
            <a:r>
              <a:rPr lang="en-GB" baseline="0" dirty="0" smtClean="0"/>
              <a:t> </a:t>
            </a:r>
            <a:r>
              <a:rPr lang="en-GB" baseline="0" dirty="0" err="1" smtClean="0"/>
              <a:t>yn</a:t>
            </a:r>
            <a:r>
              <a:rPr lang="en-GB" baseline="0" dirty="0" smtClean="0"/>
              <a:t> </a:t>
            </a:r>
            <a:r>
              <a:rPr lang="en-GB" baseline="0" dirty="0" err="1" smtClean="0"/>
              <a:t>eu</a:t>
            </a:r>
            <a:r>
              <a:rPr lang="en-GB" baseline="0" dirty="0" smtClean="0"/>
              <a:t> </a:t>
            </a:r>
            <a:r>
              <a:rPr lang="en-GB" baseline="0" dirty="0" err="1" smtClean="0"/>
              <a:t>gwneud</a:t>
            </a:r>
            <a:r>
              <a:rPr lang="en-GB" baseline="0" dirty="0" smtClean="0"/>
              <a:t> </a:t>
            </a:r>
            <a:r>
              <a:rPr lang="en-GB" baseline="0" dirty="0" err="1" smtClean="0"/>
              <a:t>yn</a:t>
            </a:r>
            <a:r>
              <a:rPr lang="en-GB" baseline="0" dirty="0" smtClean="0"/>
              <a:t> </a:t>
            </a:r>
            <a:r>
              <a:rPr lang="en-GB" baseline="0" dirty="0" err="1" smtClean="0"/>
              <a:t>ystod</a:t>
            </a:r>
            <a:r>
              <a:rPr lang="en-GB" baseline="0" dirty="0" smtClean="0"/>
              <a:t> y </a:t>
            </a:r>
            <a:r>
              <a:rPr lang="en-GB" baseline="0" dirty="0" err="1" smtClean="0"/>
              <a:t>flwyddyn</a:t>
            </a:r>
            <a:r>
              <a:rPr lang="en-GB" baseline="0" dirty="0" smtClean="0"/>
              <a:t> hon.</a:t>
            </a:r>
          </a:p>
          <a:p>
            <a:r>
              <a:rPr lang="en-GB" baseline="0" dirty="0" smtClean="0"/>
              <a:t>The content of this session will assist with teaching and learning and with an assignment they will complete during this year.</a:t>
            </a:r>
            <a:endParaRPr lang="en-GB" dirty="0"/>
          </a:p>
        </p:txBody>
      </p:sp>
      <p:sp>
        <p:nvSpPr>
          <p:cNvPr id="4" name="Slide Number Placeholder 3"/>
          <p:cNvSpPr>
            <a:spLocks noGrp="1"/>
          </p:cNvSpPr>
          <p:nvPr>
            <p:ph type="sldNum" sz="quarter" idx="10"/>
          </p:nvPr>
        </p:nvSpPr>
        <p:spPr/>
        <p:txBody>
          <a:bodyPr/>
          <a:lstStyle/>
          <a:p>
            <a:fld id="{D11E2F3F-B754-4B43-9475-3296B25F572D}" type="slidenum">
              <a:rPr lang="en-US" smtClean="0"/>
              <a:pPr/>
              <a:t>1</a:t>
            </a:fld>
            <a:endParaRPr lang="en-US"/>
          </a:p>
        </p:txBody>
      </p:sp>
    </p:spTree>
    <p:extLst>
      <p:ext uri="{BB962C8B-B14F-4D97-AF65-F5344CB8AC3E}">
        <p14:creationId xmlns:p14="http://schemas.microsoft.com/office/powerpoint/2010/main" val="14495999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11E2F3F-B754-4B43-9475-3296B25F572D}" type="slidenum">
              <a:rPr lang="en-US" smtClean="0"/>
              <a:pPr/>
              <a:t>4</a:t>
            </a:fld>
            <a:endParaRPr lang="en-US"/>
          </a:p>
        </p:txBody>
      </p:sp>
    </p:spTree>
    <p:extLst>
      <p:ext uri="{BB962C8B-B14F-4D97-AF65-F5344CB8AC3E}">
        <p14:creationId xmlns:p14="http://schemas.microsoft.com/office/powerpoint/2010/main" val="36339305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r>
              <a:rPr lang="en-GB" dirty="0" err="1" smtClean="0"/>
              <a:t>Diffinia</a:t>
            </a:r>
            <a:r>
              <a:rPr lang="en-GB" dirty="0" smtClean="0"/>
              <a:t> </a:t>
            </a:r>
            <a:r>
              <a:rPr lang="en-GB" dirty="0" err="1" smtClean="0"/>
              <a:t>Lywodraeth</a:t>
            </a:r>
            <a:r>
              <a:rPr lang="en-GB" dirty="0" smtClean="0"/>
              <a:t> </a:t>
            </a:r>
            <a:r>
              <a:rPr lang="en-GB" dirty="0" err="1" smtClean="0"/>
              <a:t>Cymru</a:t>
            </a:r>
            <a:r>
              <a:rPr lang="en-GB" dirty="0" smtClean="0"/>
              <a:t> </a:t>
            </a:r>
            <a:r>
              <a:rPr lang="en-GB" dirty="0" err="1" smtClean="0"/>
              <a:t>yn</a:t>
            </a:r>
            <a:r>
              <a:rPr lang="en-GB" dirty="0" smtClean="0"/>
              <a:t> y </a:t>
            </a:r>
            <a:r>
              <a:rPr lang="en-GB" dirty="0" err="1" smtClean="0"/>
              <a:t>ffordd</a:t>
            </a:r>
            <a:r>
              <a:rPr lang="en-GB" dirty="0" smtClean="0"/>
              <a:t> hon </a:t>
            </a:r>
            <a:r>
              <a:rPr lang="en-GB" dirty="0" err="1" smtClean="0"/>
              <a:t>yn</a:t>
            </a:r>
            <a:r>
              <a:rPr lang="en-GB" dirty="0" smtClean="0"/>
              <a:t> </a:t>
            </a:r>
            <a:r>
              <a:rPr lang="en-GB" dirty="0" err="1" smtClean="0"/>
              <a:t>ei</a:t>
            </a:r>
            <a:r>
              <a:rPr lang="en-GB" dirty="0" smtClean="0"/>
              <a:t> </a:t>
            </a:r>
            <a:r>
              <a:rPr lang="en-GB" dirty="0" err="1" smtClean="0"/>
              <a:t>dogfen</a:t>
            </a:r>
            <a:r>
              <a:rPr lang="en-GB" dirty="0" smtClean="0"/>
              <a:t> ‘</a:t>
            </a:r>
            <a:r>
              <a:rPr lang="en-GB" dirty="0" err="1" smtClean="0"/>
              <a:t>Ymarfer</a:t>
            </a:r>
            <a:r>
              <a:rPr lang="en-GB" baseline="0" dirty="0" smtClean="0"/>
              <a:t> </a:t>
            </a:r>
            <a:r>
              <a:rPr lang="en-GB" baseline="0" dirty="0" err="1" smtClean="0"/>
              <a:t>myfyriol</a:t>
            </a:r>
            <a:r>
              <a:rPr lang="en-GB" baseline="0" dirty="0" smtClean="0"/>
              <a:t>’.</a:t>
            </a:r>
          </a:p>
          <a:p>
            <a:endParaRPr lang="en-GB" baseline="0" dirty="0" smtClean="0"/>
          </a:p>
        </p:txBody>
      </p:sp>
      <p:sp>
        <p:nvSpPr>
          <p:cNvPr id="4" name="Slide Number Placeholder 3"/>
          <p:cNvSpPr>
            <a:spLocks noGrp="1"/>
          </p:cNvSpPr>
          <p:nvPr>
            <p:ph type="sldNum" sz="quarter" idx="10"/>
          </p:nvPr>
        </p:nvSpPr>
        <p:spPr/>
        <p:txBody>
          <a:bodyPr/>
          <a:lstStyle/>
          <a:p>
            <a:fld id="{F550A699-12F3-4F76-B362-8DBDCC4CE72F}" type="slidenum">
              <a:rPr lang="en-GB" smtClean="0"/>
              <a:t>6</a:t>
            </a:fld>
            <a:endParaRPr lang="en-GB"/>
          </a:p>
        </p:txBody>
      </p:sp>
    </p:spTree>
    <p:extLst>
      <p:ext uri="{BB962C8B-B14F-4D97-AF65-F5344CB8AC3E}">
        <p14:creationId xmlns:p14="http://schemas.microsoft.com/office/powerpoint/2010/main" val="26462858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How reflective</a:t>
            </a:r>
            <a:r>
              <a:rPr lang="en-GB" baseline="0" dirty="0" smtClean="0"/>
              <a:t> practice is defined in the WG’s booklet on </a:t>
            </a:r>
            <a:r>
              <a:rPr lang="en-GB" baseline="0" smtClean="0"/>
              <a:t>Reflective Practice.</a:t>
            </a:r>
            <a:endParaRPr lang="en-GB" dirty="0"/>
          </a:p>
        </p:txBody>
      </p:sp>
      <p:sp>
        <p:nvSpPr>
          <p:cNvPr id="4" name="Slide Number Placeholder 3"/>
          <p:cNvSpPr>
            <a:spLocks noGrp="1"/>
          </p:cNvSpPr>
          <p:nvPr>
            <p:ph type="sldNum" sz="quarter" idx="10"/>
          </p:nvPr>
        </p:nvSpPr>
        <p:spPr/>
        <p:txBody>
          <a:bodyPr/>
          <a:lstStyle/>
          <a:p>
            <a:fld id="{D11E2F3F-B754-4B43-9475-3296B25F572D}" type="slidenum">
              <a:rPr lang="en-US" smtClean="0"/>
              <a:pPr/>
              <a:t>7</a:t>
            </a:fld>
            <a:endParaRPr lang="en-US"/>
          </a:p>
        </p:txBody>
      </p:sp>
    </p:spTree>
    <p:extLst>
      <p:ext uri="{BB962C8B-B14F-4D97-AF65-F5344CB8AC3E}">
        <p14:creationId xmlns:p14="http://schemas.microsoft.com/office/powerpoint/2010/main" val="41184960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images might be familiar to the students</a:t>
            </a:r>
            <a:r>
              <a:rPr lang="en-GB" baseline="0" dirty="0" smtClean="0"/>
              <a:t>. The images depict the same mistake being made time and time again, with only a slight change (the size of the recovery vehicle) being introduced each time. The same mistake being made time and time again is what happens if we don’t reflect, and if we don’t engage with the areas for improvement our reflective practice uncover.</a:t>
            </a:r>
            <a:endParaRPr lang="en-GB" dirty="0"/>
          </a:p>
        </p:txBody>
      </p:sp>
      <p:sp>
        <p:nvSpPr>
          <p:cNvPr id="4" name="Slide Number Placeholder 3"/>
          <p:cNvSpPr>
            <a:spLocks noGrp="1"/>
          </p:cNvSpPr>
          <p:nvPr>
            <p:ph type="sldNum" sz="quarter" idx="10"/>
          </p:nvPr>
        </p:nvSpPr>
        <p:spPr/>
        <p:txBody>
          <a:bodyPr/>
          <a:lstStyle/>
          <a:p>
            <a:fld id="{F550A699-12F3-4F76-B362-8DBDCC4CE72F}" type="slidenum">
              <a:rPr lang="en-GB" smtClean="0"/>
              <a:t>8</a:t>
            </a:fld>
            <a:endParaRPr lang="en-GB"/>
          </a:p>
        </p:txBody>
      </p:sp>
    </p:spTree>
    <p:extLst>
      <p:ext uri="{BB962C8B-B14F-4D97-AF65-F5344CB8AC3E}">
        <p14:creationId xmlns:p14="http://schemas.microsoft.com/office/powerpoint/2010/main" val="20837952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550A699-12F3-4F76-B362-8DBDCC4CE72F}" type="slidenum">
              <a:rPr lang="en-GB" smtClean="0"/>
              <a:t>9</a:t>
            </a:fld>
            <a:endParaRPr lang="en-GB"/>
          </a:p>
        </p:txBody>
      </p:sp>
    </p:spTree>
    <p:extLst>
      <p:ext uri="{BB962C8B-B14F-4D97-AF65-F5344CB8AC3E}">
        <p14:creationId xmlns:p14="http://schemas.microsoft.com/office/powerpoint/2010/main" val="6300584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550A699-12F3-4F76-B362-8DBDCC4CE72F}" type="slidenum">
              <a:rPr lang="en-GB" smtClean="0"/>
              <a:t>10</a:t>
            </a:fld>
            <a:endParaRPr lang="en-GB"/>
          </a:p>
        </p:txBody>
      </p:sp>
    </p:spTree>
    <p:extLst>
      <p:ext uri="{BB962C8B-B14F-4D97-AF65-F5344CB8AC3E}">
        <p14:creationId xmlns:p14="http://schemas.microsoft.com/office/powerpoint/2010/main" val="14237082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550A699-12F3-4F76-B362-8DBDCC4CE72F}" type="slidenum">
              <a:rPr lang="en-GB" smtClean="0"/>
              <a:t>11</a:t>
            </a:fld>
            <a:endParaRPr lang="en-GB"/>
          </a:p>
        </p:txBody>
      </p:sp>
    </p:spTree>
    <p:extLst>
      <p:ext uri="{BB962C8B-B14F-4D97-AF65-F5344CB8AC3E}">
        <p14:creationId xmlns:p14="http://schemas.microsoft.com/office/powerpoint/2010/main" val="288934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550A699-12F3-4F76-B362-8DBDCC4CE72F}" type="slidenum">
              <a:rPr lang="en-GB" smtClean="0"/>
              <a:t>12</a:t>
            </a:fld>
            <a:endParaRPr lang="en-GB"/>
          </a:p>
        </p:txBody>
      </p:sp>
    </p:spTree>
    <p:extLst>
      <p:ext uri="{BB962C8B-B14F-4D97-AF65-F5344CB8AC3E}">
        <p14:creationId xmlns:p14="http://schemas.microsoft.com/office/powerpoint/2010/main" val="2656931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550A699-12F3-4F76-B362-8DBDCC4CE72F}" type="slidenum">
              <a:rPr lang="en-GB" smtClean="0"/>
              <a:t>13</a:t>
            </a:fld>
            <a:endParaRPr lang="en-GB"/>
          </a:p>
        </p:txBody>
      </p:sp>
    </p:spTree>
    <p:extLst>
      <p:ext uri="{BB962C8B-B14F-4D97-AF65-F5344CB8AC3E}">
        <p14:creationId xmlns:p14="http://schemas.microsoft.com/office/powerpoint/2010/main" val="35162305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550A699-12F3-4F76-B362-8DBDCC4CE72F}" type="slidenum">
              <a:rPr lang="en-GB" smtClean="0"/>
              <a:t>14</a:t>
            </a:fld>
            <a:endParaRPr lang="en-GB"/>
          </a:p>
        </p:txBody>
      </p:sp>
    </p:spTree>
    <p:extLst>
      <p:ext uri="{BB962C8B-B14F-4D97-AF65-F5344CB8AC3E}">
        <p14:creationId xmlns:p14="http://schemas.microsoft.com/office/powerpoint/2010/main" val="38818645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550A699-12F3-4F76-B362-8DBDCC4CE72F}" type="slidenum">
              <a:rPr lang="en-GB" smtClean="0"/>
              <a:t>15</a:t>
            </a:fld>
            <a:endParaRPr lang="en-GB"/>
          </a:p>
        </p:txBody>
      </p:sp>
    </p:spTree>
    <p:extLst>
      <p:ext uri="{BB962C8B-B14F-4D97-AF65-F5344CB8AC3E}">
        <p14:creationId xmlns:p14="http://schemas.microsoft.com/office/powerpoint/2010/main" val="27454561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550A699-12F3-4F76-B362-8DBDCC4CE72F}" type="slidenum">
              <a:rPr lang="en-GB" smtClean="0"/>
              <a:t>16</a:t>
            </a:fld>
            <a:endParaRPr lang="en-GB"/>
          </a:p>
        </p:txBody>
      </p:sp>
    </p:spTree>
    <p:extLst>
      <p:ext uri="{BB962C8B-B14F-4D97-AF65-F5344CB8AC3E}">
        <p14:creationId xmlns:p14="http://schemas.microsoft.com/office/powerpoint/2010/main" val="35608332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550A699-12F3-4F76-B362-8DBDCC4CE72F}" type="slidenum">
              <a:rPr lang="en-GB" smtClean="0"/>
              <a:t>17</a:t>
            </a:fld>
            <a:endParaRPr lang="en-GB"/>
          </a:p>
        </p:txBody>
      </p:sp>
    </p:spTree>
    <p:extLst>
      <p:ext uri="{BB962C8B-B14F-4D97-AF65-F5344CB8AC3E}">
        <p14:creationId xmlns:p14="http://schemas.microsoft.com/office/powerpoint/2010/main" val="21723513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550A699-12F3-4F76-B362-8DBDCC4CE72F}" type="slidenum">
              <a:rPr lang="en-GB" smtClean="0"/>
              <a:t>18</a:t>
            </a:fld>
            <a:endParaRPr lang="en-GB"/>
          </a:p>
        </p:txBody>
      </p:sp>
    </p:spTree>
    <p:extLst>
      <p:ext uri="{BB962C8B-B14F-4D97-AF65-F5344CB8AC3E}">
        <p14:creationId xmlns:p14="http://schemas.microsoft.com/office/powerpoint/2010/main" val="21353060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550A699-12F3-4F76-B362-8DBDCC4CE72F}" type="slidenum">
              <a:rPr lang="en-GB" smtClean="0"/>
              <a:t>19</a:t>
            </a:fld>
            <a:endParaRPr lang="en-GB"/>
          </a:p>
        </p:txBody>
      </p:sp>
    </p:spTree>
    <p:extLst>
      <p:ext uri="{BB962C8B-B14F-4D97-AF65-F5344CB8AC3E}">
        <p14:creationId xmlns:p14="http://schemas.microsoft.com/office/powerpoint/2010/main" val="36734397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ARC </a:t>
            </a:r>
            <a:r>
              <a:rPr lang="en-GB" dirty="0" err="1" smtClean="0"/>
              <a:t>yn</a:t>
            </a:r>
            <a:r>
              <a:rPr lang="en-GB" dirty="0" smtClean="0"/>
              <a:t> y </a:t>
            </a:r>
            <a:r>
              <a:rPr lang="en-GB" dirty="0" err="1" smtClean="0"/>
              <a:t>Gymraeg</a:t>
            </a:r>
            <a:r>
              <a:rPr lang="en-GB" dirty="0" smtClean="0"/>
              <a:t> </a:t>
            </a:r>
            <a:r>
              <a:rPr lang="en-GB" dirty="0" err="1" smtClean="0"/>
              <a:t>ydy</a:t>
            </a:r>
            <a:r>
              <a:rPr lang="en-GB" dirty="0" smtClean="0"/>
              <a:t> CAC – </a:t>
            </a:r>
            <a:r>
              <a:rPr lang="en-GB" dirty="0" err="1" smtClean="0"/>
              <a:t>Casgliadau</a:t>
            </a:r>
            <a:r>
              <a:rPr lang="en-GB" dirty="0" smtClean="0"/>
              <a:t> </a:t>
            </a:r>
            <a:r>
              <a:rPr lang="en-GB" dirty="0" err="1" smtClean="0"/>
              <a:t>Adyfyriol</a:t>
            </a:r>
            <a:r>
              <a:rPr lang="en-GB" dirty="0" smtClean="0"/>
              <a:t> </a:t>
            </a:r>
            <a:r>
              <a:rPr lang="en-GB" dirty="0" err="1" smtClean="0"/>
              <a:t>Cynorthwyedig</a:t>
            </a:r>
            <a:endParaRPr lang="en-GB" dirty="0"/>
          </a:p>
        </p:txBody>
      </p:sp>
      <p:sp>
        <p:nvSpPr>
          <p:cNvPr id="4" name="Slide Number Placeholder 3"/>
          <p:cNvSpPr>
            <a:spLocks noGrp="1"/>
          </p:cNvSpPr>
          <p:nvPr>
            <p:ph type="sldNum" sz="quarter" idx="10"/>
          </p:nvPr>
        </p:nvSpPr>
        <p:spPr/>
        <p:txBody>
          <a:bodyPr/>
          <a:lstStyle/>
          <a:p>
            <a:fld id="{F550A699-12F3-4F76-B362-8DBDCC4CE72F}" type="slidenum">
              <a:rPr lang="en-GB" smtClean="0"/>
              <a:t>20</a:t>
            </a:fld>
            <a:endParaRPr lang="en-GB"/>
          </a:p>
        </p:txBody>
      </p:sp>
    </p:spTree>
    <p:extLst>
      <p:ext uri="{BB962C8B-B14F-4D97-AF65-F5344CB8AC3E}">
        <p14:creationId xmlns:p14="http://schemas.microsoft.com/office/powerpoint/2010/main" val="2525187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Mae’r</a:t>
            </a:r>
            <a:r>
              <a:rPr lang="en-GB" dirty="0" smtClean="0"/>
              <a:t> </a:t>
            </a:r>
            <a:r>
              <a:rPr lang="en-GB" dirty="0" err="1" smtClean="0"/>
              <a:t>myfyrio</a:t>
            </a:r>
            <a:r>
              <a:rPr lang="en-GB" dirty="0" smtClean="0"/>
              <a:t> </a:t>
            </a:r>
            <a:r>
              <a:rPr lang="en-GB" dirty="0" err="1" smtClean="0"/>
              <a:t>yn</a:t>
            </a:r>
            <a:r>
              <a:rPr lang="en-GB" dirty="0" smtClean="0"/>
              <a:t> </a:t>
            </a:r>
            <a:r>
              <a:rPr lang="en-GB" dirty="0" err="1" smtClean="0"/>
              <a:t>symud</a:t>
            </a:r>
            <a:r>
              <a:rPr lang="en-GB" dirty="0" smtClean="0"/>
              <a:t> </a:t>
            </a:r>
            <a:r>
              <a:rPr lang="en-GB" dirty="0" err="1" smtClean="0"/>
              <a:t>yn</a:t>
            </a:r>
            <a:r>
              <a:rPr lang="en-GB" dirty="0" smtClean="0"/>
              <a:t> </a:t>
            </a:r>
            <a:r>
              <a:rPr lang="en-GB" dirty="0" err="1" smtClean="0"/>
              <a:t>gyflym</a:t>
            </a:r>
            <a:r>
              <a:rPr lang="en-GB" baseline="0" dirty="0" smtClean="0"/>
              <a:t> </a:t>
            </a:r>
            <a:r>
              <a:rPr lang="en-GB" baseline="0" dirty="0" err="1" smtClean="0"/>
              <a:t>o’r</a:t>
            </a:r>
            <a:r>
              <a:rPr lang="en-GB" baseline="0" dirty="0" smtClean="0"/>
              <a:t> </a:t>
            </a:r>
            <a:r>
              <a:rPr lang="en-GB" baseline="0" dirty="0" err="1" smtClean="0"/>
              <a:t>teimladau</a:t>
            </a:r>
            <a:r>
              <a:rPr lang="en-GB" baseline="0" dirty="0" smtClean="0"/>
              <a:t> </a:t>
            </a:r>
            <a:r>
              <a:rPr lang="en-GB" baseline="0" dirty="0" err="1" smtClean="0"/>
              <a:t>sy’n</a:t>
            </a:r>
            <a:r>
              <a:rPr lang="en-GB" baseline="0" dirty="0" smtClean="0"/>
              <a:t> </a:t>
            </a:r>
            <a:r>
              <a:rPr lang="en-GB" baseline="0" dirty="0" err="1" smtClean="0"/>
              <a:t>gysylltiedig</a:t>
            </a:r>
            <a:r>
              <a:rPr lang="en-GB" baseline="0" dirty="0" smtClean="0"/>
              <a:t> </a:t>
            </a:r>
            <a:r>
              <a:rPr lang="en-GB" baseline="0" dirty="0" err="1" smtClean="0"/>
              <a:t>gyda</a:t>
            </a:r>
            <a:r>
              <a:rPr lang="en-GB" baseline="0" dirty="0" smtClean="0"/>
              <a:t> </a:t>
            </a:r>
            <a:r>
              <a:rPr lang="en-GB" baseline="0" dirty="0" err="1" smtClean="0"/>
              <a:t>phrofiad</a:t>
            </a:r>
            <a:r>
              <a:rPr lang="en-GB" baseline="0" dirty="0" smtClean="0"/>
              <a:t>, at </a:t>
            </a:r>
            <a:r>
              <a:rPr lang="en-GB" baseline="0" dirty="0" err="1" smtClean="0"/>
              <a:t>ddeall</a:t>
            </a:r>
            <a:r>
              <a:rPr lang="en-GB" baseline="0" dirty="0" smtClean="0"/>
              <a:t> y </a:t>
            </a:r>
            <a:r>
              <a:rPr lang="en-GB" baseline="0" dirty="0" err="1" smtClean="0"/>
              <a:t>profiad</a:t>
            </a:r>
            <a:r>
              <a:rPr lang="en-GB" baseline="0" dirty="0" smtClean="0"/>
              <a:t> – y </a:t>
            </a:r>
            <a:r>
              <a:rPr lang="en-GB" baseline="0" dirty="0" err="1" smtClean="0"/>
              <a:t>sut</a:t>
            </a:r>
            <a:r>
              <a:rPr lang="en-GB" baseline="0" dirty="0" smtClean="0"/>
              <a:t> </a:t>
            </a:r>
            <a:r>
              <a:rPr lang="en-GB" baseline="0" dirty="0" err="1" smtClean="0"/>
              <a:t>a’r</a:t>
            </a:r>
            <a:r>
              <a:rPr lang="en-GB" baseline="0" dirty="0" smtClean="0"/>
              <a:t> pam – </a:t>
            </a:r>
            <a:r>
              <a:rPr lang="en-GB" baseline="0" dirty="0" err="1" smtClean="0"/>
              <a:t>ymlaen</a:t>
            </a:r>
            <a:r>
              <a:rPr lang="en-GB" baseline="0" dirty="0" smtClean="0"/>
              <a:t> at </a:t>
            </a:r>
            <a:r>
              <a:rPr lang="en-GB" baseline="0" dirty="0" err="1" smtClean="0"/>
              <a:t>ansoddau</a:t>
            </a:r>
            <a:r>
              <a:rPr lang="en-GB" baseline="0" dirty="0" smtClean="0"/>
              <a:t> a </a:t>
            </a:r>
            <a:r>
              <a:rPr lang="en-GB" baseline="0" dirty="0" err="1" smtClean="0"/>
              <a:t>gysylltir</a:t>
            </a:r>
            <a:r>
              <a:rPr lang="en-GB" baseline="0" dirty="0" smtClean="0"/>
              <a:t> </a:t>
            </a:r>
            <a:r>
              <a:rPr lang="en-GB" baseline="0" dirty="0" err="1" smtClean="0"/>
              <a:t>gydag</a:t>
            </a:r>
            <a:r>
              <a:rPr lang="en-GB" baseline="0" dirty="0" smtClean="0"/>
              <a:t> </a:t>
            </a:r>
            <a:r>
              <a:rPr lang="en-GB" baseline="0" dirty="0" err="1" smtClean="0"/>
              <a:t>myfyrio</a:t>
            </a:r>
            <a:r>
              <a:rPr lang="en-GB" baseline="0" dirty="0" smtClean="0"/>
              <a:t> </a:t>
            </a:r>
            <a:r>
              <a:rPr lang="en-GB" baseline="0" dirty="0" err="1" smtClean="0"/>
              <a:t>effeithiol</a:t>
            </a:r>
            <a:r>
              <a:rPr lang="en-GB" baseline="0" dirty="0" smtClean="0"/>
              <a:t> – </a:t>
            </a:r>
            <a:r>
              <a:rPr lang="en-GB" baseline="0" dirty="0" err="1" smtClean="0"/>
              <a:t>gwerthuso</a:t>
            </a:r>
            <a:r>
              <a:rPr lang="en-GB" baseline="0" dirty="0" smtClean="0"/>
              <a:t> a </a:t>
            </a:r>
            <a:r>
              <a:rPr lang="en-GB" baseline="0" dirty="0" err="1" smtClean="0"/>
              <a:t>dadansoddi</a:t>
            </a:r>
            <a:r>
              <a:rPr lang="en-GB" baseline="0" dirty="0" smtClean="0"/>
              <a:t> </a:t>
            </a:r>
            <a:r>
              <a:rPr lang="en-GB" baseline="0" dirty="0" err="1" smtClean="0"/>
              <a:t>sy’n</a:t>
            </a:r>
            <a:r>
              <a:rPr lang="en-GB" baseline="0" dirty="0" smtClean="0"/>
              <a:t> </a:t>
            </a:r>
            <a:r>
              <a:rPr lang="en-GB" baseline="0" dirty="0" err="1" smtClean="0"/>
              <a:t>gysylltiedig</a:t>
            </a:r>
            <a:r>
              <a:rPr lang="en-GB" baseline="0" dirty="0" smtClean="0"/>
              <a:t> â </a:t>
            </a:r>
            <a:r>
              <a:rPr lang="en-GB" baseline="0" dirty="0" err="1" smtClean="0"/>
              <a:t>damcaniaeth</a:t>
            </a:r>
            <a:r>
              <a:rPr lang="en-GB" baseline="0" dirty="0" smtClean="0"/>
              <a:t>, a </a:t>
            </a:r>
            <a:r>
              <a:rPr lang="en-GB" baseline="0" dirty="0" err="1" smtClean="0"/>
              <a:t>chasgliadau</a:t>
            </a:r>
            <a:r>
              <a:rPr lang="en-GB" baseline="0" dirty="0" smtClean="0"/>
              <a:t> a </a:t>
            </a:r>
            <a:r>
              <a:rPr lang="en-GB" baseline="0" dirty="0" err="1" smtClean="0"/>
              <a:t>gweithredoedd</a:t>
            </a:r>
            <a:r>
              <a:rPr lang="en-GB" baseline="0" dirty="0" smtClean="0"/>
              <a:t> </a:t>
            </a:r>
            <a:r>
              <a:rPr lang="en-GB" baseline="0" dirty="0" err="1" smtClean="0"/>
              <a:t>sy’n</a:t>
            </a:r>
            <a:r>
              <a:rPr lang="en-GB" baseline="0" dirty="0" smtClean="0"/>
              <a:t> </a:t>
            </a:r>
            <a:r>
              <a:rPr lang="en-GB" baseline="0" dirty="0" err="1" smtClean="0"/>
              <a:t>arwain</a:t>
            </a:r>
            <a:r>
              <a:rPr lang="en-GB" baseline="0" dirty="0" smtClean="0"/>
              <a:t> at </a:t>
            </a:r>
            <a:r>
              <a:rPr lang="en-GB" baseline="0" dirty="0" err="1" smtClean="0"/>
              <a:t>brofiad</a:t>
            </a:r>
            <a:r>
              <a:rPr lang="en-GB" baseline="0" dirty="0" smtClean="0"/>
              <a:t> </a:t>
            </a:r>
            <a:r>
              <a:rPr lang="en-GB" baseline="0" dirty="0" err="1" smtClean="0"/>
              <a:t>sydd</a:t>
            </a:r>
            <a:r>
              <a:rPr lang="en-GB" baseline="0" dirty="0" smtClean="0"/>
              <a:t> </a:t>
            </a:r>
            <a:r>
              <a:rPr lang="en-GB" baseline="0" dirty="0" err="1" smtClean="0"/>
              <a:t>wedi’i</a:t>
            </a:r>
            <a:r>
              <a:rPr lang="en-GB" baseline="0" dirty="0" smtClean="0"/>
              <a:t> </a:t>
            </a:r>
            <a:r>
              <a:rPr lang="en-GB" baseline="0" dirty="0" err="1" smtClean="0"/>
              <a:t>drawsnewid</a:t>
            </a:r>
            <a:r>
              <a:rPr lang="en-GB" baseline="0" dirty="0" smtClean="0"/>
              <a:t>.</a:t>
            </a:r>
            <a:endParaRPr lang="en-GB" dirty="0"/>
          </a:p>
        </p:txBody>
      </p:sp>
      <p:sp>
        <p:nvSpPr>
          <p:cNvPr id="4" name="Slide Number Placeholder 3"/>
          <p:cNvSpPr>
            <a:spLocks noGrp="1"/>
          </p:cNvSpPr>
          <p:nvPr>
            <p:ph type="sldNum" sz="quarter" idx="10"/>
          </p:nvPr>
        </p:nvSpPr>
        <p:spPr/>
        <p:txBody>
          <a:bodyPr/>
          <a:lstStyle/>
          <a:p>
            <a:fld id="{F550A699-12F3-4F76-B362-8DBDCC4CE72F}" type="slidenum">
              <a:rPr lang="en-GB" smtClean="0"/>
              <a:t>21</a:t>
            </a:fld>
            <a:endParaRPr lang="en-GB"/>
          </a:p>
        </p:txBody>
      </p:sp>
    </p:spTree>
    <p:extLst>
      <p:ext uri="{BB962C8B-B14F-4D97-AF65-F5344CB8AC3E}">
        <p14:creationId xmlns:p14="http://schemas.microsoft.com/office/powerpoint/2010/main" val="26346886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550A699-12F3-4F76-B362-8DBDCC4CE72F}" type="slidenum">
              <a:rPr lang="en-GB" smtClean="0"/>
              <a:t>22</a:t>
            </a:fld>
            <a:endParaRPr lang="en-GB"/>
          </a:p>
        </p:txBody>
      </p:sp>
    </p:spTree>
    <p:extLst>
      <p:ext uri="{BB962C8B-B14F-4D97-AF65-F5344CB8AC3E}">
        <p14:creationId xmlns:p14="http://schemas.microsoft.com/office/powerpoint/2010/main" val="31518013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Defnyddio’r</a:t>
            </a:r>
            <a:r>
              <a:rPr lang="en-GB" dirty="0" smtClean="0"/>
              <a:t> </a:t>
            </a:r>
            <a:r>
              <a:rPr lang="en-GB" dirty="0" err="1" smtClean="0"/>
              <a:t>Llawlyfr</a:t>
            </a:r>
            <a:r>
              <a:rPr lang="en-GB" dirty="0" smtClean="0"/>
              <a:t> </a:t>
            </a:r>
            <a:r>
              <a:rPr lang="en-GB" dirty="0" err="1" smtClean="0"/>
              <a:t>Pontio</a:t>
            </a:r>
            <a:r>
              <a:rPr lang="en-GB" dirty="0" smtClean="0"/>
              <a:t> </a:t>
            </a:r>
            <a:r>
              <a:rPr lang="en-GB" dirty="0" err="1" smtClean="0"/>
              <a:t>ar</a:t>
            </a:r>
            <a:r>
              <a:rPr lang="en-GB" dirty="0" smtClean="0"/>
              <a:t> </a:t>
            </a:r>
            <a:r>
              <a:rPr lang="en-GB" dirty="0" err="1" smtClean="0"/>
              <a:t>gyfer</a:t>
            </a:r>
            <a:r>
              <a:rPr lang="en-GB" dirty="0" smtClean="0"/>
              <a:t> y </a:t>
            </a:r>
            <a:r>
              <a:rPr lang="en-GB" dirty="0" err="1" smtClean="0"/>
              <a:t>rhan</a:t>
            </a:r>
            <a:r>
              <a:rPr lang="en-GB" baseline="0" dirty="0" smtClean="0"/>
              <a:t> hon.</a:t>
            </a:r>
          </a:p>
          <a:p>
            <a:r>
              <a:rPr lang="en-GB" baseline="0" dirty="0" smtClean="0"/>
              <a:t>Use the Bridging Handbook for this section.</a:t>
            </a:r>
            <a:endParaRPr lang="en-GB" dirty="0"/>
          </a:p>
        </p:txBody>
      </p:sp>
      <p:sp>
        <p:nvSpPr>
          <p:cNvPr id="4" name="Slide Number Placeholder 3"/>
          <p:cNvSpPr>
            <a:spLocks noGrp="1"/>
          </p:cNvSpPr>
          <p:nvPr>
            <p:ph type="sldNum" sz="quarter" idx="10"/>
          </p:nvPr>
        </p:nvSpPr>
        <p:spPr/>
        <p:txBody>
          <a:bodyPr/>
          <a:lstStyle/>
          <a:p>
            <a:fld id="{D11E2F3F-B754-4B43-9475-3296B25F572D}" type="slidenum">
              <a:rPr lang="en-US" smtClean="0"/>
              <a:pPr/>
              <a:t>24</a:t>
            </a:fld>
            <a:endParaRPr lang="en-US"/>
          </a:p>
        </p:txBody>
      </p:sp>
    </p:spTree>
    <p:extLst>
      <p:ext uri="{BB962C8B-B14F-4D97-AF65-F5344CB8AC3E}">
        <p14:creationId xmlns:p14="http://schemas.microsoft.com/office/powerpoint/2010/main" val="88726815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Esbonio </a:t>
            </a:r>
            <a:r>
              <a:rPr lang="en-GB" dirty="0" err="1" smtClean="0"/>
              <a:t>ystyr</a:t>
            </a:r>
            <a:r>
              <a:rPr lang="en-GB" baseline="0" dirty="0" smtClean="0"/>
              <a:t> a </a:t>
            </a:r>
            <a:r>
              <a:rPr lang="en-GB" baseline="0" dirty="0" err="1" smtClean="0"/>
              <a:t>phwrpas</a:t>
            </a:r>
            <a:r>
              <a:rPr lang="en-GB" baseline="0" dirty="0" smtClean="0"/>
              <a:t> </a:t>
            </a:r>
            <a:r>
              <a:rPr lang="en-GB" baseline="0" dirty="0" err="1" smtClean="0"/>
              <a:t>pontio</a:t>
            </a:r>
            <a:r>
              <a:rPr lang="en-GB" baseline="0" dirty="0" smtClean="0"/>
              <a:t>.</a:t>
            </a:r>
          </a:p>
          <a:p>
            <a:r>
              <a:rPr lang="en-GB" baseline="0" dirty="0" smtClean="0"/>
              <a:t>Explain the meaning and purpose of bridging.</a:t>
            </a:r>
            <a:endParaRPr lang="en-GB" dirty="0" smtClean="0"/>
          </a:p>
          <a:p>
            <a:endParaRPr lang="en-GB" dirty="0"/>
          </a:p>
        </p:txBody>
      </p:sp>
      <p:sp>
        <p:nvSpPr>
          <p:cNvPr id="4" name="Slide Number Placeholder 3"/>
          <p:cNvSpPr>
            <a:spLocks noGrp="1"/>
          </p:cNvSpPr>
          <p:nvPr>
            <p:ph type="sldNum" sz="quarter" idx="10"/>
          </p:nvPr>
        </p:nvSpPr>
        <p:spPr/>
        <p:txBody>
          <a:bodyPr/>
          <a:lstStyle/>
          <a:p>
            <a:fld id="{D11E2F3F-B754-4B43-9475-3296B25F572D}" type="slidenum">
              <a:rPr lang="en-US" smtClean="0"/>
              <a:pPr/>
              <a:t>25</a:t>
            </a:fld>
            <a:endParaRPr lang="en-US"/>
          </a:p>
        </p:txBody>
      </p:sp>
    </p:spTree>
    <p:extLst>
      <p:ext uri="{BB962C8B-B14F-4D97-AF65-F5344CB8AC3E}">
        <p14:creationId xmlns:p14="http://schemas.microsoft.com/office/powerpoint/2010/main" val="9656038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FF16E8AC-E80C-6247-B26A-B0E63BD5A8FB}" type="datetimeFigureOut">
              <a:rPr lang="en-US" smtClean="0"/>
              <a:pPr/>
              <a:t>11/12/2018</a:t>
            </a:fld>
            <a:endParaRPr 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2361A3BC-1721-41A9-A28E-3ABDE20B2BFB}"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F16E8AC-E80C-6247-B26A-B0E63BD5A8FB}" type="datetimeFigureOut">
              <a:rPr lang="en-US" smtClean="0"/>
              <a:pPr/>
              <a:t>11/12/2018</a:t>
            </a:fld>
            <a:endParaRPr 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ED357AA-FABF-AA4B-9415-FFC06ACDC7FB}" type="slidenum">
              <a:rPr lang="en-US" smtClean="0"/>
              <a:pPr/>
              <a:t>‹#›</a:t>
            </a:fld>
            <a:endParaRPr lang="en-US"/>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F16E8AC-E80C-6247-B26A-B0E63BD5A8FB}" type="datetimeFigureOut">
              <a:rPr lang="en-US" smtClean="0"/>
              <a:pPr/>
              <a:t>11/12/2018</a:t>
            </a:fld>
            <a:endParaRPr lang="en-US"/>
          </a:p>
        </p:txBody>
      </p:sp>
      <p:sp>
        <p:nvSpPr>
          <p:cNvPr id="6" name="Slide Number Placeholder 5"/>
          <p:cNvSpPr>
            <a:spLocks noGrp="1"/>
          </p:cNvSpPr>
          <p:nvPr>
            <p:ph type="sldNum" sz="quarter" idx="12"/>
          </p:nvPr>
        </p:nvSpPr>
        <p:spPr/>
        <p:txBody>
          <a:bodyPr/>
          <a:lstStyle/>
          <a:p>
            <a:fld id="{2361A3BC-1721-41A9-A28E-3ABDE20B2BFB}"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F16E8AC-E80C-6247-B26A-B0E63BD5A8FB}" type="datetimeFigureOut">
              <a:rPr lang="en-US" smtClean="0"/>
              <a:pPr/>
              <a:t>11/12/2018</a:t>
            </a:fld>
            <a:endParaRPr lang="en-US"/>
          </a:p>
        </p:txBody>
      </p:sp>
      <p:sp>
        <p:nvSpPr>
          <p:cNvPr id="7" name="Slide Number Placeholder 6"/>
          <p:cNvSpPr>
            <a:spLocks noGrp="1"/>
          </p:cNvSpPr>
          <p:nvPr>
            <p:ph type="sldNum" sz="quarter" idx="12"/>
          </p:nvPr>
        </p:nvSpPr>
        <p:spPr/>
        <p:txBody>
          <a:bodyPr/>
          <a:lstStyle/>
          <a:p>
            <a:fld id="{4ED357AA-FABF-AA4B-9415-FFC06ACDC7FB}" type="slidenum">
              <a:rPr lang="en-US" smtClean="0"/>
              <a:pPr/>
              <a:t>‹#›</a:t>
            </a:fld>
            <a:endParaRPr lang="en-US"/>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F16E8AC-E80C-6247-B26A-B0E63BD5A8FB}" type="datetimeFigureOut">
              <a:rPr lang="en-US" smtClean="0"/>
              <a:pPr/>
              <a:t>11/12/2018</a:t>
            </a:fld>
            <a:endParaRPr lang="en-US"/>
          </a:p>
        </p:txBody>
      </p:sp>
      <p:sp>
        <p:nvSpPr>
          <p:cNvPr id="9" name="Slide Number Placeholder 8"/>
          <p:cNvSpPr>
            <a:spLocks noGrp="1"/>
          </p:cNvSpPr>
          <p:nvPr>
            <p:ph type="sldNum" sz="quarter" idx="12"/>
          </p:nvPr>
        </p:nvSpPr>
        <p:spPr/>
        <p:txBody>
          <a:bodyPr/>
          <a:lstStyle/>
          <a:p>
            <a:fld id="{4ED357AA-FABF-AA4B-9415-FFC06ACDC7FB}" type="slidenum">
              <a:rPr lang="en-US" smtClean="0"/>
              <a:pPr/>
              <a:t>‹#›</a:t>
            </a:fld>
            <a:endParaRPr lang="en-US"/>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F16E8AC-E80C-6247-B26A-B0E63BD5A8FB}" type="datetimeFigureOut">
              <a:rPr lang="en-US" smtClean="0"/>
              <a:pPr/>
              <a:t>11/12/2018</a:t>
            </a:fld>
            <a:endParaRPr lang="en-US"/>
          </a:p>
        </p:txBody>
      </p:sp>
      <p:sp>
        <p:nvSpPr>
          <p:cNvPr id="5" name="Slide Number Placeholder 4"/>
          <p:cNvSpPr>
            <a:spLocks noGrp="1"/>
          </p:cNvSpPr>
          <p:nvPr>
            <p:ph type="sldNum" sz="quarter" idx="12"/>
          </p:nvPr>
        </p:nvSpPr>
        <p:spPr/>
        <p:txBody>
          <a:bodyPr/>
          <a:lstStyle/>
          <a:p>
            <a:fld id="{4ED357AA-FABF-AA4B-9415-FFC06ACDC7FB}" type="slidenum">
              <a:rPr lang="en-US" smtClean="0"/>
              <a:pPr/>
              <a:t>‹#›</a:t>
            </a:fld>
            <a:endParaRPr lang="en-US"/>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16E8AC-E80C-6247-B26A-B0E63BD5A8FB}" type="datetimeFigureOut">
              <a:rPr lang="en-US" smtClean="0"/>
              <a:pPr/>
              <a:t>11/12/2018</a:t>
            </a:fld>
            <a:endParaRPr lang="en-US"/>
          </a:p>
        </p:txBody>
      </p:sp>
      <p:sp>
        <p:nvSpPr>
          <p:cNvPr id="4" name="Slide Number Placeholder 3"/>
          <p:cNvSpPr>
            <a:spLocks noGrp="1"/>
          </p:cNvSpPr>
          <p:nvPr>
            <p:ph type="sldNum" sz="quarter" idx="12"/>
          </p:nvPr>
        </p:nvSpPr>
        <p:spPr/>
        <p:txBody>
          <a:bodyPr/>
          <a:lstStyle/>
          <a:p>
            <a:fld id="{4ED357AA-FABF-AA4B-9415-FFC06ACDC7FB}" type="slidenum">
              <a:rPr lang="en-US" smtClean="0"/>
              <a:pPr/>
              <a:t>‹#›</a:t>
            </a:fld>
            <a:endParaRPr lang="en-US"/>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F16E8AC-E80C-6247-B26A-B0E63BD5A8FB}" type="datetimeFigureOut">
              <a:rPr lang="en-US" smtClean="0"/>
              <a:pPr/>
              <a:t>11/12/2018</a:t>
            </a:fld>
            <a:endParaRPr lang="en-US"/>
          </a:p>
        </p:txBody>
      </p:sp>
      <p:sp>
        <p:nvSpPr>
          <p:cNvPr id="7" name="Slide Number Placeholder 6"/>
          <p:cNvSpPr>
            <a:spLocks noGrp="1"/>
          </p:cNvSpPr>
          <p:nvPr>
            <p:ph type="sldNum" sz="quarter" idx="12"/>
          </p:nvPr>
        </p:nvSpPr>
        <p:spPr/>
        <p:txBody>
          <a:bodyPr/>
          <a:lstStyle/>
          <a:p>
            <a:fld id="{4ED357AA-FABF-AA4B-9415-FFC06ACDC7FB}" type="slidenum">
              <a:rPr lang="en-US" smtClean="0"/>
              <a:pPr/>
              <a:t>‹#›</a:t>
            </a:fld>
            <a:endParaRPr lang="en-US"/>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F16E8AC-E80C-6247-B26A-B0E63BD5A8FB}" type="datetimeFigureOut">
              <a:rPr lang="en-US" smtClean="0"/>
              <a:pPr/>
              <a:t>11/12/2018</a:t>
            </a:fld>
            <a:endParaRPr lang="en-US"/>
          </a:p>
        </p:txBody>
      </p:sp>
      <p:sp>
        <p:nvSpPr>
          <p:cNvPr id="7" name="Slide Number Placeholder 6"/>
          <p:cNvSpPr>
            <a:spLocks noGrp="1"/>
          </p:cNvSpPr>
          <p:nvPr>
            <p:ph type="sldNum" sz="quarter" idx="12"/>
          </p:nvPr>
        </p:nvSpPr>
        <p:spPr/>
        <p:txBody>
          <a:bodyPr/>
          <a:lstStyle/>
          <a:p>
            <a:fld id="{4ED357AA-FABF-AA4B-9415-FFC06ACDC7FB}" type="slidenum">
              <a:rPr lang="en-US" smtClean="0"/>
              <a:pPr/>
              <a:t>‹#›</a:t>
            </a:fld>
            <a:endParaRPr lang="en-US"/>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F16E8AC-E80C-6247-B26A-B0E63BD5A8FB}" type="datetimeFigureOut">
              <a:rPr lang="en-US" smtClean="0"/>
              <a:pPr/>
              <a:t>11/12/2018</a:t>
            </a:fld>
            <a:endParaRPr lang="en-US"/>
          </a:p>
        </p:txBody>
      </p:sp>
      <p:sp>
        <p:nvSpPr>
          <p:cNvPr id="6" name="Slide Number Placeholder 5"/>
          <p:cNvSpPr>
            <a:spLocks noGrp="1"/>
          </p:cNvSpPr>
          <p:nvPr>
            <p:ph type="sldNum" sz="quarter" idx="12"/>
          </p:nvPr>
        </p:nvSpPr>
        <p:spPr/>
        <p:txBody>
          <a:bodyPr/>
          <a:lstStyle/>
          <a:p>
            <a:fld id="{4ED357AA-FABF-AA4B-9415-FFC06ACDC7FB}" type="slidenum">
              <a:rPr lang="en-US" smtClean="0"/>
              <a:pPr/>
              <a:t>‹#›</a:t>
            </a:fld>
            <a:endParaRPr lang="en-US"/>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F16E8AC-E80C-6247-B26A-B0E63BD5A8FB}" type="datetimeFigureOut">
              <a:rPr lang="en-US" smtClean="0"/>
              <a:pPr/>
              <a:t>11/12/2018</a:t>
            </a:fld>
            <a:endParaRPr lang="en-US"/>
          </a:p>
        </p:txBody>
      </p:sp>
      <p:sp>
        <p:nvSpPr>
          <p:cNvPr id="6" name="Slide Number Placeholder 5"/>
          <p:cNvSpPr>
            <a:spLocks noGrp="1"/>
          </p:cNvSpPr>
          <p:nvPr>
            <p:ph type="sldNum" sz="quarter" idx="12"/>
          </p:nvPr>
        </p:nvSpPr>
        <p:spPr/>
        <p:txBody>
          <a:bodyPr/>
          <a:lstStyle/>
          <a:p>
            <a:fld id="{4ED357AA-FABF-AA4B-9415-FFC06ACDC7FB}" type="slidenum">
              <a:rPr lang="en-US" smtClean="0"/>
              <a:pPr/>
              <a:t>‹#›</a:t>
            </a:fld>
            <a:endParaRPr lang="en-US"/>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FF16E8AC-E80C-6247-B26A-B0E63BD5A8FB}" type="datetimeFigureOut">
              <a:rPr lang="en-US" smtClean="0"/>
              <a:pPr/>
              <a:t>11/12/2018</a:t>
            </a:fld>
            <a:endParaRPr lang="en-US"/>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4ED357AA-FABF-AA4B-9415-FFC06ACDC7FB}" type="slidenum">
              <a:rPr lang="en-US" smtClean="0"/>
              <a:pPr/>
              <a:t>‹#›</a:t>
            </a:fld>
            <a:endParaRPr lang="en-US"/>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860" r:id="rId1"/>
    <p:sldLayoutId id="2147483861" r:id="rId2"/>
    <p:sldLayoutId id="2147483862" r:id="rId3"/>
    <p:sldLayoutId id="2147483863" r:id="rId4"/>
    <p:sldLayoutId id="2147483864" r:id="rId5"/>
    <p:sldLayoutId id="2147483865" r:id="rId6"/>
    <p:sldLayoutId id="2147483866" r:id="rId7"/>
    <p:sldLayoutId id="2147483867" r:id="rId8"/>
    <p:sldLayoutId id="2147483868" r:id="rId9"/>
    <p:sldLayoutId id="2147483869" r:id="rId10"/>
    <p:sldLayoutId id="2147483870"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1.xml"/><Relationship Id="rId1" Type="http://schemas.openxmlformats.org/officeDocument/2006/relationships/slideLayout" Target="../slideLayouts/slideLayout6.xml"/><Relationship Id="rId4" Type="http://schemas.openxmlformats.org/officeDocument/2006/relationships/image" Target="../media/image2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24933" y="1462932"/>
            <a:ext cx="8195734" cy="1771335"/>
          </a:xfrm>
        </p:spPr>
        <p:txBody>
          <a:bodyPr>
            <a:normAutofit fontScale="90000"/>
          </a:bodyPr>
          <a:lstStyle/>
          <a:p>
            <a:r>
              <a:rPr lang="en-US" b="1" dirty="0" err="1" smtClean="0">
                <a:solidFill>
                  <a:schemeClr val="bg1"/>
                </a:solidFill>
              </a:rPr>
              <a:t>Cyflwyniad</a:t>
            </a:r>
            <a:r>
              <a:rPr lang="en-US" b="1" dirty="0" smtClean="0">
                <a:solidFill>
                  <a:schemeClr val="bg1"/>
                </a:solidFill>
              </a:rPr>
              <a:t> </a:t>
            </a:r>
            <a:r>
              <a:rPr lang="en-US" b="1" dirty="0" err="1" smtClean="0">
                <a:solidFill>
                  <a:schemeClr val="bg1"/>
                </a:solidFill>
              </a:rPr>
              <a:t>i</a:t>
            </a:r>
            <a:r>
              <a:rPr lang="en-US" b="1" dirty="0" smtClean="0">
                <a:solidFill>
                  <a:schemeClr val="bg1"/>
                </a:solidFill>
              </a:rPr>
              <a:t> </a:t>
            </a:r>
            <a:r>
              <a:rPr lang="en-US" b="1" dirty="0" err="1" smtClean="0">
                <a:solidFill>
                  <a:schemeClr val="bg1"/>
                </a:solidFill>
              </a:rPr>
              <a:t>Adfyfyrio</a:t>
            </a:r>
            <a:r>
              <a:rPr lang="en-US" b="1" dirty="0" smtClean="0">
                <a:solidFill>
                  <a:schemeClr val="bg1"/>
                </a:solidFill>
              </a:rPr>
              <a:t/>
            </a:r>
            <a:br>
              <a:rPr lang="en-US" b="1" dirty="0" smtClean="0">
                <a:solidFill>
                  <a:schemeClr val="bg1"/>
                </a:solidFill>
              </a:rPr>
            </a:br>
            <a:r>
              <a:rPr lang="en-US" b="1" dirty="0" smtClean="0">
                <a:solidFill>
                  <a:schemeClr val="bg1"/>
                </a:solidFill>
              </a:rPr>
              <a:t/>
            </a:r>
            <a:br>
              <a:rPr lang="en-US" b="1" dirty="0" smtClean="0">
                <a:solidFill>
                  <a:schemeClr val="bg1"/>
                </a:solidFill>
              </a:rPr>
            </a:br>
            <a:r>
              <a:rPr lang="en-US" b="1" dirty="0" smtClean="0">
                <a:solidFill>
                  <a:schemeClr val="bg1"/>
                </a:solidFill>
              </a:rPr>
              <a:t>An Introduction to Reflection</a:t>
            </a:r>
            <a:endParaRPr lang="en-US" b="1" dirty="0">
              <a:solidFill>
                <a:schemeClr val="bg1"/>
              </a:solidFill>
            </a:endParaRPr>
          </a:p>
        </p:txBody>
      </p:sp>
      <p:sp>
        <p:nvSpPr>
          <p:cNvPr id="5" name="Subtitle 2"/>
          <p:cNvSpPr>
            <a:spLocks noGrp="1"/>
          </p:cNvSpPr>
          <p:nvPr>
            <p:ph type="subTitle" idx="1"/>
          </p:nvPr>
        </p:nvSpPr>
        <p:spPr>
          <a:xfrm>
            <a:off x="1100161" y="2825305"/>
            <a:ext cx="6400800" cy="1752600"/>
          </a:xfrm>
        </p:spPr>
        <p:txBody>
          <a:bodyPr>
            <a:normAutofit/>
          </a:bodyPr>
          <a:lstStyle/>
          <a:p>
            <a:pPr marL="257175" indent="-257175">
              <a:buFont typeface="Arial" panose="020B0604020202020204" pitchFamily="34" charset="0"/>
              <a:buChar char="•"/>
            </a:pPr>
            <a:endParaRPr lang="en-GB" sz="2100" b="1" dirty="0">
              <a:solidFill>
                <a:schemeClr val="tx1"/>
              </a:solidFill>
            </a:endParaRPr>
          </a:p>
          <a:p>
            <a:pPr marL="257175" indent="-257175">
              <a:buFont typeface="Arial" panose="020B0604020202020204" pitchFamily="34" charset="0"/>
              <a:buChar char="•"/>
            </a:pPr>
            <a:endParaRPr lang="en-GB" sz="2100" b="1" dirty="0">
              <a:solidFill>
                <a:schemeClr val="tx1"/>
              </a:solidFill>
            </a:endParaRPr>
          </a:p>
        </p:txBody>
      </p:sp>
      <p:pic>
        <p:nvPicPr>
          <p:cNvPr id="6" name="Picture 5"/>
          <p:cNvPicPr>
            <a:picLocks noChangeAspect="1"/>
          </p:cNvPicPr>
          <p:nvPr/>
        </p:nvPicPr>
        <p:blipFill>
          <a:blip r:embed="rId3"/>
          <a:stretch>
            <a:fillRect/>
          </a:stretch>
        </p:blipFill>
        <p:spPr>
          <a:xfrm>
            <a:off x="744561" y="3534581"/>
            <a:ext cx="3016755" cy="2413404"/>
          </a:xfrm>
          <a:prstGeom prst="rect">
            <a:avLst/>
          </a:prstGeom>
        </p:spPr>
      </p:pic>
      <p:pic>
        <p:nvPicPr>
          <p:cNvPr id="7" name="Picture 6"/>
          <p:cNvPicPr>
            <a:picLocks noChangeAspect="1"/>
          </p:cNvPicPr>
          <p:nvPr/>
        </p:nvPicPr>
        <p:blipFill>
          <a:blip r:embed="rId4"/>
          <a:stretch>
            <a:fillRect/>
          </a:stretch>
        </p:blipFill>
        <p:spPr>
          <a:xfrm>
            <a:off x="5740400" y="3534581"/>
            <a:ext cx="3041950" cy="2413404"/>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lgn="l"/>
            <a:r>
              <a:rPr lang="en-GB" b="1" dirty="0" err="1" smtClean="0"/>
              <a:t>Nodau’r</a:t>
            </a:r>
            <a:r>
              <a:rPr lang="en-GB" b="1" dirty="0" smtClean="0"/>
              <a:t> </a:t>
            </a:r>
            <a:r>
              <a:rPr lang="en-GB" b="1" dirty="0" err="1" smtClean="0"/>
              <a:t>sesiwn</a:t>
            </a:r>
            <a:r>
              <a:rPr lang="en-GB" b="1" dirty="0" smtClean="0"/>
              <a:t/>
            </a:r>
            <a:br>
              <a:rPr lang="en-GB" b="1" dirty="0" smtClean="0"/>
            </a:br>
            <a:r>
              <a:rPr lang="en-GB" b="1" dirty="0" smtClean="0"/>
              <a:t>Session aims</a:t>
            </a:r>
            <a:endParaRPr lang="en-GB" b="1" dirty="0"/>
          </a:p>
        </p:txBody>
      </p:sp>
      <p:sp>
        <p:nvSpPr>
          <p:cNvPr id="5" name="Content Placeholder 4"/>
          <p:cNvSpPr>
            <a:spLocks noGrp="1"/>
          </p:cNvSpPr>
          <p:nvPr>
            <p:ph sz="half" idx="1"/>
          </p:nvPr>
        </p:nvSpPr>
        <p:spPr/>
        <p:txBody>
          <a:bodyPr>
            <a:normAutofit/>
          </a:bodyPr>
          <a:lstStyle/>
          <a:p>
            <a:pPr marL="0" indent="0">
              <a:buNone/>
            </a:pPr>
            <a:r>
              <a:rPr lang="en-GB" dirty="0" err="1" smtClean="0"/>
              <a:t>Nodau’r</a:t>
            </a:r>
            <a:r>
              <a:rPr lang="en-GB" dirty="0" smtClean="0"/>
              <a:t> </a:t>
            </a:r>
            <a:r>
              <a:rPr lang="en-GB" dirty="0" err="1" smtClean="0"/>
              <a:t>sesiwn</a:t>
            </a:r>
            <a:r>
              <a:rPr lang="en-GB" dirty="0" smtClean="0"/>
              <a:t> </a:t>
            </a:r>
            <a:r>
              <a:rPr lang="en-GB" dirty="0" err="1" smtClean="0"/>
              <a:t>hwn</a:t>
            </a:r>
            <a:r>
              <a:rPr lang="en-GB" dirty="0" smtClean="0"/>
              <a:t> </a:t>
            </a:r>
            <a:r>
              <a:rPr lang="en-GB" dirty="0" err="1" smtClean="0"/>
              <a:t>yw</a:t>
            </a:r>
            <a:r>
              <a:rPr lang="en-GB" dirty="0" smtClean="0"/>
              <a:t> </a:t>
            </a:r>
            <a:r>
              <a:rPr lang="en-GB" dirty="0" err="1" smtClean="0"/>
              <a:t>ateb</a:t>
            </a:r>
            <a:r>
              <a:rPr lang="en-GB" dirty="0" smtClean="0"/>
              <a:t> y </a:t>
            </a:r>
            <a:r>
              <a:rPr lang="en-GB" dirty="0" err="1" smtClean="0"/>
              <a:t>cwestiynau</a:t>
            </a:r>
            <a:r>
              <a:rPr lang="en-GB" dirty="0" smtClean="0"/>
              <a:t> </a:t>
            </a:r>
            <a:r>
              <a:rPr lang="en-GB" dirty="0" err="1" smtClean="0"/>
              <a:t>hyn</a:t>
            </a:r>
            <a:r>
              <a:rPr lang="en-GB" dirty="0" smtClean="0"/>
              <a:t>:</a:t>
            </a:r>
          </a:p>
          <a:p>
            <a:r>
              <a:rPr lang="en-GB" dirty="0"/>
              <a:t>Beth </a:t>
            </a:r>
            <a:r>
              <a:rPr lang="en-GB" dirty="0" err="1" smtClean="0"/>
              <a:t>mae</a:t>
            </a:r>
            <a:r>
              <a:rPr lang="en-GB" dirty="0" smtClean="0"/>
              <a:t> </a:t>
            </a:r>
            <a:r>
              <a:rPr lang="en-GB" dirty="0" err="1" smtClean="0"/>
              <a:t>adfyfyrio</a:t>
            </a:r>
            <a:r>
              <a:rPr lang="en-GB" dirty="0" smtClean="0"/>
              <a:t> </a:t>
            </a:r>
            <a:r>
              <a:rPr lang="en-GB" dirty="0" err="1" smtClean="0"/>
              <a:t>yn</a:t>
            </a:r>
            <a:r>
              <a:rPr lang="en-GB" dirty="0" smtClean="0"/>
              <a:t> </a:t>
            </a:r>
            <a:r>
              <a:rPr lang="en-GB" dirty="0" err="1"/>
              <a:t>ei</a:t>
            </a:r>
            <a:r>
              <a:rPr lang="en-GB" dirty="0"/>
              <a:t> </a:t>
            </a:r>
            <a:r>
              <a:rPr lang="en-GB" dirty="0" err="1"/>
              <a:t>olygu</a:t>
            </a:r>
            <a:r>
              <a:rPr lang="en-GB" dirty="0"/>
              <a:t>? </a:t>
            </a:r>
          </a:p>
          <a:p>
            <a:r>
              <a:rPr lang="en-GB" dirty="0"/>
              <a:t>Pam </a:t>
            </a:r>
            <a:r>
              <a:rPr lang="en-GB" dirty="0" err="1"/>
              <a:t>mae’n</a:t>
            </a:r>
            <a:r>
              <a:rPr lang="en-GB" dirty="0"/>
              <a:t> </a:t>
            </a:r>
            <a:r>
              <a:rPr lang="en-GB" dirty="0" err="1"/>
              <a:t>bwysig</a:t>
            </a:r>
            <a:r>
              <a:rPr lang="en-GB" dirty="0"/>
              <a:t>? </a:t>
            </a:r>
          </a:p>
          <a:p>
            <a:r>
              <a:rPr lang="en-GB" dirty="0"/>
              <a:t>Sut </a:t>
            </a:r>
            <a:r>
              <a:rPr lang="en-GB" dirty="0" err="1"/>
              <a:t>fedrwn</a:t>
            </a:r>
            <a:r>
              <a:rPr lang="en-GB" dirty="0"/>
              <a:t> </a:t>
            </a:r>
            <a:r>
              <a:rPr lang="en-GB" dirty="0" err="1"/>
              <a:t>ddatblygu’n</a:t>
            </a:r>
            <a:r>
              <a:rPr lang="en-GB" dirty="0"/>
              <a:t> </a:t>
            </a:r>
            <a:r>
              <a:rPr lang="en-GB" dirty="0" err="1"/>
              <a:t>sgiliau</a:t>
            </a:r>
            <a:r>
              <a:rPr lang="en-GB" dirty="0"/>
              <a:t> </a:t>
            </a:r>
            <a:r>
              <a:rPr lang="en-GB" dirty="0" err="1" smtClean="0"/>
              <a:t>adyfyrio</a:t>
            </a:r>
            <a:r>
              <a:rPr lang="en-GB" dirty="0" smtClean="0"/>
              <a:t>?</a:t>
            </a:r>
            <a:endParaRPr lang="en-GB" dirty="0"/>
          </a:p>
          <a:p>
            <a:pPr marL="0" indent="0">
              <a:buNone/>
            </a:pPr>
            <a:endParaRPr lang="en-GB" dirty="0"/>
          </a:p>
        </p:txBody>
      </p:sp>
      <p:sp>
        <p:nvSpPr>
          <p:cNvPr id="6" name="Content Placeholder 5"/>
          <p:cNvSpPr>
            <a:spLocks noGrp="1"/>
          </p:cNvSpPr>
          <p:nvPr>
            <p:ph sz="half" idx="2"/>
          </p:nvPr>
        </p:nvSpPr>
        <p:spPr>
          <a:xfrm>
            <a:off x="4648199" y="1600201"/>
            <a:ext cx="4326467" cy="3989040"/>
          </a:xfrm>
        </p:spPr>
        <p:txBody>
          <a:bodyPr>
            <a:normAutofit/>
          </a:bodyPr>
          <a:lstStyle/>
          <a:p>
            <a:pPr marL="0" indent="0">
              <a:buNone/>
            </a:pPr>
            <a:r>
              <a:rPr lang="en-GB" dirty="0" smtClean="0"/>
              <a:t>The aims of this session are to answer the following:</a:t>
            </a:r>
          </a:p>
          <a:p>
            <a:r>
              <a:rPr lang="en-GB" dirty="0" smtClean="0"/>
              <a:t>What does reflection mean?</a:t>
            </a:r>
          </a:p>
          <a:p>
            <a:r>
              <a:rPr lang="en-GB" dirty="0" smtClean="0"/>
              <a:t>Why is it important?</a:t>
            </a:r>
          </a:p>
          <a:p>
            <a:r>
              <a:rPr lang="en-GB" dirty="0" smtClean="0"/>
              <a:t>How can we develop our reflective skills?</a:t>
            </a:r>
          </a:p>
        </p:txBody>
      </p:sp>
      <p:pic>
        <p:nvPicPr>
          <p:cNvPr id="7" name="Picture 6"/>
          <p:cNvPicPr>
            <a:picLocks noChangeAspect="1"/>
          </p:cNvPicPr>
          <p:nvPr/>
        </p:nvPicPr>
        <p:blipFill>
          <a:blip r:embed="rId2"/>
          <a:stretch>
            <a:fillRect/>
          </a:stretch>
        </p:blipFill>
        <p:spPr>
          <a:xfrm>
            <a:off x="6811432" y="37572"/>
            <a:ext cx="1617132" cy="1617132"/>
          </a:xfrm>
          <a:prstGeom prst="rect">
            <a:avLst/>
          </a:prstGeom>
        </p:spPr>
      </p:pic>
    </p:spTree>
    <p:extLst>
      <p:ext uri="{BB962C8B-B14F-4D97-AF65-F5344CB8AC3E}">
        <p14:creationId xmlns:p14="http://schemas.microsoft.com/office/powerpoint/2010/main" val="36779551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PollEverywhere</a:t>
            </a:r>
            <a:endParaRPr lang="en-GB" dirty="0"/>
          </a:p>
        </p:txBody>
      </p:sp>
      <p:pic>
        <p:nvPicPr>
          <p:cNvPr id="5" name="Picture 4"/>
          <p:cNvPicPr>
            <a:picLocks noChangeAspect="1"/>
          </p:cNvPicPr>
          <p:nvPr/>
        </p:nvPicPr>
        <p:blipFill>
          <a:blip r:embed="rId2"/>
          <a:stretch>
            <a:fillRect/>
          </a:stretch>
        </p:blipFill>
        <p:spPr>
          <a:xfrm>
            <a:off x="468635" y="1417638"/>
            <a:ext cx="8218165" cy="4405873"/>
          </a:xfrm>
          <a:prstGeom prst="rect">
            <a:avLst/>
          </a:prstGeom>
        </p:spPr>
      </p:pic>
    </p:spTree>
    <p:extLst>
      <p:ext uri="{BB962C8B-B14F-4D97-AF65-F5344CB8AC3E}">
        <p14:creationId xmlns:p14="http://schemas.microsoft.com/office/powerpoint/2010/main" val="21318687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162"/>
            <a:ext cx="8229600" cy="1143000"/>
          </a:xfrm>
        </p:spPr>
        <p:txBody>
          <a:bodyPr/>
          <a:lstStyle/>
          <a:p>
            <a:pPr algn="l"/>
            <a:r>
              <a:rPr lang="en-GB" b="1" dirty="0" err="1" smtClean="0"/>
              <a:t>Safonau</a:t>
            </a:r>
            <a:r>
              <a:rPr lang="en-GB" b="1" dirty="0" smtClean="0"/>
              <a:t> SAC</a:t>
            </a:r>
            <a:endParaRPr lang="en-GB" b="1" dirty="0"/>
          </a:p>
        </p:txBody>
      </p:sp>
      <p:sp>
        <p:nvSpPr>
          <p:cNvPr id="3" name="Content Placeholder 2"/>
          <p:cNvSpPr>
            <a:spLocks noGrp="1"/>
          </p:cNvSpPr>
          <p:nvPr>
            <p:ph idx="1"/>
          </p:nvPr>
        </p:nvSpPr>
        <p:spPr>
          <a:xfrm>
            <a:off x="118533" y="1202267"/>
            <a:ext cx="8839200" cy="4605866"/>
          </a:xfrm>
        </p:spPr>
        <p:txBody>
          <a:bodyPr>
            <a:normAutofit lnSpcReduction="10000"/>
          </a:bodyPr>
          <a:lstStyle/>
          <a:p>
            <a:pPr marL="0" indent="0" fontAlgn="t">
              <a:buNone/>
            </a:pPr>
            <a:r>
              <a:rPr lang="cy-GB" b="1" dirty="0" smtClean="0"/>
              <a:t>Dywed S1.7:</a:t>
            </a:r>
            <a:endParaRPr lang="en-GB" dirty="0"/>
          </a:p>
          <a:p>
            <a:pPr fontAlgn="t"/>
            <a:r>
              <a:rPr lang="cy-GB" dirty="0" smtClean="0"/>
              <a:t>Eu </a:t>
            </a:r>
            <a:r>
              <a:rPr lang="cy-GB" dirty="0"/>
              <a:t>bod yn gallu cyfrannu at ddatblygiad ehangach yr ysgol a'r proffesiwn a'u bod yn ymwybodol o bwysigrwydd cadw gwybodaeth broffesiynol, dealltwriaeth a sgiliau wedi'u diweddaru'n barhaus a'u bod </a:t>
            </a:r>
            <a:r>
              <a:rPr lang="cy-GB" b="1" u="sng" dirty="0"/>
              <a:t>yn gallu ystyried eu harferion eu hunain.</a:t>
            </a:r>
            <a:r>
              <a:rPr lang="cy-GB" u="sng" dirty="0"/>
              <a:t> </a:t>
            </a:r>
            <a:r>
              <a:rPr lang="cy-GB" dirty="0"/>
              <a:t>Eu bod yn cydnabod eu hanghenion eu hunain ac </a:t>
            </a:r>
            <a:r>
              <a:rPr lang="cy-GB" b="1" u="sng" dirty="0"/>
              <a:t>yn cymryd cyfrifoldeb dros eu datblygiad proffesiynol parhaus.</a:t>
            </a:r>
            <a:endParaRPr lang="en-GB" dirty="0"/>
          </a:p>
          <a:p>
            <a:endParaRPr lang="en-GB" dirty="0"/>
          </a:p>
        </p:txBody>
      </p:sp>
      <p:pic>
        <p:nvPicPr>
          <p:cNvPr id="4" name="Picture 3"/>
          <p:cNvPicPr>
            <a:picLocks noChangeAspect="1"/>
          </p:cNvPicPr>
          <p:nvPr/>
        </p:nvPicPr>
        <p:blipFill>
          <a:blip r:embed="rId3"/>
          <a:stretch>
            <a:fillRect/>
          </a:stretch>
        </p:blipFill>
        <p:spPr>
          <a:xfrm>
            <a:off x="7355541" y="-241829"/>
            <a:ext cx="2175933" cy="2175933"/>
          </a:xfrm>
          <a:prstGeom prst="rect">
            <a:avLst/>
          </a:prstGeom>
        </p:spPr>
      </p:pic>
    </p:spTree>
    <p:extLst>
      <p:ext uri="{BB962C8B-B14F-4D97-AF65-F5344CB8AC3E}">
        <p14:creationId xmlns:p14="http://schemas.microsoft.com/office/powerpoint/2010/main" val="15309310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QTS Standards</a:t>
            </a:r>
            <a:endParaRPr lang="en-GB" b="1" dirty="0"/>
          </a:p>
        </p:txBody>
      </p:sp>
      <p:sp>
        <p:nvSpPr>
          <p:cNvPr id="3" name="Content Placeholder 2"/>
          <p:cNvSpPr>
            <a:spLocks noGrp="1"/>
          </p:cNvSpPr>
          <p:nvPr>
            <p:ph idx="1"/>
          </p:nvPr>
        </p:nvSpPr>
        <p:spPr>
          <a:xfrm>
            <a:off x="457200" y="1600201"/>
            <a:ext cx="8229600" cy="4173070"/>
          </a:xfrm>
        </p:spPr>
        <p:txBody>
          <a:bodyPr>
            <a:normAutofit fontScale="92500" lnSpcReduction="10000"/>
          </a:bodyPr>
          <a:lstStyle/>
          <a:p>
            <a:pPr marL="0" indent="0">
              <a:buNone/>
            </a:pPr>
            <a:r>
              <a:rPr lang="en-GB" sz="3800" b="1" dirty="0" smtClean="0"/>
              <a:t>S1.7 says:</a:t>
            </a:r>
            <a:endParaRPr lang="en-GB" sz="3800" b="1" dirty="0"/>
          </a:p>
          <a:p>
            <a:pPr marL="0" indent="0">
              <a:buNone/>
            </a:pPr>
            <a:r>
              <a:rPr lang="en-GB" dirty="0" smtClean="0"/>
              <a:t>They </a:t>
            </a:r>
            <a:r>
              <a:rPr lang="en-GB" dirty="0"/>
              <a:t>are able to contribute to the wider development of the school and profession and are aware of the importance of maintaining up-to-date professional knowledge, understanding and skills and </a:t>
            </a:r>
            <a:r>
              <a:rPr lang="en-GB" b="1" u="sng" dirty="0"/>
              <a:t>are able to reflect on their own practice</a:t>
            </a:r>
            <a:r>
              <a:rPr lang="en-GB" dirty="0"/>
              <a:t>. They recognise their own needs and </a:t>
            </a:r>
            <a:r>
              <a:rPr lang="en-GB" b="1" u="sng" dirty="0"/>
              <a:t>take responsibility for their continuing professional development.</a:t>
            </a:r>
          </a:p>
          <a:p>
            <a:pPr marL="0" indent="0">
              <a:buNone/>
            </a:pPr>
            <a:endParaRPr lang="en-GB" dirty="0" smtClean="0"/>
          </a:p>
          <a:p>
            <a:pPr marL="0" indent="0">
              <a:buNone/>
            </a:pPr>
            <a:endParaRPr lang="en-GB" dirty="0"/>
          </a:p>
        </p:txBody>
      </p:sp>
      <p:pic>
        <p:nvPicPr>
          <p:cNvPr id="4" name="Picture 3"/>
          <p:cNvPicPr>
            <a:picLocks noChangeAspect="1"/>
          </p:cNvPicPr>
          <p:nvPr/>
        </p:nvPicPr>
        <p:blipFill>
          <a:blip r:embed="rId2"/>
          <a:stretch>
            <a:fillRect/>
          </a:stretch>
        </p:blipFill>
        <p:spPr>
          <a:xfrm>
            <a:off x="7155798" y="0"/>
            <a:ext cx="2176461" cy="2176461"/>
          </a:xfrm>
          <a:prstGeom prst="rect">
            <a:avLst/>
          </a:prstGeom>
        </p:spPr>
      </p:pic>
    </p:spTree>
    <p:extLst>
      <p:ext uri="{BB962C8B-B14F-4D97-AF65-F5344CB8AC3E}">
        <p14:creationId xmlns:p14="http://schemas.microsoft.com/office/powerpoint/2010/main" val="14505496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292101"/>
            <a:ext cx="8906934" cy="1130300"/>
          </a:xfrm>
        </p:spPr>
        <p:txBody>
          <a:bodyPr>
            <a:normAutofit/>
          </a:bodyPr>
          <a:lstStyle/>
          <a:p>
            <a:pPr algn="l"/>
            <a:r>
              <a:rPr lang="en-GB" b="1" dirty="0" smtClean="0"/>
              <a:t>  Beth </a:t>
            </a:r>
            <a:r>
              <a:rPr lang="en-GB" b="1" dirty="0" err="1" smtClean="0"/>
              <a:t>mae’n</a:t>
            </a:r>
            <a:r>
              <a:rPr lang="en-GB" b="1" dirty="0" smtClean="0"/>
              <a:t> </a:t>
            </a:r>
            <a:r>
              <a:rPr lang="en-GB" b="1" dirty="0" err="1" smtClean="0"/>
              <a:t>ei</a:t>
            </a:r>
            <a:r>
              <a:rPr lang="en-GB" b="1" dirty="0" smtClean="0"/>
              <a:t> </a:t>
            </a:r>
            <a:r>
              <a:rPr lang="en-GB" b="1" dirty="0" err="1" smtClean="0"/>
              <a:t>olygu</a:t>
            </a:r>
            <a:r>
              <a:rPr lang="en-GB" b="1" dirty="0" smtClean="0"/>
              <a:t> </a:t>
            </a:r>
            <a:r>
              <a:rPr lang="en-GB" b="1" dirty="0" err="1"/>
              <a:t>i</a:t>
            </a:r>
            <a:r>
              <a:rPr lang="en-GB" b="1" dirty="0" smtClean="0"/>
              <a:t> </a:t>
            </a:r>
            <a:r>
              <a:rPr lang="en-GB" b="1" dirty="0" err="1"/>
              <a:t>f</a:t>
            </a:r>
            <a:r>
              <a:rPr lang="en-GB" b="1" dirty="0" err="1" smtClean="0"/>
              <a:t>yfyrio</a:t>
            </a:r>
            <a:r>
              <a:rPr lang="en-GB" b="1" dirty="0" smtClean="0"/>
              <a:t>?</a:t>
            </a:r>
            <a:endParaRPr lang="en-GB" b="1" dirty="0"/>
          </a:p>
        </p:txBody>
      </p:sp>
      <p:sp>
        <p:nvSpPr>
          <p:cNvPr id="3" name="Content Placeholder 2"/>
          <p:cNvSpPr>
            <a:spLocks noGrp="1"/>
          </p:cNvSpPr>
          <p:nvPr>
            <p:ph idx="1"/>
          </p:nvPr>
        </p:nvSpPr>
        <p:spPr>
          <a:xfrm>
            <a:off x="220133" y="1441836"/>
            <a:ext cx="8568267" cy="4010697"/>
          </a:xfrm>
        </p:spPr>
        <p:txBody>
          <a:bodyPr>
            <a:normAutofit lnSpcReduction="10000"/>
          </a:bodyPr>
          <a:lstStyle/>
          <a:p>
            <a:r>
              <a:rPr lang="en-GB" sz="2400" dirty="0"/>
              <a:t>‘</a:t>
            </a:r>
            <a:r>
              <a:rPr lang="en-GB" sz="2400" dirty="0" err="1"/>
              <a:t>Yn</a:t>
            </a:r>
            <a:r>
              <a:rPr lang="en-GB" sz="2400" dirty="0"/>
              <a:t> </a:t>
            </a:r>
            <a:r>
              <a:rPr lang="en-GB" sz="2400" dirty="0" err="1"/>
              <a:t>ei</a:t>
            </a:r>
            <a:r>
              <a:rPr lang="en-GB" sz="2400" dirty="0"/>
              <a:t> </a:t>
            </a:r>
            <a:r>
              <a:rPr lang="en-GB" sz="2400" dirty="0" err="1"/>
              <a:t>hanfod</a:t>
            </a:r>
            <a:r>
              <a:rPr lang="en-GB" sz="2400" dirty="0"/>
              <a:t>, </a:t>
            </a:r>
            <a:r>
              <a:rPr lang="en-GB" sz="2400" dirty="0" err="1"/>
              <a:t>mae</a:t>
            </a:r>
            <a:r>
              <a:rPr lang="en-GB" sz="2400" dirty="0"/>
              <a:t> </a:t>
            </a:r>
            <a:r>
              <a:rPr lang="en-GB" sz="2400" dirty="0" err="1"/>
              <a:t>ymarfer</a:t>
            </a:r>
            <a:r>
              <a:rPr lang="en-GB" sz="2400" dirty="0"/>
              <a:t> </a:t>
            </a:r>
            <a:r>
              <a:rPr lang="en-GB" sz="2400" dirty="0" err="1"/>
              <a:t>myfyriol</a:t>
            </a:r>
            <a:r>
              <a:rPr lang="en-GB" sz="2400" dirty="0"/>
              <a:t> </a:t>
            </a:r>
            <a:r>
              <a:rPr lang="en-GB" sz="2400" dirty="0" err="1"/>
              <a:t>yn</a:t>
            </a:r>
            <a:r>
              <a:rPr lang="en-GB" sz="2400" dirty="0"/>
              <a:t> broses o </a:t>
            </a:r>
            <a:r>
              <a:rPr lang="en-GB" sz="2400" dirty="0" err="1"/>
              <a:t>feddwl</a:t>
            </a:r>
            <a:r>
              <a:rPr lang="en-GB" sz="2400" dirty="0"/>
              <a:t> </a:t>
            </a:r>
            <a:r>
              <a:rPr lang="en-GB" sz="2400" dirty="0" err="1"/>
              <a:t>drwy</a:t>
            </a:r>
            <a:r>
              <a:rPr lang="en-GB" sz="2400" dirty="0"/>
              <a:t> </a:t>
            </a:r>
            <a:r>
              <a:rPr lang="en-GB" sz="2400" dirty="0" err="1"/>
              <a:t>faterion</a:t>
            </a:r>
            <a:r>
              <a:rPr lang="en-GB" sz="2400" dirty="0"/>
              <a:t>, </a:t>
            </a:r>
            <a:r>
              <a:rPr lang="en-GB" sz="2400" dirty="0" err="1"/>
              <a:t>problemau</a:t>
            </a:r>
            <a:r>
              <a:rPr lang="en-GB" sz="2400" dirty="0"/>
              <a:t> </a:t>
            </a:r>
            <a:r>
              <a:rPr lang="en-GB" sz="2400" dirty="0" err="1"/>
              <a:t>neu</a:t>
            </a:r>
            <a:r>
              <a:rPr lang="en-GB" sz="2400" dirty="0"/>
              <a:t> </a:t>
            </a:r>
            <a:r>
              <a:rPr lang="en-GB" sz="2400" dirty="0" err="1"/>
              <a:t>gyfyng-gyngor</a:t>
            </a:r>
            <a:r>
              <a:rPr lang="en-GB" sz="2400" dirty="0"/>
              <a:t> </a:t>
            </a:r>
            <a:r>
              <a:rPr lang="en-GB" sz="2400" dirty="0" err="1"/>
              <a:t>proffesiynol</a:t>
            </a:r>
            <a:r>
              <a:rPr lang="en-GB" sz="2400" dirty="0"/>
              <a:t> </a:t>
            </a:r>
            <a:r>
              <a:rPr lang="en-GB" sz="2400" dirty="0" err="1"/>
              <a:t>nad</a:t>
            </a:r>
            <a:r>
              <a:rPr lang="en-GB" sz="2400" dirty="0"/>
              <a:t> </a:t>
            </a:r>
            <a:r>
              <a:rPr lang="en-GB" sz="2400" dirty="0" err="1"/>
              <a:t>oes</a:t>
            </a:r>
            <a:r>
              <a:rPr lang="en-GB" sz="2400" dirty="0"/>
              <a:t> </a:t>
            </a:r>
            <a:r>
              <a:rPr lang="en-GB" sz="2400" dirty="0" err="1"/>
              <a:t>iddynt</a:t>
            </a:r>
            <a:r>
              <a:rPr lang="en-GB" sz="2400" dirty="0"/>
              <a:t> </a:t>
            </a:r>
            <a:r>
              <a:rPr lang="en-GB" sz="2400" dirty="0" err="1"/>
              <a:t>ateb</a:t>
            </a:r>
            <a:r>
              <a:rPr lang="en-GB" sz="2400" dirty="0"/>
              <a:t> </a:t>
            </a:r>
            <a:r>
              <a:rPr lang="en-GB" sz="2400" dirty="0" err="1"/>
              <a:t>amlwg</a:t>
            </a:r>
            <a:r>
              <a:rPr lang="en-GB" sz="2400" dirty="0"/>
              <a:t>’. </a:t>
            </a:r>
          </a:p>
          <a:p>
            <a:r>
              <a:rPr lang="en-GB" sz="2400" dirty="0"/>
              <a:t>‘</a:t>
            </a:r>
            <a:r>
              <a:rPr lang="en-GB" sz="2400" dirty="0" err="1"/>
              <a:t>Fodd</a:t>
            </a:r>
            <a:r>
              <a:rPr lang="en-GB" sz="2400" dirty="0"/>
              <a:t> </a:t>
            </a:r>
            <a:r>
              <a:rPr lang="en-GB" sz="2400" dirty="0" err="1"/>
              <a:t>bynnag</a:t>
            </a:r>
            <a:r>
              <a:rPr lang="en-GB" sz="2400" dirty="0"/>
              <a:t>, </a:t>
            </a:r>
            <a:r>
              <a:rPr lang="en-GB" sz="2400" dirty="0" err="1"/>
              <a:t>pwrpas</a:t>
            </a:r>
            <a:r>
              <a:rPr lang="en-GB" sz="2400" dirty="0"/>
              <a:t> </a:t>
            </a:r>
            <a:r>
              <a:rPr lang="en-GB" sz="2400" dirty="0" err="1"/>
              <a:t>ymarfer</a:t>
            </a:r>
            <a:r>
              <a:rPr lang="en-GB" sz="2400" dirty="0"/>
              <a:t> </a:t>
            </a:r>
            <a:r>
              <a:rPr lang="en-GB" sz="2400" dirty="0" err="1"/>
              <a:t>myfyriol</a:t>
            </a:r>
            <a:r>
              <a:rPr lang="en-GB" sz="2400" dirty="0"/>
              <a:t> </a:t>
            </a:r>
            <a:r>
              <a:rPr lang="en-GB" sz="2400" dirty="0" err="1"/>
              <a:t>yw</a:t>
            </a:r>
            <a:r>
              <a:rPr lang="en-GB" sz="2400" dirty="0"/>
              <a:t> </a:t>
            </a:r>
            <a:r>
              <a:rPr lang="en-GB" sz="2400" dirty="0" err="1"/>
              <a:t>eich</a:t>
            </a:r>
            <a:r>
              <a:rPr lang="en-GB" sz="2400" dirty="0"/>
              <a:t> </a:t>
            </a:r>
            <a:r>
              <a:rPr lang="en-GB" sz="2400" dirty="0" err="1"/>
              <a:t>cynorthwyo</a:t>
            </a:r>
            <a:r>
              <a:rPr lang="en-GB" sz="2400" dirty="0"/>
              <a:t> </a:t>
            </a:r>
            <a:r>
              <a:rPr lang="en-GB" sz="2400" dirty="0" err="1"/>
              <a:t>i</a:t>
            </a:r>
            <a:r>
              <a:rPr lang="en-GB" sz="2400" dirty="0"/>
              <a:t> </a:t>
            </a:r>
            <a:r>
              <a:rPr lang="en-GB" sz="2400" dirty="0" err="1"/>
              <a:t>wella’r</a:t>
            </a:r>
            <a:r>
              <a:rPr lang="en-GB" sz="2400" dirty="0"/>
              <a:t> </a:t>
            </a:r>
            <a:r>
              <a:rPr lang="en-GB" sz="2400" dirty="0" err="1"/>
              <a:t>hyn</a:t>
            </a:r>
            <a:r>
              <a:rPr lang="en-GB" sz="2400" dirty="0"/>
              <a:t> </a:t>
            </a:r>
            <a:r>
              <a:rPr lang="en-GB" sz="2400" dirty="0" err="1"/>
              <a:t>rydych</a:t>
            </a:r>
            <a:r>
              <a:rPr lang="en-GB" sz="2400" dirty="0"/>
              <a:t> </a:t>
            </a:r>
            <a:r>
              <a:rPr lang="en-GB" sz="2400" dirty="0" err="1"/>
              <a:t>yn</a:t>
            </a:r>
            <a:r>
              <a:rPr lang="en-GB" sz="2400" dirty="0"/>
              <a:t> </a:t>
            </a:r>
            <a:r>
              <a:rPr lang="en-GB" sz="2400" dirty="0" err="1"/>
              <a:t>ei</a:t>
            </a:r>
            <a:r>
              <a:rPr lang="en-GB" sz="2400" dirty="0"/>
              <a:t> </a:t>
            </a:r>
            <a:r>
              <a:rPr lang="en-GB" sz="2400" dirty="0" err="1"/>
              <a:t>wneud</a:t>
            </a:r>
            <a:r>
              <a:rPr lang="en-GB" sz="2400" dirty="0"/>
              <a:t> ac </a:t>
            </a:r>
            <a:r>
              <a:rPr lang="en-GB" sz="2400" dirty="0" err="1"/>
              <a:t>ymateb</a:t>
            </a:r>
            <a:r>
              <a:rPr lang="en-GB" sz="2400" dirty="0"/>
              <a:t> </a:t>
            </a:r>
            <a:r>
              <a:rPr lang="en-GB" sz="2400" dirty="0" err="1"/>
              <a:t>yn</a:t>
            </a:r>
            <a:r>
              <a:rPr lang="en-GB" sz="2400" dirty="0"/>
              <a:t> </a:t>
            </a:r>
            <a:r>
              <a:rPr lang="en-GB" sz="2400" dirty="0" err="1"/>
              <a:t>gadarnhaol</a:t>
            </a:r>
            <a:r>
              <a:rPr lang="en-GB" sz="2400" dirty="0"/>
              <a:t> </a:t>
            </a:r>
            <a:r>
              <a:rPr lang="en-GB" sz="2400" dirty="0" err="1"/>
              <a:t>i</a:t>
            </a:r>
            <a:r>
              <a:rPr lang="en-GB" sz="2400" dirty="0"/>
              <a:t> </a:t>
            </a:r>
            <a:r>
              <a:rPr lang="en-GB" sz="2400" dirty="0" err="1"/>
              <a:t>newidiadau</a:t>
            </a:r>
            <a:r>
              <a:rPr lang="en-GB" sz="2400" dirty="0"/>
              <a:t>. </a:t>
            </a:r>
            <a:r>
              <a:rPr lang="en-GB" sz="2400" dirty="0" err="1"/>
              <a:t>Yn</a:t>
            </a:r>
            <a:r>
              <a:rPr lang="en-GB" sz="2400" dirty="0"/>
              <a:t> </a:t>
            </a:r>
            <a:r>
              <a:rPr lang="en-GB" sz="2400" dirty="0" err="1"/>
              <a:t>gyffredinol</a:t>
            </a:r>
            <a:r>
              <a:rPr lang="en-GB" sz="2400" dirty="0"/>
              <a:t>, </a:t>
            </a:r>
            <a:r>
              <a:rPr lang="en-GB" sz="2400" dirty="0" err="1"/>
              <a:t>mae</a:t>
            </a:r>
            <a:r>
              <a:rPr lang="en-GB" sz="2400" dirty="0"/>
              <a:t> </a:t>
            </a:r>
            <a:r>
              <a:rPr lang="en-GB" sz="2400" dirty="0" err="1"/>
              <a:t>ymarferwyr</a:t>
            </a:r>
            <a:r>
              <a:rPr lang="en-GB" sz="2400" dirty="0"/>
              <a:t> </a:t>
            </a:r>
            <a:r>
              <a:rPr lang="en-GB" sz="2400" dirty="0" err="1"/>
              <a:t>myfyriol</a:t>
            </a:r>
            <a:r>
              <a:rPr lang="en-GB" sz="2400" dirty="0"/>
              <a:t> </a:t>
            </a:r>
            <a:r>
              <a:rPr lang="en-GB" sz="2400" dirty="0" err="1"/>
              <a:t>yn</a:t>
            </a:r>
            <a:r>
              <a:rPr lang="en-GB" sz="2400" dirty="0"/>
              <a:t> </a:t>
            </a:r>
            <a:r>
              <a:rPr lang="en-GB" sz="2400" dirty="0" err="1"/>
              <a:t>cwestiynu’n</a:t>
            </a:r>
            <a:r>
              <a:rPr lang="en-GB" sz="2400" dirty="0"/>
              <a:t> </a:t>
            </a:r>
            <a:r>
              <a:rPr lang="en-GB" sz="2400" dirty="0" err="1"/>
              <a:t>rheolaidd</a:t>
            </a:r>
            <a:r>
              <a:rPr lang="en-GB" sz="2400" dirty="0"/>
              <a:t> </a:t>
            </a:r>
            <a:r>
              <a:rPr lang="en-GB" sz="2400" dirty="0" err="1"/>
              <a:t>yr</a:t>
            </a:r>
            <a:r>
              <a:rPr lang="en-GB" sz="2400" dirty="0"/>
              <a:t> </a:t>
            </a:r>
            <a:r>
              <a:rPr lang="en-GB" sz="2400" dirty="0" err="1"/>
              <a:t>hyn</a:t>
            </a:r>
            <a:r>
              <a:rPr lang="en-GB" sz="2400" dirty="0"/>
              <a:t> </a:t>
            </a:r>
            <a:r>
              <a:rPr lang="en-GB" sz="2400" dirty="0" err="1"/>
              <a:t>maent</a:t>
            </a:r>
            <a:r>
              <a:rPr lang="en-GB" sz="2400" dirty="0"/>
              <a:t> </a:t>
            </a:r>
            <a:r>
              <a:rPr lang="en-GB" sz="2400" dirty="0" err="1"/>
              <a:t>yn</a:t>
            </a:r>
            <a:r>
              <a:rPr lang="en-GB" sz="2400" dirty="0"/>
              <a:t> </a:t>
            </a:r>
            <a:r>
              <a:rPr lang="en-GB" sz="2400" dirty="0" err="1"/>
              <a:t>ei</a:t>
            </a:r>
            <a:r>
              <a:rPr lang="en-GB" sz="2400" dirty="0"/>
              <a:t> </a:t>
            </a:r>
            <a:r>
              <a:rPr lang="en-GB" sz="2400" dirty="0" err="1"/>
              <a:t>wneud</a:t>
            </a:r>
            <a:r>
              <a:rPr lang="en-GB" sz="2400" dirty="0"/>
              <a:t> a </a:t>
            </a:r>
            <a:r>
              <a:rPr lang="en-GB" sz="2400" dirty="0" err="1"/>
              <a:t>pham</a:t>
            </a:r>
            <a:r>
              <a:rPr lang="en-GB" sz="2400" dirty="0"/>
              <a:t>, </a:t>
            </a:r>
            <a:r>
              <a:rPr lang="en-GB" sz="2400" dirty="0" err="1"/>
              <a:t>gyda</a:t>
            </a:r>
            <a:r>
              <a:rPr lang="en-GB" sz="2400" dirty="0"/>
              <a:t> </a:t>
            </a:r>
            <a:r>
              <a:rPr lang="en-GB" sz="2400" dirty="0" err="1"/>
              <a:t>golwg</a:t>
            </a:r>
            <a:r>
              <a:rPr lang="en-GB" sz="2400" dirty="0"/>
              <a:t> </a:t>
            </a:r>
            <a:r>
              <a:rPr lang="en-GB" sz="2400" dirty="0" err="1"/>
              <a:t>ar</a:t>
            </a:r>
            <a:r>
              <a:rPr lang="en-GB" sz="2400" dirty="0"/>
              <a:t> </a:t>
            </a:r>
            <a:r>
              <a:rPr lang="en-GB" sz="2400" dirty="0" err="1"/>
              <a:t>ddysgu</a:t>
            </a:r>
            <a:r>
              <a:rPr lang="en-GB" sz="2400" dirty="0"/>
              <a:t> </a:t>
            </a:r>
            <a:r>
              <a:rPr lang="en-GB" sz="2400" dirty="0" err="1"/>
              <a:t>yn</a:t>
            </a:r>
            <a:r>
              <a:rPr lang="en-GB" sz="2400" dirty="0"/>
              <a:t> </a:t>
            </a:r>
            <a:r>
              <a:rPr lang="en-GB" sz="2400" dirty="0" err="1"/>
              <a:t>sgil</a:t>
            </a:r>
            <a:r>
              <a:rPr lang="en-GB" sz="2400" dirty="0"/>
              <a:t> </a:t>
            </a:r>
            <a:r>
              <a:rPr lang="en-GB" sz="2400" dirty="0" err="1"/>
              <a:t>eu</a:t>
            </a:r>
            <a:r>
              <a:rPr lang="en-GB" sz="2400" dirty="0"/>
              <a:t> </a:t>
            </a:r>
            <a:r>
              <a:rPr lang="en-GB" sz="2400" dirty="0" err="1"/>
              <a:t>profiad</a:t>
            </a:r>
            <a:r>
              <a:rPr lang="en-GB" sz="2400" dirty="0"/>
              <a:t>. </a:t>
            </a:r>
            <a:r>
              <a:rPr lang="en-GB" sz="2400" dirty="0" err="1"/>
              <a:t>Maent</a:t>
            </a:r>
            <a:r>
              <a:rPr lang="en-GB" sz="2400" dirty="0"/>
              <a:t> </a:t>
            </a:r>
            <a:r>
              <a:rPr lang="en-GB" sz="2400" dirty="0" err="1"/>
              <a:t>yn</a:t>
            </a:r>
            <a:r>
              <a:rPr lang="en-GB" sz="2400" dirty="0"/>
              <a:t> </a:t>
            </a:r>
            <a:r>
              <a:rPr lang="en-GB" sz="2400" dirty="0" err="1"/>
              <a:t>gwerthuso’u</a:t>
            </a:r>
            <a:r>
              <a:rPr lang="en-GB" sz="2400" dirty="0"/>
              <a:t> </a:t>
            </a:r>
            <a:r>
              <a:rPr lang="en-GB" sz="2400" dirty="0" err="1"/>
              <a:t>hymarfer</a:t>
            </a:r>
            <a:r>
              <a:rPr lang="en-GB" sz="2400" dirty="0"/>
              <a:t>, </a:t>
            </a:r>
            <a:r>
              <a:rPr lang="en-GB" sz="2400" dirty="0" err="1"/>
              <a:t>gan</a:t>
            </a:r>
            <a:r>
              <a:rPr lang="en-GB" sz="2400" dirty="0"/>
              <a:t> </a:t>
            </a:r>
            <a:r>
              <a:rPr lang="en-GB" sz="2400" dirty="0" err="1"/>
              <a:t>amlygu</a:t>
            </a:r>
            <a:r>
              <a:rPr lang="en-GB" sz="2400" dirty="0"/>
              <a:t> </a:t>
            </a:r>
            <a:r>
              <a:rPr lang="en-GB" sz="2400" dirty="0" err="1"/>
              <a:t>eu</a:t>
            </a:r>
            <a:r>
              <a:rPr lang="en-GB" sz="2400" dirty="0"/>
              <a:t> </a:t>
            </a:r>
            <a:r>
              <a:rPr lang="en-GB" sz="2400" dirty="0" err="1"/>
              <a:t>cryfderau</a:t>
            </a:r>
            <a:r>
              <a:rPr lang="en-GB" sz="2400" dirty="0"/>
              <a:t> </a:t>
            </a:r>
            <a:r>
              <a:rPr lang="en-GB" sz="2400" dirty="0" err="1"/>
              <a:t>a’r</a:t>
            </a:r>
            <a:r>
              <a:rPr lang="en-GB" sz="2400" dirty="0"/>
              <a:t> </a:t>
            </a:r>
            <a:r>
              <a:rPr lang="en-GB" sz="2400" dirty="0" err="1"/>
              <a:t>meysydd</a:t>
            </a:r>
            <a:r>
              <a:rPr lang="en-GB" sz="2400" dirty="0"/>
              <a:t> </a:t>
            </a:r>
            <a:r>
              <a:rPr lang="en-GB" sz="2400" dirty="0" err="1"/>
              <a:t>ar</a:t>
            </a:r>
            <a:r>
              <a:rPr lang="en-GB" sz="2400" dirty="0"/>
              <a:t> </a:t>
            </a:r>
            <a:r>
              <a:rPr lang="en-GB" sz="2400" dirty="0" err="1"/>
              <a:t>gyfer</a:t>
            </a:r>
            <a:r>
              <a:rPr lang="en-GB" sz="2400" dirty="0"/>
              <a:t> </a:t>
            </a:r>
            <a:r>
              <a:rPr lang="en-GB" sz="2400" dirty="0" err="1"/>
              <a:t>eu</a:t>
            </a:r>
            <a:r>
              <a:rPr lang="en-GB" sz="2400" dirty="0"/>
              <a:t> </a:t>
            </a:r>
            <a:r>
              <a:rPr lang="en-GB" sz="2400" dirty="0" err="1"/>
              <a:t>datblygu</a:t>
            </a:r>
            <a:r>
              <a:rPr lang="en-GB" sz="2400" dirty="0"/>
              <a:t>. </a:t>
            </a:r>
          </a:p>
          <a:p>
            <a:pPr marL="0" indent="0" algn="r">
              <a:buNone/>
            </a:pPr>
            <a:r>
              <a:rPr lang="en-GB" sz="1800" dirty="0" smtClean="0"/>
              <a:t>(</a:t>
            </a:r>
            <a:r>
              <a:rPr lang="en-GB" sz="1800" dirty="0" err="1" smtClean="0"/>
              <a:t>Ymarfer</a:t>
            </a:r>
            <a:r>
              <a:rPr lang="en-GB" sz="1800" dirty="0" smtClean="0"/>
              <a:t> </a:t>
            </a:r>
            <a:r>
              <a:rPr lang="en-GB" sz="1800" dirty="0" err="1"/>
              <a:t>Myfyriol</a:t>
            </a:r>
            <a:r>
              <a:rPr lang="en-GB" sz="1800" dirty="0"/>
              <a:t>, </a:t>
            </a:r>
            <a:r>
              <a:rPr lang="en-GB" sz="1800" dirty="0" err="1"/>
              <a:t>LlC</a:t>
            </a:r>
            <a:r>
              <a:rPr lang="en-GB" sz="1800" dirty="0"/>
              <a:t>, </a:t>
            </a:r>
            <a:r>
              <a:rPr lang="en-GB" sz="1800" dirty="0" err="1" smtClean="0"/>
              <a:t>tt</a:t>
            </a:r>
            <a:r>
              <a:rPr lang="en-GB" sz="1800" dirty="0" smtClean="0"/>
              <a:t>. 3-4, 2015</a:t>
            </a:r>
            <a:r>
              <a:rPr lang="en-GB" sz="1800" dirty="0"/>
              <a:t>)</a:t>
            </a:r>
          </a:p>
        </p:txBody>
      </p:sp>
    </p:spTree>
    <p:extLst>
      <p:ext uri="{BB962C8B-B14F-4D97-AF65-F5344CB8AC3E}">
        <p14:creationId xmlns:p14="http://schemas.microsoft.com/office/powerpoint/2010/main" val="229827450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8965"/>
            <a:ext cx="8229600" cy="1143000"/>
          </a:xfrm>
        </p:spPr>
        <p:txBody>
          <a:bodyPr/>
          <a:lstStyle/>
          <a:p>
            <a:pPr algn="l"/>
            <a:r>
              <a:rPr lang="en-GB" b="1" dirty="0" smtClean="0"/>
              <a:t>What does it mean to reflect?</a:t>
            </a:r>
            <a:endParaRPr lang="en-GB" b="1" dirty="0"/>
          </a:p>
        </p:txBody>
      </p:sp>
      <p:sp>
        <p:nvSpPr>
          <p:cNvPr id="3" name="Content Placeholder 2"/>
          <p:cNvSpPr>
            <a:spLocks noGrp="1"/>
          </p:cNvSpPr>
          <p:nvPr>
            <p:ph idx="1"/>
          </p:nvPr>
        </p:nvSpPr>
        <p:spPr>
          <a:xfrm>
            <a:off x="457200" y="1151965"/>
            <a:ext cx="8229600" cy="4495800"/>
          </a:xfrm>
        </p:spPr>
        <p:txBody>
          <a:bodyPr>
            <a:normAutofit fontScale="85000" lnSpcReduction="10000"/>
          </a:bodyPr>
          <a:lstStyle/>
          <a:p>
            <a:r>
              <a:rPr lang="en-GB" dirty="0" smtClean="0"/>
              <a:t>‘Essentially</a:t>
            </a:r>
            <a:r>
              <a:rPr lang="en-GB" dirty="0"/>
              <a:t>, reflective practice is a process of thinking through professional issues, problems or dilemmas, which do not have an obvious solution</a:t>
            </a:r>
            <a:r>
              <a:rPr lang="en-GB" dirty="0" smtClean="0"/>
              <a:t>.’</a:t>
            </a:r>
          </a:p>
          <a:p>
            <a:r>
              <a:rPr lang="en-GB" dirty="0" smtClean="0"/>
              <a:t>‘However</a:t>
            </a:r>
            <a:r>
              <a:rPr lang="en-GB" dirty="0"/>
              <a:t>, reflective practice is designed to help you improve what you do and to respond positively to </a:t>
            </a:r>
            <a:r>
              <a:rPr lang="en-GB" dirty="0" smtClean="0"/>
              <a:t>change. </a:t>
            </a:r>
            <a:r>
              <a:rPr lang="en-GB" dirty="0"/>
              <a:t>Typically, reflective practitioners regularly question both what they do and why, with a view to learning from their experience. They evaluate their practice, drawing out strengths and areas for development. </a:t>
            </a:r>
            <a:r>
              <a:rPr lang="en-GB" dirty="0" smtClean="0"/>
              <a:t>‘</a:t>
            </a:r>
          </a:p>
          <a:p>
            <a:pPr marL="0" indent="0" algn="r">
              <a:buNone/>
            </a:pPr>
            <a:r>
              <a:rPr lang="en-GB" dirty="0" smtClean="0"/>
              <a:t>(</a:t>
            </a:r>
            <a:r>
              <a:rPr lang="en-GB" i="1" dirty="0" smtClean="0"/>
              <a:t>Reflective Practice, Welsh Government, pp 3-4, 2015</a:t>
            </a:r>
            <a:r>
              <a:rPr lang="en-GB" dirty="0" smtClean="0"/>
              <a:t>)</a:t>
            </a:r>
          </a:p>
          <a:p>
            <a:endParaRPr lang="en-GB" dirty="0"/>
          </a:p>
        </p:txBody>
      </p:sp>
    </p:spTree>
    <p:extLst>
      <p:ext uri="{BB962C8B-B14F-4D97-AF65-F5344CB8AC3E}">
        <p14:creationId xmlns:p14="http://schemas.microsoft.com/office/powerpoint/2010/main" val="3034783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386" y="241301"/>
            <a:ext cx="8568881" cy="1130300"/>
          </a:xfrm>
        </p:spPr>
        <p:txBody>
          <a:bodyPr>
            <a:normAutofit fontScale="90000"/>
          </a:bodyPr>
          <a:lstStyle/>
          <a:p>
            <a:pPr algn="l"/>
            <a:r>
              <a:rPr lang="en-GB" b="1" dirty="0" smtClean="0"/>
              <a:t>Pam </a:t>
            </a:r>
            <a:r>
              <a:rPr lang="en-GB" b="1" dirty="0" err="1" smtClean="0"/>
              <a:t>mae</a:t>
            </a:r>
            <a:r>
              <a:rPr lang="en-GB" b="1" dirty="0" smtClean="0"/>
              <a:t> </a:t>
            </a:r>
            <a:r>
              <a:rPr lang="en-GB" b="1" dirty="0" err="1" smtClean="0"/>
              <a:t>adfyfyrio</a:t>
            </a:r>
            <a:r>
              <a:rPr lang="en-GB" b="1" dirty="0" smtClean="0"/>
              <a:t> </a:t>
            </a:r>
            <a:r>
              <a:rPr lang="en-GB" b="1" dirty="0" err="1" smtClean="0"/>
              <a:t>yn</a:t>
            </a:r>
            <a:r>
              <a:rPr lang="en-GB" b="1" dirty="0" smtClean="0"/>
              <a:t> </a:t>
            </a:r>
            <a:r>
              <a:rPr lang="en-GB" b="1" dirty="0" err="1" smtClean="0"/>
              <a:t>bwysig</a:t>
            </a:r>
            <a:r>
              <a:rPr lang="en-GB" b="1" dirty="0" smtClean="0"/>
              <a:t>?</a:t>
            </a:r>
            <a:br>
              <a:rPr lang="en-GB" b="1" dirty="0" smtClean="0"/>
            </a:br>
            <a:r>
              <a:rPr lang="en-GB" b="1" dirty="0" smtClean="0"/>
              <a:t>Why is it important to reflect?</a:t>
            </a:r>
            <a:endParaRPr lang="en-GB" b="1" dirty="0"/>
          </a:p>
        </p:txBody>
      </p:sp>
      <p:sp>
        <p:nvSpPr>
          <p:cNvPr id="3" name="Content Placeholder 2"/>
          <p:cNvSpPr>
            <a:spLocks noGrp="1"/>
          </p:cNvSpPr>
          <p:nvPr>
            <p:ph idx="1"/>
          </p:nvPr>
        </p:nvSpPr>
        <p:spPr>
          <a:xfrm>
            <a:off x="434493" y="1710267"/>
            <a:ext cx="7981374" cy="3860799"/>
          </a:xfrm>
        </p:spPr>
        <p:txBody>
          <a:bodyPr>
            <a:normAutofit/>
          </a:bodyPr>
          <a:lstStyle/>
          <a:p>
            <a:r>
              <a:rPr lang="en-GB" sz="2700" dirty="0" err="1"/>
              <a:t>Edrychwch</a:t>
            </a:r>
            <a:r>
              <a:rPr lang="en-GB" sz="2700" dirty="0"/>
              <a:t> </a:t>
            </a:r>
            <a:r>
              <a:rPr lang="en-GB" sz="2700" dirty="0" err="1"/>
              <a:t>ar</a:t>
            </a:r>
            <a:r>
              <a:rPr lang="en-GB" sz="2700" dirty="0"/>
              <a:t> y </a:t>
            </a:r>
            <a:r>
              <a:rPr lang="en-GB" sz="2700" dirty="0" err="1"/>
              <a:t>cyfres</a:t>
            </a:r>
            <a:r>
              <a:rPr lang="en-GB" sz="2700" dirty="0"/>
              <a:t> o </a:t>
            </a:r>
            <a:r>
              <a:rPr lang="en-GB" sz="2700" dirty="0" err="1"/>
              <a:t>luniau</a:t>
            </a:r>
            <a:r>
              <a:rPr lang="en-GB" sz="2700" dirty="0"/>
              <a:t> </a:t>
            </a:r>
            <a:r>
              <a:rPr lang="en-GB" sz="2700" dirty="0" err="1"/>
              <a:t>ar</a:t>
            </a:r>
            <a:r>
              <a:rPr lang="en-GB" sz="2700" dirty="0"/>
              <a:t> y </a:t>
            </a:r>
            <a:r>
              <a:rPr lang="en-GB" sz="2700" dirty="0" err="1"/>
              <a:t>sleidiau</a:t>
            </a:r>
            <a:r>
              <a:rPr lang="en-GB" sz="2700" dirty="0"/>
              <a:t> </a:t>
            </a:r>
            <a:r>
              <a:rPr lang="en-GB" sz="2700" dirty="0" err="1"/>
              <a:t>nesaf</a:t>
            </a:r>
            <a:r>
              <a:rPr lang="en-GB" sz="2700" dirty="0"/>
              <a:t>. Beth </a:t>
            </a:r>
            <a:r>
              <a:rPr lang="en-GB" sz="2700" dirty="0" err="1"/>
              <a:t>maent</a:t>
            </a:r>
            <a:r>
              <a:rPr lang="en-GB" sz="2700" dirty="0"/>
              <a:t> </a:t>
            </a:r>
            <a:r>
              <a:rPr lang="en-GB" sz="2700" dirty="0" err="1"/>
              <a:t>yn</a:t>
            </a:r>
            <a:r>
              <a:rPr lang="en-GB" sz="2700" dirty="0"/>
              <a:t> </a:t>
            </a:r>
            <a:r>
              <a:rPr lang="en-GB" sz="2700" dirty="0" err="1"/>
              <a:t>ei</a:t>
            </a:r>
            <a:r>
              <a:rPr lang="en-GB" sz="2700" dirty="0"/>
              <a:t> </a:t>
            </a:r>
            <a:r>
              <a:rPr lang="en-GB" sz="2700" dirty="0" err="1"/>
              <a:t>ddweud</a:t>
            </a:r>
            <a:r>
              <a:rPr lang="en-GB" sz="2700" dirty="0"/>
              <a:t> </a:t>
            </a:r>
            <a:r>
              <a:rPr lang="en-GB" sz="2700" dirty="0" err="1"/>
              <a:t>wrthych</a:t>
            </a:r>
            <a:r>
              <a:rPr lang="en-GB" sz="2700" dirty="0"/>
              <a:t> am </a:t>
            </a:r>
            <a:r>
              <a:rPr lang="en-GB" sz="2700" dirty="0" err="1"/>
              <a:t>bwysigrwydd</a:t>
            </a:r>
            <a:r>
              <a:rPr lang="en-GB" sz="2700" dirty="0"/>
              <a:t> </a:t>
            </a:r>
            <a:r>
              <a:rPr lang="en-GB" sz="2700" dirty="0" err="1" smtClean="0"/>
              <a:t>adfyfyrio</a:t>
            </a:r>
            <a:r>
              <a:rPr lang="en-GB" sz="2700" dirty="0" smtClean="0"/>
              <a:t> </a:t>
            </a:r>
            <a:r>
              <a:rPr lang="en-GB" sz="2700" dirty="0" err="1"/>
              <a:t>ar</a:t>
            </a:r>
            <a:r>
              <a:rPr lang="en-GB" sz="2700" dirty="0"/>
              <a:t> </a:t>
            </a:r>
            <a:r>
              <a:rPr lang="en-GB" sz="2700" dirty="0" err="1"/>
              <a:t>eich</a:t>
            </a:r>
            <a:r>
              <a:rPr lang="en-GB" sz="2700" dirty="0"/>
              <a:t> </a:t>
            </a:r>
            <a:r>
              <a:rPr lang="en-GB" sz="2700" dirty="0" err="1"/>
              <a:t>ymarfer</a:t>
            </a:r>
            <a:r>
              <a:rPr lang="en-GB" sz="2700" dirty="0"/>
              <a:t>? </a:t>
            </a:r>
            <a:endParaRPr lang="en-GB" sz="2700" dirty="0" smtClean="0"/>
          </a:p>
          <a:p>
            <a:pPr marL="0" indent="0">
              <a:buNone/>
            </a:pPr>
            <a:endParaRPr lang="en-GB" sz="2700" dirty="0" smtClean="0"/>
          </a:p>
          <a:p>
            <a:r>
              <a:rPr lang="en-GB" sz="2700" dirty="0" smtClean="0"/>
              <a:t>Look at the series of pictures on the next slides. What do they tell you about the importance of reflecting on your practice?</a:t>
            </a:r>
            <a:endParaRPr lang="en-GB" sz="2700" dirty="0"/>
          </a:p>
        </p:txBody>
      </p:sp>
    </p:spTree>
    <p:extLst>
      <p:ext uri="{BB962C8B-B14F-4D97-AF65-F5344CB8AC3E}">
        <p14:creationId xmlns:p14="http://schemas.microsoft.com/office/powerpoint/2010/main" val="196422945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2770" name="Picture 2" descr="mentés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188" y="1160860"/>
            <a:ext cx="7993062" cy="449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704650"/>
      </p:ext>
    </p:extLst>
  </p:cSld>
  <p:clrMapOvr>
    <a:masterClrMapping/>
  </p:clrMapOvr>
  <p:transition spd="slow"/>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3794" name="Picture 2" descr="mentés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188" y="1160861"/>
            <a:ext cx="7993062" cy="44827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55183354"/>
      </p:ext>
    </p:extLst>
  </p:cSld>
  <p:clrMapOvr>
    <a:masterClrMapping/>
  </p:clrMapOvr>
  <p:transition spd="slow"/>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4818" name="Picture 2" descr="mentés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188" y="1160860"/>
            <a:ext cx="7993062" cy="449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8633342"/>
      </p:ext>
    </p:extLst>
  </p:cSld>
  <p:clrMapOvr>
    <a:masterClrMapping/>
  </p:clrMapOvr>
  <p:transition spd="slow"/>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5842" name="Picture 2" descr="mentés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188" y="1160861"/>
            <a:ext cx="7993062" cy="44969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05906747"/>
      </p:ext>
    </p:extLst>
  </p:cSld>
  <p:clrMapOvr>
    <a:masterClrMapping/>
  </p:clrMapOvr>
  <p:transition spd="slow"/>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6866" name="Picture 2" descr="mentés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188" y="1160860"/>
            <a:ext cx="7993062" cy="449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49596695"/>
      </p:ext>
    </p:extLst>
  </p:cSld>
  <p:clrMapOvr>
    <a:masterClrMapping/>
  </p:clrMapOvr>
  <p:transition spd="slow"/>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7890" name="Picture 2" descr="mentés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188" y="1160860"/>
            <a:ext cx="7993062" cy="449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29637026"/>
      </p:ext>
    </p:extLst>
  </p:cSld>
  <p:clrMapOvr>
    <a:masterClrMapping/>
  </p:clrMapOvr>
  <p:transition spd="slow"/>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8914" name="Picture 2" descr="mentés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188" y="1160860"/>
            <a:ext cx="7993062" cy="449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95177742"/>
      </p:ext>
    </p:extLst>
  </p:cSld>
  <p:clrMapOvr>
    <a:masterClrMapping/>
  </p:clrMapOvr>
  <p:transition spd="slow"/>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9938" name="Picture 2" descr="mentés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188" y="1160861"/>
            <a:ext cx="7993062" cy="44969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52498611"/>
      </p:ext>
    </p:extLst>
  </p:cSld>
  <p:clrMapOvr>
    <a:masterClrMapping/>
  </p:clrMapOvr>
  <p:transition spd="slow"/>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40962" name="Picture 2" descr="mentés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188" y="1160861"/>
            <a:ext cx="7993062" cy="44969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91290835"/>
      </p:ext>
    </p:extLst>
  </p:cSld>
  <p:clrMapOvr>
    <a:masterClrMapping/>
  </p:clrMapOvr>
  <p:transition spd="slow"/>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41986" name="Picture 2" descr="mentés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188" y="1160860"/>
            <a:ext cx="7993062" cy="44946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40976546"/>
      </p:ext>
    </p:extLst>
  </p:cSld>
  <p:clrMapOvr>
    <a:masterClrMapping/>
  </p:clrMapOvr>
  <p:transition spd="slow"/>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4546" y="822421"/>
            <a:ext cx="7514035" cy="2343151"/>
          </a:xfrm>
        </p:spPr>
        <p:txBody>
          <a:bodyPr>
            <a:normAutofit fontScale="92500" lnSpcReduction="10000"/>
          </a:bodyPr>
          <a:lstStyle/>
          <a:p>
            <a:pPr marL="0" indent="0">
              <a:buNone/>
            </a:pPr>
            <a:r>
              <a:rPr lang="en-GB" sz="3000" dirty="0"/>
              <a:t>Insanity: doing the same thing over and over again and expecting different results. </a:t>
            </a:r>
          </a:p>
          <a:p>
            <a:pPr marL="0" indent="0">
              <a:buNone/>
            </a:pPr>
            <a:endParaRPr lang="en-GB" sz="3000" dirty="0"/>
          </a:p>
          <a:p>
            <a:pPr marL="0" indent="0">
              <a:buNone/>
            </a:pPr>
            <a:r>
              <a:rPr lang="en-GB" sz="3000" dirty="0"/>
              <a:t>Albert Einstein…o </a:t>
            </a:r>
            <a:r>
              <a:rPr lang="en-GB" sz="3000" dirty="0" err="1"/>
              <a:t>bosib</a:t>
            </a:r>
            <a:r>
              <a:rPr lang="en-GB" sz="3000" dirty="0" smtClean="0"/>
              <a:t>?! Possibly?!</a:t>
            </a:r>
            <a:r>
              <a:rPr lang="en-GB" sz="3000" dirty="0"/>
              <a:t/>
            </a:r>
            <a:br>
              <a:rPr lang="en-GB" sz="3000" dirty="0"/>
            </a:br>
            <a:endParaRPr lang="en-GB" sz="3000"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22363" y="2552795"/>
            <a:ext cx="1764437" cy="2556770"/>
          </a:xfrm>
          <a:prstGeom prst="rect">
            <a:avLst/>
          </a:prstGeom>
        </p:spPr>
      </p:pic>
    </p:spTree>
    <p:extLst>
      <p:ext uri="{BB962C8B-B14F-4D97-AF65-F5344CB8AC3E}">
        <p14:creationId xmlns:p14="http://schemas.microsoft.com/office/powerpoint/2010/main" val="10874823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293" y="274638"/>
            <a:ext cx="8821271" cy="1143000"/>
          </a:xfrm>
        </p:spPr>
        <p:txBody>
          <a:bodyPr>
            <a:normAutofit fontScale="90000"/>
          </a:bodyPr>
          <a:lstStyle/>
          <a:p>
            <a:pPr algn="l"/>
            <a:r>
              <a:rPr lang="en-GB" sz="4000" b="1" dirty="0"/>
              <a:t>Sut </a:t>
            </a:r>
            <a:r>
              <a:rPr lang="en-GB" sz="4000" b="1" dirty="0" err="1"/>
              <a:t>fedrwn</a:t>
            </a:r>
            <a:r>
              <a:rPr lang="en-GB" sz="4000" b="1" dirty="0"/>
              <a:t> </a:t>
            </a:r>
            <a:r>
              <a:rPr lang="en-GB" sz="4000" b="1" dirty="0" err="1"/>
              <a:t>ddatblygu’n</a:t>
            </a:r>
            <a:r>
              <a:rPr lang="en-GB" sz="4000" b="1" dirty="0"/>
              <a:t> </a:t>
            </a:r>
            <a:r>
              <a:rPr lang="en-GB" sz="4000" b="1" dirty="0" err="1"/>
              <a:t>sgiliau</a:t>
            </a:r>
            <a:r>
              <a:rPr lang="en-GB" sz="4000" b="1" dirty="0"/>
              <a:t> </a:t>
            </a:r>
            <a:r>
              <a:rPr lang="en-GB" sz="4000" b="1" dirty="0" err="1"/>
              <a:t>adyfyrio</a:t>
            </a:r>
            <a:r>
              <a:rPr lang="en-GB" sz="4000" b="1" dirty="0" smtClean="0"/>
              <a:t>?</a:t>
            </a:r>
            <a:br>
              <a:rPr lang="en-GB" sz="4000" b="1" dirty="0" smtClean="0"/>
            </a:br>
            <a:r>
              <a:rPr lang="en-GB" sz="4000" b="1" dirty="0" smtClean="0"/>
              <a:t>How can we develop our reflective skills?</a:t>
            </a:r>
            <a:r>
              <a:rPr lang="en-GB" dirty="0"/>
              <a:t/>
            </a:r>
            <a:br>
              <a:rPr lang="en-GB" dirty="0"/>
            </a:br>
            <a:endParaRPr lang="en-GB" dirty="0"/>
          </a:p>
        </p:txBody>
      </p:sp>
      <p:sp>
        <p:nvSpPr>
          <p:cNvPr id="4" name="Content Placeholder 3"/>
          <p:cNvSpPr>
            <a:spLocks noGrp="1"/>
          </p:cNvSpPr>
          <p:nvPr>
            <p:ph sz="half" idx="1"/>
          </p:nvPr>
        </p:nvSpPr>
        <p:spPr>
          <a:xfrm>
            <a:off x="179293" y="1264631"/>
            <a:ext cx="4316507" cy="4477617"/>
          </a:xfrm>
        </p:spPr>
        <p:txBody>
          <a:bodyPr>
            <a:normAutofit fontScale="92500" lnSpcReduction="10000"/>
          </a:bodyPr>
          <a:lstStyle/>
          <a:p>
            <a:r>
              <a:rPr lang="en-GB" dirty="0"/>
              <a:t>Mae model a </a:t>
            </a:r>
            <a:r>
              <a:rPr lang="en-GB" dirty="0" err="1"/>
              <a:t>ddatblygwyd</a:t>
            </a:r>
            <a:r>
              <a:rPr lang="en-GB" dirty="0"/>
              <a:t> </a:t>
            </a:r>
            <a:r>
              <a:rPr lang="en-GB" dirty="0" err="1"/>
              <a:t>gan</a:t>
            </a:r>
            <a:r>
              <a:rPr lang="en-GB" dirty="0"/>
              <a:t> </a:t>
            </a:r>
            <a:r>
              <a:rPr lang="en-GB" dirty="0" err="1"/>
              <a:t>Yr</a:t>
            </a:r>
            <a:r>
              <a:rPr lang="en-GB" dirty="0"/>
              <a:t> </a:t>
            </a:r>
            <a:r>
              <a:rPr lang="en-GB" dirty="0" err="1"/>
              <a:t>Athrofa</a:t>
            </a:r>
            <a:r>
              <a:rPr lang="en-GB" dirty="0"/>
              <a:t> (Tom Cox) </a:t>
            </a:r>
            <a:r>
              <a:rPr lang="en-GB" dirty="0" err="1"/>
              <a:t>yn</a:t>
            </a:r>
            <a:r>
              <a:rPr lang="en-GB" dirty="0"/>
              <a:t> </a:t>
            </a:r>
            <a:r>
              <a:rPr lang="en-GB" dirty="0" err="1"/>
              <a:t>cael</a:t>
            </a:r>
            <a:r>
              <a:rPr lang="en-GB" dirty="0"/>
              <a:t> </a:t>
            </a:r>
            <a:r>
              <a:rPr lang="en-GB" dirty="0" err="1"/>
              <a:t>ei</a:t>
            </a:r>
            <a:r>
              <a:rPr lang="en-GB" dirty="0"/>
              <a:t> </a:t>
            </a:r>
            <a:r>
              <a:rPr lang="en-GB" dirty="0" err="1"/>
              <a:t>gynnig</a:t>
            </a:r>
            <a:r>
              <a:rPr lang="en-GB" dirty="0"/>
              <a:t> </a:t>
            </a:r>
            <a:r>
              <a:rPr lang="en-GB" dirty="0" err="1"/>
              <a:t>fel</a:t>
            </a:r>
            <a:r>
              <a:rPr lang="en-GB" dirty="0"/>
              <a:t> </a:t>
            </a:r>
            <a:r>
              <a:rPr lang="en-GB" dirty="0" err="1"/>
              <a:t>fframwaith</a:t>
            </a:r>
            <a:r>
              <a:rPr lang="en-GB" dirty="0"/>
              <a:t> </a:t>
            </a:r>
            <a:r>
              <a:rPr lang="en-GB" dirty="0" err="1"/>
              <a:t>posib</a:t>
            </a:r>
            <a:r>
              <a:rPr lang="en-GB" dirty="0"/>
              <a:t> </a:t>
            </a:r>
            <a:r>
              <a:rPr lang="en-GB" dirty="0" err="1"/>
              <a:t>ar</a:t>
            </a:r>
            <a:r>
              <a:rPr lang="en-GB" dirty="0"/>
              <a:t> </a:t>
            </a:r>
            <a:r>
              <a:rPr lang="en-GB" dirty="0" err="1" smtClean="0"/>
              <a:t>datblygu</a:t>
            </a:r>
            <a:r>
              <a:rPr lang="en-GB" dirty="0" smtClean="0"/>
              <a:t> </a:t>
            </a:r>
            <a:r>
              <a:rPr lang="en-GB" dirty="0" err="1"/>
              <a:t>sgiliau</a:t>
            </a:r>
            <a:r>
              <a:rPr lang="en-GB" dirty="0"/>
              <a:t> </a:t>
            </a:r>
            <a:r>
              <a:rPr lang="en-GB" dirty="0" err="1"/>
              <a:t>adfyfyrio</a:t>
            </a:r>
            <a:r>
              <a:rPr lang="en-GB" dirty="0"/>
              <a:t>. </a:t>
            </a:r>
          </a:p>
          <a:p>
            <a:r>
              <a:rPr lang="en-GB" dirty="0" err="1"/>
              <a:t>Enw’r</a:t>
            </a:r>
            <a:r>
              <a:rPr lang="en-GB" dirty="0"/>
              <a:t> model </a:t>
            </a:r>
            <a:r>
              <a:rPr lang="en-GB" dirty="0" err="1"/>
              <a:t>hwn</a:t>
            </a:r>
            <a:r>
              <a:rPr lang="en-GB" dirty="0"/>
              <a:t> </a:t>
            </a:r>
            <a:r>
              <a:rPr lang="en-GB" dirty="0" err="1"/>
              <a:t>ydy</a:t>
            </a:r>
            <a:r>
              <a:rPr lang="en-GB" dirty="0"/>
              <a:t> ARC - Assisted Reflective Conclusions – </a:t>
            </a:r>
            <a:r>
              <a:rPr lang="en-GB" dirty="0" err="1"/>
              <a:t>neu</a:t>
            </a:r>
            <a:r>
              <a:rPr lang="en-GB" dirty="0"/>
              <a:t> BWA, a </a:t>
            </a:r>
            <a:r>
              <a:rPr lang="en-GB" dirty="0" err="1"/>
              <a:t>mae’n</a:t>
            </a:r>
            <a:r>
              <a:rPr lang="en-GB" dirty="0"/>
              <a:t> </a:t>
            </a:r>
            <a:r>
              <a:rPr lang="en-GB" dirty="0" smtClean="0"/>
              <a:t> </a:t>
            </a:r>
            <a:r>
              <a:rPr lang="en-GB" dirty="0" err="1" smtClean="0"/>
              <a:t>eich</a:t>
            </a:r>
            <a:r>
              <a:rPr lang="en-GB" dirty="0" smtClean="0"/>
              <a:t> </a:t>
            </a:r>
            <a:r>
              <a:rPr lang="en-GB" dirty="0" err="1" smtClean="0"/>
              <a:t>arwain</a:t>
            </a:r>
            <a:r>
              <a:rPr lang="en-GB" dirty="0" smtClean="0"/>
              <a:t> </a:t>
            </a:r>
            <a:r>
              <a:rPr lang="en-GB" dirty="0" err="1" smtClean="0"/>
              <a:t>drwy</a:t>
            </a:r>
            <a:r>
              <a:rPr lang="en-GB" dirty="0" smtClean="0"/>
              <a:t> </a:t>
            </a:r>
            <a:r>
              <a:rPr lang="en-GB" dirty="0" err="1"/>
              <a:t>gyfres</a:t>
            </a:r>
            <a:r>
              <a:rPr lang="en-GB" dirty="0"/>
              <a:t> o </a:t>
            </a:r>
            <a:r>
              <a:rPr lang="en-GB" dirty="0" err="1" smtClean="0"/>
              <a:t>gamau</a:t>
            </a:r>
            <a:r>
              <a:rPr lang="en-GB" dirty="0" smtClean="0"/>
              <a:t> </a:t>
            </a:r>
            <a:r>
              <a:rPr lang="en-GB" dirty="0" err="1" smtClean="0"/>
              <a:t>adfyfyriol</a:t>
            </a:r>
            <a:r>
              <a:rPr lang="en-GB" dirty="0" smtClean="0"/>
              <a:t>.</a:t>
            </a:r>
            <a:endParaRPr lang="en-GB" dirty="0"/>
          </a:p>
        </p:txBody>
      </p:sp>
      <p:sp>
        <p:nvSpPr>
          <p:cNvPr id="5" name="Content Placeholder 4"/>
          <p:cNvSpPr>
            <a:spLocks noGrp="1"/>
          </p:cNvSpPr>
          <p:nvPr>
            <p:ph sz="half" idx="2"/>
          </p:nvPr>
        </p:nvSpPr>
        <p:spPr>
          <a:xfrm>
            <a:off x="4648200" y="1264630"/>
            <a:ext cx="4352364" cy="4477617"/>
          </a:xfrm>
        </p:spPr>
        <p:txBody>
          <a:bodyPr>
            <a:normAutofit fontScale="92500" lnSpcReduction="10000"/>
          </a:bodyPr>
          <a:lstStyle/>
          <a:p>
            <a:r>
              <a:rPr lang="en-GB" dirty="0" smtClean="0"/>
              <a:t>A model that has been developed by </a:t>
            </a:r>
            <a:r>
              <a:rPr lang="en-GB" dirty="0" err="1" smtClean="0"/>
              <a:t>Yr</a:t>
            </a:r>
            <a:r>
              <a:rPr lang="en-GB" dirty="0" smtClean="0"/>
              <a:t> </a:t>
            </a:r>
            <a:r>
              <a:rPr lang="en-GB" dirty="0" err="1" smtClean="0"/>
              <a:t>Athrofa</a:t>
            </a:r>
            <a:r>
              <a:rPr lang="en-GB" dirty="0" smtClean="0"/>
              <a:t> (Tom Cox) is one possible framework that can be used to develop reflective skills.</a:t>
            </a:r>
          </a:p>
          <a:p>
            <a:r>
              <a:rPr lang="en-GB" dirty="0" smtClean="0"/>
              <a:t>This model is known as </a:t>
            </a:r>
            <a:r>
              <a:rPr lang="en-GB" dirty="0"/>
              <a:t>ARC - Assisted Reflective Conclusions </a:t>
            </a:r>
            <a:r>
              <a:rPr lang="en-GB" dirty="0" smtClean="0"/>
              <a:t>– and it guides you through a series of reflective steps.</a:t>
            </a:r>
            <a:endParaRPr lang="en-GB" dirty="0"/>
          </a:p>
        </p:txBody>
      </p:sp>
    </p:spTree>
    <p:extLst>
      <p:ext uri="{BB962C8B-B14F-4D97-AF65-F5344CB8AC3E}">
        <p14:creationId xmlns:p14="http://schemas.microsoft.com/office/powerpoint/2010/main" val="244753544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125" y="582904"/>
            <a:ext cx="8291675" cy="49176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7513229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noFill/>
        </p:spPr>
        <p:txBody>
          <a:bodyPr/>
          <a:lstStyle/>
          <a:p>
            <a:endParaRPr lang="en-GB" dirty="0"/>
          </a:p>
        </p:txBody>
      </p:sp>
      <p:sp>
        <p:nvSpPr>
          <p:cNvPr id="2" name="Content Placeholder 1"/>
          <p:cNvSpPr>
            <a:spLocks noGrp="1"/>
          </p:cNvSpPr>
          <p:nvPr>
            <p:ph idx="1"/>
          </p:nvPr>
        </p:nvSpPr>
        <p:spPr/>
        <p:txBody>
          <a:bodyPr/>
          <a:lstStyle/>
          <a:p>
            <a:endParaRPr lang="en-GB"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71801" y="857251"/>
            <a:ext cx="6192688" cy="51434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8" name="Straight Arrow Connector 7"/>
          <p:cNvCxnSpPr/>
          <p:nvPr/>
        </p:nvCxnSpPr>
        <p:spPr>
          <a:xfrm flipH="1">
            <a:off x="2335886" y="1700808"/>
            <a:ext cx="2668163" cy="0"/>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319661" y="1275025"/>
            <a:ext cx="2016225" cy="507831"/>
          </a:xfrm>
          <a:prstGeom prst="rect">
            <a:avLst/>
          </a:prstGeom>
          <a:solidFill>
            <a:schemeClr val="bg2">
              <a:lumMod val="60000"/>
              <a:lumOff val="40000"/>
            </a:schemeClr>
          </a:solidFill>
        </p:spPr>
        <p:txBody>
          <a:bodyPr wrap="square" rtlCol="0">
            <a:spAutoFit/>
          </a:bodyPr>
          <a:lstStyle/>
          <a:p>
            <a:pPr algn="ctr"/>
            <a:r>
              <a:rPr lang="en-GB" sz="1350" dirty="0" err="1"/>
              <a:t>Trawsnewid</a:t>
            </a:r>
            <a:r>
              <a:rPr lang="en-GB" sz="1350" dirty="0"/>
              <a:t> y </a:t>
            </a:r>
            <a:r>
              <a:rPr lang="en-GB" sz="1350" dirty="0" err="1"/>
              <a:t>Profiad</a:t>
            </a:r>
            <a:endParaRPr lang="en-GB" sz="1350" dirty="0"/>
          </a:p>
          <a:p>
            <a:pPr algn="ctr"/>
            <a:endParaRPr lang="en-GB" sz="1350" dirty="0"/>
          </a:p>
        </p:txBody>
      </p:sp>
      <p:cxnSp>
        <p:nvCxnSpPr>
          <p:cNvPr id="14" name="Straight Arrow Connector 13"/>
          <p:cNvCxnSpPr>
            <a:endCxn id="16" idx="3"/>
          </p:cNvCxnSpPr>
          <p:nvPr/>
        </p:nvCxnSpPr>
        <p:spPr>
          <a:xfrm flipH="1" flipV="1">
            <a:off x="2351880" y="2436642"/>
            <a:ext cx="1444029" cy="95612"/>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335656" y="2078851"/>
            <a:ext cx="2016224" cy="715581"/>
          </a:xfrm>
          <a:prstGeom prst="rect">
            <a:avLst/>
          </a:prstGeom>
          <a:solidFill>
            <a:schemeClr val="bg2">
              <a:lumMod val="60000"/>
              <a:lumOff val="40000"/>
            </a:schemeClr>
          </a:solidFill>
        </p:spPr>
        <p:txBody>
          <a:bodyPr wrap="square" rtlCol="0">
            <a:spAutoFit/>
          </a:bodyPr>
          <a:lstStyle/>
          <a:p>
            <a:pPr algn="ctr"/>
            <a:r>
              <a:rPr lang="en-GB" sz="1350" dirty="0" err="1"/>
              <a:t>Casgliadau</a:t>
            </a:r>
            <a:r>
              <a:rPr lang="en-GB" sz="1350" dirty="0"/>
              <a:t>,</a:t>
            </a:r>
          </a:p>
          <a:p>
            <a:pPr algn="ctr"/>
            <a:r>
              <a:rPr lang="en-GB" sz="1350" dirty="0" err="1"/>
              <a:t>Gweithredoedd</a:t>
            </a:r>
            <a:r>
              <a:rPr lang="en-GB" sz="1350" dirty="0"/>
              <a:t>,</a:t>
            </a:r>
          </a:p>
          <a:p>
            <a:pPr algn="ctr"/>
            <a:r>
              <a:rPr lang="en-GB" sz="1350" dirty="0" err="1"/>
              <a:t>cyswllt</a:t>
            </a:r>
            <a:r>
              <a:rPr lang="en-GB" sz="1350" dirty="0"/>
              <a:t> â </a:t>
            </a:r>
            <a:r>
              <a:rPr lang="en-GB" sz="1350" dirty="0" err="1"/>
              <a:t>damcaniaeth</a:t>
            </a:r>
            <a:endParaRPr lang="en-GB" sz="1350" dirty="0"/>
          </a:p>
        </p:txBody>
      </p:sp>
      <p:cxnSp>
        <p:nvCxnSpPr>
          <p:cNvPr id="17" name="Straight Arrow Connector 16"/>
          <p:cNvCxnSpPr/>
          <p:nvPr/>
        </p:nvCxnSpPr>
        <p:spPr>
          <a:xfrm flipH="1">
            <a:off x="2347362" y="3753036"/>
            <a:ext cx="2008614" cy="1"/>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20" name="TextBox 19"/>
          <p:cNvSpPr txBox="1"/>
          <p:nvPr/>
        </p:nvSpPr>
        <p:spPr>
          <a:xfrm>
            <a:off x="335656" y="3050959"/>
            <a:ext cx="2016224" cy="507831"/>
          </a:xfrm>
          <a:prstGeom prst="rect">
            <a:avLst/>
          </a:prstGeom>
          <a:solidFill>
            <a:schemeClr val="bg2">
              <a:lumMod val="60000"/>
              <a:lumOff val="40000"/>
            </a:schemeClr>
          </a:solidFill>
        </p:spPr>
        <p:txBody>
          <a:bodyPr wrap="square" rtlCol="0">
            <a:spAutoFit/>
          </a:bodyPr>
          <a:lstStyle/>
          <a:p>
            <a:pPr algn="ctr"/>
            <a:r>
              <a:rPr lang="en-GB" sz="1350" dirty="0" err="1"/>
              <a:t>Gwerthuso</a:t>
            </a:r>
            <a:r>
              <a:rPr lang="en-GB" sz="1350" dirty="0"/>
              <a:t> a </a:t>
            </a:r>
            <a:r>
              <a:rPr lang="en-GB" sz="1350" dirty="0" err="1"/>
              <a:t>dadansoddi</a:t>
            </a:r>
            <a:r>
              <a:rPr lang="en-GB" sz="1350" dirty="0"/>
              <a:t>.</a:t>
            </a:r>
          </a:p>
          <a:p>
            <a:pPr algn="ctr"/>
            <a:r>
              <a:rPr lang="en-GB" sz="1350" dirty="0" err="1"/>
              <a:t>Adnabod</a:t>
            </a:r>
            <a:r>
              <a:rPr lang="en-GB" sz="1350" dirty="0"/>
              <a:t> </a:t>
            </a:r>
            <a:r>
              <a:rPr lang="en-GB" sz="1350" dirty="0" err="1"/>
              <a:t>achosion</a:t>
            </a:r>
            <a:r>
              <a:rPr lang="en-GB" sz="1350" dirty="0"/>
              <a:t>.</a:t>
            </a:r>
          </a:p>
        </p:txBody>
      </p:sp>
      <p:cxnSp>
        <p:nvCxnSpPr>
          <p:cNvPr id="29" name="Straight Arrow Connector 28"/>
          <p:cNvCxnSpPr/>
          <p:nvPr/>
        </p:nvCxnSpPr>
        <p:spPr>
          <a:xfrm flipH="1">
            <a:off x="2326550" y="4455115"/>
            <a:ext cx="2528015" cy="1"/>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31" name="TextBox 30"/>
          <p:cNvSpPr txBox="1"/>
          <p:nvPr/>
        </p:nvSpPr>
        <p:spPr>
          <a:xfrm>
            <a:off x="335656" y="4023067"/>
            <a:ext cx="2016224" cy="507831"/>
          </a:xfrm>
          <a:prstGeom prst="rect">
            <a:avLst/>
          </a:prstGeom>
          <a:solidFill>
            <a:schemeClr val="bg2">
              <a:lumMod val="60000"/>
              <a:lumOff val="40000"/>
            </a:schemeClr>
          </a:solidFill>
        </p:spPr>
        <p:txBody>
          <a:bodyPr wrap="square" rtlCol="0">
            <a:spAutoFit/>
          </a:bodyPr>
          <a:lstStyle/>
          <a:p>
            <a:pPr algn="ctr"/>
            <a:r>
              <a:rPr lang="en-GB" sz="1350" dirty="0" err="1"/>
              <a:t>Deall</a:t>
            </a:r>
            <a:r>
              <a:rPr lang="en-GB" sz="1350" dirty="0"/>
              <a:t> a </a:t>
            </a:r>
            <a:r>
              <a:rPr lang="en-GB" sz="1350" dirty="0" err="1"/>
              <a:t>Chofio</a:t>
            </a:r>
            <a:r>
              <a:rPr lang="en-GB" sz="1350" dirty="0"/>
              <a:t>.</a:t>
            </a:r>
          </a:p>
          <a:p>
            <a:pPr algn="ctr"/>
            <a:r>
              <a:rPr lang="en-GB" sz="1350" dirty="0" err="1"/>
              <a:t>Rhoi</a:t>
            </a:r>
            <a:r>
              <a:rPr lang="en-GB" sz="1350" dirty="0"/>
              <a:t> </a:t>
            </a:r>
            <a:r>
              <a:rPr lang="en-GB" sz="1350" dirty="0" err="1"/>
              <a:t>mewn</a:t>
            </a:r>
            <a:r>
              <a:rPr lang="en-GB" sz="1350" dirty="0"/>
              <a:t> </a:t>
            </a:r>
            <a:r>
              <a:rPr lang="en-GB" sz="1350" dirty="0" err="1"/>
              <a:t>cyd-destun</a:t>
            </a:r>
            <a:r>
              <a:rPr lang="en-GB" sz="1350" dirty="0"/>
              <a:t>.</a:t>
            </a:r>
          </a:p>
        </p:txBody>
      </p:sp>
      <p:cxnSp>
        <p:nvCxnSpPr>
          <p:cNvPr id="34" name="Straight Arrow Connector 33"/>
          <p:cNvCxnSpPr/>
          <p:nvPr/>
        </p:nvCxnSpPr>
        <p:spPr>
          <a:xfrm flipH="1">
            <a:off x="2326550" y="4887162"/>
            <a:ext cx="2973267" cy="0"/>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310326" y="4779150"/>
            <a:ext cx="2016224" cy="300082"/>
          </a:xfrm>
          <a:prstGeom prst="rect">
            <a:avLst/>
          </a:prstGeom>
          <a:solidFill>
            <a:schemeClr val="bg2">
              <a:lumMod val="60000"/>
              <a:lumOff val="40000"/>
            </a:schemeClr>
          </a:solidFill>
        </p:spPr>
        <p:txBody>
          <a:bodyPr wrap="square" rtlCol="0">
            <a:spAutoFit/>
          </a:bodyPr>
          <a:lstStyle/>
          <a:p>
            <a:pPr algn="ctr"/>
            <a:r>
              <a:rPr lang="en-GB" sz="1350" dirty="0" err="1"/>
              <a:t>Teimladau</a:t>
            </a:r>
            <a:endParaRPr lang="en-GB" sz="1350" dirty="0"/>
          </a:p>
        </p:txBody>
      </p:sp>
      <p:sp>
        <p:nvSpPr>
          <p:cNvPr id="37" name="TextBox 36"/>
          <p:cNvSpPr txBox="1"/>
          <p:nvPr/>
        </p:nvSpPr>
        <p:spPr>
          <a:xfrm>
            <a:off x="335656" y="5149695"/>
            <a:ext cx="2016224" cy="300082"/>
          </a:xfrm>
          <a:prstGeom prst="rect">
            <a:avLst/>
          </a:prstGeom>
          <a:solidFill>
            <a:schemeClr val="bg2">
              <a:lumMod val="60000"/>
              <a:lumOff val="40000"/>
            </a:schemeClr>
          </a:solidFill>
        </p:spPr>
        <p:txBody>
          <a:bodyPr wrap="square" rtlCol="0">
            <a:spAutoFit/>
          </a:bodyPr>
          <a:lstStyle/>
          <a:p>
            <a:pPr algn="ctr"/>
            <a:r>
              <a:rPr lang="en-GB" sz="1350" dirty="0" err="1"/>
              <a:t>Profiad</a:t>
            </a:r>
            <a:endParaRPr lang="en-GB" sz="1350" dirty="0"/>
          </a:p>
        </p:txBody>
      </p:sp>
      <p:cxnSp>
        <p:nvCxnSpPr>
          <p:cNvPr id="38" name="Straight Arrow Connector 37"/>
          <p:cNvCxnSpPr/>
          <p:nvPr/>
        </p:nvCxnSpPr>
        <p:spPr>
          <a:xfrm flipH="1">
            <a:off x="2335887" y="5288195"/>
            <a:ext cx="3100210" cy="0"/>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34809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err="1" smtClean="0"/>
              <a:t>Tasg</a:t>
            </a:r>
            <a:r>
              <a:rPr lang="en-GB" b="1" dirty="0" smtClean="0"/>
              <a:t> </a:t>
            </a:r>
            <a:r>
              <a:rPr lang="en-GB" b="1" dirty="0" err="1" smtClean="0"/>
              <a:t>grŵp</a:t>
            </a:r>
            <a:r>
              <a:rPr lang="en-GB" b="1" dirty="0" smtClean="0"/>
              <a:t/>
            </a:r>
            <a:br>
              <a:rPr lang="en-GB" b="1" dirty="0" smtClean="0"/>
            </a:br>
            <a:r>
              <a:rPr lang="en-GB" b="1" dirty="0" smtClean="0"/>
              <a:t>Group task</a:t>
            </a:r>
            <a:endParaRPr lang="en-GB" b="1" dirty="0"/>
          </a:p>
        </p:txBody>
      </p:sp>
      <p:sp>
        <p:nvSpPr>
          <p:cNvPr id="4" name="Content Placeholder 3"/>
          <p:cNvSpPr>
            <a:spLocks noGrp="1"/>
          </p:cNvSpPr>
          <p:nvPr>
            <p:ph sz="half" idx="1"/>
          </p:nvPr>
        </p:nvSpPr>
        <p:spPr/>
        <p:txBody>
          <a:bodyPr>
            <a:normAutofit fontScale="92500"/>
          </a:bodyPr>
          <a:lstStyle/>
          <a:p>
            <a:r>
              <a:rPr lang="en-GB" dirty="0" err="1" smtClean="0"/>
              <a:t>Yn</a:t>
            </a:r>
            <a:r>
              <a:rPr lang="en-GB" dirty="0" smtClean="0"/>
              <a:t> </a:t>
            </a:r>
            <a:r>
              <a:rPr lang="en-GB" dirty="0" err="1" smtClean="0"/>
              <a:t>eich</a:t>
            </a:r>
            <a:r>
              <a:rPr lang="en-GB" dirty="0" smtClean="0"/>
              <a:t> </a:t>
            </a:r>
            <a:r>
              <a:rPr lang="en-GB" dirty="0" err="1" smtClean="0"/>
              <a:t>grwpiau</a:t>
            </a:r>
            <a:r>
              <a:rPr lang="en-GB" dirty="0" smtClean="0"/>
              <a:t> </a:t>
            </a:r>
            <a:r>
              <a:rPr lang="en-GB" dirty="0" err="1" smtClean="0"/>
              <a:t>meicro-addysgu</a:t>
            </a:r>
            <a:r>
              <a:rPr lang="en-GB" dirty="0" smtClean="0"/>
              <a:t>, </a:t>
            </a:r>
            <a:r>
              <a:rPr lang="en-GB" dirty="0" err="1" smtClean="0"/>
              <a:t>defnyddiwch</a:t>
            </a:r>
            <a:r>
              <a:rPr lang="en-GB" dirty="0" smtClean="0"/>
              <a:t> y model BWA </a:t>
            </a:r>
            <a:r>
              <a:rPr lang="en-GB" dirty="0" err="1" smtClean="0"/>
              <a:t>i</a:t>
            </a:r>
            <a:r>
              <a:rPr lang="en-GB" dirty="0" smtClean="0"/>
              <a:t> </a:t>
            </a:r>
            <a:r>
              <a:rPr lang="en-GB" dirty="0" err="1" smtClean="0"/>
              <a:t>adfyfyrio</a:t>
            </a:r>
            <a:r>
              <a:rPr lang="en-GB" dirty="0" smtClean="0"/>
              <a:t> </a:t>
            </a:r>
            <a:r>
              <a:rPr lang="en-GB" dirty="0" err="1" smtClean="0"/>
              <a:t>ar</a:t>
            </a:r>
            <a:r>
              <a:rPr lang="en-GB" dirty="0" smtClean="0"/>
              <a:t> </a:t>
            </a:r>
            <a:r>
              <a:rPr lang="en-GB" dirty="0" err="1" smtClean="0"/>
              <a:t>eich</a:t>
            </a:r>
            <a:r>
              <a:rPr lang="en-GB" dirty="0" smtClean="0"/>
              <a:t> </a:t>
            </a:r>
            <a:r>
              <a:rPr lang="en-GB" dirty="0" err="1" smtClean="0"/>
              <a:t>meicrowers</a:t>
            </a:r>
            <a:r>
              <a:rPr lang="en-GB" dirty="0" smtClean="0"/>
              <a:t>.</a:t>
            </a:r>
          </a:p>
          <a:p>
            <a:r>
              <a:rPr lang="en-GB" dirty="0" err="1" smtClean="0"/>
              <a:t>Defnyddiwch</a:t>
            </a:r>
            <a:r>
              <a:rPr lang="en-GB" dirty="0" smtClean="0"/>
              <a:t> </a:t>
            </a:r>
            <a:r>
              <a:rPr lang="en-GB" dirty="0" err="1" smtClean="0"/>
              <a:t>gwestiynau’r</a:t>
            </a:r>
            <a:r>
              <a:rPr lang="en-GB" dirty="0" smtClean="0"/>
              <a:t> model </a:t>
            </a:r>
            <a:r>
              <a:rPr lang="en-GB" dirty="0" err="1" smtClean="0"/>
              <a:t>er</a:t>
            </a:r>
            <a:r>
              <a:rPr lang="en-GB" dirty="0" smtClean="0"/>
              <a:t> </a:t>
            </a:r>
            <a:r>
              <a:rPr lang="en-GB" dirty="0" err="1" smtClean="0"/>
              <a:t>mwyn</a:t>
            </a:r>
            <a:r>
              <a:rPr lang="en-GB" dirty="0" smtClean="0"/>
              <a:t> </a:t>
            </a:r>
            <a:r>
              <a:rPr lang="en-GB" dirty="0" err="1" smtClean="0"/>
              <a:t>eich</a:t>
            </a:r>
            <a:r>
              <a:rPr lang="en-GB" dirty="0" smtClean="0"/>
              <a:t> </a:t>
            </a:r>
            <a:r>
              <a:rPr lang="en-GB" dirty="0" err="1" smtClean="0"/>
              <a:t>cynorthwyo</a:t>
            </a:r>
            <a:r>
              <a:rPr lang="en-GB" dirty="0" smtClean="0"/>
              <a:t>.</a:t>
            </a:r>
          </a:p>
          <a:p>
            <a:r>
              <a:rPr lang="en-GB" dirty="0" err="1" smtClean="0"/>
              <a:t>Ewch</a:t>
            </a:r>
            <a:r>
              <a:rPr lang="en-GB" dirty="0" smtClean="0"/>
              <a:t> at gam 4 </a:t>
            </a:r>
            <a:r>
              <a:rPr lang="en-GB" dirty="0" err="1" smtClean="0"/>
              <a:t>yn</a:t>
            </a:r>
            <a:r>
              <a:rPr lang="en-GB" dirty="0" smtClean="0"/>
              <a:t> </a:t>
            </a:r>
            <a:r>
              <a:rPr lang="en-GB" dirty="0" err="1" smtClean="0"/>
              <a:t>unig</a:t>
            </a:r>
            <a:r>
              <a:rPr lang="en-GB" dirty="0" smtClean="0"/>
              <a:t>.</a:t>
            </a:r>
            <a:endParaRPr lang="en-GB" dirty="0"/>
          </a:p>
        </p:txBody>
      </p:sp>
      <p:sp>
        <p:nvSpPr>
          <p:cNvPr id="5" name="Content Placeholder 4"/>
          <p:cNvSpPr>
            <a:spLocks noGrp="1"/>
          </p:cNvSpPr>
          <p:nvPr>
            <p:ph sz="half" idx="2"/>
          </p:nvPr>
        </p:nvSpPr>
        <p:spPr/>
        <p:txBody>
          <a:bodyPr>
            <a:normAutofit fontScale="92500"/>
          </a:bodyPr>
          <a:lstStyle/>
          <a:p>
            <a:r>
              <a:rPr lang="en-GB" dirty="0" smtClean="0"/>
              <a:t>In your </a:t>
            </a:r>
            <a:r>
              <a:rPr lang="en-GB" dirty="0" err="1" smtClean="0"/>
              <a:t>microteach</a:t>
            </a:r>
            <a:r>
              <a:rPr lang="en-GB" dirty="0" smtClean="0"/>
              <a:t> groups, use the ARC model to reflect on your </a:t>
            </a:r>
            <a:r>
              <a:rPr lang="en-GB" dirty="0" err="1" smtClean="0"/>
              <a:t>microlesson</a:t>
            </a:r>
            <a:r>
              <a:rPr lang="en-GB" dirty="0" smtClean="0"/>
              <a:t>.</a:t>
            </a:r>
          </a:p>
          <a:p>
            <a:r>
              <a:rPr lang="en-GB" dirty="0" smtClean="0"/>
              <a:t>Use the model’s questions to assist you.</a:t>
            </a:r>
          </a:p>
          <a:p>
            <a:r>
              <a:rPr lang="en-GB" dirty="0" smtClean="0"/>
              <a:t>Complete only up to the fourth step.</a:t>
            </a:r>
            <a:endParaRPr lang="en-GB" dirty="0"/>
          </a:p>
        </p:txBody>
      </p:sp>
    </p:spTree>
    <p:extLst>
      <p:ext uri="{BB962C8B-B14F-4D97-AF65-F5344CB8AC3E}">
        <p14:creationId xmlns:p14="http://schemas.microsoft.com/office/powerpoint/2010/main" val="11881439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24933" y="1462932"/>
            <a:ext cx="8195734" cy="1771335"/>
          </a:xfrm>
        </p:spPr>
        <p:txBody>
          <a:bodyPr>
            <a:normAutofit fontScale="90000"/>
          </a:bodyPr>
          <a:lstStyle/>
          <a:p>
            <a:r>
              <a:rPr lang="en-US" b="1" dirty="0" err="1" smtClean="0">
                <a:solidFill>
                  <a:schemeClr val="bg1"/>
                </a:solidFill>
              </a:rPr>
              <a:t>Pontio</a:t>
            </a:r>
            <a:r>
              <a:rPr lang="en-US" b="1" dirty="0" smtClean="0">
                <a:solidFill>
                  <a:schemeClr val="bg1"/>
                </a:solidFill>
              </a:rPr>
              <a:t/>
            </a:r>
            <a:br>
              <a:rPr lang="en-US" b="1" dirty="0" smtClean="0">
                <a:solidFill>
                  <a:schemeClr val="bg1"/>
                </a:solidFill>
              </a:rPr>
            </a:br>
            <a:r>
              <a:rPr lang="en-US" b="1" dirty="0" smtClean="0">
                <a:solidFill>
                  <a:schemeClr val="bg1"/>
                </a:solidFill>
              </a:rPr>
              <a:t/>
            </a:r>
            <a:br>
              <a:rPr lang="en-US" b="1" dirty="0" smtClean="0">
                <a:solidFill>
                  <a:schemeClr val="bg1"/>
                </a:solidFill>
              </a:rPr>
            </a:br>
            <a:r>
              <a:rPr lang="en-US" b="1" dirty="0" smtClean="0">
                <a:solidFill>
                  <a:schemeClr val="bg1"/>
                </a:solidFill>
              </a:rPr>
              <a:t>Bridging</a:t>
            </a:r>
            <a:endParaRPr lang="en-US" b="1" dirty="0">
              <a:solidFill>
                <a:schemeClr val="bg1"/>
              </a:solidFill>
            </a:endParaRPr>
          </a:p>
        </p:txBody>
      </p:sp>
      <p:sp>
        <p:nvSpPr>
          <p:cNvPr id="5" name="Subtitle 2"/>
          <p:cNvSpPr>
            <a:spLocks noGrp="1"/>
          </p:cNvSpPr>
          <p:nvPr>
            <p:ph type="subTitle" idx="1"/>
          </p:nvPr>
        </p:nvSpPr>
        <p:spPr>
          <a:xfrm>
            <a:off x="1100161" y="2825305"/>
            <a:ext cx="6400800" cy="1752600"/>
          </a:xfrm>
        </p:spPr>
        <p:txBody>
          <a:bodyPr>
            <a:normAutofit/>
          </a:bodyPr>
          <a:lstStyle/>
          <a:p>
            <a:pPr marL="257175" indent="-257175">
              <a:buFont typeface="Arial" panose="020B0604020202020204" pitchFamily="34" charset="0"/>
              <a:buChar char="•"/>
            </a:pPr>
            <a:endParaRPr lang="en-GB" sz="2100" b="1" dirty="0">
              <a:solidFill>
                <a:schemeClr val="tx1"/>
              </a:solidFill>
            </a:endParaRPr>
          </a:p>
          <a:p>
            <a:pPr marL="257175" indent="-257175">
              <a:buFont typeface="Arial" panose="020B0604020202020204" pitchFamily="34" charset="0"/>
              <a:buChar char="•"/>
            </a:pPr>
            <a:endParaRPr lang="en-GB" sz="2100" b="1" dirty="0">
              <a:solidFill>
                <a:schemeClr val="tx1"/>
              </a:solidFill>
            </a:endParaRPr>
          </a:p>
        </p:txBody>
      </p:sp>
    </p:spTree>
    <p:extLst>
      <p:ext uri="{BB962C8B-B14F-4D97-AF65-F5344CB8AC3E}">
        <p14:creationId xmlns:p14="http://schemas.microsoft.com/office/powerpoint/2010/main" val="279231485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dirty="0"/>
          </a:p>
        </p:txBody>
      </p:sp>
      <p:pic>
        <p:nvPicPr>
          <p:cNvPr id="5" name="Picture 4"/>
          <p:cNvPicPr>
            <a:picLocks noChangeAspect="1"/>
          </p:cNvPicPr>
          <p:nvPr/>
        </p:nvPicPr>
        <p:blipFill>
          <a:blip r:embed="rId3"/>
          <a:stretch>
            <a:fillRect/>
          </a:stretch>
        </p:blipFill>
        <p:spPr>
          <a:xfrm>
            <a:off x="141829" y="227"/>
            <a:ext cx="6713193" cy="4141467"/>
          </a:xfrm>
          <a:prstGeom prst="rect">
            <a:avLst/>
          </a:prstGeom>
        </p:spPr>
      </p:pic>
      <p:pic>
        <p:nvPicPr>
          <p:cNvPr id="6" name="Picture 5"/>
          <p:cNvPicPr>
            <a:picLocks noChangeAspect="1"/>
          </p:cNvPicPr>
          <p:nvPr/>
        </p:nvPicPr>
        <p:blipFill>
          <a:blip r:embed="rId4"/>
          <a:stretch>
            <a:fillRect/>
          </a:stretch>
        </p:blipFill>
        <p:spPr>
          <a:xfrm>
            <a:off x="2492188" y="2492189"/>
            <a:ext cx="6493496" cy="4088994"/>
          </a:xfrm>
          <a:prstGeom prst="rect">
            <a:avLst/>
          </a:prstGeom>
        </p:spPr>
      </p:pic>
    </p:spTree>
    <p:extLst>
      <p:ext uri="{BB962C8B-B14F-4D97-AF65-F5344CB8AC3E}">
        <p14:creationId xmlns:p14="http://schemas.microsoft.com/office/powerpoint/2010/main" val="124989485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MentorDevelopmentAutumn2016</Template>
  <TotalTime>673</TotalTime>
  <Words>924</Words>
  <Application>Microsoft Office PowerPoint</Application>
  <PresentationFormat>On-screen Show (4:3)</PresentationFormat>
  <Paragraphs>87</Paragraphs>
  <Slides>25</Slides>
  <Notes>21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Myriad Pro</vt:lpstr>
      <vt:lpstr>20140311PresentationUWTSDTemplate</vt:lpstr>
      <vt:lpstr>Cyflwyniad i Adfyfyrio  An Introduction to Reflection</vt:lpstr>
      <vt:lpstr>Nodau’r sesiwn Session aims</vt:lpstr>
      <vt:lpstr>PollEverywhere</vt:lpstr>
      <vt:lpstr>Safonau SAC</vt:lpstr>
      <vt:lpstr>QTS Standards</vt:lpstr>
      <vt:lpstr>  Beth mae’n ei olygu i fyfyrio?</vt:lpstr>
      <vt:lpstr>What does it mean to reflect?</vt:lpstr>
      <vt:lpstr>Pam mae adfyfyrio yn bwysig? Why is it important to reflect?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Sut fedrwn ddatblygu’n sgiliau adyfyrio? How can we develop our reflective skills? </vt:lpstr>
      <vt:lpstr>PowerPoint Presentation</vt:lpstr>
      <vt:lpstr>PowerPoint Presentation</vt:lpstr>
      <vt:lpstr>Tasg grŵp Group task</vt:lpstr>
      <vt:lpstr>Pontio  Bridging</vt:lpstr>
      <vt:lpstr>PowerPoint Presentation</vt:lpstr>
    </vt:vector>
  </TitlesOfParts>
  <Company>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ITPS4003/C – Preparing for the first school visit.</dc:title>
  <dc:creator>TSD</dc:creator>
  <cp:lastModifiedBy>Rachel bendall</cp:lastModifiedBy>
  <cp:revision>44</cp:revision>
  <cp:lastPrinted>2014-10-01T10:20:19Z</cp:lastPrinted>
  <dcterms:created xsi:type="dcterms:W3CDTF">2017-10-15T14:14:00Z</dcterms:created>
  <dcterms:modified xsi:type="dcterms:W3CDTF">2018-11-12T09:39:17Z</dcterms:modified>
</cp:coreProperties>
</file>