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60" r:id="rId3"/>
    <p:sldId id="264" r:id="rId5"/>
    <p:sldId id="275" r:id="rId6"/>
    <p:sldId id="293" r:id="rId7"/>
    <p:sldId id="291" r:id="rId8"/>
    <p:sldId id="292"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250" autoAdjust="0"/>
    <p:restoredTop sz="94660"/>
  </p:normalViewPr>
  <p:slideViewPr>
    <p:cSldViewPr snapToGrid="0">
      <p:cViewPr varScale="1">
        <p:scale>
          <a:sx n="114" d="100"/>
          <a:sy n="114" d="100"/>
        </p:scale>
        <p:origin x="570" y="102"/>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2" Type="http://schemas.openxmlformats.org/officeDocument/2006/relationships/tableStyles" Target="tableStyles.xml"/><Relationship Id="rId11" Type="http://schemas.openxmlformats.org/officeDocument/2006/relationships/viewProps" Target="viewProps.xml"/><Relationship Id="rId10" Type="http://schemas.openxmlformats.org/officeDocument/2006/relationships/presProps" Target="presProps.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13BBE5-0BEA-4494-9BEF-C8C2F48C9E2D}"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CB8912-F0BA-4AD8-8415-DA1F26BCB0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showMasterSp="0">
  <p:cSld name="仅标题">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比较">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6"/>
            <a:ext cx="10363200" cy="14700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200" indent="0" algn="ctr">
              <a:buNone/>
              <a:defRPr>
                <a:solidFill>
                  <a:schemeClr val="tx1">
                    <a:tint val="75000"/>
                  </a:schemeClr>
                </a:solidFill>
              </a:defRPr>
            </a:lvl3pPr>
            <a:lvl4pPr marL="1828800" indent="0" algn="ctr">
              <a:buNone/>
              <a:defRPr>
                <a:solidFill>
                  <a:schemeClr val="tx1">
                    <a:tint val="75000"/>
                  </a:schemeClr>
                </a:solidFill>
              </a:defRPr>
            </a:lvl4pPr>
            <a:lvl5pPr marL="2438400" indent="0" algn="ctr">
              <a:buNone/>
              <a:defRPr>
                <a:solidFill>
                  <a:schemeClr val="tx1">
                    <a:tint val="75000"/>
                  </a:schemeClr>
                </a:solidFill>
              </a:defRPr>
            </a:lvl5pPr>
            <a:lvl6pPr marL="3048000" indent="0" algn="ctr">
              <a:buNone/>
              <a:defRPr>
                <a:solidFill>
                  <a:schemeClr val="tx1">
                    <a:tint val="75000"/>
                  </a:schemeClr>
                </a:solidFill>
              </a:defRPr>
            </a:lvl6pPr>
            <a:lvl7pPr marL="3657600" indent="0" algn="ctr">
              <a:buNone/>
              <a:defRPr>
                <a:solidFill>
                  <a:schemeClr val="tx1">
                    <a:tint val="75000"/>
                  </a:schemeClr>
                </a:solidFill>
              </a:defRPr>
            </a:lvl7pPr>
            <a:lvl8pPr marL="4267200" indent="0" algn="ctr">
              <a:buNone/>
              <a:defRPr>
                <a:solidFill>
                  <a:schemeClr val="tx1">
                    <a:tint val="75000"/>
                  </a:schemeClr>
                </a:solidFill>
              </a:defRPr>
            </a:lvl8pPr>
            <a:lvl9pPr marL="48768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609600" y="6356351"/>
            <a:ext cx="2844800" cy="365125"/>
          </a:xfrm>
          <a:prstGeom prst="rect">
            <a:avLst/>
          </a:prstGeom>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a:xfrm>
            <a:off x="4165600" y="6356351"/>
            <a:ext cx="3860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737600" y="6356351"/>
            <a:ext cx="2844800" cy="365125"/>
          </a:xfrm>
          <a:prstGeom prst="rect">
            <a:avLst/>
          </a:prstGeom>
        </p:spPr>
        <p:txBody>
          <a:bodyPr/>
          <a:lstStyle/>
          <a:p>
            <a:fld id="{0C913308-F349-4B6D-A68A-DD1791B4A57B}"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文本框 1"/>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endParaRPr lang="zh-CN" altLang="en-US" sz="300" dirty="0">
              <a:solidFill>
                <a:schemeClr val="bg1">
                  <a:alpha val="0"/>
                </a:schemeClr>
              </a:solidFill>
              <a:latin typeface="微软雅黑" panose="020B0503020204020204" pitchFamily="34" charset="-122"/>
              <a:ea typeface="微软雅黑" panose="020B0503020204020204" pitchFamily="34" charset="-122"/>
              <a:sym typeface="+mn-ea"/>
            </a:endParaRP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endParaRPr lang="en-US" altLang="zh-CN" sz="600" dirty="0">
              <a:solidFill>
                <a:schemeClr val="bg1">
                  <a:alpha val="0"/>
                </a:schemeClr>
              </a:solidFill>
              <a:latin typeface="微软雅黑" panose="020B0503020204020204" pitchFamily="34" charset="-122"/>
              <a:ea typeface="微软雅黑" panose="020B0503020204020204" pitchFamily="34" charset="-122"/>
              <a:sym typeface="+mn-ea"/>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2.xml"/><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2.xml"/><Relationship Id="rId2" Type="http://schemas.openxmlformats.org/officeDocument/2006/relationships/image" Target="../media/image4.jpeg"/><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image" Target="../media/image5.png"/></Relationships>
</file>

<file path=ppt/slides/_rels/slide4.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4.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xml"/><Relationship Id="rId1"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角矩形 4"/>
          <p:cNvSpPr/>
          <p:nvPr/>
        </p:nvSpPr>
        <p:spPr>
          <a:xfrm>
            <a:off x="6699582" y="4859109"/>
            <a:ext cx="765275" cy="76527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5"/>
          <p:cNvSpPr/>
          <p:nvPr/>
        </p:nvSpPr>
        <p:spPr>
          <a:xfrm>
            <a:off x="6936640" y="5051299"/>
            <a:ext cx="413078" cy="405023"/>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8" name="圆角矩形 7"/>
          <p:cNvSpPr/>
          <p:nvPr/>
        </p:nvSpPr>
        <p:spPr>
          <a:xfrm>
            <a:off x="8217753" y="4859109"/>
            <a:ext cx="765275" cy="76527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8"/>
          <p:cNvSpPr/>
          <p:nvPr/>
        </p:nvSpPr>
        <p:spPr>
          <a:xfrm>
            <a:off x="8393430" y="5063490"/>
            <a:ext cx="413385" cy="381000"/>
          </a:xfrm>
          <a:custGeom>
            <a:avLst/>
            <a:gdLst>
              <a:gd name="connsiteX0" fmla="*/ 469488 w 578320"/>
              <a:gd name="connsiteY0" fmla="*/ 312166 h 533197"/>
              <a:gd name="connsiteX1" fmla="*/ 523904 w 578320"/>
              <a:gd name="connsiteY1" fmla="*/ 363740 h 533197"/>
              <a:gd name="connsiteX2" fmla="*/ 523904 w 578320"/>
              <a:gd name="connsiteY2" fmla="*/ 376634 h 533197"/>
              <a:gd name="connsiteX3" fmla="*/ 527594 w 578320"/>
              <a:gd name="connsiteY3" fmla="*/ 391369 h 533197"/>
              <a:gd name="connsiteX4" fmla="*/ 512837 w 578320"/>
              <a:gd name="connsiteY4" fmla="*/ 411630 h 533197"/>
              <a:gd name="connsiteX5" fmla="*/ 498080 w 578320"/>
              <a:gd name="connsiteY5" fmla="*/ 440180 h 533197"/>
              <a:gd name="connsiteX6" fmla="*/ 529438 w 578320"/>
              <a:gd name="connsiteY6" fmla="*/ 475176 h 533197"/>
              <a:gd name="connsiteX7" fmla="*/ 578320 w 578320"/>
              <a:gd name="connsiteY7" fmla="*/ 518462 h 533197"/>
              <a:gd name="connsiteX8" fmla="*/ 485168 w 578320"/>
              <a:gd name="connsiteY8" fmla="*/ 533197 h 533197"/>
              <a:gd name="connsiteX9" fmla="*/ 477789 w 578320"/>
              <a:gd name="connsiteY9" fmla="*/ 486228 h 533197"/>
              <a:gd name="connsiteX10" fmla="*/ 481478 w 578320"/>
              <a:gd name="connsiteY10" fmla="*/ 479781 h 533197"/>
              <a:gd name="connsiteX11" fmla="*/ 480556 w 578320"/>
              <a:gd name="connsiteY11" fmla="*/ 477939 h 533197"/>
              <a:gd name="connsiteX12" fmla="*/ 471333 w 578320"/>
              <a:gd name="connsiteY12" fmla="*/ 466888 h 533197"/>
              <a:gd name="connsiteX13" fmla="*/ 467644 w 578320"/>
              <a:gd name="connsiteY13" fmla="*/ 466888 h 533197"/>
              <a:gd name="connsiteX14" fmla="*/ 458421 w 578320"/>
              <a:gd name="connsiteY14" fmla="*/ 477939 h 533197"/>
              <a:gd name="connsiteX15" fmla="*/ 458421 w 578320"/>
              <a:gd name="connsiteY15" fmla="*/ 479781 h 533197"/>
              <a:gd name="connsiteX16" fmla="*/ 462110 w 578320"/>
              <a:gd name="connsiteY16" fmla="*/ 486228 h 533197"/>
              <a:gd name="connsiteX17" fmla="*/ 454732 w 578320"/>
              <a:gd name="connsiteY17" fmla="*/ 533197 h 533197"/>
              <a:gd name="connsiteX18" fmla="*/ 361579 w 578320"/>
              <a:gd name="connsiteY18" fmla="*/ 518462 h 533197"/>
              <a:gd name="connsiteX19" fmla="*/ 409539 w 578320"/>
              <a:gd name="connsiteY19" fmla="*/ 475176 h 533197"/>
              <a:gd name="connsiteX20" fmla="*/ 440897 w 578320"/>
              <a:gd name="connsiteY20" fmla="*/ 440180 h 533197"/>
              <a:gd name="connsiteX21" fmla="*/ 427063 w 578320"/>
              <a:gd name="connsiteY21" fmla="*/ 411630 h 533197"/>
              <a:gd name="connsiteX22" fmla="*/ 411383 w 578320"/>
              <a:gd name="connsiteY22" fmla="*/ 391369 h 533197"/>
              <a:gd name="connsiteX23" fmla="*/ 415995 w 578320"/>
              <a:gd name="connsiteY23" fmla="*/ 376634 h 533197"/>
              <a:gd name="connsiteX24" fmla="*/ 415995 w 578320"/>
              <a:gd name="connsiteY24" fmla="*/ 363740 h 533197"/>
              <a:gd name="connsiteX25" fmla="*/ 469488 w 578320"/>
              <a:gd name="connsiteY25" fmla="*/ 312166 h 533197"/>
              <a:gd name="connsiteX26" fmla="*/ 107909 w 578320"/>
              <a:gd name="connsiteY26" fmla="*/ 312166 h 533197"/>
              <a:gd name="connsiteX27" fmla="*/ 162325 w 578320"/>
              <a:gd name="connsiteY27" fmla="*/ 363740 h 533197"/>
              <a:gd name="connsiteX28" fmla="*/ 162325 w 578320"/>
              <a:gd name="connsiteY28" fmla="*/ 376634 h 533197"/>
              <a:gd name="connsiteX29" fmla="*/ 166937 w 578320"/>
              <a:gd name="connsiteY29" fmla="*/ 391369 h 533197"/>
              <a:gd name="connsiteX30" fmla="*/ 151257 w 578320"/>
              <a:gd name="connsiteY30" fmla="*/ 411630 h 533197"/>
              <a:gd name="connsiteX31" fmla="*/ 137423 w 578320"/>
              <a:gd name="connsiteY31" fmla="*/ 440180 h 533197"/>
              <a:gd name="connsiteX32" fmla="*/ 167859 w 578320"/>
              <a:gd name="connsiteY32" fmla="*/ 475176 h 533197"/>
              <a:gd name="connsiteX33" fmla="*/ 216741 w 578320"/>
              <a:gd name="connsiteY33" fmla="*/ 518462 h 533197"/>
              <a:gd name="connsiteX34" fmla="*/ 123588 w 578320"/>
              <a:gd name="connsiteY34" fmla="*/ 533197 h 533197"/>
              <a:gd name="connsiteX35" fmla="*/ 116210 w 578320"/>
              <a:gd name="connsiteY35" fmla="*/ 486228 h 533197"/>
              <a:gd name="connsiteX36" fmla="*/ 119899 w 578320"/>
              <a:gd name="connsiteY36" fmla="*/ 479781 h 533197"/>
              <a:gd name="connsiteX37" fmla="*/ 119899 w 578320"/>
              <a:gd name="connsiteY37" fmla="*/ 477939 h 533197"/>
              <a:gd name="connsiteX38" fmla="*/ 109754 w 578320"/>
              <a:gd name="connsiteY38" fmla="*/ 466888 h 533197"/>
              <a:gd name="connsiteX39" fmla="*/ 106987 w 578320"/>
              <a:gd name="connsiteY39" fmla="*/ 466888 h 533197"/>
              <a:gd name="connsiteX40" fmla="*/ 96842 w 578320"/>
              <a:gd name="connsiteY40" fmla="*/ 477939 h 533197"/>
              <a:gd name="connsiteX41" fmla="*/ 96842 w 578320"/>
              <a:gd name="connsiteY41" fmla="*/ 479781 h 533197"/>
              <a:gd name="connsiteX42" fmla="*/ 100531 w 578320"/>
              <a:gd name="connsiteY42" fmla="*/ 486228 h 533197"/>
              <a:gd name="connsiteX43" fmla="*/ 93152 w 578320"/>
              <a:gd name="connsiteY43" fmla="*/ 533197 h 533197"/>
              <a:gd name="connsiteX44" fmla="*/ 0 w 578320"/>
              <a:gd name="connsiteY44" fmla="*/ 518462 h 533197"/>
              <a:gd name="connsiteX45" fmla="*/ 48882 w 578320"/>
              <a:gd name="connsiteY45" fmla="*/ 475176 h 533197"/>
              <a:gd name="connsiteX46" fmla="*/ 79318 w 578320"/>
              <a:gd name="connsiteY46" fmla="*/ 440180 h 533197"/>
              <a:gd name="connsiteX47" fmla="*/ 65483 w 578320"/>
              <a:gd name="connsiteY47" fmla="*/ 411630 h 533197"/>
              <a:gd name="connsiteX48" fmla="*/ 49804 w 578320"/>
              <a:gd name="connsiteY48" fmla="*/ 391369 h 533197"/>
              <a:gd name="connsiteX49" fmla="*/ 54416 w 578320"/>
              <a:gd name="connsiteY49" fmla="*/ 376634 h 533197"/>
              <a:gd name="connsiteX50" fmla="*/ 54416 w 578320"/>
              <a:gd name="connsiteY50" fmla="*/ 363740 h 533197"/>
              <a:gd name="connsiteX51" fmla="*/ 107909 w 578320"/>
              <a:gd name="connsiteY51" fmla="*/ 312166 h 533197"/>
              <a:gd name="connsiteX52" fmla="*/ 288717 w 578320"/>
              <a:gd name="connsiteY52" fmla="*/ 237601 h 533197"/>
              <a:gd name="connsiteX53" fmla="*/ 303485 w 578320"/>
              <a:gd name="connsiteY53" fmla="*/ 252338 h 533197"/>
              <a:gd name="connsiteX54" fmla="*/ 303485 w 578320"/>
              <a:gd name="connsiteY54" fmla="*/ 331547 h 533197"/>
              <a:gd name="connsiteX55" fmla="*/ 384708 w 578320"/>
              <a:gd name="connsiteY55" fmla="*/ 398782 h 533197"/>
              <a:gd name="connsiteX56" fmla="*/ 386554 w 578320"/>
              <a:gd name="connsiteY56" fmla="*/ 419045 h 533197"/>
              <a:gd name="connsiteX57" fmla="*/ 375478 w 578320"/>
              <a:gd name="connsiteY57" fmla="*/ 423650 h 533197"/>
              <a:gd name="connsiteX58" fmla="*/ 366248 w 578320"/>
              <a:gd name="connsiteY58" fmla="*/ 420887 h 533197"/>
              <a:gd name="connsiteX59" fmla="*/ 288717 w 578320"/>
              <a:gd name="connsiteY59" fmla="*/ 356415 h 533197"/>
              <a:gd name="connsiteX60" fmla="*/ 212108 w 578320"/>
              <a:gd name="connsiteY60" fmla="*/ 420887 h 533197"/>
              <a:gd name="connsiteX61" fmla="*/ 191802 w 578320"/>
              <a:gd name="connsiteY61" fmla="*/ 419045 h 533197"/>
              <a:gd name="connsiteX62" fmla="*/ 193648 w 578320"/>
              <a:gd name="connsiteY62" fmla="*/ 398782 h 533197"/>
              <a:gd name="connsiteX63" fmla="*/ 274872 w 578320"/>
              <a:gd name="connsiteY63" fmla="*/ 331547 h 533197"/>
              <a:gd name="connsiteX64" fmla="*/ 274872 w 578320"/>
              <a:gd name="connsiteY64" fmla="*/ 252338 h 533197"/>
              <a:gd name="connsiteX65" fmla="*/ 288717 w 578320"/>
              <a:gd name="connsiteY65" fmla="*/ 237601 h 533197"/>
              <a:gd name="connsiteX66" fmla="*/ 288699 w 578320"/>
              <a:gd name="connsiteY66" fmla="*/ 0 h 533197"/>
              <a:gd name="connsiteX67" fmla="*/ 343115 w 578320"/>
              <a:gd name="connsiteY67" fmla="*/ 50653 h 533197"/>
              <a:gd name="connsiteX68" fmla="*/ 343115 w 578320"/>
              <a:gd name="connsiteY68" fmla="*/ 63546 h 533197"/>
              <a:gd name="connsiteX69" fmla="*/ 346805 w 578320"/>
              <a:gd name="connsiteY69" fmla="*/ 78282 h 533197"/>
              <a:gd name="connsiteX70" fmla="*/ 332048 w 578320"/>
              <a:gd name="connsiteY70" fmla="*/ 98543 h 533197"/>
              <a:gd name="connsiteX71" fmla="*/ 318213 w 578320"/>
              <a:gd name="connsiteY71" fmla="*/ 127093 h 533197"/>
              <a:gd name="connsiteX72" fmla="*/ 348649 w 578320"/>
              <a:gd name="connsiteY72" fmla="*/ 163010 h 533197"/>
              <a:gd name="connsiteX73" fmla="*/ 397531 w 578320"/>
              <a:gd name="connsiteY73" fmla="*/ 206295 h 533197"/>
              <a:gd name="connsiteX74" fmla="*/ 304379 w 578320"/>
              <a:gd name="connsiteY74" fmla="*/ 220110 h 533197"/>
              <a:gd name="connsiteX75" fmla="*/ 297000 w 578320"/>
              <a:gd name="connsiteY75" fmla="*/ 173141 h 533197"/>
              <a:gd name="connsiteX76" fmla="*/ 300689 w 578320"/>
              <a:gd name="connsiteY76" fmla="*/ 167615 h 533197"/>
              <a:gd name="connsiteX77" fmla="*/ 300689 w 578320"/>
              <a:gd name="connsiteY77" fmla="*/ 164852 h 533197"/>
              <a:gd name="connsiteX78" fmla="*/ 290544 w 578320"/>
              <a:gd name="connsiteY78" fmla="*/ 154722 h 533197"/>
              <a:gd name="connsiteX79" fmla="*/ 287777 w 578320"/>
              <a:gd name="connsiteY79" fmla="*/ 154722 h 533197"/>
              <a:gd name="connsiteX80" fmla="*/ 277632 w 578320"/>
              <a:gd name="connsiteY80" fmla="*/ 164852 h 533197"/>
              <a:gd name="connsiteX81" fmla="*/ 277632 w 578320"/>
              <a:gd name="connsiteY81" fmla="*/ 167615 h 533197"/>
              <a:gd name="connsiteX82" fmla="*/ 281321 w 578320"/>
              <a:gd name="connsiteY82" fmla="*/ 173141 h 533197"/>
              <a:gd name="connsiteX83" fmla="*/ 273943 w 578320"/>
              <a:gd name="connsiteY83" fmla="*/ 221031 h 533197"/>
              <a:gd name="connsiteX84" fmla="*/ 180790 w 578320"/>
              <a:gd name="connsiteY84" fmla="*/ 206295 h 533197"/>
              <a:gd name="connsiteX85" fmla="*/ 228750 w 578320"/>
              <a:gd name="connsiteY85" fmla="*/ 163010 h 533197"/>
              <a:gd name="connsiteX86" fmla="*/ 260108 w 578320"/>
              <a:gd name="connsiteY86" fmla="*/ 127093 h 533197"/>
              <a:gd name="connsiteX87" fmla="*/ 246274 w 578320"/>
              <a:gd name="connsiteY87" fmla="*/ 98543 h 533197"/>
              <a:gd name="connsiteX88" fmla="*/ 230594 w 578320"/>
              <a:gd name="connsiteY88" fmla="*/ 78282 h 533197"/>
              <a:gd name="connsiteX89" fmla="*/ 235206 w 578320"/>
              <a:gd name="connsiteY89" fmla="*/ 63546 h 533197"/>
              <a:gd name="connsiteX90" fmla="*/ 235206 w 578320"/>
              <a:gd name="connsiteY90" fmla="*/ 50653 h 533197"/>
              <a:gd name="connsiteX91" fmla="*/ 288699 w 578320"/>
              <a:gd name="connsiteY91" fmla="*/ 0 h 53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578320" h="533197">
                <a:moveTo>
                  <a:pt x="469488" y="312166"/>
                </a:moveTo>
                <a:cubicBezTo>
                  <a:pt x="499002" y="312166"/>
                  <a:pt x="523904" y="335190"/>
                  <a:pt x="523904" y="363740"/>
                </a:cubicBezTo>
                <a:lnTo>
                  <a:pt x="523904" y="376634"/>
                </a:lnTo>
                <a:cubicBezTo>
                  <a:pt x="523904" y="376634"/>
                  <a:pt x="529438" y="381238"/>
                  <a:pt x="527594" y="391369"/>
                </a:cubicBezTo>
                <a:cubicBezTo>
                  <a:pt x="526671" y="404262"/>
                  <a:pt x="512837" y="411630"/>
                  <a:pt x="512837" y="411630"/>
                </a:cubicBezTo>
                <a:cubicBezTo>
                  <a:pt x="512837" y="411630"/>
                  <a:pt x="509147" y="430970"/>
                  <a:pt x="498080" y="440180"/>
                </a:cubicBezTo>
                <a:cubicBezTo>
                  <a:pt x="494391" y="467809"/>
                  <a:pt x="513759" y="470572"/>
                  <a:pt x="529438" y="475176"/>
                </a:cubicBezTo>
                <a:cubicBezTo>
                  <a:pt x="555263" y="483465"/>
                  <a:pt x="578320" y="485307"/>
                  <a:pt x="578320" y="518462"/>
                </a:cubicBezTo>
                <a:cubicBezTo>
                  <a:pt x="578320" y="525829"/>
                  <a:pt x="543273" y="532276"/>
                  <a:pt x="485168" y="533197"/>
                </a:cubicBezTo>
                <a:lnTo>
                  <a:pt x="477789" y="486228"/>
                </a:lnTo>
                <a:lnTo>
                  <a:pt x="481478" y="479781"/>
                </a:lnTo>
                <a:cubicBezTo>
                  <a:pt x="481478" y="478860"/>
                  <a:pt x="481478" y="477939"/>
                  <a:pt x="480556" y="477939"/>
                </a:cubicBezTo>
                <a:lnTo>
                  <a:pt x="471333" y="466888"/>
                </a:lnTo>
                <a:cubicBezTo>
                  <a:pt x="470411" y="465967"/>
                  <a:pt x="468566" y="465967"/>
                  <a:pt x="467644" y="466888"/>
                </a:cubicBezTo>
                <a:lnTo>
                  <a:pt x="458421" y="477939"/>
                </a:lnTo>
                <a:cubicBezTo>
                  <a:pt x="457499" y="477939"/>
                  <a:pt x="457499" y="478860"/>
                  <a:pt x="458421" y="479781"/>
                </a:cubicBezTo>
                <a:lnTo>
                  <a:pt x="462110" y="486228"/>
                </a:lnTo>
                <a:lnTo>
                  <a:pt x="454732" y="533197"/>
                </a:lnTo>
                <a:cubicBezTo>
                  <a:pt x="396627" y="532276"/>
                  <a:pt x="361579" y="525829"/>
                  <a:pt x="361579" y="518462"/>
                </a:cubicBezTo>
                <a:cubicBezTo>
                  <a:pt x="361579" y="485307"/>
                  <a:pt x="384637" y="483465"/>
                  <a:pt x="409539" y="475176"/>
                </a:cubicBezTo>
                <a:cubicBezTo>
                  <a:pt x="425218" y="470572"/>
                  <a:pt x="444586" y="466888"/>
                  <a:pt x="440897" y="440180"/>
                </a:cubicBezTo>
                <a:cubicBezTo>
                  <a:pt x="430752" y="430970"/>
                  <a:pt x="427063" y="411630"/>
                  <a:pt x="427063" y="411630"/>
                </a:cubicBezTo>
                <a:cubicBezTo>
                  <a:pt x="427063" y="411630"/>
                  <a:pt x="413228" y="404262"/>
                  <a:pt x="411383" y="391369"/>
                </a:cubicBezTo>
                <a:cubicBezTo>
                  <a:pt x="410461" y="381238"/>
                  <a:pt x="415995" y="376634"/>
                  <a:pt x="415995" y="376634"/>
                </a:cubicBezTo>
                <a:lnTo>
                  <a:pt x="415995" y="363740"/>
                </a:lnTo>
                <a:cubicBezTo>
                  <a:pt x="415995" y="335190"/>
                  <a:pt x="439975" y="312166"/>
                  <a:pt x="469488" y="312166"/>
                </a:cubicBezTo>
                <a:close/>
                <a:moveTo>
                  <a:pt x="107909" y="312166"/>
                </a:moveTo>
                <a:cubicBezTo>
                  <a:pt x="138345" y="312166"/>
                  <a:pt x="162325" y="335190"/>
                  <a:pt x="162325" y="363740"/>
                </a:cubicBezTo>
                <a:lnTo>
                  <a:pt x="162325" y="376634"/>
                </a:lnTo>
                <a:cubicBezTo>
                  <a:pt x="162325" y="376634"/>
                  <a:pt x="167859" y="381238"/>
                  <a:pt x="166937" y="391369"/>
                </a:cubicBezTo>
                <a:cubicBezTo>
                  <a:pt x="165092" y="404262"/>
                  <a:pt x="151257" y="411630"/>
                  <a:pt x="151257" y="411630"/>
                </a:cubicBezTo>
                <a:cubicBezTo>
                  <a:pt x="151257" y="411630"/>
                  <a:pt x="147568" y="430970"/>
                  <a:pt x="137423" y="440180"/>
                </a:cubicBezTo>
                <a:cubicBezTo>
                  <a:pt x="132811" y="467809"/>
                  <a:pt x="152180" y="470572"/>
                  <a:pt x="167859" y="475176"/>
                </a:cubicBezTo>
                <a:cubicBezTo>
                  <a:pt x="193684" y="483465"/>
                  <a:pt x="216741" y="485307"/>
                  <a:pt x="216741" y="518462"/>
                </a:cubicBezTo>
                <a:cubicBezTo>
                  <a:pt x="216741" y="525829"/>
                  <a:pt x="181693" y="532276"/>
                  <a:pt x="123588" y="533197"/>
                </a:cubicBezTo>
                <a:lnTo>
                  <a:pt x="116210" y="486228"/>
                </a:lnTo>
                <a:lnTo>
                  <a:pt x="119899" y="479781"/>
                </a:lnTo>
                <a:cubicBezTo>
                  <a:pt x="120821" y="478860"/>
                  <a:pt x="119899" y="477939"/>
                  <a:pt x="119899" y="477939"/>
                </a:cubicBezTo>
                <a:lnTo>
                  <a:pt x="109754" y="466888"/>
                </a:lnTo>
                <a:cubicBezTo>
                  <a:pt x="108832" y="465967"/>
                  <a:pt x="107909" y="465967"/>
                  <a:pt x="106987" y="466888"/>
                </a:cubicBezTo>
                <a:lnTo>
                  <a:pt x="96842" y="477939"/>
                </a:lnTo>
                <a:cubicBezTo>
                  <a:pt x="96842" y="477939"/>
                  <a:pt x="95919" y="478860"/>
                  <a:pt x="96842" y="479781"/>
                </a:cubicBezTo>
                <a:lnTo>
                  <a:pt x="100531" y="486228"/>
                </a:lnTo>
                <a:lnTo>
                  <a:pt x="93152" y="533197"/>
                </a:lnTo>
                <a:cubicBezTo>
                  <a:pt x="35047" y="532276"/>
                  <a:pt x="0" y="525829"/>
                  <a:pt x="0" y="518462"/>
                </a:cubicBezTo>
                <a:cubicBezTo>
                  <a:pt x="0" y="485307"/>
                  <a:pt x="23057" y="483465"/>
                  <a:pt x="48882" y="475176"/>
                </a:cubicBezTo>
                <a:cubicBezTo>
                  <a:pt x="64561" y="470572"/>
                  <a:pt x="83929" y="466888"/>
                  <a:pt x="79318" y="440180"/>
                </a:cubicBezTo>
                <a:cubicBezTo>
                  <a:pt x="69173" y="430970"/>
                  <a:pt x="65483" y="411630"/>
                  <a:pt x="65483" y="411630"/>
                </a:cubicBezTo>
                <a:cubicBezTo>
                  <a:pt x="65483" y="411630"/>
                  <a:pt x="51649" y="404262"/>
                  <a:pt x="49804" y="391369"/>
                </a:cubicBezTo>
                <a:cubicBezTo>
                  <a:pt x="48882" y="381238"/>
                  <a:pt x="54416" y="376634"/>
                  <a:pt x="54416" y="376634"/>
                </a:cubicBezTo>
                <a:lnTo>
                  <a:pt x="54416" y="363740"/>
                </a:lnTo>
                <a:cubicBezTo>
                  <a:pt x="54416" y="335190"/>
                  <a:pt x="78396" y="312166"/>
                  <a:pt x="107909" y="312166"/>
                </a:cubicBezTo>
                <a:close/>
                <a:moveTo>
                  <a:pt x="288717" y="237601"/>
                </a:moveTo>
                <a:cubicBezTo>
                  <a:pt x="297024" y="237601"/>
                  <a:pt x="303485" y="244048"/>
                  <a:pt x="303485" y="252338"/>
                </a:cubicBezTo>
                <a:lnTo>
                  <a:pt x="303485" y="331547"/>
                </a:lnTo>
                <a:lnTo>
                  <a:pt x="384708" y="398782"/>
                </a:lnTo>
                <a:cubicBezTo>
                  <a:pt x="390246" y="403387"/>
                  <a:pt x="391169" y="412598"/>
                  <a:pt x="386554" y="419045"/>
                </a:cubicBezTo>
                <a:cubicBezTo>
                  <a:pt x="383785" y="421808"/>
                  <a:pt x="379170" y="423650"/>
                  <a:pt x="375478" y="423650"/>
                </a:cubicBezTo>
                <a:cubicBezTo>
                  <a:pt x="371786" y="423650"/>
                  <a:pt x="369017" y="422729"/>
                  <a:pt x="366248" y="420887"/>
                </a:cubicBezTo>
                <a:lnTo>
                  <a:pt x="288717" y="356415"/>
                </a:lnTo>
                <a:lnTo>
                  <a:pt x="212108" y="420887"/>
                </a:lnTo>
                <a:cubicBezTo>
                  <a:pt x="205647" y="425492"/>
                  <a:pt x="196417" y="424571"/>
                  <a:pt x="191802" y="419045"/>
                </a:cubicBezTo>
                <a:cubicBezTo>
                  <a:pt x="186264" y="412598"/>
                  <a:pt x="187187" y="403387"/>
                  <a:pt x="193648" y="398782"/>
                </a:cubicBezTo>
                <a:lnTo>
                  <a:pt x="274872" y="331547"/>
                </a:lnTo>
                <a:lnTo>
                  <a:pt x="274872" y="252338"/>
                </a:lnTo>
                <a:cubicBezTo>
                  <a:pt x="274872" y="244048"/>
                  <a:pt x="281333" y="237601"/>
                  <a:pt x="288717" y="237601"/>
                </a:cubicBezTo>
                <a:close/>
                <a:moveTo>
                  <a:pt x="288699" y="0"/>
                </a:moveTo>
                <a:cubicBezTo>
                  <a:pt x="318213" y="0"/>
                  <a:pt x="343115" y="22103"/>
                  <a:pt x="343115" y="50653"/>
                </a:cubicBezTo>
                <a:lnTo>
                  <a:pt x="343115" y="63546"/>
                </a:lnTo>
                <a:cubicBezTo>
                  <a:pt x="343115" y="63546"/>
                  <a:pt x="348649" y="68151"/>
                  <a:pt x="346805" y="78282"/>
                </a:cubicBezTo>
                <a:cubicBezTo>
                  <a:pt x="345882" y="92096"/>
                  <a:pt x="332048" y="98543"/>
                  <a:pt x="332048" y="98543"/>
                </a:cubicBezTo>
                <a:cubicBezTo>
                  <a:pt x="332048" y="98543"/>
                  <a:pt x="328358" y="117883"/>
                  <a:pt x="318213" y="127093"/>
                </a:cubicBezTo>
                <a:cubicBezTo>
                  <a:pt x="313602" y="154722"/>
                  <a:pt x="332970" y="157484"/>
                  <a:pt x="348649" y="163010"/>
                </a:cubicBezTo>
                <a:cubicBezTo>
                  <a:pt x="374474" y="171299"/>
                  <a:pt x="397531" y="172220"/>
                  <a:pt x="397531" y="206295"/>
                </a:cubicBezTo>
                <a:cubicBezTo>
                  <a:pt x="397531" y="212742"/>
                  <a:pt x="362484" y="219189"/>
                  <a:pt x="304379" y="220110"/>
                </a:cubicBezTo>
                <a:lnTo>
                  <a:pt x="297000" y="173141"/>
                </a:lnTo>
                <a:lnTo>
                  <a:pt x="300689" y="167615"/>
                </a:lnTo>
                <a:cubicBezTo>
                  <a:pt x="300689" y="166694"/>
                  <a:pt x="300689" y="165773"/>
                  <a:pt x="300689" y="164852"/>
                </a:cubicBezTo>
                <a:lnTo>
                  <a:pt x="290544" y="154722"/>
                </a:lnTo>
                <a:cubicBezTo>
                  <a:pt x="289622" y="153801"/>
                  <a:pt x="287777" y="153801"/>
                  <a:pt x="287777" y="154722"/>
                </a:cubicBezTo>
                <a:lnTo>
                  <a:pt x="277632" y="164852"/>
                </a:lnTo>
                <a:cubicBezTo>
                  <a:pt x="276710" y="165773"/>
                  <a:pt x="276710" y="166694"/>
                  <a:pt x="277632" y="167615"/>
                </a:cubicBezTo>
                <a:lnTo>
                  <a:pt x="281321" y="173141"/>
                </a:lnTo>
                <a:lnTo>
                  <a:pt x="273943" y="221031"/>
                </a:lnTo>
                <a:cubicBezTo>
                  <a:pt x="215838" y="219189"/>
                  <a:pt x="180790" y="212742"/>
                  <a:pt x="180790" y="206295"/>
                </a:cubicBezTo>
                <a:cubicBezTo>
                  <a:pt x="180790" y="172220"/>
                  <a:pt x="203848" y="171299"/>
                  <a:pt x="228750" y="163010"/>
                </a:cubicBezTo>
                <a:cubicBezTo>
                  <a:pt x="244429" y="157484"/>
                  <a:pt x="264720" y="154722"/>
                  <a:pt x="260108" y="127093"/>
                </a:cubicBezTo>
                <a:cubicBezTo>
                  <a:pt x="249963" y="117883"/>
                  <a:pt x="246274" y="98543"/>
                  <a:pt x="246274" y="98543"/>
                </a:cubicBezTo>
                <a:cubicBezTo>
                  <a:pt x="246274" y="98543"/>
                  <a:pt x="232439" y="92096"/>
                  <a:pt x="230594" y="78282"/>
                </a:cubicBezTo>
                <a:cubicBezTo>
                  <a:pt x="229672" y="68151"/>
                  <a:pt x="235206" y="63546"/>
                  <a:pt x="235206" y="63546"/>
                </a:cubicBezTo>
                <a:lnTo>
                  <a:pt x="235206" y="50653"/>
                </a:lnTo>
                <a:cubicBezTo>
                  <a:pt x="235206" y="22103"/>
                  <a:pt x="259186" y="0"/>
                  <a:pt x="28869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圆角矩形 10"/>
          <p:cNvSpPr/>
          <p:nvPr/>
        </p:nvSpPr>
        <p:spPr>
          <a:xfrm>
            <a:off x="9631783" y="4883874"/>
            <a:ext cx="765275" cy="76527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1"/>
          <p:cNvSpPr/>
          <p:nvPr/>
        </p:nvSpPr>
        <p:spPr>
          <a:xfrm>
            <a:off x="9807575" y="5088255"/>
            <a:ext cx="413385" cy="376555"/>
          </a:xfrm>
          <a:custGeom>
            <a:avLst/>
            <a:gdLst>
              <a:gd name="connsiteX0" fmla="*/ 145802 w 608415"/>
              <a:gd name="connsiteY0" fmla="*/ 316204 h 607568"/>
              <a:gd name="connsiteX1" fmla="*/ 335878 w 608415"/>
              <a:gd name="connsiteY1" fmla="*/ 316204 h 607568"/>
              <a:gd name="connsiteX2" fmla="*/ 355085 w 608415"/>
              <a:gd name="connsiteY2" fmla="*/ 335363 h 607568"/>
              <a:gd name="connsiteX3" fmla="*/ 335878 w 608415"/>
              <a:gd name="connsiteY3" fmla="*/ 354521 h 607568"/>
              <a:gd name="connsiteX4" fmla="*/ 145802 w 608415"/>
              <a:gd name="connsiteY4" fmla="*/ 354521 h 607568"/>
              <a:gd name="connsiteX5" fmla="*/ 126594 w 608415"/>
              <a:gd name="connsiteY5" fmla="*/ 335363 h 607568"/>
              <a:gd name="connsiteX6" fmla="*/ 145802 w 608415"/>
              <a:gd name="connsiteY6" fmla="*/ 316204 h 607568"/>
              <a:gd name="connsiteX7" fmla="*/ 145799 w 608415"/>
              <a:gd name="connsiteY7" fmla="*/ 252977 h 607568"/>
              <a:gd name="connsiteX8" fmla="*/ 430791 w 608415"/>
              <a:gd name="connsiteY8" fmla="*/ 252977 h 607568"/>
              <a:gd name="connsiteX9" fmla="*/ 449995 w 608415"/>
              <a:gd name="connsiteY9" fmla="*/ 272171 h 607568"/>
              <a:gd name="connsiteX10" fmla="*/ 430791 w 608415"/>
              <a:gd name="connsiteY10" fmla="*/ 291365 h 607568"/>
              <a:gd name="connsiteX11" fmla="*/ 145799 w 608415"/>
              <a:gd name="connsiteY11" fmla="*/ 291365 h 607568"/>
              <a:gd name="connsiteX12" fmla="*/ 126594 w 608415"/>
              <a:gd name="connsiteY12" fmla="*/ 272171 h 607568"/>
              <a:gd name="connsiteX13" fmla="*/ 145799 w 608415"/>
              <a:gd name="connsiteY13" fmla="*/ 252977 h 607568"/>
              <a:gd name="connsiteX14" fmla="*/ 145805 w 608415"/>
              <a:gd name="connsiteY14" fmla="*/ 189750 h 607568"/>
              <a:gd name="connsiteX15" fmla="*/ 209279 w 608415"/>
              <a:gd name="connsiteY15" fmla="*/ 189750 h 607568"/>
              <a:gd name="connsiteX16" fmla="*/ 228490 w 608415"/>
              <a:gd name="connsiteY16" fmla="*/ 208944 h 607568"/>
              <a:gd name="connsiteX17" fmla="*/ 209279 w 608415"/>
              <a:gd name="connsiteY17" fmla="*/ 228138 h 607568"/>
              <a:gd name="connsiteX18" fmla="*/ 145805 w 608415"/>
              <a:gd name="connsiteY18" fmla="*/ 228138 h 607568"/>
              <a:gd name="connsiteX19" fmla="*/ 126594 w 608415"/>
              <a:gd name="connsiteY19" fmla="*/ 208944 h 607568"/>
              <a:gd name="connsiteX20" fmla="*/ 145805 w 608415"/>
              <a:gd name="connsiteY20" fmla="*/ 189750 h 607568"/>
              <a:gd name="connsiteX21" fmla="*/ 70060 w 608415"/>
              <a:gd name="connsiteY21" fmla="*/ 133174 h 607568"/>
              <a:gd name="connsiteX22" fmla="*/ 70060 w 608415"/>
              <a:gd name="connsiteY22" fmla="*/ 442788 h 607568"/>
              <a:gd name="connsiteX23" fmla="*/ 538355 w 608415"/>
              <a:gd name="connsiteY23" fmla="*/ 442788 h 607568"/>
              <a:gd name="connsiteX24" fmla="*/ 538355 w 608415"/>
              <a:gd name="connsiteY24" fmla="*/ 133174 h 607568"/>
              <a:gd name="connsiteX25" fmla="*/ 38410 w 608415"/>
              <a:gd name="connsiteY25" fmla="*/ 69962 h 607568"/>
              <a:gd name="connsiteX26" fmla="*/ 38410 w 608415"/>
              <a:gd name="connsiteY26" fmla="*/ 94817 h 607568"/>
              <a:gd name="connsiteX27" fmla="*/ 570005 w 608415"/>
              <a:gd name="connsiteY27" fmla="*/ 94817 h 607568"/>
              <a:gd name="connsiteX28" fmla="*/ 570005 w 608415"/>
              <a:gd name="connsiteY28" fmla="*/ 69962 h 607568"/>
              <a:gd name="connsiteX29" fmla="*/ 304208 w 608415"/>
              <a:gd name="connsiteY29" fmla="*/ 0 h 607568"/>
              <a:gd name="connsiteX30" fmla="*/ 323413 w 608415"/>
              <a:gd name="connsiteY30" fmla="*/ 19178 h 607568"/>
              <a:gd name="connsiteX31" fmla="*/ 323413 w 608415"/>
              <a:gd name="connsiteY31" fmla="*/ 31606 h 607568"/>
              <a:gd name="connsiteX32" fmla="*/ 589210 w 608415"/>
              <a:gd name="connsiteY32" fmla="*/ 31606 h 607568"/>
              <a:gd name="connsiteX33" fmla="*/ 608415 w 608415"/>
              <a:gd name="connsiteY33" fmla="*/ 50784 h 607568"/>
              <a:gd name="connsiteX34" fmla="*/ 608415 w 608415"/>
              <a:gd name="connsiteY34" fmla="*/ 113995 h 607568"/>
              <a:gd name="connsiteX35" fmla="*/ 589210 w 608415"/>
              <a:gd name="connsiteY35" fmla="*/ 133174 h 607568"/>
              <a:gd name="connsiteX36" fmla="*/ 576765 w 608415"/>
              <a:gd name="connsiteY36" fmla="*/ 133174 h 607568"/>
              <a:gd name="connsiteX37" fmla="*/ 576765 w 608415"/>
              <a:gd name="connsiteY37" fmla="*/ 461967 h 607568"/>
              <a:gd name="connsiteX38" fmla="*/ 557560 w 608415"/>
              <a:gd name="connsiteY38" fmla="*/ 481145 h 607568"/>
              <a:gd name="connsiteX39" fmla="*/ 342618 w 608415"/>
              <a:gd name="connsiteY39" fmla="*/ 481145 h 607568"/>
              <a:gd name="connsiteX40" fmla="*/ 414521 w 608415"/>
              <a:gd name="connsiteY40" fmla="*/ 576883 h 607568"/>
              <a:gd name="connsiteX41" fmla="*/ 410680 w 608415"/>
              <a:gd name="connsiteY41" fmla="*/ 603733 h 607568"/>
              <a:gd name="connsiteX42" fmla="*/ 399157 w 608415"/>
              <a:gd name="connsiteY42" fmla="*/ 607568 h 607568"/>
              <a:gd name="connsiteX43" fmla="*/ 383793 w 608415"/>
              <a:gd name="connsiteY43" fmla="*/ 599897 h 607568"/>
              <a:gd name="connsiteX44" fmla="*/ 323413 w 608415"/>
              <a:gd name="connsiteY44" fmla="*/ 519348 h 607568"/>
              <a:gd name="connsiteX45" fmla="*/ 323413 w 608415"/>
              <a:gd name="connsiteY45" fmla="*/ 588390 h 607568"/>
              <a:gd name="connsiteX46" fmla="*/ 304208 w 608415"/>
              <a:gd name="connsiteY46" fmla="*/ 607568 h 607568"/>
              <a:gd name="connsiteX47" fmla="*/ 285003 w 608415"/>
              <a:gd name="connsiteY47" fmla="*/ 588390 h 607568"/>
              <a:gd name="connsiteX48" fmla="*/ 285003 w 608415"/>
              <a:gd name="connsiteY48" fmla="*/ 519348 h 607568"/>
              <a:gd name="connsiteX49" fmla="*/ 224622 w 608415"/>
              <a:gd name="connsiteY49" fmla="*/ 599897 h 607568"/>
              <a:gd name="connsiteX50" fmla="*/ 209258 w 608415"/>
              <a:gd name="connsiteY50" fmla="*/ 607568 h 607568"/>
              <a:gd name="connsiteX51" fmla="*/ 197735 w 608415"/>
              <a:gd name="connsiteY51" fmla="*/ 603733 h 607568"/>
              <a:gd name="connsiteX52" fmla="*/ 193894 w 608415"/>
              <a:gd name="connsiteY52" fmla="*/ 576883 h 607568"/>
              <a:gd name="connsiteX53" fmla="*/ 265798 w 608415"/>
              <a:gd name="connsiteY53" fmla="*/ 481145 h 607568"/>
              <a:gd name="connsiteX54" fmla="*/ 50855 w 608415"/>
              <a:gd name="connsiteY54" fmla="*/ 481145 h 607568"/>
              <a:gd name="connsiteX55" fmla="*/ 31650 w 608415"/>
              <a:gd name="connsiteY55" fmla="*/ 461967 h 607568"/>
              <a:gd name="connsiteX56" fmla="*/ 31650 w 608415"/>
              <a:gd name="connsiteY56" fmla="*/ 133174 h 607568"/>
              <a:gd name="connsiteX57" fmla="*/ 19205 w 608415"/>
              <a:gd name="connsiteY57" fmla="*/ 133174 h 607568"/>
              <a:gd name="connsiteX58" fmla="*/ 0 w 608415"/>
              <a:gd name="connsiteY58" fmla="*/ 113995 h 607568"/>
              <a:gd name="connsiteX59" fmla="*/ 0 w 608415"/>
              <a:gd name="connsiteY59" fmla="*/ 50784 h 607568"/>
              <a:gd name="connsiteX60" fmla="*/ 19205 w 608415"/>
              <a:gd name="connsiteY60" fmla="*/ 31606 h 607568"/>
              <a:gd name="connsiteX61" fmla="*/ 285003 w 608415"/>
              <a:gd name="connsiteY61" fmla="*/ 31606 h 607568"/>
              <a:gd name="connsiteX62" fmla="*/ 285003 w 608415"/>
              <a:gd name="connsiteY62" fmla="*/ 19178 h 607568"/>
              <a:gd name="connsiteX63" fmla="*/ 304208 w 608415"/>
              <a:gd name="connsiteY63" fmla="*/ 0 h 607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08415" h="607568">
                <a:moveTo>
                  <a:pt x="145802" y="316204"/>
                </a:moveTo>
                <a:lnTo>
                  <a:pt x="335878" y="316204"/>
                </a:lnTo>
                <a:cubicBezTo>
                  <a:pt x="346480" y="316204"/>
                  <a:pt x="355085" y="324787"/>
                  <a:pt x="355085" y="335363"/>
                </a:cubicBezTo>
                <a:cubicBezTo>
                  <a:pt x="355085" y="345938"/>
                  <a:pt x="346480" y="354521"/>
                  <a:pt x="335878" y="354521"/>
                </a:cubicBezTo>
                <a:lnTo>
                  <a:pt x="145802" y="354521"/>
                </a:lnTo>
                <a:cubicBezTo>
                  <a:pt x="135199" y="354521"/>
                  <a:pt x="126594" y="345938"/>
                  <a:pt x="126594" y="335363"/>
                </a:cubicBezTo>
                <a:cubicBezTo>
                  <a:pt x="126594" y="324787"/>
                  <a:pt x="135199" y="316204"/>
                  <a:pt x="145802" y="316204"/>
                </a:cubicBezTo>
                <a:close/>
                <a:moveTo>
                  <a:pt x="145799" y="252977"/>
                </a:moveTo>
                <a:lnTo>
                  <a:pt x="430791" y="252977"/>
                </a:lnTo>
                <a:cubicBezTo>
                  <a:pt x="441392" y="252977"/>
                  <a:pt x="449995" y="261576"/>
                  <a:pt x="449995" y="272171"/>
                </a:cubicBezTo>
                <a:cubicBezTo>
                  <a:pt x="449995" y="282766"/>
                  <a:pt x="441392" y="291365"/>
                  <a:pt x="430791" y="291365"/>
                </a:cubicBezTo>
                <a:lnTo>
                  <a:pt x="145799" y="291365"/>
                </a:lnTo>
                <a:cubicBezTo>
                  <a:pt x="135198" y="291365"/>
                  <a:pt x="126594" y="282766"/>
                  <a:pt x="126594" y="272171"/>
                </a:cubicBezTo>
                <a:cubicBezTo>
                  <a:pt x="126594" y="261576"/>
                  <a:pt x="135198" y="252977"/>
                  <a:pt x="145799" y="252977"/>
                </a:cubicBezTo>
                <a:close/>
                <a:moveTo>
                  <a:pt x="145805" y="189750"/>
                </a:moveTo>
                <a:lnTo>
                  <a:pt x="209279" y="189750"/>
                </a:lnTo>
                <a:cubicBezTo>
                  <a:pt x="219884" y="189750"/>
                  <a:pt x="228490" y="198349"/>
                  <a:pt x="228490" y="208944"/>
                </a:cubicBezTo>
                <a:cubicBezTo>
                  <a:pt x="228490" y="219539"/>
                  <a:pt x="219884" y="228138"/>
                  <a:pt x="209279" y="228138"/>
                </a:cubicBezTo>
                <a:lnTo>
                  <a:pt x="145805" y="228138"/>
                </a:lnTo>
                <a:cubicBezTo>
                  <a:pt x="135201" y="228138"/>
                  <a:pt x="126594" y="219539"/>
                  <a:pt x="126594" y="208944"/>
                </a:cubicBezTo>
                <a:cubicBezTo>
                  <a:pt x="126594" y="198349"/>
                  <a:pt x="135201" y="189750"/>
                  <a:pt x="145805" y="189750"/>
                </a:cubicBezTo>
                <a:close/>
                <a:moveTo>
                  <a:pt x="70060" y="133174"/>
                </a:moveTo>
                <a:lnTo>
                  <a:pt x="70060" y="442788"/>
                </a:lnTo>
                <a:lnTo>
                  <a:pt x="538355" y="442788"/>
                </a:lnTo>
                <a:lnTo>
                  <a:pt x="538355" y="133174"/>
                </a:lnTo>
                <a:close/>
                <a:moveTo>
                  <a:pt x="38410" y="69962"/>
                </a:moveTo>
                <a:lnTo>
                  <a:pt x="38410" y="94817"/>
                </a:lnTo>
                <a:lnTo>
                  <a:pt x="570005" y="94817"/>
                </a:lnTo>
                <a:lnTo>
                  <a:pt x="570005" y="69962"/>
                </a:lnTo>
                <a:close/>
                <a:moveTo>
                  <a:pt x="304208" y="0"/>
                </a:moveTo>
                <a:cubicBezTo>
                  <a:pt x="314809" y="0"/>
                  <a:pt x="323413" y="8592"/>
                  <a:pt x="323413" y="19178"/>
                </a:cubicBezTo>
                <a:lnTo>
                  <a:pt x="323413" y="31606"/>
                </a:lnTo>
                <a:lnTo>
                  <a:pt x="589210" y="31606"/>
                </a:lnTo>
                <a:cubicBezTo>
                  <a:pt x="599811" y="31606"/>
                  <a:pt x="608415" y="40197"/>
                  <a:pt x="608415" y="50784"/>
                </a:cubicBezTo>
                <a:lnTo>
                  <a:pt x="608415" y="113995"/>
                </a:lnTo>
                <a:cubicBezTo>
                  <a:pt x="608415" y="124582"/>
                  <a:pt x="599811" y="133174"/>
                  <a:pt x="589210" y="133174"/>
                </a:cubicBezTo>
                <a:lnTo>
                  <a:pt x="576765" y="133174"/>
                </a:lnTo>
                <a:lnTo>
                  <a:pt x="576765" y="461967"/>
                </a:lnTo>
                <a:cubicBezTo>
                  <a:pt x="576765" y="472553"/>
                  <a:pt x="568161" y="481145"/>
                  <a:pt x="557560" y="481145"/>
                </a:cubicBezTo>
                <a:lnTo>
                  <a:pt x="342618" y="481145"/>
                </a:lnTo>
                <a:lnTo>
                  <a:pt x="414521" y="576883"/>
                </a:lnTo>
                <a:cubicBezTo>
                  <a:pt x="420974" y="585321"/>
                  <a:pt x="419284" y="597442"/>
                  <a:pt x="410680" y="603733"/>
                </a:cubicBezTo>
                <a:cubicBezTo>
                  <a:pt x="407300" y="606341"/>
                  <a:pt x="403306" y="607568"/>
                  <a:pt x="399157" y="607568"/>
                </a:cubicBezTo>
                <a:cubicBezTo>
                  <a:pt x="393319" y="607568"/>
                  <a:pt x="387634" y="604960"/>
                  <a:pt x="383793" y="599897"/>
                </a:cubicBezTo>
                <a:lnTo>
                  <a:pt x="323413" y="519348"/>
                </a:lnTo>
                <a:lnTo>
                  <a:pt x="323413" y="588390"/>
                </a:lnTo>
                <a:cubicBezTo>
                  <a:pt x="323413" y="598976"/>
                  <a:pt x="314809" y="607568"/>
                  <a:pt x="304208" y="607568"/>
                </a:cubicBezTo>
                <a:cubicBezTo>
                  <a:pt x="293607" y="607568"/>
                  <a:pt x="285003" y="598976"/>
                  <a:pt x="285003" y="588390"/>
                </a:cubicBezTo>
                <a:lnTo>
                  <a:pt x="285003" y="519348"/>
                </a:lnTo>
                <a:lnTo>
                  <a:pt x="224622" y="599897"/>
                </a:lnTo>
                <a:cubicBezTo>
                  <a:pt x="220781" y="604960"/>
                  <a:pt x="215096" y="607568"/>
                  <a:pt x="209258" y="607568"/>
                </a:cubicBezTo>
                <a:cubicBezTo>
                  <a:pt x="205110" y="607568"/>
                  <a:pt x="201115" y="606341"/>
                  <a:pt x="197735" y="603733"/>
                </a:cubicBezTo>
                <a:cubicBezTo>
                  <a:pt x="189131" y="597442"/>
                  <a:pt x="187441" y="585321"/>
                  <a:pt x="193894" y="576883"/>
                </a:cubicBezTo>
                <a:lnTo>
                  <a:pt x="265798" y="481145"/>
                </a:lnTo>
                <a:lnTo>
                  <a:pt x="50855" y="481145"/>
                </a:lnTo>
                <a:cubicBezTo>
                  <a:pt x="40253" y="481145"/>
                  <a:pt x="31650" y="472553"/>
                  <a:pt x="31650" y="461967"/>
                </a:cubicBezTo>
                <a:lnTo>
                  <a:pt x="31650" y="133174"/>
                </a:lnTo>
                <a:lnTo>
                  <a:pt x="19205" y="133174"/>
                </a:lnTo>
                <a:cubicBezTo>
                  <a:pt x="8604" y="133174"/>
                  <a:pt x="0" y="124582"/>
                  <a:pt x="0" y="113995"/>
                </a:cubicBezTo>
                <a:lnTo>
                  <a:pt x="0" y="50784"/>
                </a:lnTo>
                <a:cubicBezTo>
                  <a:pt x="0" y="40197"/>
                  <a:pt x="8604" y="31606"/>
                  <a:pt x="19205" y="31606"/>
                </a:cubicBezTo>
                <a:lnTo>
                  <a:pt x="285003" y="31606"/>
                </a:lnTo>
                <a:lnTo>
                  <a:pt x="285003" y="19178"/>
                </a:lnTo>
                <a:cubicBezTo>
                  <a:pt x="285003" y="8592"/>
                  <a:pt x="293607" y="0"/>
                  <a:pt x="30420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14" name="圆角矩形 13"/>
          <p:cNvSpPr/>
          <p:nvPr/>
        </p:nvSpPr>
        <p:spPr>
          <a:xfrm>
            <a:off x="11065500" y="4883874"/>
            <a:ext cx="765275" cy="76527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4"/>
          <p:cNvSpPr/>
          <p:nvPr/>
        </p:nvSpPr>
        <p:spPr>
          <a:xfrm>
            <a:off x="11241598" y="5067964"/>
            <a:ext cx="413078" cy="397094"/>
          </a:xfrm>
          <a:custGeom>
            <a:avLst/>
            <a:gdLst>
              <a:gd name="connsiteX0" fmla="*/ 241391 w 516922"/>
              <a:gd name="connsiteY0" fmla="*/ 466920 h 496921"/>
              <a:gd name="connsiteX1" fmla="*/ 374792 w 516922"/>
              <a:gd name="connsiteY1" fmla="*/ 466920 h 496921"/>
              <a:gd name="connsiteX2" fmla="*/ 394157 w 516922"/>
              <a:gd name="connsiteY2" fmla="*/ 492438 h 496921"/>
              <a:gd name="connsiteX3" fmla="*/ 241391 w 516922"/>
              <a:gd name="connsiteY3" fmla="*/ 492438 h 496921"/>
              <a:gd name="connsiteX4" fmla="*/ 45175 w 516922"/>
              <a:gd name="connsiteY4" fmla="*/ 266910 h 496921"/>
              <a:gd name="connsiteX5" fmla="*/ 178975 w 516922"/>
              <a:gd name="connsiteY5" fmla="*/ 266910 h 496921"/>
              <a:gd name="connsiteX6" fmla="*/ 178975 w 516922"/>
              <a:gd name="connsiteY6" fmla="*/ 312085 h 496921"/>
              <a:gd name="connsiteX7" fmla="*/ 45175 w 516922"/>
              <a:gd name="connsiteY7" fmla="*/ 312085 h 496921"/>
              <a:gd name="connsiteX8" fmla="*/ 45175 w 516922"/>
              <a:gd name="connsiteY8" fmla="*/ 167939 h 496921"/>
              <a:gd name="connsiteX9" fmla="*/ 178975 w 516922"/>
              <a:gd name="connsiteY9" fmla="*/ 167939 h 496921"/>
              <a:gd name="connsiteX10" fmla="*/ 178975 w 516922"/>
              <a:gd name="connsiteY10" fmla="*/ 213114 h 496921"/>
              <a:gd name="connsiteX11" fmla="*/ 45175 w 516922"/>
              <a:gd name="connsiteY11" fmla="*/ 213114 h 496921"/>
              <a:gd name="connsiteX12" fmla="*/ 254150 w 516922"/>
              <a:gd name="connsiteY12" fmla="*/ 92418 h 496921"/>
              <a:gd name="connsiteX13" fmla="*/ 497537 w 516922"/>
              <a:gd name="connsiteY13" fmla="*/ 92418 h 496921"/>
              <a:gd name="connsiteX14" fmla="*/ 516922 w 516922"/>
              <a:gd name="connsiteY14" fmla="*/ 111788 h 496921"/>
              <a:gd name="connsiteX15" fmla="*/ 516922 w 516922"/>
              <a:gd name="connsiteY15" fmla="*/ 402340 h 496921"/>
              <a:gd name="connsiteX16" fmla="*/ 497537 w 516922"/>
              <a:gd name="connsiteY16" fmla="*/ 421710 h 496921"/>
              <a:gd name="connsiteX17" fmla="*/ 359690 w 516922"/>
              <a:gd name="connsiteY17" fmla="*/ 421710 h 496921"/>
              <a:gd name="connsiteX18" fmla="*/ 359690 w 516922"/>
              <a:gd name="connsiteY18" fmla="*/ 458298 h 496921"/>
              <a:gd name="connsiteX19" fmla="*/ 254150 w 516922"/>
              <a:gd name="connsiteY19" fmla="*/ 458298 h 496921"/>
              <a:gd name="connsiteX20" fmla="*/ 254150 w 516922"/>
              <a:gd name="connsiteY20" fmla="*/ 382970 h 496921"/>
              <a:gd name="connsiteX21" fmla="*/ 478152 w 516922"/>
              <a:gd name="connsiteY21" fmla="*/ 382970 h 496921"/>
              <a:gd name="connsiteX22" fmla="*/ 478152 w 516922"/>
              <a:gd name="connsiteY22" fmla="*/ 131158 h 496921"/>
              <a:gd name="connsiteX23" fmla="*/ 254150 w 516922"/>
              <a:gd name="connsiteY23" fmla="*/ 131158 h 496921"/>
              <a:gd name="connsiteX24" fmla="*/ 45175 w 516922"/>
              <a:gd name="connsiteY24" fmla="*/ 75176 h 496921"/>
              <a:gd name="connsiteX25" fmla="*/ 178975 w 516922"/>
              <a:gd name="connsiteY25" fmla="*/ 75176 h 496921"/>
              <a:gd name="connsiteX26" fmla="*/ 178975 w 516922"/>
              <a:gd name="connsiteY26" fmla="*/ 120351 h 496921"/>
              <a:gd name="connsiteX27" fmla="*/ 45175 w 516922"/>
              <a:gd name="connsiteY27" fmla="*/ 120351 h 496921"/>
              <a:gd name="connsiteX28" fmla="*/ 28019 w 516922"/>
              <a:gd name="connsiteY28" fmla="*/ 27965 h 496921"/>
              <a:gd name="connsiteX29" fmla="*/ 28019 w 516922"/>
              <a:gd name="connsiteY29" fmla="*/ 466805 h 496921"/>
              <a:gd name="connsiteX30" fmla="*/ 196130 w 516922"/>
              <a:gd name="connsiteY30" fmla="*/ 466805 h 496921"/>
              <a:gd name="connsiteX31" fmla="*/ 196130 w 516922"/>
              <a:gd name="connsiteY31" fmla="*/ 27965 h 496921"/>
              <a:gd name="connsiteX32" fmla="*/ 28019 w 516922"/>
              <a:gd name="connsiteY32" fmla="*/ 0 h 496921"/>
              <a:gd name="connsiteX33" fmla="*/ 196130 w 516922"/>
              <a:gd name="connsiteY33" fmla="*/ 0 h 496921"/>
              <a:gd name="connsiteX34" fmla="*/ 224149 w 516922"/>
              <a:gd name="connsiteY34" fmla="*/ 27965 h 496921"/>
              <a:gd name="connsiteX35" fmla="*/ 224149 w 516922"/>
              <a:gd name="connsiteY35" fmla="*/ 466805 h 496921"/>
              <a:gd name="connsiteX36" fmla="*/ 196130 w 516922"/>
              <a:gd name="connsiteY36" fmla="*/ 496921 h 496921"/>
              <a:gd name="connsiteX37" fmla="*/ 28019 w 516922"/>
              <a:gd name="connsiteY37" fmla="*/ 496921 h 496921"/>
              <a:gd name="connsiteX38" fmla="*/ 0 w 516922"/>
              <a:gd name="connsiteY38" fmla="*/ 466805 h 496921"/>
              <a:gd name="connsiteX39" fmla="*/ 0 w 516922"/>
              <a:gd name="connsiteY39" fmla="*/ 27965 h 496921"/>
              <a:gd name="connsiteX40" fmla="*/ 28019 w 516922"/>
              <a:gd name="connsiteY40" fmla="*/ 0 h 496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516922" h="496921">
                <a:moveTo>
                  <a:pt x="241391" y="466920"/>
                </a:moveTo>
                <a:lnTo>
                  <a:pt x="374792" y="466920"/>
                </a:lnTo>
                <a:lnTo>
                  <a:pt x="394157" y="492438"/>
                </a:lnTo>
                <a:lnTo>
                  <a:pt x="241391" y="492438"/>
                </a:lnTo>
                <a:close/>
                <a:moveTo>
                  <a:pt x="45175" y="266910"/>
                </a:moveTo>
                <a:lnTo>
                  <a:pt x="178975" y="266910"/>
                </a:lnTo>
                <a:lnTo>
                  <a:pt x="178975" y="312085"/>
                </a:lnTo>
                <a:lnTo>
                  <a:pt x="45175" y="312085"/>
                </a:lnTo>
                <a:close/>
                <a:moveTo>
                  <a:pt x="45175" y="167939"/>
                </a:moveTo>
                <a:lnTo>
                  <a:pt x="178975" y="167939"/>
                </a:lnTo>
                <a:lnTo>
                  <a:pt x="178975" y="213114"/>
                </a:lnTo>
                <a:lnTo>
                  <a:pt x="45175" y="213114"/>
                </a:lnTo>
                <a:close/>
                <a:moveTo>
                  <a:pt x="254150" y="92418"/>
                </a:moveTo>
                <a:lnTo>
                  <a:pt x="497537" y="92418"/>
                </a:lnTo>
                <a:cubicBezTo>
                  <a:pt x="508307" y="92418"/>
                  <a:pt x="516922" y="101027"/>
                  <a:pt x="516922" y="111788"/>
                </a:cubicBezTo>
                <a:lnTo>
                  <a:pt x="516922" y="402340"/>
                </a:lnTo>
                <a:cubicBezTo>
                  <a:pt x="516922" y="413101"/>
                  <a:pt x="508307" y="421710"/>
                  <a:pt x="497537" y="421710"/>
                </a:cubicBezTo>
                <a:lnTo>
                  <a:pt x="359690" y="421710"/>
                </a:lnTo>
                <a:lnTo>
                  <a:pt x="359690" y="458298"/>
                </a:lnTo>
                <a:lnTo>
                  <a:pt x="254150" y="458298"/>
                </a:lnTo>
                <a:lnTo>
                  <a:pt x="254150" y="382970"/>
                </a:lnTo>
                <a:lnTo>
                  <a:pt x="478152" y="382970"/>
                </a:lnTo>
                <a:lnTo>
                  <a:pt x="478152" y="131158"/>
                </a:lnTo>
                <a:lnTo>
                  <a:pt x="254150" y="131158"/>
                </a:lnTo>
                <a:close/>
                <a:moveTo>
                  <a:pt x="45175" y="75176"/>
                </a:moveTo>
                <a:lnTo>
                  <a:pt x="178975" y="75176"/>
                </a:lnTo>
                <a:lnTo>
                  <a:pt x="178975" y="120351"/>
                </a:lnTo>
                <a:lnTo>
                  <a:pt x="45175" y="120351"/>
                </a:lnTo>
                <a:close/>
                <a:moveTo>
                  <a:pt x="28019" y="27965"/>
                </a:moveTo>
                <a:lnTo>
                  <a:pt x="28019" y="466805"/>
                </a:lnTo>
                <a:lnTo>
                  <a:pt x="196130" y="466805"/>
                </a:lnTo>
                <a:lnTo>
                  <a:pt x="196130" y="27965"/>
                </a:lnTo>
                <a:close/>
                <a:moveTo>
                  <a:pt x="28019" y="0"/>
                </a:moveTo>
                <a:lnTo>
                  <a:pt x="196130" y="0"/>
                </a:lnTo>
                <a:cubicBezTo>
                  <a:pt x="211217" y="0"/>
                  <a:pt x="224149" y="12907"/>
                  <a:pt x="224149" y="27965"/>
                </a:cubicBezTo>
                <a:lnTo>
                  <a:pt x="224149" y="466805"/>
                </a:lnTo>
                <a:cubicBezTo>
                  <a:pt x="224149" y="484014"/>
                  <a:pt x="211217" y="496921"/>
                  <a:pt x="196130" y="496921"/>
                </a:cubicBezTo>
                <a:lnTo>
                  <a:pt x="28019" y="496921"/>
                </a:lnTo>
                <a:cubicBezTo>
                  <a:pt x="12932" y="496921"/>
                  <a:pt x="0" y="484014"/>
                  <a:pt x="0" y="466805"/>
                </a:cubicBezTo>
                <a:lnTo>
                  <a:pt x="0" y="27965"/>
                </a:lnTo>
                <a:cubicBezTo>
                  <a:pt x="0" y="12907"/>
                  <a:pt x="12932" y="0"/>
                  <a:pt x="280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文本框 22"/>
          <p:cNvSpPr txBox="1"/>
          <p:nvPr/>
        </p:nvSpPr>
        <p:spPr>
          <a:xfrm>
            <a:off x="6436360" y="1182370"/>
            <a:ext cx="5393690" cy="3999865"/>
          </a:xfrm>
          <a:prstGeom prst="rect">
            <a:avLst/>
          </a:prstGeom>
          <a:noFill/>
        </p:spPr>
        <p:txBody>
          <a:bodyPr wrap="square" rtlCol="0">
            <a:spAutoFit/>
          </a:bodyPr>
          <a:lstStyle/>
          <a:p>
            <a:pPr algn="just">
              <a:lnSpc>
                <a:spcPct val="120000"/>
              </a:lnSpc>
            </a:pPr>
            <a:r>
              <a:rPr lang="en-US" altLang="zh-CN" sz="2000" b="1" u="sng" dirty="0">
                <a:solidFill>
                  <a:schemeClr val="tx1"/>
                </a:solidFill>
                <a:effectLst>
                  <a:outerShdw blurRad="38100" dist="19050" dir="2700000" algn="tl" rotWithShape="0">
                    <a:schemeClr val="dk1">
                      <a:alpha val="40000"/>
                    </a:schemeClr>
                  </a:outerShdw>
                </a:effectLst>
                <a:latin typeface="Century Gothic" panose="020B0502020202020204" pitchFamily="34" charset="0"/>
                <a:ea typeface="+mj-ea"/>
              </a:rPr>
              <a:t>Background</a:t>
            </a:r>
            <a:endParaRPr lang="en-US" altLang="zh-CN" sz="1000" dirty="0">
              <a:solidFill>
                <a:schemeClr val="tx1">
                  <a:lumMod val="50000"/>
                  <a:lumOff val="50000"/>
                </a:schemeClr>
              </a:solidFill>
              <a:latin typeface="Century Gothic" panose="020B0502020202020204" pitchFamily="34" charset="0"/>
              <a:ea typeface="+mj-ea"/>
            </a:endParaRPr>
          </a:p>
          <a:p>
            <a:pPr marL="285750" indent="-285750" algn="just">
              <a:lnSpc>
                <a:spcPct val="120000"/>
              </a:lnSpc>
              <a:buFont typeface="Arial" panose="020B0604020202020204" pitchFamily="34" charset="0"/>
              <a:buChar char="•"/>
            </a:pPr>
            <a:r>
              <a:rPr lang="en-US" altLang="zh-CN" sz="1600" b="1" dirty="0">
                <a:solidFill>
                  <a:schemeClr val="tx1">
                    <a:lumMod val="50000"/>
                    <a:lumOff val="50000"/>
                  </a:schemeClr>
                </a:solidFill>
                <a:latin typeface="Century Gothic" panose="020B0502020202020204" pitchFamily="34" charset="0"/>
                <a:ea typeface="+mj-ea"/>
              </a:rPr>
              <a:t>IKEA is a </a:t>
            </a:r>
            <a:r>
              <a:rPr lang="en-US" altLang="zh-CN" sz="1600" b="1" dirty="0">
                <a:solidFill>
                  <a:srgbClr val="FF0000"/>
                </a:solidFill>
                <a:latin typeface="Century Gothic" panose="020B0502020202020204" pitchFamily="34" charset="0"/>
                <a:ea typeface="+mj-ea"/>
              </a:rPr>
              <a:t>home furnishings company </a:t>
            </a:r>
            <a:r>
              <a:rPr lang="en-US" altLang="zh-CN" sz="1600" b="1" dirty="0">
                <a:solidFill>
                  <a:schemeClr val="tx1">
                    <a:lumMod val="50000"/>
                    <a:lumOff val="50000"/>
                  </a:schemeClr>
                </a:solidFill>
                <a:latin typeface="Century Gothic" panose="020B0502020202020204" pitchFamily="34" charset="0"/>
                <a:ea typeface="+mj-ea"/>
              </a:rPr>
              <a:t>founded in </a:t>
            </a:r>
            <a:r>
              <a:rPr lang="en-US" altLang="zh-CN" sz="1600" b="1" dirty="0">
                <a:solidFill>
                  <a:srgbClr val="FF0000"/>
                </a:solidFill>
                <a:latin typeface="Century Gothic" panose="020B0502020202020204" pitchFamily="34" charset="0"/>
                <a:ea typeface="+mj-ea"/>
              </a:rPr>
              <a:t>Sweden</a:t>
            </a:r>
            <a:r>
              <a:rPr lang="en-US" altLang="zh-CN" sz="1600" b="1" dirty="0">
                <a:solidFill>
                  <a:schemeClr val="tx1">
                    <a:lumMod val="50000"/>
                    <a:lumOff val="50000"/>
                  </a:schemeClr>
                </a:solidFill>
                <a:latin typeface="Century Gothic" panose="020B0502020202020204" pitchFamily="34" charset="0"/>
                <a:ea typeface="+mj-ea"/>
              </a:rPr>
              <a:t>, in </a:t>
            </a:r>
            <a:r>
              <a:rPr lang="en-US" altLang="zh-CN" sz="1600" b="1" dirty="0">
                <a:solidFill>
                  <a:srgbClr val="FF0000"/>
                </a:solidFill>
                <a:latin typeface="Century Gothic" panose="020B0502020202020204" pitchFamily="34" charset="0"/>
                <a:ea typeface="+mj-ea"/>
              </a:rPr>
              <a:t>1943.</a:t>
            </a:r>
            <a:endParaRPr lang="en-US" altLang="zh-CN" sz="1600" b="1" dirty="0">
              <a:solidFill>
                <a:schemeClr val="tx1">
                  <a:lumMod val="50000"/>
                  <a:lumOff val="50000"/>
                </a:schemeClr>
              </a:solidFill>
              <a:latin typeface="Century Gothic" panose="020B0502020202020204" pitchFamily="34" charset="0"/>
              <a:ea typeface="+mj-ea"/>
            </a:endParaRPr>
          </a:p>
          <a:p>
            <a:pPr marL="285750" indent="-285750" algn="just">
              <a:lnSpc>
                <a:spcPct val="120000"/>
              </a:lnSpc>
              <a:buFont typeface="Arial" panose="020B0604020202020204" pitchFamily="34" charset="0"/>
              <a:buChar char="•"/>
            </a:pPr>
            <a:r>
              <a:rPr lang="en-US" altLang="zh-CN" sz="1600" b="1" dirty="0">
                <a:solidFill>
                  <a:schemeClr val="tx1">
                    <a:lumMod val="50000"/>
                    <a:lumOff val="50000"/>
                  </a:schemeClr>
                </a:solidFill>
                <a:latin typeface="Century Gothic" panose="020B0502020202020204" pitchFamily="34" charset="0"/>
                <a:ea typeface="+mj-ea"/>
              </a:rPr>
              <a:t>Now has</a:t>
            </a:r>
            <a:r>
              <a:rPr lang="en-US" altLang="zh-CN" sz="1600" b="1" dirty="0">
                <a:solidFill>
                  <a:srgbClr val="FF0000"/>
                </a:solidFill>
                <a:latin typeface="Century Gothic" panose="020B0502020202020204" pitchFamily="34" charset="0"/>
                <a:ea typeface="+mj-ea"/>
              </a:rPr>
              <a:t> 433 stores</a:t>
            </a:r>
            <a:r>
              <a:rPr lang="en-US" altLang="zh-CN" sz="1600" b="1" dirty="0">
                <a:solidFill>
                  <a:schemeClr val="tx1">
                    <a:lumMod val="50000"/>
                    <a:lumOff val="50000"/>
                  </a:schemeClr>
                </a:solidFill>
                <a:latin typeface="Century Gothic" panose="020B0502020202020204" pitchFamily="34" charset="0"/>
                <a:ea typeface="+mj-ea"/>
              </a:rPr>
              <a:t> in </a:t>
            </a:r>
            <a:r>
              <a:rPr lang="en-US" altLang="zh-CN" sz="1600" b="1" dirty="0">
                <a:solidFill>
                  <a:srgbClr val="FF0000"/>
                </a:solidFill>
                <a:latin typeface="Century Gothic" panose="020B0502020202020204" pitchFamily="34" charset="0"/>
                <a:ea typeface="+mj-ea"/>
              </a:rPr>
              <a:t>52 countries</a:t>
            </a:r>
            <a:r>
              <a:rPr lang="en-US" altLang="zh-CN" sz="1600" b="1" dirty="0">
                <a:solidFill>
                  <a:schemeClr val="tx1">
                    <a:lumMod val="50000"/>
                    <a:lumOff val="50000"/>
                  </a:schemeClr>
                </a:solidFill>
                <a:latin typeface="Century Gothic" panose="020B0502020202020204" pitchFamily="34" charset="0"/>
                <a:ea typeface="+mj-ea"/>
              </a:rPr>
              <a:t>. (Statista,2019)</a:t>
            </a:r>
            <a:endParaRPr lang="en-US" altLang="zh-CN" sz="1600" b="1" dirty="0">
              <a:solidFill>
                <a:schemeClr val="tx1">
                  <a:lumMod val="50000"/>
                  <a:lumOff val="50000"/>
                </a:schemeClr>
              </a:solidFill>
              <a:latin typeface="Century Gothic" panose="020B0502020202020204" pitchFamily="34" charset="0"/>
              <a:ea typeface="+mj-ea"/>
            </a:endParaRPr>
          </a:p>
          <a:p>
            <a:pPr marL="285750" indent="-285750" algn="just">
              <a:lnSpc>
                <a:spcPct val="120000"/>
              </a:lnSpc>
              <a:buFont typeface="Arial" panose="020B0604020202020204" pitchFamily="34" charset="0"/>
              <a:buChar char="•"/>
            </a:pPr>
            <a:r>
              <a:rPr lang="en-US" altLang="zh-CN" sz="1600" b="1" dirty="0">
                <a:solidFill>
                  <a:schemeClr val="tx1">
                    <a:lumMod val="50000"/>
                    <a:lumOff val="50000"/>
                  </a:schemeClr>
                </a:solidFill>
                <a:latin typeface="Century Gothic" panose="020B0502020202020204" pitchFamily="34" charset="0"/>
                <a:ea typeface="+mj-ea"/>
              </a:rPr>
              <a:t>It has grown to be largest global furniture retailers.</a:t>
            </a:r>
            <a:endParaRPr lang="en-US" altLang="zh-CN" sz="1600" b="1" dirty="0">
              <a:solidFill>
                <a:schemeClr val="tx1">
                  <a:lumMod val="50000"/>
                  <a:lumOff val="50000"/>
                </a:schemeClr>
              </a:solidFill>
              <a:latin typeface="Century Gothic" panose="020B0502020202020204" pitchFamily="34" charset="0"/>
              <a:ea typeface="+mj-ea"/>
            </a:endParaRPr>
          </a:p>
          <a:p>
            <a:pPr marL="285750" indent="-285750" algn="just">
              <a:lnSpc>
                <a:spcPct val="120000"/>
              </a:lnSpc>
              <a:buFont typeface="Arial" panose="020B0604020202020204" pitchFamily="34" charset="0"/>
              <a:buChar char="•"/>
            </a:pPr>
            <a:r>
              <a:rPr lang="en-US" altLang="zh-CN" sz="1600" b="1" dirty="0">
                <a:solidFill>
                  <a:srgbClr val="FF0000"/>
                </a:solidFill>
                <a:latin typeface="Century Gothic" panose="020B0502020202020204" pitchFamily="34" charset="0"/>
                <a:ea typeface="+mj-ea"/>
              </a:rPr>
              <a:t>Mission </a:t>
            </a:r>
            <a:r>
              <a:rPr lang="en-US" altLang="zh-CN" sz="1600" b="1" dirty="0">
                <a:solidFill>
                  <a:schemeClr val="tx1">
                    <a:lumMod val="50000"/>
                    <a:lumOff val="50000"/>
                  </a:schemeClr>
                </a:solidFill>
                <a:latin typeface="Century Gothic" panose="020B0502020202020204" pitchFamily="34" charset="0"/>
                <a:ea typeface="+mj-ea"/>
              </a:rPr>
              <a:t>: Offering a wide range of well-designed, functional home furnishing products at prices so low that as many people as possible will be able to afford them (IKEA official website, 2017)</a:t>
            </a:r>
            <a:endParaRPr lang="en-US" altLang="zh-CN" sz="1600" b="1" dirty="0">
              <a:solidFill>
                <a:schemeClr val="tx1">
                  <a:lumMod val="50000"/>
                  <a:lumOff val="50000"/>
                </a:schemeClr>
              </a:solidFill>
              <a:latin typeface="Century Gothic" panose="020B0502020202020204" pitchFamily="34" charset="0"/>
              <a:ea typeface="+mj-ea"/>
            </a:endParaRPr>
          </a:p>
          <a:p>
            <a:pPr marL="285750" indent="-285750" algn="just">
              <a:lnSpc>
                <a:spcPct val="120000"/>
              </a:lnSpc>
              <a:buFont typeface="Arial" panose="020B0604020202020204" pitchFamily="34" charset="0"/>
              <a:buChar char="•"/>
            </a:pPr>
            <a:r>
              <a:rPr lang="en-US" altLang="zh-CN" sz="1600" b="1" dirty="0">
                <a:solidFill>
                  <a:srgbClr val="FF0000"/>
                </a:solidFill>
                <a:latin typeface="Century Gothic" panose="020B0502020202020204" pitchFamily="34" charset="0"/>
                <a:ea typeface="+mj-ea"/>
              </a:rPr>
              <a:t>Vision: </a:t>
            </a:r>
            <a:r>
              <a:rPr lang="en-US" altLang="zh-CN" sz="1600" b="1" dirty="0">
                <a:solidFill>
                  <a:schemeClr val="tx1">
                    <a:lumMod val="50000"/>
                    <a:lumOff val="50000"/>
                  </a:schemeClr>
                </a:solidFill>
                <a:latin typeface="Century Gothic" panose="020B0502020202020204" pitchFamily="34" charset="0"/>
                <a:ea typeface="+mj-ea"/>
              </a:rPr>
              <a:t>To create a better everyday life for the many people.(IKEA official website, 2017)</a:t>
            </a:r>
            <a:endParaRPr lang="en-US" altLang="zh-CN" sz="1600" b="1" dirty="0">
              <a:solidFill>
                <a:schemeClr val="tx1">
                  <a:lumMod val="50000"/>
                  <a:lumOff val="50000"/>
                </a:schemeClr>
              </a:solidFill>
              <a:latin typeface="Century Gothic" panose="020B0502020202020204" pitchFamily="34" charset="0"/>
              <a:ea typeface="+mj-ea"/>
            </a:endParaRPr>
          </a:p>
          <a:p>
            <a:pPr algn="just">
              <a:lnSpc>
                <a:spcPct val="120000"/>
              </a:lnSpc>
            </a:pPr>
            <a:endParaRPr lang="en-US" altLang="zh-CN" sz="1600" b="1" dirty="0">
              <a:solidFill>
                <a:schemeClr val="tx1">
                  <a:lumMod val="50000"/>
                  <a:lumOff val="50000"/>
                </a:schemeClr>
              </a:solidFill>
              <a:latin typeface="Century Gothic" panose="020B0502020202020204" pitchFamily="34" charset="0"/>
              <a:ea typeface="+mj-ea"/>
            </a:endParaRPr>
          </a:p>
          <a:p>
            <a:pPr algn="just">
              <a:lnSpc>
                <a:spcPct val="120000"/>
              </a:lnSpc>
            </a:pPr>
            <a:endParaRPr lang="en-US" altLang="zh-CN" sz="1600" b="1" dirty="0">
              <a:solidFill>
                <a:schemeClr val="tx1">
                  <a:lumMod val="50000"/>
                  <a:lumOff val="50000"/>
                </a:schemeClr>
              </a:solidFill>
              <a:latin typeface="Century Gothic" panose="020B0502020202020204" pitchFamily="34" charset="0"/>
              <a:ea typeface="+mj-ea"/>
            </a:endParaRPr>
          </a:p>
        </p:txBody>
      </p:sp>
      <p:sp>
        <p:nvSpPr>
          <p:cNvPr id="27" name="任意多边形: 形状 26"/>
          <p:cNvSpPr/>
          <p:nvPr/>
        </p:nvSpPr>
        <p:spPr>
          <a:xfrm>
            <a:off x="419285" y="720818"/>
            <a:ext cx="923740" cy="461870"/>
          </a:xfrm>
          <a:custGeom>
            <a:avLst/>
            <a:gdLst>
              <a:gd name="connsiteX0" fmla="*/ 0 w 923740"/>
              <a:gd name="connsiteY0" fmla="*/ 0 h 461870"/>
              <a:gd name="connsiteX1" fmla="*/ 33227 w 923740"/>
              <a:gd name="connsiteY1" fmla="*/ 0 h 461870"/>
              <a:gd name="connsiteX2" fmla="*/ 33227 w 923740"/>
              <a:gd name="connsiteY2" fmla="*/ 428643 h 461870"/>
              <a:gd name="connsiteX3" fmla="*/ 890513 w 923740"/>
              <a:gd name="connsiteY3" fmla="*/ 428643 h 461870"/>
              <a:gd name="connsiteX4" fmla="*/ 890513 w 923740"/>
              <a:gd name="connsiteY4" fmla="*/ 0 h 461870"/>
              <a:gd name="connsiteX5" fmla="*/ 923740 w 923740"/>
              <a:gd name="connsiteY5" fmla="*/ 0 h 461870"/>
              <a:gd name="connsiteX6" fmla="*/ 923740 w 923740"/>
              <a:gd name="connsiteY6" fmla="*/ 461870 h 461870"/>
              <a:gd name="connsiteX7" fmla="*/ 0 w 923740"/>
              <a:gd name="connsiteY7" fmla="*/ 461870 h 461870"/>
              <a:gd name="connsiteX8" fmla="*/ 0 w 923740"/>
              <a:gd name="connsiteY8" fmla="*/ 0 h 461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3740" h="461870">
                <a:moveTo>
                  <a:pt x="0" y="0"/>
                </a:moveTo>
                <a:lnTo>
                  <a:pt x="33227" y="0"/>
                </a:lnTo>
                <a:lnTo>
                  <a:pt x="33227" y="428643"/>
                </a:lnTo>
                <a:lnTo>
                  <a:pt x="890513" y="428643"/>
                </a:lnTo>
                <a:lnTo>
                  <a:pt x="890513" y="0"/>
                </a:lnTo>
                <a:lnTo>
                  <a:pt x="923740" y="0"/>
                </a:lnTo>
                <a:lnTo>
                  <a:pt x="923740" y="461870"/>
                </a:lnTo>
                <a:lnTo>
                  <a:pt x="0" y="461870"/>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endParaRPr>
          </a:p>
        </p:txBody>
      </p:sp>
      <p:sp>
        <p:nvSpPr>
          <p:cNvPr id="28" name="任意多边形: 形状 27"/>
          <p:cNvSpPr/>
          <p:nvPr/>
        </p:nvSpPr>
        <p:spPr>
          <a:xfrm>
            <a:off x="419285" y="258948"/>
            <a:ext cx="923740" cy="461870"/>
          </a:xfrm>
          <a:custGeom>
            <a:avLst/>
            <a:gdLst>
              <a:gd name="connsiteX0" fmla="*/ 0 w 923740"/>
              <a:gd name="connsiteY0" fmla="*/ 0 h 461870"/>
              <a:gd name="connsiteX1" fmla="*/ 923740 w 923740"/>
              <a:gd name="connsiteY1" fmla="*/ 0 h 461870"/>
              <a:gd name="connsiteX2" fmla="*/ 923740 w 923740"/>
              <a:gd name="connsiteY2" fmla="*/ 461870 h 461870"/>
              <a:gd name="connsiteX3" fmla="*/ 890513 w 923740"/>
              <a:gd name="connsiteY3" fmla="*/ 461870 h 461870"/>
              <a:gd name="connsiteX4" fmla="*/ 890513 w 923740"/>
              <a:gd name="connsiteY4" fmla="*/ 33227 h 461870"/>
              <a:gd name="connsiteX5" fmla="*/ 33227 w 923740"/>
              <a:gd name="connsiteY5" fmla="*/ 33227 h 461870"/>
              <a:gd name="connsiteX6" fmla="*/ 33227 w 923740"/>
              <a:gd name="connsiteY6" fmla="*/ 461870 h 461870"/>
              <a:gd name="connsiteX7" fmla="*/ 0 w 923740"/>
              <a:gd name="connsiteY7" fmla="*/ 461870 h 461870"/>
              <a:gd name="connsiteX8" fmla="*/ 0 w 923740"/>
              <a:gd name="connsiteY8" fmla="*/ 0 h 461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3740" h="461870">
                <a:moveTo>
                  <a:pt x="0" y="0"/>
                </a:moveTo>
                <a:lnTo>
                  <a:pt x="923740" y="0"/>
                </a:lnTo>
                <a:lnTo>
                  <a:pt x="923740" y="461870"/>
                </a:lnTo>
                <a:lnTo>
                  <a:pt x="890513" y="461870"/>
                </a:lnTo>
                <a:lnTo>
                  <a:pt x="890513" y="33227"/>
                </a:lnTo>
                <a:lnTo>
                  <a:pt x="33227" y="33227"/>
                </a:lnTo>
                <a:lnTo>
                  <a:pt x="33227" y="461870"/>
                </a:lnTo>
                <a:lnTo>
                  <a:pt x="0" y="461870"/>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endParaRPr>
          </a:p>
        </p:txBody>
      </p:sp>
      <p:sp>
        <p:nvSpPr>
          <p:cNvPr id="29" name="文本框 28"/>
          <p:cNvSpPr txBox="1"/>
          <p:nvPr/>
        </p:nvSpPr>
        <p:spPr>
          <a:xfrm>
            <a:off x="419285" y="366875"/>
            <a:ext cx="923740"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a:solidFill>
                  <a:schemeClr val="accent1"/>
                </a:solidFill>
                <a:latin typeface="Century Gothic" panose="020B0502020202020204" pitchFamily="34" charset="0"/>
              </a:rPr>
              <a:t>01</a:t>
            </a:r>
            <a:endParaRPr lang="zh-CN" altLang="en-US" sz="4000" dirty="0">
              <a:solidFill>
                <a:schemeClr val="accent1"/>
              </a:solidFill>
              <a:latin typeface="Century Gothic" panose="020B0502020202020204" pitchFamily="34" charset="0"/>
            </a:endParaRPr>
          </a:p>
        </p:txBody>
      </p:sp>
      <p:grpSp>
        <p:nvGrpSpPr>
          <p:cNvPr id="30" name="组合 29"/>
          <p:cNvGrpSpPr/>
          <p:nvPr/>
        </p:nvGrpSpPr>
        <p:grpSpPr>
          <a:xfrm>
            <a:off x="1473289" y="371367"/>
            <a:ext cx="4653915" cy="802534"/>
            <a:chOff x="7318011" y="1456480"/>
            <a:chExt cx="4653915" cy="802534"/>
          </a:xfrm>
        </p:grpSpPr>
        <p:sp>
          <p:nvSpPr>
            <p:cNvPr id="31" name="文本框 30"/>
            <p:cNvSpPr txBox="1"/>
            <p:nvPr/>
          </p:nvSpPr>
          <p:spPr>
            <a:xfrm>
              <a:off x="7318011" y="1456480"/>
              <a:ext cx="4653915" cy="583565"/>
            </a:xfrm>
            <a:prstGeom prst="rect">
              <a:avLst/>
            </a:prstGeom>
            <a:noFill/>
          </p:spPr>
          <p:txBody>
            <a:bodyPr wrap="none" rtlCol="0">
              <a:spAutoFit/>
              <a:scene3d>
                <a:camera prst="orthographicFront"/>
                <a:lightRig rig="threePt" dir="t"/>
              </a:scene3d>
              <a:sp3d contourW="12700"/>
            </a:bodyPr>
            <a:lstStyle/>
            <a:p>
              <a:r>
                <a:rPr lang="en-US" altLang="zh-CN" sz="3200" b="1" dirty="0">
                  <a:solidFill>
                    <a:schemeClr val="tx1">
                      <a:lumMod val="85000"/>
                      <a:lumOff val="15000"/>
                    </a:schemeClr>
                  </a:solidFill>
                </a:rPr>
                <a:t> Introduction of Project</a:t>
              </a:r>
              <a:endParaRPr lang="en-US" altLang="zh-CN" sz="3200" b="1" dirty="0">
                <a:solidFill>
                  <a:schemeClr val="tx1">
                    <a:lumMod val="85000"/>
                    <a:lumOff val="15000"/>
                  </a:schemeClr>
                </a:solidFill>
              </a:endParaRPr>
            </a:p>
          </p:txBody>
        </p:sp>
        <p:sp>
          <p:nvSpPr>
            <p:cNvPr id="32" name="文本框 31"/>
            <p:cNvSpPr txBox="1"/>
            <p:nvPr/>
          </p:nvSpPr>
          <p:spPr>
            <a:xfrm>
              <a:off x="7318011" y="1984059"/>
              <a:ext cx="4260761" cy="274955"/>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a:solidFill>
                    <a:schemeClr val="bg1">
                      <a:lumMod val="65000"/>
                    </a:schemeClr>
                  </a:solidFill>
                  <a:latin typeface="Century Gothic" panose="020B0502020202020204" pitchFamily="34" charset="0"/>
                  <a:ea typeface="+mj-ea"/>
                </a:rPr>
                <a:t>Project Description Document</a:t>
              </a:r>
              <a:endParaRPr lang="en-US" altLang="zh-CN" sz="1050" dirty="0">
                <a:solidFill>
                  <a:schemeClr val="bg1">
                    <a:lumMod val="65000"/>
                  </a:schemeClr>
                </a:solidFill>
                <a:latin typeface="Century Gothic" panose="020B0502020202020204" pitchFamily="34" charset="0"/>
                <a:ea typeface="+mj-ea"/>
              </a:endParaRPr>
            </a:p>
          </p:txBody>
        </p:sp>
      </p:grpSp>
      <p:sp>
        <p:nvSpPr>
          <p:cNvPr id="15" name="文本框 14"/>
          <p:cNvSpPr txBox="1"/>
          <p:nvPr/>
        </p:nvSpPr>
        <p:spPr>
          <a:xfrm>
            <a:off x="6936740" y="6093460"/>
            <a:ext cx="5138420" cy="651510"/>
          </a:xfrm>
          <a:prstGeom prst="rect">
            <a:avLst/>
          </a:prstGeom>
          <a:noFill/>
        </p:spPr>
        <p:txBody>
          <a:bodyPr wrap="square" rtlCol="0">
            <a:spAutoFit/>
            <a:scene3d>
              <a:camera prst="orthographicFront"/>
              <a:lightRig rig="threePt" dir="t"/>
            </a:scene3d>
            <a:sp3d contourW="12700"/>
          </a:bodyPr>
          <a:p>
            <a:pPr algn="just">
              <a:lnSpc>
                <a:spcPct val="114000"/>
              </a:lnSpc>
            </a:pPr>
            <a:r>
              <a:rPr lang="en-US" altLang="zh-CN" sz="1600" dirty="0">
                <a:solidFill>
                  <a:schemeClr val="bg1">
                    <a:lumMod val="50000"/>
                  </a:schemeClr>
                </a:solidFill>
                <a:latin typeface="Century Gothic" panose="020B0502020202020204" pitchFamily="34" charset="0"/>
                <a:ea typeface="+mj-ea"/>
              </a:rPr>
              <a:t>                   Organisational Consultancy (M6X01422)</a:t>
            </a:r>
            <a:endParaRPr lang="en-US" altLang="zh-CN" sz="1600" dirty="0">
              <a:solidFill>
                <a:schemeClr val="bg1">
                  <a:lumMod val="50000"/>
                </a:schemeClr>
              </a:solidFill>
              <a:latin typeface="Century Gothic" panose="020B0502020202020204" pitchFamily="34" charset="0"/>
              <a:ea typeface="+mj-ea"/>
            </a:endParaRPr>
          </a:p>
          <a:p>
            <a:pPr algn="r">
              <a:lnSpc>
                <a:spcPct val="114000"/>
              </a:lnSpc>
            </a:pPr>
            <a:r>
              <a:rPr lang="en-US" altLang="zh-CN" sz="1600" dirty="0">
                <a:solidFill>
                  <a:schemeClr val="bg1">
                    <a:lumMod val="50000"/>
                  </a:schemeClr>
                </a:solidFill>
                <a:latin typeface="Century Gothic" panose="020B0502020202020204" pitchFamily="34" charset="0"/>
                <a:ea typeface="+mj-ea"/>
              </a:rPr>
              <a:t>Name :  Xina </a:t>
            </a:r>
            <a:r>
              <a:rPr lang="zh-CN" altLang="en-US" sz="1600" dirty="0">
                <a:solidFill>
                  <a:schemeClr val="bg1">
                    <a:lumMod val="50000"/>
                  </a:schemeClr>
                </a:solidFill>
                <a:latin typeface="Century Gothic" panose="020B0502020202020204" pitchFamily="34" charset="0"/>
                <a:ea typeface="+mj-ea"/>
              </a:rPr>
              <a:t>（</a:t>
            </a:r>
            <a:r>
              <a:rPr lang="en-US" altLang="zh-CN" sz="1600" dirty="0">
                <a:solidFill>
                  <a:schemeClr val="bg1">
                    <a:lumMod val="50000"/>
                  </a:schemeClr>
                </a:solidFill>
                <a:latin typeface="Century Gothic" panose="020B0502020202020204" pitchFamily="34" charset="0"/>
                <a:ea typeface="+mj-ea"/>
              </a:rPr>
              <a:t>1904305 </a:t>
            </a:r>
            <a:r>
              <a:rPr lang="zh-CN" altLang="en-US" sz="1600" dirty="0">
                <a:solidFill>
                  <a:schemeClr val="bg1">
                    <a:lumMod val="50000"/>
                  </a:schemeClr>
                </a:solidFill>
                <a:latin typeface="Century Gothic" panose="020B0502020202020204" pitchFamily="34" charset="0"/>
                <a:ea typeface="+mj-ea"/>
              </a:rPr>
              <a:t>）</a:t>
            </a:r>
            <a:endParaRPr lang="zh-CN" altLang="en-US" sz="1600" dirty="0">
              <a:solidFill>
                <a:schemeClr val="bg1">
                  <a:lumMod val="50000"/>
                </a:schemeClr>
              </a:solidFill>
              <a:latin typeface="Century Gothic" panose="020B0502020202020204" pitchFamily="34" charset="0"/>
              <a:ea typeface="+mj-ea"/>
            </a:endParaRPr>
          </a:p>
        </p:txBody>
      </p:sp>
      <p:pic>
        <p:nvPicPr>
          <p:cNvPr id="2" name="图片 1"/>
          <p:cNvPicPr>
            <a:picLocks noChangeAspect="1"/>
          </p:cNvPicPr>
          <p:nvPr/>
        </p:nvPicPr>
        <p:blipFill>
          <a:blip r:embed="rId1"/>
          <a:stretch>
            <a:fillRect/>
          </a:stretch>
        </p:blipFill>
        <p:spPr>
          <a:xfrm>
            <a:off x="419100" y="1421765"/>
            <a:ext cx="5708015" cy="2994660"/>
          </a:xfrm>
          <a:prstGeom prst="rect">
            <a:avLst/>
          </a:prstGeom>
        </p:spPr>
      </p:pic>
      <p:pic>
        <p:nvPicPr>
          <p:cNvPr id="3" name="图片 2"/>
          <p:cNvPicPr>
            <a:picLocks noChangeAspect="1"/>
          </p:cNvPicPr>
          <p:nvPr/>
        </p:nvPicPr>
        <p:blipFill>
          <a:blip r:embed="rId2"/>
          <a:srcRect t="22333" r="3167" b="23533"/>
          <a:stretch>
            <a:fillRect/>
          </a:stretch>
        </p:blipFill>
        <p:spPr>
          <a:xfrm>
            <a:off x="9399905" y="43815"/>
            <a:ext cx="2430780" cy="1377950"/>
          </a:xfrm>
          <a:prstGeom prst="rect">
            <a:avLst/>
          </a:prstGeom>
        </p:spPr>
      </p:pic>
      <p:sp>
        <p:nvSpPr>
          <p:cNvPr id="7" name="文本框 6"/>
          <p:cNvSpPr txBox="1"/>
          <p:nvPr/>
        </p:nvSpPr>
        <p:spPr>
          <a:xfrm>
            <a:off x="983615" y="4883785"/>
            <a:ext cx="4098290" cy="1641475"/>
          </a:xfrm>
          <a:prstGeom prst="rect">
            <a:avLst/>
          </a:prstGeom>
          <a:noFill/>
        </p:spPr>
        <p:txBody>
          <a:bodyPr wrap="square" rtlCol="0" anchor="t">
            <a:spAutoFit/>
          </a:bodyPr>
          <a:p>
            <a:r>
              <a:rPr lang="en-US" altLang="zh-CN" b="1" u="sng" dirty="0">
                <a:effectLst>
                  <a:outerShdw blurRad="38100" dist="19050" dir="2700000" algn="tl" rotWithShape="0">
                    <a:schemeClr val="dk1">
                      <a:alpha val="40000"/>
                    </a:schemeClr>
                  </a:outerShdw>
                </a:effectLst>
                <a:latin typeface="Century Gothic" panose="020B0502020202020204" pitchFamily="34" charset="0"/>
                <a:ea typeface="+mj-ea"/>
                <a:sym typeface="+mn-ea"/>
              </a:rPr>
              <a:t>IKEA entered into Chinese market</a:t>
            </a:r>
            <a:endParaRPr lang="zh-CN" altLang="en-US"/>
          </a:p>
          <a:p>
            <a:pPr marL="285750" indent="-285750" algn="just">
              <a:lnSpc>
                <a:spcPct val="120000"/>
              </a:lnSpc>
              <a:buFont typeface="Arial" panose="020B0604020202020204" pitchFamily="34" charset="0"/>
              <a:buChar char="•"/>
            </a:pPr>
            <a:r>
              <a:rPr lang="en-US" altLang="zh-CN" b="1" dirty="0">
                <a:solidFill>
                  <a:schemeClr val="tx1">
                    <a:lumMod val="50000"/>
                    <a:lumOff val="50000"/>
                  </a:schemeClr>
                </a:solidFill>
                <a:latin typeface="Century Gothic" panose="020B0502020202020204" pitchFamily="34" charset="0"/>
                <a:ea typeface="+mj-ea"/>
              </a:rPr>
              <a:t>Joint venture formed in 1998</a:t>
            </a:r>
            <a:endParaRPr lang="en-US" altLang="zh-CN" b="1" dirty="0">
              <a:solidFill>
                <a:schemeClr val="tx1">
                  <a:lumMod val="50000"/>
                  <a:lumOff val="50000"/>
                </a:schemeClr>
              </a:solidFill>
              <a:latin typeface="Century Gothic" panose="020B0502020202020204" pitchFamily="34" charset="0"/>
              <a:ea typeface="+mj-ea"/>
            </a:endParaRPr>
          </a:p>
          <a:p>
            <a:pPr marL="285750" indent="-285750" algn="just">
              <a:lnSpc>
                <a:spcPct val="120000"/>
              </a:lnSpc>
              <a:buFont typeface="Arial" panose="020B0604020202020204" pitchFamily="34" charset="0"/>
              <a:buChar char="•"/>
            </a:pPr>
            <a:r>
              <a:rPr lang="en-US" altLang="zh-CN" b="1" dirty="0">
                <a:solidFill>
                  <a:schemeClr val="tx1">
                    <a:lumMod val="50000"/>
                    <a:lumOff val="50000"/>
                  </a:schemeClr>
                </a:solidFill>
                <a:latin typeface="Century Gothic" panose="020B0502020202020204" pitchFamily="34" charset="0"/>
                <a:ea typeface="+mj-ea"/>
              </a:rPr>
              <a:t>28 shopping malls in China</a:t>
            </a:r>
            <a:endParaRPr lang="en-US" altLang="zh-CN" b="1" dirty="0">
              <a:solidFill>
                <a:schemeClr val="tx1">
                  <a:lumMod val="50000"/>
                  <a:lumOff val="50000"/>
                </a:schemeClr>
              </a:solidFill>
              <a:latin typeface="Century Gothic" panose="020B0502020202020204" pitchFamily="34" charset="0"/>
              <a:ea typeface="+mj-ea"/>
            </a:endParaRPr>
          </a:p>
          <a:p>
            <a:pPr marL="285750" indent="-285750" algn="just">
              <a:lnSpc>
                <a:spcPct val="120000"/>
              </a:lnSpc>
              <a:buFont typeface="Arial" panose="020B0604020202020204" pitchFamily="34" charset="0"/>
              <a:buChar char="•"/>
            </a:pPr>
            <a:endParaRPr lang="en-US" altLang="zh-CN" b="1" dirty="0">
              <a:solidFill>
                <a:schemeClr val="tx1">
                  <a:lumMod val="50000"/>
                  <a:lumOff val="50000"/>
                </a:schemeClr>
              </a:solidFill>
              <a:latin typeface="Century Gothic" panose="020B0502020202020204" pitchFamily="34" charset="0"/>
              <a:ea typeface="+mj-ea"/>
            </a:endParaRPr>
          </a:p>
          <a:p>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îṧľïḓé"/>
          <p:cNvSpPr/>
          <p:nvPr/>
        </p:nvSpPr>
        <p:spPr>
          <a:xfrm>
            <a:off x="1088573" y="1368244"/>
            <a:ext cx="5007428" cy="2246026"/>
          </a:xfrm>
          <a:prstGeom prst="rect">
            <a:avLst/>
          </a:prstGeom>
          <a:blipFill>
            <a:blip r:embed="rId1"/>
            <a:srcRect/>
            <a:stretch>
              <a:fillRect t="-24774" b="-24496"/>
            </a:stretch>
          </a:blipFill>
          <a:ln w="381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27" name="iṡ1ïḓé"/>
          <p:cNvSpPr/>
          <p:nvPr/>
        </p:nvSpPr>
        <p:spPr>
          <a:xfrm>
            <a:off x="6096001" y="1368244"/>
            <a:ext cx="5007428" cy="2246027"/>
          </a:xfrm>
          <a:prstGeom prst="rect">
            <a:avLst/>
          </a:prstGeom>
          <a:blipFill>
            <a:blip r:embed="rId2"/>
            <a:srcRect/>
            <a:stretch>
              <a:fillRect t="-24161" b="-23889"/>
            </a:stretch>
          </a:blipFill>
          <a:ln w="381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grpSp>
        <p:nvGrpSpPr>
          <p:cNvPr id="37" name="组合 36"/>
          <p:cNvGrpSpPr/>
          <p:nvPr/>
        </p:nvGrpSpPr>
        <p:grpSpPr>
          <a:xfrm>
            <a:off x="5299859" y="2960370"/>
            <a:ext cx="1603714" cy="1603712"/>
            <a:chOff x="5294144" y="3200400"/>
            <a:chExt cx="1603714" cy="1603712"/>
          </a:xfrm>
        </p:grpSpPr>
        <p:sp>
          <p:nvSpPr>
            <p:cNvPr id="28" name="íšļîďé"/>
            <p:cNvSpPr/>
            <p:nvPr/>
          </p:nvSpPr>
          <p:spPr>
            <a:xfrm>
              <a:off x="5294144" y="3200400"/>
              <a:ext cx="1603714" cy="1603712"/>
            </a:xfrm>
            <a:prstGeom prst="ellipse">
              <a:avLst/>
            </a:prstGeom>
            <a:solidFill>
              <a:schemeClr val="accent1"/>
            </a:solidFill>
            <a:ln w="38100" cap="flat" cmpd="sng" algn="ctr">
              <a:solidFill>
                <a:schemeClr val="bg1">
                  <a:lumMod val="95000"/>
                </a:schemeClr>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sp>
          <p:nvSpPr>
            <p:cNvPr id="29" name="íšļîďé"/>
            <p:cNvSpPr/>
            <p:nvPr/>
          </p:nvSpPr>
          <p:spPr>
            <a:xfrm>
              <a:off x="5728485" y="3544024"/>
              <a:ext cx="790912" cy="775491"/>
            </a:xfrm>
            <a:custGeom>
              <a:avLst/>
              <a:gdLst>
                <a:gd name="T0" fmla="*/ 1312 w 1990"/>
                <a:gd name="T1" fmla="*/ 1552 h 1954"/>
                <a:gd name="T2" fmla="*/ 291 w 1990"/>
                <a:gd name="T3" fmla="*/ 1746 h 1954"/>
                <a:gd name="T4" fmla="*/ 0 w 1990"/>
                <a:gd name="T5" fmla="*/ 540 h 1954"/>
                <a:gd name="T6" fmla="*/ 515 w 1990"/>
                <a:gd name="T7" fmla="*/ 249 h 1954"/>
                <a:gd name="T8" fmla="*/ 1205 w 1990"/>
                <a:gd name="T9" fmla="*/ 0 h 1954"/>
                <a:gd name="T10" fmla="*/ 1496 w 1990"/>
                <a:gd name="T11" fmla="*/ 489 h 1954"/>
                <a:gd name="T12" fmla="*/ 1413 w 1990"/>
                <a:gd name="T13" fmla="*/ 291 h 1954"/>
                <a:gd name="T14" fmla="*/ 802 w 1990"/>
                <a:gd name="T15" fmla="*/ 83 h 1954"/>
                <a:gd name="T16" fmla="*/ 1039 w 1990"/>
                <a:gd name="T17" fmla="*/ 249 h 1954"/>
                <a:gd name="T18" fmla="*/ 1243 w 1990"/>
                <a:gd name="T19" fmla="*/ 499 h 1954"/>
                <a:gd name="T20" fmla="*/ 291 w 1990"/>
                <a:gd name="T21" fmla="*/ 333 h 1954"/>
                <a:gd name="T22" fmla="*/ 83 w 1990"/>
                <a:gd name="T23" fmla="*/ 1455 h 1954"/>
                <a:gd name="T24" fmla="*/ 1039 w 1990"/>
                <a:gd name="T25" fmla="*/ 1663 h 1954"/>
                <a:gd name="T26" fmla="*/ 1641 w 1990"/>
                <a:gd name="T27" fmla="*/ 1453 h 1954"/>
                <a:gd name="T28" fmla="*/ 1138 w 1990"/>
                <a:gd name="T29" fmla="*/ 583 h 1954"/>
                <a:gd name="T30" fmla="*/ 1641 w 1990"/>
                <a:gd name="T31" fmla="*/ 1453 h 1954"/>
                <a:gd name="T32" fmla="*/ 1752 w 1990"/>
                <a:gd name="T33" fmla="*/ 809 h 1954"/>
                <a:gd name="T34" fmla="*/ 1026 w 1990"/>
                <a:gd name="T35" fmla="*/ 1228 h 1954"/>
                <a:gd name="T36" fmla="*/ 1767 w 1990"/>
                <a:gd name="T37" fmla="*/ 1422 h 1954"/>
                <a:gd name="T38" fmla="*/ 1717 w 1990"/>
                <a:gd name="T39" fmla="*/ 1835 h 1954"/>
                <a:gd name="T40" fmla="*/ 1767 w 1990"/>
                <a:gd name="T41" fmla="*/ 1422 h 1954"/>
                <a:gd name="T42" fmla="*/ 1739 w 1990"/>
                <a:gd name="T43" fmla="*/ 1874 h 1954"/>
                <a:gd name="T44" fmla="*/ 1956 w 1990"/>
                <a:gd name="T45" fmla="*/ 1749 h 1954"/>
                <a:gd name="T46" fmla="*/ 249 w 1990"/>
                <a:gd name="T47" fmla="*/ 551 h 1954"/>
                <a:gd name="T48" fmla="*/ 803 w 1990"/>
                <a:gd name="T49" fmla="*/ 613 h 1954"/>
                <a:gd name="T50" fmla="*/ 675 w 1990"/>
                <a:gd name="T51" fmla="*/ 828 h 1954"/>
                <a:gd name="T52" fmla="*/ 249 w 1990"/>
                <a:gd name="T53" fmla="*/ 890 h 1954"/>
                <a:gd name="T54" fmla="*/ 675 w 1990"/>
                <a:gd name="T55" fmla="*/ 828 h 1954"/>
                <a:gd name="T56" fmla="*/ 675 w 1990"/>
                <a:gd name="T57" fmla="*/ 1167 h 1954"/>
                <a:gd name="T58" fmla="*/ 249 w 1990"/>
                <a:gd name="T59" fmla="*/ 1105 h 1954"/>
                <a:gd name="T60" fmla="*/ 249 w 1990"/>
                <a:gd name="T61" fmla="*/ 1444 h 1954"/>
                <a:gd name="T62" fmla="*/ 803 w 1990"/>
                <a:gd name="T63" fmla="*/ 1382 h 1954"/>
                <a:gd name="T64" fmla="*/ 249 w 1990"/>
                <a:gd name="T65" fmla="*/ 1444 h 1954"/>
                <a:gd name="T66" fmla="*/ 1179 w 1990"/>
                <a:gd name="T67" fmla="*/ 961 h 1954"/>
                <a:gd name="T68" fmla="*/ 1300 w 1990"/>
                <a:gd name="T69" fmla="*/ 1219 h 1954"/>
                <a:gd name="T70" fmla="*/ 1604 w 1990"/>
                <a:gd name="T71" fmla="*/ 858 h 1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990" h="1954">
                  <a:moveTo>
                    <a:pt x="1231" y="1534"/>
                  </a:moveTo>
                  <a:cubicBezTo>
                    <a:pt x="1258" y="1542"/>
                    <a:pt x="1285" y="1548"/>
                    <a:pt x="1312" y="1552"/>
                  </a:cubicBezTo>
                  <a:cubicBezTo>
                    <a:pt x="1272" y="1665"/>
                    <a:pt x="1165" y="1746"/>
                    <a:pt x="1039" y="1746"/>
                  </a:cubicBezTo>
                  <a:lnTo>
                    <a:pt x="291" y="1746"/>
                  </a:lnTo>
                  <a:cubicBezTo>
                    <a:pt x="131" y="1746"/>
                    <a:pt x="0" y="1615"/>
                    <a:pt x="0" y="1455"/>
                  </a:cubicBezTo>
                  <a:lnTo>
                    <a:pt x="0" y="540"/>
                  </a:lnTo>
                  <a:cubicBezTo>
                    <a:pt x="0" y="380"/>
                    <a:pt x="131" y="249"/>
                    <a:pt x="291" y="249"/>
                  </a:cubicBezTo>
                  <a:lnTo>
                    <a:pt x="515" y="249"/>
                  </a:lnTo>
                  <a:cubicBezTo>
                    <a:pt x="535" y="109"/>
                    <a:pt x="656" y="0"/>
                    <a:pt x="802" y="0"/>
                  </a:cubicBezTo>
                  <a:lnTo>
                    <a:pt x="1205" y="0"/>
                  </a:lnTo>
                  <a:cubicBezTo>
                    <a:pt x="1366" y="0"/>
                    <a:pt x="1496" y="131"/>
                    <a:pt x="1496" y="291"/>
                  </a:cubicBezTo>
                  <a:lnTo>
                    <a:pt x="1496" y="489"/>
                  </a:lnTo>
                  <a:cubicBezTo>
                    <a:pt x="1469" y="484"/>
                    <a:pt x="1441" y="480"/>
                    <a:pt x="1413" y="479"/>
                  </a:cubicBezTo>
                  <a:lnTo>
                    <a:pt x="1413" y="291"/>
                  </a:lnTo>
                  <a:cubicBezTo>
                    <a:pt x="1413" y="176"/>
                    <a:pt x="1320" y="83"/>
                    <a:pt x="1205" y="83"/>
                  </a:cubicBezTo>
                  <a:lnTo>
                    <a:pt x="802" y="83"/>
                  </a:lnTo>
                  <a:cubicBezTo>
                    <a:pt x="701" y="83"/>
                    <a:pt x="617" y="155"/>
                    <a:pt x="598" y="249"/>
                  </a:cubicBezTo>
                  <a:lnTo>
                    <a:pt x="1039" y="249"/>
                  </a:lnTo>
                  <a:cubicBezTo>
                    <a:pt x="1180" y="249"/>
                    <a:pt x="1297" y="349"/>
                    <a:pt x="1324" y="482"/>
                  </a:cubicBezTo>
                  <a:cubicBezTo>
                    <a:pt x="1297" y="485"/>
                    <a:pt x="1270" y="491"/>
                    <a:pt x="1243" y="499"/>
                  </a:cubicBezTo>
                  <a:cubicBezTo>
                    <a:pt x="1224" y="404"/>
                    <a:pt x="1140" y="333"/>
                    <a:pt x="1039" y="333"/>
                  </a:cubicBezTo>
                  <a:lnTo>
                    <a:pt x="291" y="333"/>
                  </a:lnTo>
                  <a:cubicBezTo>
                    <a:pt x="177" y="333"/>
                    <a:pt x="83" y="426"/>
                    <a:pt x="83" y="540"/>
                  </a:cubicBezTo>
                  <a:lnTo>
                    <a:pt x="83" y="1455"/>
                  </a:lnTo>
                  <a:cubicBezTo>
                    <a:pt x="83" y="1569"/>
                    <a:pt x="177" y="1663"/>
                    <a:pt x="291" y="1663"/>
                  </a:cubicBezTo>
                  <a:lnTo>
                    <a:pt x="1039" y="1663"/>
                  </a:lnTo>
                  <a:cubicBezTo>
                    <a:pt x="1126" y="1663"/>
                    <a:pt x="1200" y="1609"/>
                    <a:pt x="1231" y="1534"/>
                  </a:cubicBezTo>
                  <a:close/>
                  <a:moveTo>
                    <a:pt x="1641" y="1453"/>
                  </a:moveTo>
                  <a:cubicBezTo>
                    <a:pt x="1401" y="1591"/>
                    <a:pt x="1093" y="1509"/>
                    <a:pt x="955" y="1269"/>
                  </a:cubicBezTo>
                  <a:cubicBezTo>
                    <a:pt x="816" y="1029"/>
                    <a:pt x="899" y="722"/>
                    <a:pt x="1138" y="583"/>
                  </a:cubicBezTo>
                  <a:cubicBezTo>
                    <a:pt x="1378" y="445"/>
                    <a:pt x="1686" y="527"/>
                    <a:pt x="1824" y="767"/>
                  </a:cubicBezTo>
                  <a:cubicBezTo>
                    <a:pt x="1963" y="1007"/>
                    <a:pt x="1880" y="1314"/>
                    <a:pt x="1641" y="1453"/>
                  </a:cubicBezTo>
                  <a:close/>
                  <a:moveTo>
                    <a:pt x="1599" y="1381"/>
                  </a:moveTo>
                  <a:cubicBezTo>
                    <a:pt x="1799" y="1266"/>
                    <a:pt x="1868" y="1009"/>
                    <a:pt x="1752" y="809"/>
                  </a:cubicBezTo>
                  <a:cubicBezTo>
                    <a:pt x="1637" y="608"/>
                    <a:pt x="1380" y="539"/>
                    <a:pt x="1180" y="655"/>
                  </a:cubicBezTo>
                  <a:cubicBezTo>
                    <a:pt x="980" y="771"/>
                    <a:pt x="911" y="1027"/>
                    <a:pt x="1026" y="1228"/>
                  </a:cubicBezTo>
                  <a:cubicBezTo>
                    <a:pt x="1142" y="1428"/>
                    <a:pt x="1399" y="1497"/>
                    <a:pt x="1599" y="1381"/>
                  </a:cubicBezTo>
                  <a:close/>
                  <a:moveTo>
                    <a:pt x="1767" y="1422"/>
                  </a:moveTo>
                  <a:lnTo>
                    <a:pt x="1551" y="1547"/>
                  </a:lnTo>
                  <a:lnTo>
                    <a:pt x="1717" y="1835"/>
                  </a:lnTo>
                  <a:lnTo>
                    <a:pt x="1933" y="1710"/>
                  </a:lnTo>
                  <a:lnTo>
                    <a:pt x="1767" y="1422"/>
                  </a:lnTo>
                  <a:close/>
                  <a:moveTo>
                    <a:pt x="1956" y="1749"/>
                  </a:moveTo>
                  <a:lnTo>
                    <a:pt x="1739" y="1874"/>
                  </a:lnTo>
                  <a:cubicBezTo>
                    <a:pt x="1774" y="1934"/>
                    <a:pt x="1850" y="1954"/>
                    <a:pt x="1910" y="1919"/>
                  </a:cubicBezTo>
                  <a:cubicBezTo>
                    <a:pt x="1969" y="1885"/>
                    <a:pt x="1990" y="1809"/>
                    <a:pt x="1956" y="1749"/>
                  </a:cubicBezTo>
                  <a:close/>
                  <a:moveTo>
                    <a:pt x="803" y="551"/>
                  </a:moveTo>
                  <a:lnTo>
                    <a:pt x="249" y="551"/>
                  </a:lnTo>
                  <a:lnTo>
                    <a:pt x="249" y="613"/>
                  </a:lnTo>
                  <a:lnTo>
                    <a:pt x="803" y="613"/>
                  </a:lnTo>
                  <a:lnTo>
                    <a:pt x="803" y="551"/>
                  </a:lnTo>
                  <a:close/>
                  <a:moveTo>
                    <a:pt x="675" y="828"/>
                  </a:moveTo>
                  <a:lnTo>
                    <a:pt x="249" y="828"/>
                  </a:lnTo>
                  <a:lnTo>
                    <a:pt x="249" y="890"/>
                  </a:lnTo>
                  <a:lnTo>
                    <a:pt x="675" y="890"/>
                  </a:lnTo>
                  <a:lnTo>
                    <a:pt x="675" y="828"/>
                  </a:lnTo>
                  <a:close/>
                  <a:moveTo>
                    <a:pt x="249" y="1167"/>
                  </a:moveTo>
                  <a:lnTo>
                    <a:pt x="675" y="1167"/>
                  </a:lnTo>
                  <a:lnTo>
                    <a:pt x="675" y="1105"/>
                  </a:lnTo>
                  <a:lnTo>
                    <a:pt x="249" y="1105"/>
                  </a:lnTo>
                  <a:lnTo>
                    <a:pt x="249" y="1167"/>
                  </a:lnTo>
                  <a:close/>
                  <a:moveTo>
                    <a:pt x="249" y="1444"/>
                  </a:moveTo>
                  <a:lnTo>
                    <a:pt x="803" y="1444"/>
                  </a:lnTo>
                  <a:lnTo>
                    <a:pt x="803" y="1382"/>
                  </a:lnTo>
                  <a:lnTo>
                    <a:pt x="249" y="1382"/>
                  </a:lnTo>
                  <a:lnTo>
                    <a:pt x="249" y="1444"/>
                  </a:lnTo>
                  <a:close/>
                  <a:moveTo>
                    <a:pt x="1308" y="1105"/>
                  </a:moveTo>
                  <a:lnTo>
                    <a:pt x="1179" y="961"/>
                  </a:lnTo>
                  <a:lnTo>
                    <a:pt x="1118" y="1017"/>
                  </a:lnTo>
                  <a:lnTo>
                    <a:pt x="1300" y="1219"/>
                  </a:lnTo>
                  <a:lnTo>
                    <a:pt x="1657" y="922"/>
                  </a:lnTo>
                  <a:lnTo>
                    <a:pt x="1604" y="858"/>
                  </a:lnTo>
                  <a:lnTo>
                    <a:pt x="1308" y="1105"/>
                  </a:lnTo>
                  <a:close/>
                </a:path>
              </a:pathLst>
            </a:custGeom>
            <a:solidFill>
              <a:schemeClr val="bg1"/>
            </a:solidFill>
            <a:ln w="381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17" name="组合 16"/>
          <p:cNvGrpSpPr/>
          <p:nvPr/>
        </p:nvGrpSpPr>
        <p:grpSpPr>
          <a:xfrm>
            <a:off x="654050" y="3931920"/>
            <a:ext cx="4645660" cy="1860550"/>
            <a:chOff x="1541719" y="2349127"/>
            <a:chExt cx="4077623" cy="1216062"/>
          </a:xfrm>
        </p:grpSpPr>
        <p:sp>
          <p:nvSpPr>
            <p:cNvPr id="18" name="文本框 17"/>
            <p:cNvSpPr txBox="1"/>
            <p:nvPr/>
          </p:nvSpPr>
          <p:spPr>
            <a:xfrm>
              <a:off x="1541719" y="2349127"/>
              <a:ext cx="2133781" cy="240722"/>
            </a:xfrm>
            <a:prstGeom prst="rect">
              <a:avLst/>
            </a:prstGeom>
            <a:noFill/>
          </p:spPr>
          <p:txBody>
            <a:bodyPr wrap="square" rtlCol="0">
              <a:spAutoFit/>
              <a:scene3d>
                <a:camera prst="orthographicFront"/>
                <a:lightRig rig="threePt" dir="t"/>
              </a:scene3d>
              <a:sp3d contourW="12700"/>
            </a:bodyPr>
            <a:lstStyle/>
            <a:p>
              <a:r>
                <a:rPr lang="en-US" altLang="zh-CN" b="1" u="sng" dirty="0">
                  <a:solidFill>
                    <a:schemeClr val="tx1">
                      <a:lumMod val="75000"/>
                      <a:lumOff val="25000"/>
                    </a:schemeClr>
                  </a:solidFill>
                  <a:latin typeface="Century Gothic" panose="020B0502020202020204" pitchFamily="34" charset="0"/>
                </a:rPr>
                <a:t>Aims</a:t>
              </a:r>
              <a:endParaRPr lang="en-US" altLang="zh-CN" b="1" u="sng" dirty="0">
                <a:solidFill>
                  <a:schemeClr val="tx1">
                    <a:lumMod val="75000"/>
                    <a:lumOff val="25000"/>
                  </a:schemeClr>
                </a:solidFill>
                <a:latin typeface="Century Gothic" panose="020B0502020202020204" pitchFamily="34" charset="0"/>
              </a:endParaRPr>
            </a:p>
          </p:txBody>
        </p:sp>
        <p:sp>
          <p:nvSpPr>
            <p:cNvPr id="19" name="文本框 18"/>
            <p:cNvSpPr txBox="1"/>
            <p:nvPr/>
          </p:nvSpPr>
          <p:spPr>
            <a:xfrm>
              <a:off x="1541719" y="2589849"/>
              <a:ext cx="4077623" cy="975340"/>
            </a:xfrm>
            <a:prstGeom prst="rect">
              <a:avLst/>
            </a:prstGeom>
            <a:noFill/>
          </p:spPr>
          <p:txBody>
            <a:bodyPr wrap="square" rtlCol="0">
              <a:spAutoFit/>
              <a:scene3d>
                <a:camera prst="orthographicFront"/>
                <a:lightRig rig="threePt" dir="t"/>
              </a:scene3d>
              <a:sp3d contourW="12700"/>
            </a:bodyPr>
            <a:lstStyle/>
            <a:p>
              <a:pPr marL="285750" indent="-285750" algn="just">
                <a:lnSpc>
                  <a:spcPct val="114000"/>
                </a:lnSpc>
                <a:buFont typeface="Arial" panose="020B0604020202020204" pitchFamily="34" charset="0"/>
                <a:buChar char="•"/>
              </a:pPr>
              <a:r>
                <a:rPr lang="en-US" altLang="zh-CN" sz="1600" b="1">
                  <a:solidFill>
                    <a:schemeClr val="tx1">
                      <a:lumMod val="65000"/>
                      <a:lumOff val="35000"/>
                    </a:schemeClr>
                  </a:solidFill>
                  <a:latin typeface="Century Gothic" panose="020B0502020202020204" pitchFamily="34" charset="0"/>
                  <a:ea typeface="+mj-ea"/>
                </a:rPr>
                <a:t>To examine the </a:t>
              </a:r>
              <a:r>
                <a:rPr lang="en-US" altLang="zh-CN" sz="1600" b="1">
                  <a:solidFill>
                    <a:srgbClr val="FF0000"/>
                  </a:solidFill>
                  <a:latin typeface="Century Gothic" panose="020B0502020202020204" pitchFamily="34" charset="0"/>
                  <a:ea typeface="+mj-ea"/>
                </a:rPr>
                <a:t>marketing strategies</a:t>
              </a:r>
              <a:r>
                <a:rPr lang="en-US" altLang="zh-CN" sz="1600" b="1">
                  <a:solidFill>
                    <a:schemeClr val="tx1">
                      <a:lumMod val="65000"/>
                      <a:lumOff val="35000"/>
                    </a:schemeClr>
                  </a:solidFill>
                  <a:latin typeface="Century Gothic" panose="020B0502020202020204" pitchFamily="34" charset="0"/>
                  <a:ea typeface="+mj-ea"/>
                </a:rPr>
                <a:t> of IKEA for further </a:t>
              </a:r>
              <a:r>
                <a:rPr lang="en-US" altLang="zh-CN" sz="1600" b="1">
                  <a:solidFill>
                    <a:srgbClr val="FF0000"/>
                  </a:solidFill>
                  <a:latin typeface="Century Gothic" panose="020B0502020202020204" pitchFamily="34" charset="0"/>
                  <a:ea typeface="+mj-ea"/>
                </a:rPr>
                <a:t>expanding</a:t>
              </a:r>
              <a:r>
                <a:rPr lang="en-US" altLang="zh-CN" sz="1600" b="1">
                  <a:solidFill>
                    <a:schemeClr val="tx1"/>
                  </a:solidFill>
                  <a:latin typeface="Century Gothic" panose="020B0502020202020204" pitchFamily="34" charset="0"/>
                  <a:ea typeface="+mj-ea"/>
                </a:rPr>
                <a:t> into</a:t>
              </a:r>
              <a:r>
                <a:rPr lang="en-US" altLang="zh-CN" sz="1600" b="1">
                  <a:solidFill>
                    <a:schemeClr val="tx1">
                      <a:lumMod val="65000"/>
                      <a:lumOff val="35000"/>
                    </a:schemeClr>
                  </a:solidFill>
                  <a:latin typeface="Century Gothic" panose="020B0502020202020204" pitchFamily="34" charset="0"/>
                  <a:ea typeface="+mj-ea"/>
                </a:rPr>
                <a:t> the </a:t>
              </a:r>
              <a:r>
                <a:rPr lang="en-US" altLang="zh-CN" sz="1600" b="1">
                  <a:solidFill>
                    <a:srgbClr val="FF0000"/>
                  </a:solidFill>
                  <a:latin typeface="Century Gothic" panose="020B0502020202020204" pitchFamily="34" charset="0"/>
                  <a:ea typeface="+mj-ea"/>
                </a:rPr>
                <a:t>Chinese market</a:t>
              </a:r>
              <a:endParaRPr lang="en-US" altLang="zh-CN" sz="1600" b="1">
                <a:solidFill>
                  <a:srgbClr val="FF0000"/>
                </a:solidFill>
                <a:latin typeface="Century Gothic" panose="020B0502020202020204" pitchFamily="34" charset="0"/>
                <a:ea typeface="+mj-ea"/>
              </a:endParaRPr>
            </a:p>
            <a:p>
              <a:pPr marL="285750" indent="-285750" algn="just">
                <a:lnSpc>
                  <a:spcPct val="114000"/>
                </a:lnSpc>
                <a:buFont typeface="Arial" panose="020B0604020202020204" pitchFamily="34" charset="0"/>
                <a:buChar char="•"/>
              </a:pPr>
              <a:r>
                <a:rPr lang="en-US" altLang="zh-CN" sz="1600" b="1">
                  <a:solidFill>
                    <a:schemeClr val="tx1">
                      <a:lumMod val="65000"/>
                      <a:lumOff val="35000"/>
                    </a:schemeClr>
                  </a:solidFill>
                  <a:latin typeface="Century Gothic" panose="020B0502020202020204" pitchFamily="34" charset="0"/>
                  <a:ea typeface="+mj-ea"/>
                </a:rPr>
                <a:t>To analyse some</a:t>
              </a:r>
              <a:r>
                <a:rPr lang="en-US" altLang="zh-CN" sz="1600" b="1">
                  <a:solidFill>
                    <a:srgbClr val="FF0000"/>
                  </a:solidFill>
                  <a:latin typeface="Century Gothic" panose="020B0502020202020204" pitchFamily="34" charset="0"/>
                  <a:ea typeface="+mj-ea"/>
                </a:rPr>
                <a:t> factors</a:t>
              </a:r>
              <a:r>
                <a:rPr lang="en-US" altLang="zh-CN" sz="1600" b="1">
                  <a:solidFill>
                    <a:schemeClr val="tx1">
                      <a:lumMod val="65000"/>
                      <a:lumOff val="35000"/>
                    </a:schemeClr>
                  </a:solidFill>
                  <a:latin typeface="Century Gothic" panose="020B0502020202020204" pitchFamily="34" charset="0"/>
                  <a:ea typeface="+mj-ea"/>
                </a:rPr>
                <a:t> that influenced IKEA's </a:t>
              </a:r>
              <a:r>
                <a:rPr lang="en-US" altLang="zh-CN" sz="1600" b="1">
                  <a:solidFill>
                    <a:srgbClr val="FF0000"/>
                  </a:solidFill>
                  <a:latin typeface="Century Gothic" panose="020B0502020202020204" pitchFamily="34" charset="0"/>
                  <a:ea typeface="+mj-ea"/>
                </a:rPr>
                <a:t>performance</a:t>
              </a:r>
              <a:r>
                <a:rPr lang="en-US" altLang="zh-CN" sz="1600" b="1">
                  <a:solidFill>
                    <a:schemeClr val="tx1">
                      <a:lumMod val="65000"/>
                      <a:lumOff val="35000"/>
                    </a:schemeClr>
                  </a:solidFill>
                  <a:latin typeface="Century Gothic" panose="020B0502020202020204" pitchFamily="34" charset="0"/>
                  <a:ea typeface="+mj-ea"/>
                </a:rPr>
                <a:t> in China.</a:t>
              </a:r>
              <a:endParaRPr lang="en-US" altLang="zh-CN" sz="1600" b="1">
                <a:solidFill>
                  <a:schemeClr val="tx1">
                    <a:lumMod val="65000"/>
                    <a:lumOff val="35000"/>
                  </a:schemeClr>
                </a:solidFill>
                <a:latin typeface="Century Gothic" panose="020B0502020202020204" pitchFamily="34" charset="0"/>
                <a:ea typeface="+mj-ea"/>
              </a:endParaRPr>
            </a:p>
          </p:txBody>
        </p:sp>
      </p:grpSp>
      <p:grpSp>
        <p:nvGrpSpPr>
          <p:cNvPr id="20" name="组合 19"/>
          <p:cNvGrpSpPr/>
          <p:nvPr/>
        </p:nvGrpSpPr>
        <p:grpSpPr>
          <a:xfrm>
            <a:off x="6687185" y="3742690"/>
            <a:ext cx="5208270" cy="2943225"/>
            <a:chOff x="561785" y="2349127"/>
            <a:chExt cx="4549892" cy="2513603"/>
          </a:xfrm>
        </p:grpSpPr>
        <p:sp>
          <p:nvSpPr>
            <p:cNvPr id="21" name="文本框 20"/>
            <p:cNvSpPr txBox="1"/>
            <p:nvPr/>
          </p:nvSpPr>
          <p:spPr>
            <a:xfrm>
              <a:off x="2760997" y="2349127"/>
              <a:ext cx="2133781" cy="340570"/>
            </a:xfrm>
            <a:prstGeom prst="rect">
              <a:avLst/>
            </a:prstGeom>
            <a:noFill/>
          </p:spPr>
          <p:txBody>
            <a:bodyPr wrap="square" rtlCol="0">
              <a:spAutoFit/>
              <a:scene3d>
                <a:camera prst="orthographicFront"/>
                <a:lightRig rig="threePt" dir="t"/>
              </a:scene3d>
              <a:sp3d contourW="12700"/>
            </a:bodyPr>
            <a:lstStyle/>
            <a:p>
              <a:pPr algn="r"/>
              <a:r>
                <a:rPr lang="en-US" altLang="zh-CN" sz="2000" b="1" u="sng" dirty="0">
                  <a:solidFill>
                    <a:schemeClr val="tx1">
                      <a:lumMod val="75000"/>
                      <a:lumOff val="25000"/>
                    </a:schemeClr>
                  </a:solidFill>
                  <a:latin typeface="Century Gothic" panose="020B0502020202020204" pitchFamily="34" charset="0"/>
                </a:rPr>
                <a:t>Objectives</a:t>
              </a:r>
              <a:endParaRPr lang="en-US" altLang="zh-CN" sz="2000" b="1" u="sng" dirty="0">
                <a:solidFill>
                  <a:schemeClr val="tx1">
                    <a:lumMod val="75000"/>
                    <a:lumOff val="25000"/>
                  </a:schemeClr>
                </a:solidFill>
                <a:latin typeface="Century Gothic" panose="020B0502020202020204" pitchFamily="34" charset="0"/>
              </a:endParaRPr>
            </a:p>
          </p:txBody>
        </p:sp>
        <p:sp>
          <p:nvSpPr>
            <p:cNvPr id="22" name="文本框 21"/>
            <p:cNvSpPr txBox="1"/>
            <p:nvPr/>
          </p:nvSpPr>
          <p:spPr>
            <a:xfrm>
              <a:off x="561785" y="2687528"/>
              <a:ext cx="4549892" cy="2175202"/>
            </a:xfrm>
            <a:prstGeom prst="rect">
              <a:avLst/>
            </a:prstGeom>
            <a:noFill/>
          </p:spPr>
          <p:txBody>
            <a:bodyPr wrap="square" rtlCol="0">
              <a:spAutoFit/>
              <a:scene3d>
                <a:camera prst="orthographicFront"/>
                <a:lightRig rig="threePt" dir="t"/>
              </a:scene3d>
              <a:sp3d contourW="12700"/>
            </a:bodyPr>
            <a:lstStyle/>
            <a:p>
              <a:pPr marL="285750" indent="-285750" algn="just">
                <a:lnSpc>
                  <a:spcPct val="114000"/>
                </a:lnSpc>
                <a:buFont typeface="Arial" panose="020B0604020202020204" pitchFamily="34" charset="0"/>
                <a:buChar char="•"/>
              </a:pPr>
              <a:r>
                <a:rPr lang="en-US" altLang="zh-CN" sz="1400" b="1">
                  <a:solidFill>
                    <a:schemeClr val="tx1">
                      <a:lumMod val="65000"/>
                      <a:lumOff val="35000"/>
                    </a:schemeClr>
                  </a:solidFill>
                  <a:latin typeface="Century Gothic" panose="020B0502020202020204" pitchFamily="34" charset="0"/>
                  <a:ea typeface="+mj-ea"/>
                </a:rPr>
                <a:t>To analyse----- the </a:t>
              </a:r>
              <a:r>
                <a:rPr lang="en-US" altLang="zh-CN" sz="1400" b="1">
                  <a:solidFill>
                    <a:srgbClr val="FF0000"/>
                  </a:solidFill>
                  <a:latin typeface="Century Gothic" panose="020B0502020202020204" pitchFamily="34" charset="0"/>
                  <a:ea typeface="+mj-ea"/>
                </a:rPr>
                <a:t>effectiveness</a:t>
              </a:r>
              <a:r>
                <a:rPr lang="en-US" altLang="zh-CN" sz="1400" b="1">
                  <a:solidFill>
                    <a:schemeClr val="tx1">
                      <a:lumMod val="65000"/>
                      <a:lumOff val="35000"/>
                    </a:schemeClr>
                  </a:solidFill>
                  <a:latin typeface="Century Gothic" panose="020B0502020202020204" pitchFamily="34" charset="0"/>
                  <a:ea typeface="+mj-ea"/>
                </a:rPr>
                <a:t> of IKEA's </a:t>
              </a:r>
              <a:r>
                <a:rPr lang="en-US" altLang="zh-CN" sz="1400" b="1">
                  <a:solidFill>
                    <a:srgbClr val="FF0000"/>
                  </a:solidFill>
                  <a:latin typeface="Century Gothic" panose="020B0502020202020204" pitchFamily="34" charset="0"/>
                  <a:ea typeface="+mj-ea"/>
                </a:rPr>
                <a:t>pricing strategy</a:t>
              </a:r>
              <a:r>
                <a:rPr lang="en-US" altLang="zh-CN" sz="1400" b="1">
                  <a:solidFill>
                    <a:schemeClr val="tx1">
                      <a:lumMod val="65000"/>
                      <a:lumOff val="35000"/>
                    </a:schemeClr>
                  </a:solidFill>
                  <a:latin typeface="Century Gothic" panose="020B0502020202020204" pitchFamily="34" charset="0"/>
                  <a:ea typeface="+mj-ea"/>
                </a:rPr>
                <a:t>, </a:t>
              </a:r>
              <a:r>
                <a:rPr lang="en-US" altLang="zh-CN" sz="1400" b="1">
                  <a:solidFill>
                    <a:srgbClr val="FF0000"/>
                  </a:solidFill>
                  <a:latin typeface="Century Gothic" panose="020B0502020202020204" pitchFamily="34" charset="0"/>
                  <a:ea typeface="+mj-ea"/>
                </a:rPr>
                <a:t>experiential marketing strategy</a:t>
              </a:r>
              <a:r>
                <a:rPr lang="en-US" altLang="zh-CN" sz="1400" b="1">
                  <a:solidFill>
                    <a:schemeClr val="tx1">
                      <a:lumMod val="65000"/>
                      <a:lumOff val="35000"/>
                    </a:schemeClr>
                  </a:solidFill>
                  <a:latin typeface="Century Gothic" panose="020B0502020202020204" pitchFamily="34" charset="0"/>
                  <a:ea typeface="+mj-ea"/>
                </a:rPr>
                <a:t> and </a:t>
              </a:r>
              <a:r>
                <a:rPr lang="en-US" altLang="zh-CN" sz="1400" b="1">
                  <a:solidFill>
                    <a:srgbClr val="FF0000"/>
                  </a:solidFill>
                  <a:latin typeface="Century Gothic" panose="020B0502020202020204" pitchFamily="34" charset="0"/>
                  <a:ea typeface="+mj-ea"/>
                </a:rPr>
                <a:t>market positioning</a:t>
              </a:r>
              <a:r>
                <a:rPr lang="en-US" altLang="zh-CN" sz="1400" b="1">
                  <a:solidFill>
                    <a:schemeClr val="tx1">
                      <a:lumMod val="65000"/>
                      <a:lumOff val="35000"/>
                    </a:schemeClr>
                  </a:solidFill>
                  <a:latin typeface="Century Gothic" panose="020B0502020202020204" pitchFamily="34" charset="0"/>
                  <a:ea typeface="+mj-ea"/>
                </a:rPr>
                <a:t> in the Chinese furniture market.</a:t>
              </a:r>
              <a:endParaRPr lang="en-US" altLang="zh-CN" sz="1400" b="1">
                <a:solidFill>
                  <a:schemeClr val="tx1">
                    <a:lumMod val="65000"/>
                    <a:lumOff val="35000"/>
                  </a:schemeClr>
                </a:solidFill>
                <a:latin typeface="Century Gothic" panose="020B0502020202020204" pitchFamily="34" charset="0"/>
                <a:ea typeface="+mj-ea"/>
              </a:endParaRPr>
            </a:p>
            <a:p>
              <a:pPr marL="285750" indent="-285750" algn="just">
                <a:lnSpc>
                  <a:spcPct val="114000"/>
                </a:lnSpc>
                <a:buFont typeface="Arial" panose="020B0604020202020204" pitchFamily="34" charset="0"/>
                <a:buChar char="•"/>
              </a:pPr>
              <a:r>
                <a:rPr lang="en-US" altLang="zh-CN" sz="1400" b="1">
                  <a:solidFill>
                    <a:schemeClr val="tx1">
                      <a:lumMod val="65000"/>
                      <a:lumOff val="35000"/>
                    </a:schemeClr>
                  </a:solidFill>
                  <a:latin typeface="Century Gothic" panose="020B0502020202020204" pitchFamily="34" charset="0"/>
                  <a:ea typeface="+mj-ea"/>
                </a:rPr>
                <a:t>To identify----- several </a:t>
              </a:r>
              <a:r>
                <a:rPr lang="en-US" altLang="zh-CN" sz="1400" b="1">
                  <a:solidFill>
                    <a:srgbClr val="FF0000"/>
                  </a:solidFill>
                  <a:latin typeface="Century Gothic" panose="020B0502020202020204" pitchFamily="34" charset="0"/>
                  <a:ea typeface="+mj-ea"/>
                </a:rPr>
                <a:t>key issues </a:t>
              </a:r>
              <a:r>
                <a:rPr lang="en-US" altLang="zh-CN" sz="1400" b="1">
                  <a:solidFill>
                    <a:schemeClr val="tx1">
                      <a:lumMod val="65000"/>
                      <a:lumOff val="35000"/>
                    </a:schemeClr>
                  </a:solidFill>
                  <a:latin typeface="Century Gothic" panose="020B0502020202020204" pitchFamily="34" charset="0"/>
                  <a:ea typeface="+mj-ea"/>
                </a:rPr>
                <a:t>that influenced IKEA's </a:t>
              </a:r>
              <a:r>
                <a:rPr lang="en-US" altLang="zh-CN" sz="1400" b="1">
                  <a:solidFill>
                    <a:srgbClr val="FF0000"/>
                  </a:solidFill>
                  <a:latin typeface="Century Gothic" panose="020B0502020202020204" pitchFamily="34" charset="0"/>
                  <a:ea typeface="+mj-ea"/>
                </a:rPr>
                <a:t>performance</a:t>
              </a:r>
              <a:r>
                <a:rPr lang="en-US" altLang="zh-CN" sz="1400" b="1">
                  <a:solidFill>
                    <a:schemeClr val="tx1">
                      <a:lumMod val="65000"/>
                      <a:lumOff val="35000"/>
                    </a:schemeClr>
                  </a:solidFill>
                  <a:latin typeface="Century Gothic" panose="020B0502020202020204" pitchFamily="34" charset="0"/>
                  <a:ea typeface="+mj-ea"/>
                </a:rPr>
                <a:t> in China </a:t>
              </a:r>
              <a:endParaRPr lang="en-US" altLang="zh-CN" sz="1400" b="1">
                <a:solidFill>
                  <a:schemeClr val="tx1">
                    <a:lumMod val="65000"/>
                    <a:lumOff val="35000"/>
                  </a:schemeClr>
                </a:solidFill>
                <a:latin typeface="Century Gothic" panose="020B0502020202020204" pitchFamily="34" charset="0"/>
                <a:ea typeface="+mj-ea"/>
              </a:endParaRPr>
            </a:p>
            <a:p>
              <a:pPr marL="285750" indent="-285750" algn="just">
                <a:lnSpc>
                  <a:spcPct val="114000"/>
                </a:lnSpc>
                <a:buFont typeface="Arial" panose="020B0604020202020204" pitchFamily="34" charset="0"/>
                <a:buChar char="•"/>
              </a:pPr>
              <a:r>
                <a:rPr lang="en-US" altLang="zh-CN" sz="1400" b="1">
                  <a:solidFill>
                    <a:schemeClr val="tx1">
                      <a:lumMod val="65000"/>
                      <a:lumOff val="35000"/>
                    </a:schemeClr>
                  </a:solidFill>
                  <a:latin typeface="Century Gothic" panose="020B0502020202020204" pitchFamily="34" charset="0"/>
                  <a:ea typeface="+mj-ea"/>
                </a:rPr>
                <a:t>To establish----- a </a:t>
              </a:r>
              <a:r>
                <a:rPr lang="en-US" altLang="zh-CN" sz="1400" b="1">
                  <a:solidFill>
                    <a:srgbClr val="FF0000"/>
                  </a:solidFill>
                  <a:latin typeface="Century Gothic" panose="020B0502020202020204" pitchFamily="34" charset="0"/>
                  <a:ea typeface="+mj-ea"/>
                </a:rPr>
                <a:t>SWOT matrix</a:t>
              </a:r>
              <a:r>
                <a:rPr lang="en-US" altLang="zh-CN" sz="1400" b="1">
                  <a:solidFill>
                    <a:schemeClr val="tx1">
                      <a:lumMod val="65000"/>
                      <a:lumOff val="35000"/>
                    </a:schemeClr>
                  </a:solidFill>
                  <a:latin typeface="Century Gothic" panose="020B0502020202020204" pitchFamily="34" charset="0"/>
                  <a:ea typeface="+mj-ea"/>
                </a:rPr>
                <a:t> of IKEA to discover some </a:t>
              </a:r>
              <a:r>
                <a:rPr lang="en-US" altLang="zh-CN" sz="1400" b="1">
                  <a:solidFill>
                    <a:srgbClr val="FF0000"/>
                  </a:solidFill>
                  <a:latin typeface="Century Gothic" panose="020B0502020202020204" pitchFamily="34" charset="0"/>
                  <a:ea typeface="+mj-ea"/>
                </a:rPr>
                <a:t>opportunities</a:t>
              </a:r>
              <a:r>
                <a:rPr lang="en-US" altLang="zh-CN" sz="1400" b="1">
                  <a:solidFill>
                    <a:schemeClr val="tx1">
                      <a:lumMod val="65000"/>
                      <a:lumOff val="35000"/>
                    </a:schemeClr>
                  </a:solidFill>
                  <a:latin typeface="Century Gothic" panose="020B0502020202020204" pitchFamily="34" charset="0"/>
                  <a:ea typeface="+mj-ea"/>
                </a:rPr>
                <a:t> and </a:t>
              </a:r>
              <a:r>
                <a:rPr lang="en-US" altLang="zh-CN" sz="1400" b="1">
                  <a:solidFill>
                    <a:srgbClr val="FF0000"/>
                  </a:solidFill>
                  <a:latin typeface="Century Gothic" panose="020B0502020202020204" pitchFamily="34" charset="0"/>
                  <a:ea typeface="+mj-ea"/>
                </a:rPr>
                <a:t>challenges</a:t>
              </a:r>
              <a:r>
                <a:rPr lang="en-US" altLang="zh-CN" sz="1400" b="1">
                  <a:solidFill>
                    <a:schemeClr val="tx1">
                      <a:lumMod val="65000"/>
                      <a:lumOff val="35000"/>
                    </a:schemeClr>
                  </a:solidFill>
                  <a:latin typeface="Century Gothic" panose="020B0502020202020204" pitchFamily="34" charset="0"/>
                  <a:ea typeface="+mj-ea"/>
                </a:rPr>
                <a:t> in the Chinese market.</a:t>
              </a:r>
              <a:endParaRPr lang="en-US" altLang="zh-CN" sz="1400" b="1">
                <a:solidFill>
                  <a:schemeClr val="tx1">
                    <a:lumMod val="65000"/>
                    <a:lumOff val="35000"/>
                  </a:schemeClr>
                </a:solidFill>
                <a:latin typeface="Century Gothic" panose="020B0502020202020204" pitchFamily="34" charset="0"/>
                <a:ea typeface="+mj-ea"/>
              </a:endParaRPr>
            </a:p>
            <a:p>
              <a:pPr marL="285750" indent="-285750" algn="just">
                <a:lnSpc>
                  <a:spcPct val="114000"/>
                </a:lnSpc>
                <a:buFont typeface="Arial" panose="020B0604020202020204" pitchFamily="34" charset="0"/>
                <a:buChar char="•"/>
              </a:pPr>
              <a:r>
                <a:rPr lang="en-US" altLang="zh-CN" sz="1400" b="1">
                  <a:solidFill>
                    <a:schemeClr val="tx1">
                      <a:lumMod val="65000"/>
                      <a:lumOff val="35000"/>
                    </a:schemeClr>
                  </a:solidFill>
                  <a:latin typeface="Century Gothic" panose="020B0502020202020204" pitchFamily="34" charset="0"/>
                  <a:ea typeface="+mj-ea"/>
                </a:rPr>
                <a:t>To provide----- a </a:t>
              </a:r>
              <a:r>
                <a:rPr lang="en-US" altLang="zh-CN" sz="1400" b="1">
                  <a:solidFill>
                    <a:srgbClr val="FF0000"/>
                  </a:solidFill>
                  <a:latin typeface="Century Gothic" panose="020B0502020202020204" pitchFamily="34" charset="0"/>
                  <a:ea typeface="+mj-ea"/>
                </a:rPr>
                <a:t>questionnaire</a:t>
              </a:r>
              <a:r>
                <a:rPr lang="en-US" altLang="zh-CN" sz="1400" b="1">
                  <a:solidFill>
                    <a:schemeClr val="tx1">
                      <a:lumMod val="65000"/>
                      <a:lumOff val="35000"/>
                    </a:schemeClr>
                  </a:solidFill>
                  <a:latin typeface="Century Gothic" panose="020B0502020202020204" pitchFamily="34" charset="0"/>
                  <a:ea typeface="+mj-ea"/>
                </a:rPr>
                <a:t> about the satisfaction of customers with IKEA</a:t>
              </a:r>
              <a:endParaRPr lang="en-US" altLang="zh-CN" sz="1400" b="1">
                <a:solidFill>
                  <a:schemeClr val="tx1">
                    <a:lumMod val="65000"/>
                    <a:lumOff val="35000"/>
                  </a:schemeClr>
                </a:solidFill>
                <a:latin typeface="Century Gothic" panose="020B0502020202020204" pitchFamily="34" charset="0"/>
                <a:ea typeface="+mj-ea"/>
              </a:endParaRPr>
            </a:p>
          </p:txBody>
        </p:sp>
      </p:grpSp>
      <p:sp>
        <p:nvSpPr>
          <p:cNvPr id="13" name="任意多边形: 形状 12"/>
          <p:cNvSpPr/>
          <p:nvPr/>
        </p:nvSpPr>
        <p:spPr>
          <a:xfrm>
            <a:off x="419285" y="720818"/>
            <a:ext cx="923740" cy="461870"/>
          </a:xfrm>
          <a:custGeom>
            <a:avLst/>
            <a:gdLst>
              <a:gd name="connsiteX0" fmla="*/ 0 w 923740"/>
              <a:gd name="connsiteY0" fmla="*/ 0 h 461870"/>
              <a:gd name="connsiteX1" fmla="*/ 33227 w 923740"/>
              <a:gd name="connsiteY1" fmla="*/ 0 h 461870"/>
              <a:gd name="connsiteX2" fmla="*/ 33227 w 923740"/>
              <a:gd name="connsiteY2" fmla="*/ 428643 h 461870"/>
              <a:gd name="connsiteX3" fmla="*/ 890513 w 923740"/>
              <a:gd name="connsiteY3" fmla="*/ 428643 h 461870"/>
              <a:gd name="connsiteX4" fmla="*/ 890513 w 923740"/>
              <a:gd name="connsiteY4" fmla="*/ 0 h 461870"/>
              <a:gd name="connsiteX5" fmla="*/ 923740 w 923740"/>
              <a:gd name="connsiteY5" fmla="*/ 0 h 461870"/>
              <a:gd name="connsiteX6" fmla="*/ 923740 w 923740"/>
              <a:gd name="connsiteY6" fmla="*/ 461870 h 461870"/>
              <a:gd name="connsiteX7" fmla="*/ 0 w 923740"/>
              <a:gd name="connsiteY7" fmla="*/ 461870 h 461870"/>
              <a:gd name="connsiteX8" fmla="*/ 0 w 923740"/>
              <a:gd name="connsiteY8" fmla="*/ 0 h 461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3740" h="461870">
                <a:moveTo>
                  <a:pt x="0" y="0"/>
                </a:moveTo>
                <a:lnTo>
                  <a:pt x="33227" y="0"/>
                </a:lnTo>
                <a:lnTo>
                  <a:pt x="33227" y="428643"/>
                </a:lnTo>
                <a:lnTo>
                  <a:pt x="890513" y="428643"/>
                </a:lnTo>
                <a:lnTo>
                  <a:pt x="890513" y="0"/>
                </a:lnTo>
                <a:lnTo>
                  <a:pt x="923740" y="0"/>
                </a:lnTo>
                <a:lnTo>
                  <a:pt x="923740" y="461870"/>
                </a:lnTo>
                <a:lnTo>
                  <a:pt x="0" y="461870"/>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endParaRPr>
          </a:p>
        </p:txBody>
      </p:sp>
      <p:sp>
        <p:nvSpPr>
          <p:cNvPr id="14" name="任意多边形: 形状 13"/>
          <p:cNvSpPr/>
          <p:nvPr/>
        </p:nvSpPr>
        <p:spPr>
          <a:xfrm>
            <a:off x="419285" y="258948"/>
            <a:ext cx="923740" cy="461870"/>
          </a:xfrm>
          <a:custGeom>
            <a:avLst/>
            <a:gdLst>
              <a:gd name="connsiteX0" fmla="*/ 0 w 923740"/>
              <a:gd name="connsiteY0" fmla="*/ 0 h 461870"/>
              <a:gd name="connsiteX1" fmla="*/ 923740 w 923740"/>
              <a:gd name="connsiteY1" fmla="*/ 0 h 461870"/>
              <a:gd name="connsiteX2" fmla="*/ 923740 w 923740"/>
              <a:gd name="connsiteY2" fmla="*/ 461870 h 461870"/>
              <a:gd name="connsiteX3" fmla="*/ 890513 w 923740"/>
              <a:gd name="connsiteY3" fmla="*/ 461870 h 461870"/>
              <a:gd name="connsiteX4" fmla="*/ 890513 w 923740"/>
              <a:gd name="connsiteY4" fmla="*/ 33227 h 461870"/>
              <a:gd name="connsiteX5" fmla="*/ 33227 w 923740"/>
              <a:gd name="connsiteY5" fmla="*/ 33227 h 461870"/>
              <a:gd name="connsiteX6" fmla="*/ 33227 w 923740"/>
              <a:gd name="connsiteY6" fmla="*/ 461870 h 461870"/>
              <a:gd name="connsiteX7" fmla="*/ 0 w 923740"/>
              <a:gd name="connsiteY7" fmla="*/ 461870 h 461870"/>
              <a:gd name="connsiteX8" fmla="*/ 0 w 923740"/>
              <a:gd name="connsiteY8" fmla="*/ 0 h 461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3740" h="461870">
                <a:moveTo>
                  <a:pt x="0" y="0"/>
                </a:moveTo>
                <a:lnTo>
                  <a:pt x="923740" y="0"/>
                </a:lnTo>
                <a:lnTo>
                  <a:pt x="923740" y="461870"/>
                </a:lnTo>
                <a:lnTo>
                  <a:pt x="890513" y="461870"/>
                </a:lnTo>
                <a:lnTo>
                  <a:pt x="890513" y="33227"/>
                </a:lnTo>
                <a:lnTo>
                  <a:pt x="33227" y="33227"/>
                </a:lnTo>
                <a:lnTo>
                  <a:pt x="33227" y="461870"/>
                </a:lnTo>
                <a:lnTo>
                  <a:pt x="0" y="461870"/>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endParaRPr>
          </a:p>
        </p:txBody>
      </p:sp>
      <p:sp>
        <p:nvSpPr>
          <p:cNvPr id="15" name="文本框 14"/>
          <p:cNvSpPr txBox="1"/>
          <p:nvPr/>
        </p:nvSpPr>
        <p:spPr>
          <a:xfrm>
            <a:off x="419285" y="366875"/>
            <a:ext cx="923740" cy="706755"/>
          </a:xfrm>
          <a:prstGeom prst="rect">
            <a:avLst/>
          </a:prstGeom>
          <a:noFill/>
        </p:spPr>
        <p:txBody>
          <a:bodyPr wrap="square" rtlCol="0">
            <a:spAutoFit/>
            <a:scene3d>
              <a:camera prst="orthographicFront"/>
              <a:lightRig rig="threePt" dir="t"/>
            </a:scene3d>
            <a:sp3d contourW="12700"/>
          </a:bodyPr>
          <a:lstStyle/>
          <a:p>
            <a:pPr algn="ctr"/>
            <a:r>
              <a:rPr lang="en-US" altLang="zh-CN" sz="4000" dirty="0">
                <a:solidFill>
                  <a:schemeClr val="accent1"/>
                </a:solidFill>
                <a:latin typeface="Century Gothic" panose="020B0502020202020204" pitchFamily="34" charset="0"/>
              </a:rPr>
              <a:t>02</a:t>
            </a:r>
            <a:endParaRPr lang="zh-CN" altLang="en-US" sz="4000" dirty="0">
              <a:solidFill>
                <a:schemeClr val="accent1"/>
              </a:solidFill>
              <a:latin typeface="Century Gothic" panose="020B0502020202020204" pitchFamily="34" charset="0"/>
            </a:endParaRPr>
          </a:p>
        </p:txBody>
      </p:sp>
      <p:grpSp>
        <p:nvGrpSpPr>
          <p:cNvPr id="25" name="组合 24"/>
          <p:cNvGrpSpPr/>
          <p:nvPr/>
        </p:nvGrpSpPr>
        <p:grpSpPr>
          <a:xfrm>
            <a:off x="1473289" y="371367"/>
            <a:ext cx="5430520" cy="802534"/>
            <a:chOff x="7318011" y="1456480"/>
            <a:chExt cx="5430520" cy="802534"/>
          </a:xfrm>
        </p:grpSpPr>
        <p:sp>
          <p:nvSpPr>
            <p:cNvPr id="2" name="文本框 1"/>
            <p:cNvSpPr txBox="1"/>
            <p:nvPr/>
          </p:nvSpPr>
          <p:spPr>
            <a:xfrm>
              <a:off x="7318011" y="1456480"/>
              <a:ext cx="5430520" cy="583565"/>
            </a:xfrm>
            <a:prstGeom prst="rect">
              <a:avLst/>
            </a:prstGeom>
            <a:noFill/>
          </p:spPr>
          <p:txBody>
            <a:bodyPr wrap="none" rtlCol="0">
              <a:spAutoFit/>
              <a:scene3d>
                <a:camera prst="orthographicFront"/>
                <a:lightRig rig="threePt" dir="t"/>
              </a:scene3d>
              <a:sp3d contourW="12700"/>
            </a:bodyPr>
            <a:p>
              <a:r>
                <a:rPr lang="en-US" altLang="zh-CN" sz="3200" b="1" dirty="0">
                  <a:solidFill>
                    <a:schemeClr val="tx1">
                      <a:lumMod val="85000"/>
                      <a:lumOff val="15000"/>
                    </a:schemeClr>
                  </a:solidFill>
                </a:rPr>
                <a:t>Project's aims &amp; objectives</a:t>
              </a:r>
              <a:endParaRPr lang="en-US" altLang="zh-CN" sz="3200" b="1" dirty="0">
                <a:solidFill>
                  <a:schemeClr val="tx1">
                    <a:lumMod val="85000"/>
                    <a:lumOff val="15000"/>
                  </a:schemeClr>
                </a:solidFill>
              </a:endParaRPr>
            </a:p>
          </p:txBody>
        </p:sp>
        <p:sp>
          <p:nvSpPr>
            <p:cNvPr id="3" name="文本框 2"/>
            <p:cNvSpPr txBox="1"/>
            <p:nvPr/>
          </p:nvSpPr>
          <p:spPr>
            <a:xfrm>
              <a:off x="7318011" y="1984059"/>
              <a:ext cx="4260761" cy="274955"/>
            </a:xfrm>
            <a:prstGeom prst="rect">
              <a:avLst/>
            </a:prstGeom>
            <a:noFill/>
          </p:spPr>
          <p:txBody>
            <a:bodyPr wrap="square" rtlCol="0">
              <a:spAutoFit/>
              <a:scene3d>
                <a:camera prst="orthographicFront"/>
                <a:lightRig rig="threePt" dir="t"/>
              </a:scene3d>
              <a:sp3d contourW="12700"/>
            </a:bodyPr>
            <a:p>
              <a:pPr>
                <a:lnSpc>
                  <a:spcPct val="114000"/>
                </a:lnSpc>
              </a:pPr>
              <a:r>
                <a:rPr lang="en-US" altLang="zh-CN" sz="1050" dirty="0">
                  <a:solidFill>
                    <a:schemeClr val="bg1">
                      <a:lumMod val="65000"/>
                    </a:schemeClr>
                  </a:solidFill>
                  <a:latin typeface="Century Gothic" panose="020B0502020202020204" pitchFamily="34" charset="0"/>
                  <a:ea typeface="+mj-ea"/>
                </a:rPr>
                <a:t>SMART</a:t>
              </a:r>
              <a:endParaRPr lang="en-US" altLang="zh-CN" sz="1050" dirty="0">
                <a:solidFill>
                  <a:schemeClr val="bg1">
                    <a:lumMod val="65000"/>
                  </a:schemeClr>
                </a:solidFill>
                <a:latin typeface="Century Gothic" panose="020B0502020202020204" pitchFamily="34" charset="0"/>
                <a:ea typeface="+mj-ea"/>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330835" y="1959610"/>
            <a:ext cx="3645535" cy="4612640"/>
            <a:chOff x="5082573" y="2168494"/>
            <a:chExt cx="3029327" cy="4612640"/>
          </a:xfrm>
        </p:grpSpPr>
        <p:sp>
          <p:nvSpPr>
            <p:cNvPr id="3" name="矩形 2"/>
            <p:cNvSpPr/>
            <p:nvPr/>
          </p:nvSpPr>
          <p:spPr>
            <a:xfrm>
              <a:off x="5082573" y="2168494"/>
              <a:ext cx="3029327" cy="51755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234225" y="2196439"/>
              <a:ext cx="2242820" cy="460375"/>
            </a:xfrm>
            <a:prstGeom prst="rect">
              <a:avLst/>
            </a:prstGeom>
            <a:noFill/>
          </p:spPr>
          <p:txBody>
            <a:bodyPr wrap="square" rtlCol="0">
              <a:spAutoFit/>
              <a:scene3d>
                <a:camera prst="orthographicFront"/>
                <a:lightRig rig="threePt" dir="t"/>
              </a:scene3d>
              <a:sp3d contourW="12700"/>
            </a:bodyPr>
            <a:lstStyle/>
            <a:p>
              <a:r>
                <a:rPr lang="en-US" altLang="zh-CN" sz="2400" b="1" dirty="0">
                  <a:solidFill>
                    <a:schemeClr val="bg1"/>
                  </a:solidFill>
                  <a:latin typeface="Century Gothic" panose="020B0502020202020204" pitchFamily="34" charset="0"/>
                </a:rPr>
                <a:t>Questionnaire</a:t>
              </a:r>
              <a:endParaRPr lang="en-US" altLang="zh-CN" sz="2400" b="1" dirty="0">
                <a:solidFill>
                  <a:schemeClr val="bg1"/>
                </a:solidFill>
                <a:latin typeface="Century Gothic" panose="020B0502020202020204" pitchFamily="34" charset="0"/>
              </a:endParaRPr>
            </a:p>
          </p:txBody>
        </p:sp>
        <p:sp>
          <p:nvSpPr>
            <p:cNvPr id="6" name="文本框 5"/>
            <p:cNvSpPr txBox="1"/>
            <p:nvPr/>
          </p:nvSpPr>
          <p:spPr>
            <a:xfrm>
              <a:off x="5234204" y="2811749"/>
              <a:ext cx="2877146" cy="3969385"/>
            </a:xfrm>
            <a:prstGeom prst="rect">
              <a:avLst/>
            </a:prstGeom>
            <a:noFill/>
          </p:spPr>
          <p:txBody>
            <a:bodyPr wrap="square" rtlCol="0">
              <a:spAutoFit/>
              <a:scene3d>
                <a:camera prst="orthographicFront"/>
                <a:lightRig rig="threePt" dir="t"/>
              </a:scene3d>
              <a:sp3d contourW="12700"/>
            </a:bodyPr>
            <a:lstStyle/>
            <a:p>
              <a:pPr marL="285750" indent="-285750" algn="just">
                <a:buFont typeface="Arial" panose="020B0604020202020204" pitchFamily="34" charset="0"/>
                <a:buChar char="•"/>
              </a:pPr>
              <a:r>
                <a:rPr lang="en-US" altLang="zh-CN" dirty="0">
                  <a:solidFill>
                    <a:schemeClr val="bg1">
                      <a:lumMod val="50000"/>
                    </a:schemeClr>
                  </a:solidFill>
                  <a:latin typeface="Century Gothic" panose="020B0502020202020204" pitchFamily="34" charset="0"/>
                </a:rPr>
                <a:t>Purpose: </a:t>
              </a:r>
              <a:endParaRPr lang="en-US" altLang="zh-CN" dirty="0">
                <a:solidFill>
                  <a:schemeClr val="bg1">
                    <a:lumMod val="50000"/>
                  </a:schemeClr>
                </a:solidFill>
                <a:latin typeface="Century Gothic" panose="020B0502020202020204" pitchFamily="34" charset="0"/>
              </a:endParaRPr>
            </a:p>
            <a:p>
              <a:pPr indent="0" algn="just">
                <a:buFont typeface="Arial" panose="020B0604020202020204" pitchFamily="34" charset="0"/>
                <a:buNone/>
              </a:pPr>
              <a:r>
                <a:rPr lang="en-US" altLang="zh-CN" dirty="0">
                  <a:solidFill>
                    <a:schemeClr val="bg1">
                      <a:lumMod val="50000"/>
                    </a:schemeClr>
                  </a:solidFill>
                  <a:latin typeface="Century Gothic" panose="020B0502020202020204" pitchFamily="34" charset="0"/>
                </a:rPr>
                <a:t>----To analyse the satisfaction of Chinese customers with IKEA in Chinese market.</a:t>
              </a:r>
              <a:endParaRPr lang="en-US" altLang="zh-CN" dirty="0">
                <a:solidFill>
                  <a:schemeClr val="bg1">
                    <a:lumMod val="50000"/>
                  </a:schemeClr>
                </a:solidFill>
                <a:latin typeface="Century Gothic" panose="020B0502020202020204" pitchFamily="34" charset="0"/>
              </a:endParaRPr>
            </a:p>
            <a:p>
              <a:pPr indent="0" algn="just">
                <a:buFont typeface="Arial" panose="020B0604020202020204" pitchFamily="34" charset="0"/>
                <a:buNone/>
              </a:pPr>
              <a:endParaRPr lang="en-US" altLang="zh-CN" dirty="0">
                <a:solidFill>
                  <a:schemeClr val="bg1">
                    <a:lumMod val="50000"/>
                  </a:schemeClr>
                </a:solidFill>
                <a:latin typeface="Century Gothic" panose="020B0502020202020204" pitchFamily="34" charset="0"/>
              </a:endParaRPr>
            </a:p>
            <a:p>
              <a:pPr marL="285750" indent="-285750" algn="just">
                <a:buFont typeface="Arial" panose="020B0604020202020204" pitchFamily="34" charset="0"/>
                <a:buChar char="•"/>
              </a:pPr>
              <a:r>
                <a:rPr lang="en-US" altLang="zh-CN" dirty="0">
                  <a:solidFill>
                    <a:schemeClr val="bg1">
                      <a:lumMod val="50000"/>
                    </a:schemeClr>
                  </a:solidFill>
                  <a:latin typeface="Century Gothic" panose="020B0502020202020204" pitchFamily="34" charset="0"/>
                </a:rPr>
                <a:t>How ? </a:t>
              </a:r>
              <a:endParaRPr lang="en-US" altLang="zh-CN" dirty="0">
                <a:solidFill>
                  <a:schemeClr val="bg1">
                    <a:lumMod val="50000"/>
                  </a:schemeClr>
                </a:solidFill>
                <a:latin typeface="Century Gothic" panose="020B0502020202020204" pitchFamily="34" charset="0"/>
              </a:endParaRPr>
            </a:p>
            <a:p>
              <a:pPr indent="0" algn="just">
                <a:buFont typeface="Arial" panose="020B0604020202020204" pitchFamily="34" charset="0"/>
                <a:buNone/>
              </a:pPr>
              <a:r>
                <a:rPr lang="zh-CN" altLang="en-US" dirty="0">
                  <a:solidFill>
                    <a:schemeClr val="bg1">
                      <a:lumMod val="50000"/>
                    </a:schemeClr>
                  </a:solidFill>
                  <a:latin typeface="Century Gothic" panose="020B0502020202020204" pitchFamily="34" charset="0"/>
                </a:rPr>
                <a:t>① </a:t>
              </a:r>
              <a:r>
                <a:rPr lang="en-US" altLang="zh-CN" dirty="0">
                  <a:solidFill>
                    <a:schemeClr val="bg1">
                      <a:lumMod val="50000"/>
                    </a:schemeClr>
                  </a:solidFill>
                  <a:latin typeface="Century Gothic" panose="020B0502020202020204" pitchFamily="34" charset="0"/>
                </a:rPr>
                <a:t>Design 10 questions</a:t>
              </a:r>
              <a:endParaRPr lang="en-US" altLang="zh-CN" dirty="0">
                <a:solidFill>
                  <a:schemeClr val="bg1">
                    <a:lumMod val="50000"/>
                  </a:schemeClr>
                </a:solidFill>
                <a:latin typeface="Century Gothic" panose="020B0502020202020204" pitchFamily="34" charset="0"/>
              </a:endParaRPr>
            </a:p>
            <a:p>
              <a:pPr indent="0" algn="just">
                <a:buFont typeface="Arial" panose="020B0604020202020204" pitchFamily="34" charset="0"/>
                <a:buNone/>
              </a:pPr>
              <a:r>
                <a:rPr lang="zh-CN" altLang="en-US" dirty="0">
                  <a:solidFill>
                    <a:schemeClr val="bg1">
                      <a:lumMod val="50000"/>
                    </a:schemeClr>
                  </a:solidFill>
                  <a:latin typeface="Century Gothic" panose="020B0502020202020204" pitchFamily="34" charset="0"/>
                </a:rPr>
                <a:t>②</a:t>
              </a:r>
              <a:r>
                <a:rPr lang="en-US" dirty="0">
                  <a:solidFill>
                    <a:schemeClr val="bg1">
                      <a:lumMod val="50000"/>
                    </a:schemeClr>
                  </a:solidFill>
                  <a:latin typeface="Century Gothic" panose="020B0502020202020204" pitchFamily="34" charset="0"/>
                </a:rPr>
                <a:t>Distribute about 20 questionnaires to</a:t>
              </a:r>
              <a:r>
                <a:rPr lang="en-US" altLang="zh-CN" dirty="0">
                  <a:solidFill>
                    <a:schemeClr val="bg1">
                      <a:lumMod val="50000"/>
                    </a:schemeClr>
                  </a:solidFill>
                  <a:latin typeface="Century Gothic" panose="020B0502020202020204" pitchFamily="34" charset="0"/>
                </a:rPr>
                <a:t>  “WJX.cn” [</a:t>
              </a:r>
              <a:r>
                <a:rPr lang="zh-CN" altLang="en-US" dirty="0">
                  <a:solidFill>
                    <a:schemeClr val="bg1">
                      <a:lumMod val="50000"/>
                    </a:schemeClr>
                  </a:solidFill>
                  <a:latin typeface="Century Gothic" panose="020B0502020202020204" pitchFamily="34" charset="0"/>
                </a:rPr>
                <a:t>An online platform for questionnaire survey, evaluation and voting</a:t>
              </a:r>
              <a:r>
                <a:rPr lang="en-US" altLang="zh-CN" dirty="0">
                  <a:solidFill>
                    <a:schemeClr val="bg1">
                      <a:lumMod val="50000"/>
                    </a:schemeClr>
                  </a:solidFill>
                  <a:latin typeface="Century Gothic" panose="020B0502020202020204" pitchFamily="34" charset="0"/>
                </a:rPr>
                <a:t>]</a:t>
              </a:r>
              <a:endParaRPr lang="en-US" altLang="zh-CN" dirty="0">
                <a:solidFill>
                  <a:schemeClr val="bg1">
                    <a:lumMod val="50000"/>
                  </a:schemeClr>
                </a:solidFill>
                <a:latin typeface="Century Gothic" panose="020B0502020202020204" pitchFamily="34" charset="0"/>
              </a:endParaRPr>
            </a:p>
            <a:p>
              <a:pPr indent="0" algn="just">
                <a:buFont typeface="Arial" panose="020B0604020202020204" pitchFamily="34" charset="0"/>
                <a:buNone/>
              </a:pPr>
              <a:r>
                <a:rPr lang="zh-CN" altLang="en-US" dirty="0">
                  <a:solidFill>
                    <a:schemeClr val="bg1">
                      <a:lumMod val="50000"/>
                    </a:schemeClr>
                  </a:solidFill>
                  <a:latin typeface="Century Gothic" panose="020B0502020202020204" pitchFamily="34" charset="0"/>
                </a:rPr>
                <a:t>③</a:t>
              </a:r>
              <a:r>
                <a:rPr lang="en-US" altLang="zh-CN" dirty="0">
                  <a:solidFill>
                    <a:schemeClr val="bg1">
                      <a:lumMod val="50000"/>
                    </a:schemeClr>
                  </a:solidFill>
                  <a:latin typeface="Century Gothic" panose="020B0502020202020204" pitchFamily="34" charset="0"/>
                </a:rPr>
                <a:t>Data collection</a:t>
              </a:r>
              <a:endParaRPr lang="en-US" altLang="zh-CN" dirty="0">
                <a:solidFill>
                  <a:schemeClr val="bg1">
                    <a:lumMod val="50000"/>
                  </a:schemeClr>
                </a:solidFill>
                <a:latin typeface="Century Gothic" panose="020B0502020202020204" pitchFamily="34" charset="0"/>
              </a:endParaRPr>
            </a:p>
            <a:p>
              <a:pPr indent="0" algn="just">
                <a:buFont typeface="Arial" panose="020B0604020202020204" pitchFamily="34" charset="0"/>
                <a:buNone/>
              </a:pPr>
              <a:r>
                <a:rPr lang="zh-CN" altLang="en-US" dirty="0">
                  <a:solidFill>
                    <a:schemeClr val="bg1">
                      <a:lumMod val="50000"/>
                    </a:schemeClr>
                  </a:solidFill>
                  <a:latin typeface="Century Gothic" panose="020B0502020202020204" pitchFamily="34" charset="0"/>
                </a:rPr>
                <a:t>④</a:t>
              </a:r>
              <a:r>
                <a:rPr lang="en-US" altLang="zh-CN" dirty="0">
                  <a:solidFill>
                    <a:schemeClr val="bg1">
                      <a:lumMod val="50000"/>
                    </a:schemeClr>
                  </a:solidFill>
                  <a:latin typeface="Century Gothic" panose="020B0502020202020204" pitchFamily="34" charset="0"/>
                </a:rPr>
                <a:t>Analyse data</a:t>
              </a:r>
              <a:endParaRPr lang="en-US" altLang="zh-CN" dirty="0">
                <a:solidFill>
                  <a:schemeClr val="bg1">
                    <a:lumMod val="50000"/>
                  </a:schemeClr>
                </a:solidFill>
                <a:latin typeface="Century Gothic" panose="020B0502020202020204" pitchFamily="34" charset="0"/>
              </a:endParaRPr>
            </a:p>
          </p:txBody>
        </p:sp>
      </p:grpSp>
      <p:grpSp>
        <p:nvGrpSpPr>
          <p:cNvPr id="8" name="组合 7"/>
          <p:cNvGrpSpPr/>
          <p:nvPr/>
        </p:nvGrpSpPr>
        <p:grpSpPr>
          <a:xfrm>
            <a:off x="8155894" y="1620578"/>
            <a:ext cx="3275965" cy="1871980"/>
            <a:chOff x="5082573" y="2168494"/>
            <a:chExt cx="3275965" cy="1871980"/>
          </a:xfrm>
        </p:grpSpPr>
        <p:sp>
          <p:nvSpPr>
            <p:cNvPr id="9" name="矩形 8"/>
            <p:cNvSpPr/>
            <p:nvPr/>
          </p:nvSpPr>
          <p:spPr>
            <a:xfrm>
              <a:off x="5082573" y="2168494"/>
              <a:ext cx="3029327" cy="5175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234225" y="2196439"/>
              <a:ext cx="1480820" cy="46037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bg1"/>
                  </a:solidFill>
                  <a:latin typeface="Century Gothic" panose="020B0502020202020204" pitchFamily="34" charset="0"/>
                </a:rPr>
                <a:t>Websites</a:t>
              </a:r>
              <a:endParaRPr lang="en-US" altLang="zh-CN" sz="2400" b="1" dirty="0">
                <a:solidFill>
                  <a:schemeClr val="bg1"/>
                </a:solidFill>
                <a:latin typeface="Century Gothic" panose="020B0502020202020204" pitchFamily="34" charset="0"/>
              </a:endParaRPr>
            </a:p>
          </p:txBody>
        </p:sp>
        <p:sp>
          <p:nvSpPr>
            <p:cNvPr id="11" name="文本框 10"/>
            <p:cNvSpPr txBox="1"/>
            <p:nvPr/>
          </p:nvSpPr>
          <p:spPr>
            <a:xfrm>
              <a:off x="5102258" y="2718404"/>
              <a:ext cx="3256280" cy="1322070"/>
            </a:xfrm>
            <a:prstGeom prst="rect">
              <a:avLst/>
            </a:prstGeom>
            <a:noFill/>
          </p:spPr>
          <p:txBody>
            <a:bodyPr wrap="square" rtlCol="0">
              <a:spAutoFit/>
              <a:scene3d>
                <a:camera prst="orthographicFront"/>
                <a:lightRig rig="threePt" dir="t"/>
              </a:scene3d>
              <a:sp3d contourW="12700"/>
            </a:bodyPr>
            <a:lstStyle/>
            <a:p>
              <a:pPr marL="285750" indent="-285750" algn="just">
                <a:buFont typeface="Arial" panose="020B0604020202020204" pitchFamily="34" charset="0"/>
                <a:buChar char="•"/>
              </a:pPr>
              <a:r>
                <a:rPr lang="en-US" altLang="zh-CN" sz="1600" dirty="0">
                  <a:solidFill>
                    <a:schemeClr val="bg1">
                      <a:lumMod val="50000"/>
                    </a:schemeClr>
                  </a:solidFill>
                  <a:latin typeface="Century Gothic" panose="020B0502020202020204" pitchFamily="34" charset="0"/>
                </a:rPr>
                <a:t>IKEA background &amp; history</a:t>
              </a:r>
              <a:endParaRPr lang="en-US" altLang="zh-CN" sz="1600" dirty="0">
                <a:solidFill>
                  <a:schemeClr val="bg1">
                    <a:lumMod val="50000"/>
                  </a:schemeClr>
                </a:solidFill>
                <a:latin typeface="Century Gothic" panose="020B0502020202020204" pitchFamily="34" charset="0"/>
              </a:endParaRPr>
            </a:p>
            <a:p>
              <a:pPr marL="285750" indent="-285750" algn="just">
                <a:buFont typeface="Arial" panose="020B0604020202020204" pitchFamily="34" charset="0"/>
                <a:buChar char="•"/>
              </a:pPr>
              <a:r>
                <a:rPr lang="en-US" altLang="zh-CN" sz="1600" dirty="0">
                  <a:solidFill>
                    <a:schemeClr val="bg1">
                      <a:lumMod val="50000"/>
                    </a:schemeClr>
                  </a:solidFill>
                  <a:latin typeface="Century Gothic" panose="020B0502020202020204" pitchFamily="34" charset="0"/>
                </a:rPr>
                <a:t>The basic theory of SWOT  and PEST analysis </a:t>
              </a:r>
              <a:endParaRPr lang="en-US" altLang="zh-CN" sz="1600" dirty="0">
                <a:solidFill>
                  <a:schemeClr val="bg1">
                    <a:lumMod val="50000"/>
                  </a:schemeClr>
                </a:solidFill>
                <a:latin typeface="Century Gothic" panose="020B0502020202020204" pitchFamily="34" charset="0"/>
              </a:endParaRPr>
            </a:p>
            <a:p>
              <a:pPr marL="285750" indent="-285750" algn="just">
                <a:buFont typeface="Arial" panose="020B0604020202020204" pitchFamily="34" charset="0"/>
                <a:buChar char="•"/>
              </a:pPr>
              <a:r>
                <a:rPr lang="en-US" altLang="zh-CN" sz="1600" dirty="0">
                  <a:solidFill>
                    <a:schemeClr val="bg1">
                      <a:lumMod val="50000"/>
                    </a:schemeClr>
                  </a:solidFill>
                  <a:latin typeface="Century Gothic" panose="020B0502020202020204" pitchFamily="34" charset="0"/>
                </a:rPr>
                <a:t>The meaning of experiential marketing strategy</a:t>
              </a:r>
              <a:endParaRPr lang="en-US" altLang="zh-CN" sz="1600" dirty="0">
                <a:solidFill>
                  <a:schemeClr val="bg1">
                    <a:lumMod val="50000"/>
                  </a:schemeClr>
                </a:solidFill>
                <a:latin typeface="Century Gothic" panose="020B0502020202020204" pitchFamily="34" charset="0"/>
              </a:endParaRPr>
            </a:p>
          </p:txBody>
        </p:sp>
      </p:grpSp>
      <p:grpSp>
        <p:nvGrpSpPr>
          <p:cNvPr id="15" name="组合 14"/>
          <p:cNvGrpSpPr/>
          <p:nvPr/>
        </p:nvGrpSpPr>
        <p:grpSpPr>
          <a:xfrm>
            <a:off x="8175579" y="3636068"/>
            <a:ext cx="3029327" cy="1207793"/>
            <a:chOff x="5017168" y="2167859"/>
            <a:chExt cx="3029327" cy="1207793"/>
          </a:xfrm>
        </p:grpSpPr>
        <p:sp>
          <p:nvSpPr>
            <p:cNvPr id="16" name="矩形 15"/>
            <p:cNvSpPr/>
            <p:nvPr/>
          </p:nvSpPr>
          <p:spPr>
            <a:xfrm>
              <a:off x="5017168" y="2167859"/>
              <a:ext cx="3029327" cy="517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234225" y="2196439"/>
              <a:ext cx="1395730" cy="46037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bg1"/>
                  </a:solidFill>
                  <a:latin typeface="Century Gothic" panose="020B0502020202020204" pitchFamily="34" charset="0"/>
                </a:rPr>
                <a:t>Journals</a:t>
              </a:r>
              <a:endParaRPr lang="en-US" altLang="zh-CN" sz="2400" b="1" dirty="0">
                <a:solidFill>
                  <a:schemeClr val="bg1"/>
                </a:solidFill>
                <a:latin typeface="Century Gothic" panose="020B0502020202020204" pitchFamily="34" charset="0"/>
              </a:endParaRPr>
            </a:p>
          </p:txBody>
        </p:sp>
        <p:sp>
          <p:nvSpPr>
            <p:cNvPr id="18" name="文本框 17"/>
            <p:cNvSpPr txBox="1"/>
            <p:nvPr/>
          </p:nvSpPr>
          <p:spPr>
            <a:xfrm>
              <a:off x="5086269" y="2792087"/>
              <a:ext cx="2714719" cy="583565"/>
            </a:xfrm>
            <a:prstGeom prst="rect">
              <a:avLst/>
            </a:prstGeom>
            <a:noFill/>
          </p:spPr>
          <p:txBody>
            <a:bodyPr wrap="square" rtlCol="0">
              <a:spAutoFit/>
              <a:scene3d>
                <a:camera prst="orthographicFront"/>
                <a:lightRig rig="threePt" dir="t"/>
              </a:scene3d>
              <a:sp3d contourW="12700"/>
            </a:bodyPr>
            <a:lstStyle/>
            <a:p>
              <a:pPr marL="285750" indent="-285750" algn="just">
                <a:buFont typeface="Arial" panose="020B0604020202020204" pitchFamily="34" charset="0"/>
                <a:buChar char="•"/>
              </a:pPr>
              <a:r>
                <a:rPr lang="en-US" altLang="zh-CN" sz="1600" dirty="0">
                  <a:solidFill>
                    <a:schemeClr val="bg1">
                      <a:lumMod val="50000"/>
                    </a:schemeClr>
                  </a:solidFill>
                  <a:latin typeface="Century Gothic" panose="020B0502020202020204" pitchFamily="34" charset="0"/>
                </a:rPr>
                <a:t>IKEA marketing strategy</a:t>
              </a:r>
              <a:endParaRPr lang="en-US" altLang="zh-CN" sz="1600" dirty="0">
                <a:solidFill>
                  <a:schemeClr val="bg1">
                    <a:lumMod val="50000"/>
                  </a:schemeClr>
                </a:solidFill>
                <a:latin typeface="Century Gothic" panose="020B0502020202020204" pitchFamily="34" charset="0"/>
              </a:endParaRPr>
            </a:p>
          </p:txBody>
        </p:sp>
      </p:grpSp>
      <p:sp>
        <p:nvSpPr>
          <p:cNvPr id="22" name="任意多边形: 形状 21"/>
          <p:cNvSpPr/>
          <p:nvPr/>
        </p:nvSpPr>
        <p:spPr>
          <a:xfrm>
            <a:off x="419285" y="720818"/>
            <a:ext cx="923740" cy="461870"/>
          </a:xfrm>
          <a:custGeom>
            <a:avLst/>
            <a:gdLst>
              <a:gd name="connsiteX0" fmla="*/ 0 w 923740"/>
              <a:gd name="connsiteY0" fmla="*/ 0 h 461870"/>
              <a:gd name="connsiteX1" fmla="*/ 33227 w 923740"/>
              <a:gd name="connsiteY1" fmla="*/ 0 h 461870"/>
              <a:gd name="connsiteX2" fmla="*/ 33227 w 923740"/>
              <a:gd name="connsiteY2" fmla="*/ 428643 h 461870"/>
              <a:gd name="connsiteX3" fmla="*/ 890513 w 923740"/>
              <a:gd name="connsiteY3" fmla="*/ 428643 h 461870"/>
              <a:gd name="connsiteX4" fmla="*/ 890513 w 923740"/>
              <a:gd name="connsiteY4" fmla="*/ 0 h 461870"/>
              <a:gd name="connsiteX5" fmla="*/ 923740 w 923740"/>
              <a:gd name="connsiteY5" fmla="*/ 0 h 461870"/>
              <a:gd name="connsiteX6" fmla="*/ 923740 w 923740"/>
              <a:gd name="connsiteY6" fmla="*/ 461870 h 461870"/>
              <a:gd name="connsiteX7" fmla="*/ 0 w 923740"/>
              <a:gd name="connsiteY7" fmla="*/ 461870 h 461870"/>
              <a:gd name="connsiteX8" fmla="*/ 0 w 923740"/>
              <a:gd name="connsiteY8" fmla="*/ 0 h 461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3740" h="461870">
                <a:moveTo>
                  <a:pt x="0" y="0"/>
                </a:moveTo>
                <a:lnTo>
                  <a:pt x="33227" y="0"/>
                </a:lnTo>
                <a:lnTo>
                  <a:pt x="33227" y="428643"/>
                </a:lnTo>
                <a:lnTo>
                  <a:pt x="890513" y="428643"/>
                </a:lnTo>
                <a:lnTo>
                  <a:pt x="890513" y="0"/>
                </a:lnTo>
                <a:lnTo>
                  <a:pt x="923740" y="0"/>
                </a:lnTo>
                <a:lnTo>
                  <a:pt x="923740" y="461870"/>
                </a:lnTo>
                <a:lnTo>
                  <a:pt x="0" y="461870"/>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endParaRPr>
          </a:p>
        </p:txBody>
      </p:sp>
      <p:sp>
        <p:nvSpPr>
          <p:cNvPr id="23" name="任意多边形: 形状 22"/>
          <p:cNvSpPr/>
          <p:nvPr/>
        </p:nvSpPr>
        <p:spPr>
          <a:xfrm>
            <a:off x="419285" y="258948"/>
            <a:ext cx="923740" cy="461870"/>
          </a:xfrm>
          <a:custGeom>
            <a:avLst/>
            <a:gdLst>
              <a:gd name="connsiteX0" fmla="*/ 0 w 923740"/>
              <a:gd name="connsiteY0" fmla="*/ 0 h 461870"/>
              <a:gd name="connsiteX1" fmla="*/ 923740 w 923740"/>
              <a:gd name="connsiteY1" fmla="*/ 0 h 461870"/>
              <a:gd name="connsiteX2" fmla="*/ 923740 w 923740"/>
              <a:gd name="connsiteY2" fmla="*/ 461870 h 461870"/>
              <a:gd name="connsiteX3" fmla="*/ 890513 w 923740"/>
              <a:gd name="connsiteY3" fmla="*/ 461870 h 461870"/>
              <a:gd name="connsiteX4" fmla="*/ 890513 w 923740"/>
              <a:gd name="connsiteY4" fmla="*/ 33227 h 461870"/>
              <a:gd name="connsiteX5" fmla="*/ 33227 w 923740"/>
              <a:gd name="connsiteY5" fmla="*/ 33227 h 461870"/>
              <a:gd name="connsiteX6" fmla="*/ 33227 w 923740"/>
              <a:gd name="connsiteY6" fmla="*/ 461870 h 461870"/>
              <a:gd name="connsiteX7" fmla="*/ 0 w 923740"/>
              <a:gd name="connsiteY7" fmla="*/ 461870 h 461870"/>
              <a:gd name="connsiteX8" fmla="*/ 0 w 923740"/>
              <a:gd name="connsiteY8" fmla="*/ 0 h 461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3740" h="461870">
                <a:moveTo>
                  <a:pt x="0" y="0"/>
                </a:moveTo>
                <a:lnTo>
                  <a:pt x="923740" y="0"/>
                </a:lnTo>
                <a:lnTo>
                  <a:pt x="923740" y="461870"/>
                </a:lnTo>
                <a:lnTo>
                  <a:pt x="890513" y="461870"/>
                </a:lnTo>
                <a:lnTo>
                  <a:pt x="890513" y="33227"/>
                </a:lnTo>
                <a:lnTo>
                  <a:pt x="33227" y="33227"/>
                </a:lnTo>
                <a:lnTo>
                  <a:pt x="33227" y="461870"/>
                </a:lnTo>
                <a:lnTo>
                  <a:pt x="0" y="461870"/>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endParaRPr>
          </a:p>
        </p:txBody>
      </p:sp>
      <p:sp>
        <p:nvSpPr>
          <p:cNvPr id="24" name="文本框 23"/>
          <p:cNvSpPr txBox="1"/>
          <p:nvPr/>
        </p:nvSpPr>
        <p:spPr>
          <a:xfrm>
            <a:off x="419285" y="366875"/>
            <a:ext cx="923740" cy="706755"/>
          </a:xfrm>
          <a:prstGeom prst="rect">
            <a:avLst/>
          </a:prstGeom>
          <a:noFill/>
        </p:spPr>
        <p:txBody>
          <a:bodyPr wrap="square" rtlCol="0">
            <a:spAutoFit/>
            <a:scene3d>
              <a:camera prst="orthographicFront"/>
              <a:lightRig rig="threePt" dir="t"/>
            </a:scene3d>
            <a:sp3d contourW="12700"/>
          </a:bodyPr>
          <a:lstStyle/>
          <a:p>
            <a:pPr algn="ctr"/>
            <a:r>
              <a:rPr lang="en-US" altLang="zh-CN" sz="4000" dirty="0">
                <a:solidFill>
                  <a:schemeClr val="accent1"/>
                </a:solidFill>
                <a:latin typeface="Century Gothic" panose="020B0502020202020204" pitchFamily="34" charset="0"/>
              </a:rPr>
              <a:t>03</a:t>
            </a:r>
            <a:endParaRPr lang="zh-CN" altLang="en-US" sz="4000" dirty="0">
              <a:solidFill>
                <a:schemeClr val="accent1"/>
              </a:solidFill>
              <a:latin typeface="Century Gothic" panose="020B0502020202020204" pitchFamily="34" charset="0"/>
            </a:endParaRPr>
          </a:p>
        </p:txBody>
      </p:sp>
      <p:sp>
        <p:nvSpPr>
          <p:cNvPr id="30" name="文本框 29"/>
          <p:cNvSpPr txBox="1"/>
          <p:nvPr/>
        </p:nvSpPr>
        <p:spPr>
          <a:xfrm>
            <a:off x="1506220" y="305435"/>
            <a:ext cx="4246880" cy="645160"/>
          </a:xfrm>
          <a:prstGeom prst="rect">
            <a:avLst/>
          </a:prstGeom>
          <a:noFill/>
        </p:spPr>
        <p:txBody>
          <a:bodyPr wrap="none" rtlCol="0">
            <a:spAutoFit/>
            <a:scene3d>
              <a:camera prst="orthographicFront"/>
              <a:lightRig rig="threePt" dir="t"/>
            </a:scene3d>
            <a:sp3d contourW="12700"/>
          </a:bodyPr>
          <a:p>
            <a:r>
              <a:rPr lang="en-US" sz="3600" b="1" dirty="0">
                <a:solidFill>
                  <a:schemeClr val="tx1">
                    <a:lumMod val="85000"/>
                    <a:lumOff val="15000"/>
                  </a:schemeClr>
                </a:solidFill>
              </a:rPr>
              <a:t>Research Methods</a:t>
            </a:r>
            <a:endParaRPr lang="en-US" sz="3600" b="1" dirty="0">
              <a:solidFill>
                <a:schemeClr val="tx1">
                  <a:lumMod val="85000"/>
                  <a:lumOff val="15000"/>
                </a:schemeClr>
              </a:solidFill>
            </a:endParaRPr>
          </a:p>
        </p:txBody>
      </p:sp>
      <p:pic>
        <p:nvPicPr>
          <p:cNvPr id="4" name="图片 3"/>
          <p:cNvPicPr>
            <a:picLocks noChangeAspect="1"/>
          </p:cNvPicPr>
          <p:nvPr/>
        </p:nvPicPr>
        <p:blipFill>
          <a:blip r:embed="rId1"/>
          <a:stretch>
            <a:fillRect/>
          </a:stretch>
        </p:blipFill>
        <p:spPr>
          <a:xfrm>
            <a:off x="4142740" y="1620520"/>
            <a:ext cx="3371850" cy="4766945"/>
          </a:xfrm>
          <a:prstGeom prst="rect">
            <a:avLst/>
          </a:prstGeom>
        </p:spPr>
      </p:pic>
      <p:sp>
        <p:nvSpPr>
          <p:cNvPr id="28" name="文本框 27"/>
          <p:cNvSpPr txBox="1"/>
          <p:nvPr/>
        </p:nvSpPr>
        <p:spPr>
          <a:xfrm>
            <a:off x="550545" y="1344930"/>
            <a:ext cx="3206115" cy="521970"/>
          </a:xfrm>
          <a:prstGeom prst="rect">
            <a:avLst/>
          </a:prstGeom>
          <a:noFill/>
        </p:spPr>
        <p:txBody>
          <a:bodyPr wrap="none" rtlCol="0">
            <a:spAutoFit/>
          </a:bodyPr>
          <a:p>
            <a:pPr algn="ctr"/>
            <a:r>
              <a:rPr lang="en-US" altLang="zh-CN" sz="2800" b="1">
                <a:ln w="22225">
                  <a:solidFill>
                    <a:schemeClr val="accent2"/>
                  </a:solidFill>
                  <a:prstDash val="solid"/>
                </a:ln>
                <a:solidFill>
                  <a:schemeClr val="accent2">
                    <a:lumMod val="40000"/>
                    <a:lumOff val="60000"/>
                  </a:schemeClr>
                </a:solidFill>
                <a:effectLst/>
                <a:sym typeface="+mn-ea"/>
              </a:rPr>
              <a:t>Primary Research</a:t>
            </a:r>
            <a:endParaRPr lang="en-US" altLang="zh-CN" sz="2800" b="1">
              <a:ln w="22225">
                <a:solidFill>
                  <a:schemeClr val="accent2"/>
                </a:solidFill>
                <a:prstDash val="solid"/>
              </a:ln>
              <a:solidFill>
                <a:schemeClr val="accent2">
                  <a:lumMod val="40000"/>
                  <a:lumOff val="60000"/>
                </a:schemeClr>
              </a:solidFill>
              <a:effectLst/>
              <a:sym typeface="+mn-ea"/>
            </a:endParaRPr>
          </a:p>
        </p:txBody>
      </p:sp>
      <p:sp>
        <p:nvSpPr>
          <p:cNvPr id="32" name="文本框 31"/>
          <p:cNvSpPr txBox="1"/>
          <p:nvPr/>
        </p:nvSpPr>
        <p:spPr>
          <a:xfrm>
            <a:off x="7733030" y="1073785"/>
            <a:ext cx="3698875" cy="521970"/>
          </a:xfrm>
          <a:prstGeom prst="rect">
            <a:avLst/>
          </a:prstGeom>
          <a:noFill/>
        </p:spPr>
        <p:txBody>
          <a:bodyPr wrap="none" rtlCol="0">
            <a:spAutoFit/>
          </a:bodyPr>
          <a:p>
            <a:pPr algn="ctr"/>
            <a:r>
              <a:rPr lang="en-US" altLang="zh-CN" sz="2800" b="1">
                <a:ln w="22225">
                  <a:solidFill>
                    <a:schemeClr val="accent2"/>
                  </a:solidFill>
                  <a:prstDash val="solid"/>
                </a:ln>
                <a:solidFill>
                  <a:schemeClr val="accent2">
                    <a:lumMod val="40000"/>
                    <a:lumOff val="60000"/>
                  </a:schemeClr>
                </a:solidFill>
                <a:effectLst/>
                <a:sym typeface="+mn-ea"/>
              </a:rPr>
              <a:t>Secondary Research</a:t>
            </a:r>
            <a:endParaRPr lang="en-US" altLang="zh-CN" sz="2800" b="1">
              <a:ln w="22225">
                <a:solidFill>
                  <a:schemeClr val="accent2"/>
                </a:solidFill>
                <a:prstDash val="solid"/>
              </a:ln>
              <a:solidFill>
                <a:schemeClr val="accent2">
                  <a:lumMod val="40000"/>
                  <a:lumOff val="60000"/>
                </a:schemeClr>
              </a:solidFill>
              <a:effectLst/>
              <a:sym typeface="+mn-ea"/>
            </a:endParaRPr>
          </a:p>
        </p:txBody>
      </p:sp>
      <p:grpSp>
        <p:nvGrpSpPr>
          <p:cNvPr id="33" name="组合 32"/>
          <p:cNvGrpSpPr/>
          <p:nvPr/>
        </p:nvGrpSpPr>
        <p:grpSpPr>
          <a:xfrm>
            <a:off x="8150179" y="5052753"/>
            <a:ext cx="3029327" cy="1010943"/>
            <a:chOff x="5168933" y="2196434"/>
            <a:chExt cx="3029327" cy="1010943"/>
          </a:xfrm>
        </p:grpSpPr>
        <p:sp>
          <p:nvSpPr>
            <p:cNvPr id="34" name="矩形 33"/>
            <p:cNvSpPr/>
            <p:nvPr/>
          </p:nvSpPr>
          <p:spPr>
            <a:xfrm>
              <a:off x="5168933" y="2196434"/>
              <a:ext cx="3029327" cy="517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5" name="文本框 34"/>
            <p:cNvSpPr txBox="1"/>
            <p:nvPr/>
          </p:nvSpPr>
          <p:spPr>
            <a:xfrm>
              <a:off x="5332015" y="2196439"/>
              <a:ext cx="1755140" cy="460375"/>
            </a:xfrm>
            <a:prstGeom prst="rect">
              <a:avLst/>
            </a:prstGeom>
            <a:noFill/>
          </p:spPr>
          <p:txBody>
            <a:bodyPr wrap="none" rtlCol="0">
              <a:spAutoFit/>
              <a:scene3d>
                <a:camera prst="orthographicFront"/>
                <a:lightRig rig="threePt" dir="t"/>
              </a:scene3d>
              <a:sp3d contourW="12700"/>
            </a:bodyPr>
            <a:p>
              <a:r>
                <a:rPr lang="en-US" altLang="zh-CN" sz="2400" b="1" dirty="0">
                  <a:solidFill>
                    <a:schemeClr val="bg1"/>
                  </a:solidFill>
                  <a:latin typeface="Century Gothic" panose="020B0502020202020204" pitchFamily="34" charset="0"/>
                </a:rPr>
                <a:t> Textbooks</a:t>
              </a:r>
              <a:endParaRPr lang="en-US" altLang="zh-CN" sz="2400" b="1" dirty="0">
                <a:solidFill>
                  <a:schemeClr val="bg1"/>
                </a:solidFill>
                <a:latin typeface="Century Gothic" panose="020B0502020202020204" pitchFamily="34" charset="0"/>
              </a:endParaRPr>
            </a:p>
          </p:txBody>
        </p:sp>
        <p:sp>
          <p:nvSpPr>
            <p:cNvPr id="36" name="文本框 35"/>
            <p:cNvSpPr txBox="1"/>
            <p:nvPr/>
          </p:nvSpPr>
          <p:spPr>
            <a:xfrm>
              <a:off x="5174534" y="2870192"/>
              <a:ext cx="2714719" cy="337185"/>
            </a:xfrm>
            <a:prstGeom prst="rect">
              <a:avLst/>
            </a:prstGeom>
            <a:noFill/>
          </p:spPr>
          <p:txBody>
            <a:bodyPr wrap="square" rtlCol="0">
              <a:spAutoFit/>
              <a:scene3d>
                <a:camera prst="orthographicFront"/>
                <a:lightRig rig="threePt" dir="t"/>
              </a:scene3d>
              <a:sp3d contourW="12700"/>
            </a:bodyPr>
            <a:p>
              <a:pPr marL="285750" indent="-285750" algn="just">
                <a:buFont typeface="Arial" panose="020B0604020202020204" pitchFamily="34" charset="0"/>
                <a:buChar char="•"/>
              </a:pPr>
              <a:r>
                <a:rPr lang="en-US" altLang="zh-CN" sz="1600" dirty="0">
                  <a:solidFill>
                    <a:schemeClr val="bg1">
                      <a:lumMod val="50000"/>
                    </a:schemeClr>
                  </a:solidFill>
                  <a:latin typeface="Century Gothic" panose="020B0502020202020204" pitchFamily="34" charset="0"/>
                </a:rPr>
                <a:t>Project Management</a:t>
              </a:r>
              <a:endParaRPr lang="en-US" altLang="zh-CN" sz="1600" dirty="0">
                <a:solidFill>
                  <a:schemeClr val="bg1">
                    <a:lumMod val="50000"/>
                  </a:schemeClr>
                </a:solidFill>
                <a:latin typeface="Century Gothic" panose="020B0502020202020204" pitchFamily="34" charset="0"/>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7"/>
          <p:cNvGrpSpPr/>
          <p:nvPr/>
        </p:nvGrpSpPr>
        <p:grpSpPr>
          <a:xfrm>
            <a:off x="3906492" y="2457160"/>
            <a:ext cx="439849" cy="60520"/>
            <a:chOff x="4647977" y="2595263"/>
            <a:chExt cx="504373" cy="69398"/>
          </a:xfrm>
          <a:solidFill>
            <a:schemeClr val="bg1">
              <a:lumMod val="65000"/>
            </a:schemeClr>
          </a:solidFill>
        </p:grpSpPr>
        <p:sp>
          <p:nvSpPr>
            <p:cNvPr id="27" name="Oval 8"/>
            <p:cNvSpPr/>
            <p:nvPr/>
          </p:nvSpPr>
          <p:spPr>
            <a:xfrm>
              <a:off x="4647977" y="2595263"/>
              <a:ext cx="69398" cy="6939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28" name="Oval 9"/>
            <p:cNvSpPr/>
            <p:nvPr/>
          </p:nvSpPr>
          <p:spPr>
            <a:xfrm>
              <a:off x="4865465" y="2595263"/>
              <a:ext cx="69398" cy="6939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29" name="Oval 10"/>
            <p:cNvSpPr/>
            <p:nvPr/>
          </p:nvSpPr>
          <p:spPr>
            <a:xfrm>
              <a:off x="5082952" y="2595263"/>
              <a:ext cx="69398" cy="6939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grpSp>
        <p:nvGrpSpPr>
          <p:cNvPr id="11" name="Group 11"/>
          <p:cNvGrpSpPr/>
          <p:nvPr/>
        </p:nvGrpSpPr>
        <p:grpSpPr>
          <a:xfrm>
            <a:off x="7693353" y="2365085"/>
            <a:ext cx="439849" cy="60520"/>
            <a:chOff x="4647977" y="2595263"/>
            <a:chExt cx="504373" cy="69398"/>
          </a:xfrm>
          <a:solidFill>
            <a:schemeClr val="bg1">
              <a:lumMod val="65000"/>
            </a:schemeClr>
          </a:solidFill>
        </p:grpSpPr>
        <p:sp>
          <p:nvSpPr>
            <p:cNvPr id="24" name="Oval 12"/>
            <p:cNvSpPr/>
            <p:nvPr/>
          </p:nvSpPr>
          <p:spPr>
            <a:xfrm>
              <a:off x="4647977" y="2595263"/>
              <a:ext cx="69398" cy="6939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25" name="Oval 13"/>
            <p:cNvSpPr/>
            <p:nvPr/>
          </p:nvSpPr>
          <p:spPr>
            <a:xfrm>
              <a:off x="4865465" y="2595263"/>
              <a:ext cx="69398" cy="6939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sp>
          <p:nvSpPr>
            <p:cNvPr id="26" name="Oval 14"/>
            <p:cNvSpPr/>
            <p:nvPr/>
          </p:nvSpPr>
          <p:spPr>
            <a:xfrm>
              <a:off x="5082952" y="2595263"/>
              <a:ext cx="69398" cy="69398"/>
            </a:xfrm>
            <a:prstGeom prst="ellipse">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p>
          </p:txBody>
        </p:sp>
      </p:grpSp>
      <p:sp>
        <p:nvSpPr>
          <p:cNvPr id="17" name="矩形 16"/>
          <p:cNvSpPr/>
          <p:nvPr/>
        </p:nvSpPr>
        <p:spPr>
          <a:xfrm>
            <a:off x="533400" y="3874770"/>
            <a:ext cx="3472815" cy="2416175"/>
          </a:xfrm>
          <a:prstGeom prst="rect">
            <a:avLst/>
          </a:prstGeom>
        </p:spPr>
        <p:txBody>
          <a:bodyPr wrap="square">
            <a:spAutoFit/>
            <a:scene3d>
              <a:camera prst="orthographicFront"/>
              <a:lightRig rig="threePt" dir="t"/>
            </a:scene3d>
            <a:sp3d contourW="12700"/>
          </a:bodyPr>
          <a:lstStyle/>
          <a:p>
            <a:pPr algn="just">
              <a:lnSpc>
                <a:spcPct val="120000"/>
              </a:lnSpc>
            </a:pPr>
            <a:r>
              <a:rPr lang="en-US" altLang="zh-CN" b="1" dirty="0">
                <a:solidFill>
                  <a:schemeClr val="tx1">
                    <a:lumMod val="75000"/>
                    <a:lumOff val="25000"/>
                  </a:schemeClr>
                </a:solidFill>
              </a:rPr>
              <a:t>In this “IKEA Company's Marketing Strategy” report, the author  Atkins gives the definition about the experiential marketing strategy of IKEA, which will support my topic.</a:t>
            </a:r>
            <a:endParaRPr lang="en-US" altLang="zh-CN" b="1" dirty="0">
              <a:solidFill>
                <a:schemeClr val="tx1">
                  <a:lumMod val="75000"/>
                  <a:lumOff val="25000"/>
                </a:schemeClr>
              </a:solidFill>
            </a:endParaRPr>
          </a:p>
        </p:txBody>
      </p:sp>
      <p:sp>
        <p:nvSpPr>
          <p:cNvPr id="20" name="矩形 19"/>
          <p:cNvSpPr/>
          <p:nvPr/>
        </p:nvSpPr>
        <p:spPr>
          <a:xfrm>
            <a:off x="4435475" y="3803015"/>
            <a:ext cx="3507740" cy="2748280"/>
          </a:xfrm>
          <a:prstGeom prst="rect">
            <a:avLst/>
          </a:prstGeom>
        </p:spPr>
        <p:txBody>
          <a:bodyPr wrap="square">
            <a:spAutoFit/>
            <a:scene3d>
              <a:camera prst="orthographicFront"/>
              <a:lightRig rig="threePt" dir="t"/>
            </a:scene3d>
            <a:sp3d contourW="12700"/>
          </a:bodyPr>
          <a:lstStyle/>
          <a:p>
            <a:pPr algn="just">
              <a:lnSpc>
                <a:spcPct val="120000"/>
              </a:lnSpc>
            </a:pPr>
            <a:r>
              <a:rPr lang="en-US" altLang="zh-CN" b="1" dirty="0">
                <a:solidFill>
                  <a:schemeClr val="tx1">
                    <a:lumMod val="75000"/>
                    <a:lumOff val="25000"/>
                  </a:schemeClr>
                </a:solidFill>
              </a:rPr>
              <a:t>In the journal “International marketing strategies”,  the author “Robin” shows some information about the “pricing strategy” that will support my idea and help me to analyse the marketing strategy of IKEA.</a:t>
            </a:r>
            <a:endParaRPr lang="en-US" altLang="zh-CN" b="1" dirty="0">
              <a:solidFill>
                <a:schemeClr val="tx1">
                  <a:lumMod val="75000"/>
                  <a:lumOff val="25000"/>
                </a:schemeClr>
              </a:solidFill>
            </a:endParaRPr>
          </a:p>
        </p:txBody>
      </p:sp>
      <p:sp>
        <p:nvSpPr>
          <p:cNvPr id="23" name="矩形 22"/>
          <p:cNvSpPr/>
          <p:nvPr/>
        </p:nvSpPr>
        <p:spPr>
          <a:xfrm>
            <a:off x="8424545" y="3803015"/>
            <a:ext cx="3255010" cy="2416175"/>
          </a:xfrm>
          <a:prstGeom prst="rect">
            <a:avLst/>
          </a:prstGeom>
        </p:spPr>
        <p:txBody>
          <a:bodyPr wrap="square">
            <a:spAutoFit/>
            <a:scene3d>
              <a:camera prst="orthographicFront"/>
              <a:lightRig rig="threePt" dir="t"/>
            </a:scene3d>
            <a:sp3d contourW="12700"/>
          </a:bodyPr>
          <a:lstStyle/>
          <a:p>
            <a:pPr algn="just">
              <a:lnSpc>
                <a:spcPct val="120000"/>
              </a:lnSpc>
            </a:pPr>
            <a:r>
              <a:rPr lang="en-US" altLang="zh-CN" b="1" dirty="0">
                <a:solidFill>
                  <a:schemeClr val="tx1">
                    <a:lumMod val="75000"/>
                    <a:lumOff val="25000"/>
                  </a:schemeClr>
                </a:solidFill>
              </a:rPr>
              <a:t>SWOT analysis of IKEA is involved in my project, so the book “Project Strategy” gives me a detailed explanation of "SWOT" theory, which helps me better complete my analysis. </a:t>
            </a:r>
            <a:endParaRPr lang="en-US" altLang="zh-CN" b="1" dirty="0">
              <a:solidFill>
                <a:schemeClr val="tx1">
                  <a:lumMod val="75000"/>
                  <a:lumOff val="25000"/>
                </a:schemeClr>
              </a:solidFill>
            </a:endParaRPr>
          </a:p>
        </p:txBody>
      </p:sp>
      <p:grpSp>
        <p:nvGrpSpPr>
          <p:cNvPr id="3" name="组合 2"/>
          <p:cNvGrpSpPr/>
          <p:nvPr/>
        </p:nvGrpSpPr>
        <p:grpSpPr>
          <a:xfrm>
            <a:off x="1147199" y="1653622"/>
            <a:ext cx="1860636" cy="1860636"/>
            <a:chOff x="1830459" y="2096852"/>
            <a:chExt cx="1860636" cy="1860636"/>
          </a:xfrm>
        </p:grpSpPr>
        <p:sp>
          <p:nvSpPr>
            <p:cNvPr id="4" name="Oval 1"/>
            <p:cNvSpPr/>
            <p:nvPr/>
          </p:nvSpPr>
          <p:spPr>
            <a:xfrm>
              <a:off x="1830459" y="2096852"/>
              <a:ext cx="1860636" cy="1860636"/>
            </a:xfrm>
            <a:prstGeom prst="ellipse">
              <a:avLst/>
            </a:prstGeom>
            <a:noFill/>
            <a:ln w="1270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anchor="b" anchorCtr="1">
              <a:normAutofit/>
            </a:bodyPr>
            <a:lstStyle/>
            <a:p>
              <a:pPr algn="ctr">
                <a:lnSpc>
                  <a:spcPct val="120000"/>
                </a:lnSpc>
                <a:defRPr/>
              </a:pPr>
              <a:endParaRPr lang="zh-CN" altLang="en-US" sz="1000" dirty="0">
                <a:solidFill>
                  <a:schemeClr val="tx1">
                    <a:lumMod val="65000"/>
                    <a:lumOff val="35000"/>
                  </a:schemeClr>
                </a:solidFill>
              </a:endParaRPr>
            </a:p>
          </p:txBody>
        </p:sp>
        <p:sp>
          <p:nvSpPr>
            <p:cNvPr id="5" name="Arc 2"/>
            <p:cNvSpPr/>
            <p:nvPr/>
          </p:nvSpPr>
          <p:spPr>
            <a:xfrm>
              <a:off x="1830459" y="2096852"/>
              <a:ext cx="1860636" cy="1860636"/>
            </a:xfrm>
            <a:prstGeom prst="arc">
              <a:avLst>
                <a:gd name="adj1" fmla="val 10529000"/>
                <a:gd name="adj2" fmla="val 15122297"/>
              </a:avLst>
            </a:prstGeom>
            <a:ln w="127000" cap="rnd">
              <a:solidFill>
                <a:schemeClr val="accent1"/>
              </a:solidFill>
              <a:round/>
            </a:ln>
          </p:spPr>
          <p:style>
            <a:lnRef idx="1">
              <a:schemeClr val="accent1"/>
            </a:lnRef>
            <a:fillRef idx="0">
              <a:schemeClr val="accent1"/>
            </a:fillRef>
            <a:effectRef idx="0">
              <a:schemeClr val="accent1"/>
            </a:effectRef>
            <a:fontRef idx="minor">
              <a:schemeClr val="tx1"/>
            </a:fontRef>
          </p:style>
          <p:txBody>
            <a:bodyPr anchor="ctr"/>
            <a:lstStyle/>
            <a:p>
              <a:pPr algn="ctr"/>
            </a:p>
          </p:txBody>
        </p:sp>
        <p:sp>
          <p:nvSpPr>
            <p:cNvPr id="2" name="椭圆 1"/>
            <p:cNvSpPr/>
            <p:nvPr/>
          </p:nvSpPr>
          <p:spPr>
            <a:xfrm>
              <a:off x="2099019" y="2365183"/>
              <a:ext cx="1323974" cy="1323974"/>
            </a:xfrm>
            <a:prstGeom prst="ellipse">
              <a:avLst/>
            </a:prstGeom>
            <a:blipFill>
              <a:blip r:embed="rId1"/>
              <a:srcRect/>
              <a:stretch>
                <a:fillRect l="-24392" r="-2392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5071639" y="1654257"/>
            <a:ext cx="1860636" cy="1860636"/>
            <a:chOff x="5244994" y="2096852"/>
            <a:chExt cx="1860636" cy="1860636"/>
          </a:xfrm>
        </p:grpSpPr>
        <p:sp>
          <p:nvSpPr>
            <p:cNvPr id="6" name="Oval 3"/>
            <p:cNvSpPr/>
            <p:nvPr/>
          </p:nvSpPr>
          <p:spPr>
            <a:xfrm>
              <a:off x="5244994" y="2096852"/>
              <a:ext cx="1860636" cy="1860636"/>
            </a:xfrm>
            <a:prstGeom prst="ellipse">
              <a:avLst/>
            </a:prstGeom>
            <a:noFill/>
            <a:ln w="1270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anchor="b" anchorCtr="1">
              <a:normAutofit/>
            </a:bodyPr>
            <a:lstStyle/>
            <a:p>
              <a:pPr algn="ctr">
                <a:lnSpc>
                  <a:spcPct val="120000"/>
                </a:lnSpc>
                <a:defRPr/>
              </a:pPr>
              <a:endParaRPr lang="zh-CN" altLang="en-US" sz="1000" dirty="0">
                <a:solidFill>
                  <a:schemeClr val="tx1">
                    <a:lumMod val="65000"/>
                    <a:lumOff val="35000"/>
                  </a:schemeClr>
                </a:solidFill>
              </a:endParaRPr>
            </a:p>
          </p:txBody>
        </p:sp>
        <p:sp>
          <p:nvSpPr>
            <p:cNvPr id="7" name="Arc 4"/>
            <p:cNvSpPr/>
            <p:nvPr/>
          </p:nvSpPr>
          <p:spPr>
            <a:xfrm>
              <a:off x="5244994" y="2096852"/>
              <a:ext cx="1860636" cy="1860636"/>
            </a:xfrm>
            <a:prstGeom prst="arc">
              <a:avLst>
                <a:gd name="adj1" fmla="val 19348155"/>
                <a:gd name="adj2" fmla="val 8179524"/>
              </a:avLst>
            </a:prstGeom>
            <a:ln w="127000" cap="rnd">
              <a:solidFill>
                <a:schemeClr val="accent2"/>
              </a:solidFill>
              <a:round/>
            </a:ln>
          </p:spPr>
          <p:style>
            <a:lnRef idx="1">
              <a:schemeClr val="accent1"/>
            </a:lnRef>
            <a:fillRef idx="0">
              <a:schemeClr val="accent1"/>
            </a:fillRef>
            <a:effectRef idx="0">
              <a:schemeClr val="accent1"/>
            </a:effectRef>
            <a:fontRef idx="minor">
              <a:schemeClr val="tx1"/>
            </a:fontRef>
          </p:style>
          <p:txBody>
            <a:bodyPr anchor="ctr"/>
            <a:lstStyle/>
            <a:p>
              <a:pPr algn="ctr"/>
            </a:p>
          </p:txBody>
        </p:sp>
        <p:sp>
          <p:nvSpPr>
            <p:cNvPr id="31" name="椭圆 30"/>
            <p:cNvSpPr/>
            <p:nvPr/>
          </p:nvSpPr>
          <p:spPr>
            <a:xfrm>
              <a:off x="5513325" y="2365183"/>
              <a:ext cx="1323974" cy="1323974"/>
            </a:xfrm>
            <a:prstGeom prst="ellipse">
              <a:avLst/>
            </a:prstGeom>
            <a:blipFill>
              <a:blip r:embed="rId2"/>
              <a:srcRect/>
              <a:stretch>
                <a:fillRect l="-25537" r="-2505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9025707" y="1654892"/>
            <a:ext cx="1860636" cy="1860636"/>
            <a:chOff x="8705032" y="2096852"/>
            <a:chExt cx="1860636" cy="1860636"/>
          </a:xfrm>
        </p:grpSpPr>
        <p:sp>
          <p:nvSpPr>
            <p:cNvPr id="8" name="Oval 5"/>
            <p:cNvSpPr/>
            <p:nvPr/>
          </p:nvSpPr>
          <p:spPr>
            <a:xfrm>
              <a:off x="8705032" y="2096852"/>
              <a:ext cx="1860636" cy="1860636"/>
            </a:xfrm>
            <a:prstGeom prst="ellipse">
              <a:avLst/>
            </a:prstGeom>
            <a:noFill/>
            <a:ln w="1270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lIns="0" tIns="0" rIns="0" bIns="0" anchor="b" anchorCtr="1">
              <a:normAutofit/>
            </a:bodyPr>
            <a:lstStyle/>
            <a:p>
              <a:pPr algn="ctr">
                <a:lnSpc>
                  <a:spcPct val="120000"/>
                </a:lnSpc>
                <a:defRPr/>
              </a:pPr>
              <a:endParaRPr lang="zh-CN" altLang="en-US" sz="1000" dirty="0">
                <a:solidFill>
                  <a:schemeClr val="tx1">
                    <a:lumMod val="65000"/>
                    <a:lumOff val="35000"/>
                  </a:schemeClr>
                </a:solidFill>
              </a:endParaRPr>
            </a:p>
          </p:txBody>
        </p:sp>
        <p:sp>
          <p:nvSpPr>
            <p:cNvPr id="9" name="Arc 6"/>
            <p:cNvSpPr/>
            <p:nvPr/>
          </p:nvSpPr>
          <p:spPr>
            <a:xfrm>
              <a:off x="8705032" y="2096852"/>
              <a:ext cx="1860636" cy="1860636"/>
            </a:xfrm>
            <a:prstGeom prst="arc">
              <a:avLst>
                <a:gd name="adj1" fmla="val 16200000"/>
                <a:gd name="adj2" fmla="val 898106"/>
              </a:avLst>
            </a:prstGeom>
            <a:ln w="127000" cap="rnd">
              <a:solidFill>
                <a:schemeClr val="accent1"/>
              </a:solidFill>
              <a:round/>
            </a:ln>
          </p:spPr>
          <p:style>
            <a:lnRef idx="1">
              <a:schemeClr val="accent1"/>
            </a:lnRef>
            <a:fillRef idx="0">
              <a:schemeClr val="accent1"/>
            </a:fillRef>
            <a:effectRef idx="0">
              <a:schemeClr val="accent1"/>
            </a:effectRef>
            <a:fontRef idx="minor">
              <a:schemeClr val="tx1"/>
            </a:fontRef>
          </p:style>
          <p:txBody>
            <a:bodyPr anchor="ctr"/>
            <a:lstStyle/>
            <a:p>
              <a:pPr algn="ctr"/>
            </a:p>
          </p:txBody>
        </p:sp>
        <p:sp>
          <p:nvSpPr>
            <p:cNvPr id="32" name="椭圆 31"/>
            <p:cNvSpPr/>
            <p:nvPr/>
          </p:nvSpPr>
          <p:spPr>
            <a:xfrm>
              <a:off x="8973362" y="2365183"/>
              <a:ext cx="1323974" cy="1323974"/>
            </a:xfrm>
            <a:prstGeom prst="ellipse">
              <a:avLst/>
            </a:prstGeom>
            <a:blipFill>
              <a:blip r:embed="rId3"/>
              <a:srcRect/>
              <a:stretch>
                <a:fillRect l="-25270" r="-2478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任意多边形: 形状 32"/>
          <p:cNvSpPr/>
          <p:nvPr/>
        </p:nvSpPr>
        <p:spPr>
          <a:xfrm>
            <a:off x="419285" y="720818"/>
            <a:ext cx="923740" cy="461870"/>
          </a:xfrm>
          <a:custGeom>
            <a:avLst/>
            <a:gdLst>
              <a:gd name="connsiteX0" fmla="*/ 0 w 923740"/>
              <a:gd name="connsiteY0" fmla="*/ 0 h 461870"/>
              <a:gd name="connsiteX1" fmla="*/ 33227 w 923740"/>
              <a:gd name="connsiteY1" fmla="*/ 0 h 461870"/>
              <a:gd name="connsiteX2" fmla="*/ 33227 w 923740"/>
              <a:gd name="connsiteY2" fmla="*/ 428643 h 461870"/>
              <a:gd name="connsiteX3" fmla="*/ 890513 w 923740"/>
              <a:gd name="connsiteY3" fmla="*/ 428643 h 461870"/>
              <a:gd name="connsiteX4" fmla="*/ 890513 w 923740"/>
              <a:gd name="connsiteY4" fmla="*/ 0 h 461870"/>
              <a:gd name="connsiteX5" fmla="*/ 923740 w 923740"/>
              <a:gd name="connsiteY5" fmla="*/ 0 h 461870"/>
              <a:gd name="connsiteX6" fmla="*/ 923740 w 923740"/>
              <a:gd name="connsiteY6" fmla="*/ 461870 h 461870"/>
              <a:gd name="connsiteX7" fmla="*/ 0 w 923740"/>
              <a:gd name="connsiteY7" fmla="*/ 461870 h 461870"/>
              <a:gd name="connsiteX8" fmla="*/ 0 w 923740"/>
              <a:gd name="connsiteY8" fmla="*/ 0 h 461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3740" h="461870">
                <a:moveTo>
                  <a:pt x="0" y="0"/>
                </a:moveTo>
                <a:lnTo>
                  <a:pt x="33227" y="0"/>
                </a:lnTo>
                <a:lnTo>
                  <a:pt x="33227" y="428643"/>
                </a:lnTo>
                <a:lnTo>
                  <a:pt x="890513" y="428643"/>
                </a:lnTo>
                <a:lnTo>
                  <a:pt x="890513" y="0"/>
                </a:lnTo>
                <a:lnTo>
                  <a:pt x="923740" y="0"/>
                </a:lnTo>
                <a:lnTo>
                  <a:pt x="923740" y="461870"/>
                </a:lnTo>
                <a:lnTo>
                  <a:pt x="0" y="461870"/>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endParaRPr>
          </a:p>
        </p:txBody>
      </p:sp>
      <p:sp>
        <p:nvSpPr>
          <p:cNvPr id="34" name="任意多边形: 形状 33"/>
          <p:cNvSpPr/>
          <p:nvPr/>
        </p:nvSpPr>
        <p:spPr>
          <a:xfrm>
            <a:off x="419285" y="258948"/>
            <a:ext cx="923740" cy="461870"/>
          </a:xfrm>
          <a:custGeom>
            <a:avLst/>
            <a:gdLst>
              <a:gd name="connsiteX0" fmla="*/ 0 w 923740"/>
              <a:gd name="connsiteY0" fmla="*/ 0 h 461870"/>
              <a:gd name="connsiteX1" fmla="*/ 923740 w 923740"/>
              <a:gd name="connsiteY1" fmla="*/ 0 h 461870"/>
              <a:gd name="connsiteX2" fmla="*/ 923740 w 923740"/>
              <a:gd name="connsiteY2" fmla="*/ 461870 h 461870"/>
              <a:gd name="connsiteX3" fmla="*/ 890513 w 923740"/>
              <a:gd name="connsiteY3" fmla="*/ 461870 h 461870"/>
              <a:gd name="connsiteX4" fmla="*/ 890513 w 923740"/>
              <a:gd name="connsiteY4" fmla="*/ 33227 h 461870"/>
              <a:gd name="connsiteX5" fmla="*/ 33227 w 923740"/>
              <a:gd name="connsiteY5" fmla="*/ 33227 h 461870"/>
              <a:gd name="connsiteX6" fmla="*/ 33227 w 923740"/>
              <a:gd name="connsiteY6" fmla="*/ 461870 h 461870"/>
              <a:gd name="connsiteX7" fmla="*/ 0 w 923740"/>
              <a:gd name="connsiteY7" fmla="*/ 461870 h 461870"/>
              <a:gd name="connsiteX8" fmla="*/ 0 w 923740"/>
              <a:gd name="connsiteY8" fmla="*/ 0 h 461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3740" h="461870">
                <a:moveTo>
                  <a:pt x="0" y="0"/>
                </a:moveTo>
                <a:lnTo>
                  <a:pt x="923740" y="0"/>
                </a:lnTo>
                <a:lnTo>
                  <a:pt x="923740" y="461870"/>
                </a:lnTo>
                <a:lnTo>
                  <a:pt x="890513" y="461870"/>
                </a:lnTo>
                <a:lnTo>
                  <a:pt x="890513" y="33227"/>
                </a:lnTo>
                <a:lnTo>
                  <a:pt x="33227" y="33227"/>
                </a:lnTo>
                <a:lnTo>
                  <a:pt x="33227" y="461870"/>
                </a:lnTo>
                <a:lnTo>
                  <a:pt x="0" y="461870"/>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endParaRPr>
          </a:p>
        </p:txBody>
      </p:sp>
      <p:sp>
        <p:nvSpPr>
          <p:cNvPr id="35" name="文本框 34"/>
          <p:cNvSpPr txBox="1"/>
          <p:nvPr/>
        </p:nvSpPr>
        <p:spPr>
          <a:xfrm>
            <a:off x="419285" y="366875"/>
            <a:ext cx="923740"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a:solidFill>
                  <a:schemeClr val="accent1"/>
                </a:solidFill>
                <a:latin typeface="Century Gothic" panose="020B0502020202020204" pitchFamily="34" charset="0"/>
              </a:rPr>
              <a:t>04</a:t>
            </a:r>
            <a:endParaRPr lang="zh-CN" altLang="en-US" sz="4000" dirty="0">
              <a:solidFill>
                <a:schemeClr val="accent1"/>
              </a:solidFill>
              <a:latin typeface="Century Gothic" panose="020B0502020202020204" pitchFamily="34" charset="0"/>
            </a:endParaRPr>
          </a:p>
        </p:txBody>
      </p:sp>
      <p:sp>
        <p:nvSpPr>
          <p:cNvPr id="37" name="文本框 36"/>
          <p:cNvSpPr txBox="1"/>
          <p:nvPr/>
        </p:nvSpPr>
        <p:spPr>
          <a:xfrm>
            <a:off x="1473200" y="371475"/>
            <a:ext cx="2291080" cy="645160"/>
          </a:xfrm>
          <a:prstGeom prst="rect">
            <a:avLst/>
          </a:prstGeom>
          <a:noFill/>
        </p:spPr>
        <p:txBody>
          <a:bodyPr wrap="none" rtlCol="0">
            <a:spAutoFit/>
            <a:scene3d>
              <a:camera prst="orthographicFront"/>
              <a:lightRig rig="threePt" dir="t"/>
            </a:scene3d>
            <a:sp3d contourW="12700"/>
          </a:bodyPr>
          <a:lstStyle/>
          <a:p>
            <a:r>
              <a:rPr lang="en-US" altLang="zh-CN" sz="3600" b="1" dirty="0">
                <a:solidFill>
                  <a:schemeClr val="tx1">
                    <a:lumMod val="85000"/>
                    <a:lumOff val="15000"/>
                  </a:schemeClr>
                </a:solidFill>
              </a:rPr>
              <a:t>Literature</a:t>
            </a:r>
            <a:endParaRPr lang="en-US" altLang="zh-CN" sz="3600" b="1" dirty="0">
              <a:solidFill>
                <a:schemeClr val="tx1">
                  <a:lumMod val="85000"/>
                  <a:lumOff val="15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矩形 91"/>
          <p:cNvSpPr/>
          <p:nvPr/>
        </p:nvSpPr>
        <p:spPr>
          <a:xfrm>
            <a:off x="2254224" y="4935171"/>
            <a:ext cx="2501951"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endParaRPr lang="zh-CN" altLang="en-US" b="1" dirty="0">
              <a:solidFill>
                <a:schemeClr val="bg1"/>
              </a:solidFill>
            </a:endParaRPr>
          </a:p>
        </p:txBody>
      </p:sp>
      <p:sp>
        <p:nvSpPr>
          <p:cNvPr id="93" name="任意多边形: 形状 92"/>
          <p:cNvSpPr/>
          <p:nvPr/>
        </p:nvSpPr>
        <p:spPr>
          <a:xfrm>
            <a:off x="419285" y="720818"/>
            <a:ext cx="923740" cy="461870"/>
          </a:xfrm>
          <a:custGeom>
            <a:avLst/>
            <a:gdLst>
              <a:gd name="connsiteX0" fmla="*/ 0 w 923740"/>
              <a:gd name="connsiteY0" fmla="*/ 0 h 461870"/>
              <a:gd name="connsiteX1" fmla="*/ 33227 w 923740"/>
              <a:gd name="connsiteY1" fmla="*/ 0 h 461870"/>
              <a:gd name="connsiteX2" fmla="*/ 33227 w 923740"/>
              <a:gd name="connsiteY2" fmla="*/ 428643 h 461870"/>
              <a:gd name="connsiteX3" fmla="*/ 890513 w 923740"/>
              <a:gd name="connsiteY3" fmla="*/ 428643 h 461870"/>
              <a:gd name="connsiteX4" fmla="*/ 890513 w 923740"/>
              <a:gd name="connsiteY4" fmla="*/ 0 h 461870"/>
              <a:gd name="connsiteX5" fmla="*/ 923740 w 923740"/>
              <a:gd name="connsiteY5" fmla="*/ 0 h 461870"/>
              <a:gd name="connsiteX6" fmla="*/ 923740 w 923740"/>
              <a:gd name="connsiteY6" fmla="*/ 461870 h 461870"/>
              <a:gd name="connsiteX7" fmla="*/ 0 w 923740"/>
              <a:gd name="connsiteY7" fmla="*/ 461870 h 461870"/>
              <a:gd name="connsiteX8" fmla="*/ 0 w 923740"/>
              <a:gd name="connsiteY8" fmla="*/ 0 h 461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3740" h="461870">
                <a:moveTo>
                  <a:pt x="0" y="0"/>
                </a:moveTo>
                <a:lnTo>
                  <a:pt x="33227" y="0"/>
                </a:lnTo>
                <a:lnTo>
                  <a:pt x="33227" y="428643"/>
                </a:lnTo>
                <a:lnTo>
                  <a:pt x="890513" y="428643"/>
                </a:lnTo>
                <a:lnTo>
                  <a:pt x="890513" y="0"/>
                </a:lnTo>
                <a:lnTo>
                  <a:pt x="923740" y="0"/>
                </a:lnTo>
                <a:lnTo>
                  <a:pt x="923740" y="461870"/>
                </a:lnTo>
                <a:lnTo>
                  <a:pt x="0" y="461870"/>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endParaRPr>
          </a:p>
        </p:txBody>
      </p:sp>
      <p:sp>
        <p:nvSpPr>
          <p:cNvPr id="94" name="任意多边形: 形状 93"/>
          <p:cNvSpPr/>
          <p:nvPr/>
        </p:nvSpPr>
        <p:spPr>
          <a:xfrm>
            <a:off x="419285" y="258948"/>
            <a:ext cx="923740" cy="461870"/>
          </a:xfrm>
          <a:custGeom>
            <a:avLst/>
            <a:gdLst>
              <a:gd name="connsiteX0" fmla="*/ 0 w 923740"/>
              <a:gd name="connsiteY0" fmla="*/ 0 h 461870"/>
              <a:gd name="connsiteX1" fmla="*/ 923740 w 923740"/>
              <a:gd name="connsiteY1" fmla="*/ 0 h 461870"/>
              <a:gd name="connsiteX2" fmla="*/ 923740 w 923740"/>
              <a:gd name="connsiteY2" fmla="*/ 461870 h 461870"/>
              <a:gd name="connsiteX3" fmla="*/ 890513 w 923740"/>
              <a:gd name="connsiteY3" fmla="*/ 461870 h 461870"/>
              <a:gd name="connsiteX4" fmla="*/ 890513 w 923740"/>
              <a:gd name="connsiteY4" fmla="*/ 33227 h 461870"/>
              <a:gd name="connsiteX5" fmla="*/ 33227 w 923740"/>
              <a:gd name="connsiteY5" fmla="*/ 33227 h 461870"/>
              <a:gd name="connsiteX6" fmla="*/ 33227 w 923740"/>
              <a:gd name="connsiteY6" fmla="*/ 461870 h 461870"/>
              <a:gd name="connsiteX7" fmla="*/ 0 w 923740"/>
              <a:gd name="connsiteY7" fmla="*/ 461870 h 461870"/>
              <a:gd name="connsiteX8" fmla="*/ 0 w 923740"/>
              <a:gd name="connsiteY8" fmla="*/ 0 h 461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3740" h="461870">
                <a:moveTo>
                  <a:pt x="0" y="0"/>
                </a:moveTo>
                <a:lnTo>
                  <a:pt x="923740" y="0"/>
                </a:lnTo>
                <a:lnTo>
                  <a:pt x="923740" y="461870"/>
                </a:lnTo>
                <a:lnTo>
                  <a:pt x="890513" y="461870"/>
                </a:lnTo>
                <a:lnTo>
                  <a:pt x="890513" y="33227"/>
                </a:lnTo>
                <a:lnTo>
                  <a:pt x="33227" y="33227"/>
                </a:lnTo>
                <a:lnTo>
                  <a:pt x="33227" y="461870"/>
                </a:lnTo>
                <a:lnTo>
                  <a:pt x="0" y="461870"/>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endParaRPr>
          </a:p>
        </p:txBody>
      </p:sp>
      <p:sp>
        <p:nvSpPr>
          <p:cNvPr id="95" name="文本框 94"/>
          <p:cNvSpPr txBox="1"/>
          <p:nvPr/>
        </p:nvSpPr>
        <p:spPr>
          <a:xfrm>
            <a:off x="419285" y="366875"/>
            <a:ext cx="923740" cy="706755"/>
          </a:xfrm>
          <a:prstGeom prst="rect">
            <a:avLst/>
          </a:prstGeom>
          <a:noFill/>
        </p:spPr>
        <p:txBody>
          <a:bodyPr wrap="square" rtlCol="0">
            <a:spAutoFit/>
            <a:scene3d>
              <a:camera prst="orthographicFront"/>
              <a:lightRig rig="threePt" dir="t"/>
            </a:scene3d>
            <a:sp3d contourW="12700"/>
          </a:bodyPr>
          <a:lstStyle/>
          <a:p>
            <a:pPr algn="ctr"/>
            <a:r>
              <a:rPr lang="en-US" altLang="zh-CN" sz="4000" dirty="0">
                <a:solidFill>
                  <a:schemeClr val="accent1"/>
                </a:solidFill>
                <a:latin typeface="Century Gothic" panose="020B0502020202020204" pitchFamily="34" charset="0"/>
              </a:rPr>
              <a:t>05</a:t>
            </a:r>
            <a:endParaRPr lang="zh-CN" altLang="en-US" sz="4000" dirty="0">
              <a:solidFill>
                <a:schemeClr val="accent1"/>
              </a:solidFill>
              <a:latin typeface="Century Gothic" panose="020B0502020202020204" pitchFamily="34" charset="0"/>
            </a:endParaRPr>
          </a:p>
        </p:txBody>
      </p:sp>
      <p:sp>
        <p:nvSpPr>
          <p:cNvPr id="97" name="文本框 96"/>
          <p:cNvSpPr txBox="1"/>
          <p:nvPr/>
        </p:nvSpPr>
        <p:spPr>
          <a:xfrm>
            <a:off x="1473200" y="371475"/>
            <a:ext cx="2672080" cy="645160"/>
          </a:xfrm>
          <a:prstGeom prst="rect">
            <a:avLst/>
          </a:prstGeom>
          <a:noFill/>
        </p:spPr>
        <p:txBody>
          <a:bodyPr wrap="none" rtlCol="0">
            <a:spAutoFit/>
            <a:scene3d>
              <a:camera prst="orthographicFront"/>
              <a:lightRig rig="threePt" dir="t"/>
            </a:scene3d>
            <a:sp3d contourW="12700"/>
          </a:bodyPr>
          <a:lstStyle/>
          <a:p>
            <a:r>
              <a:rPr lang="en-US" altLang="zh-CN" sz="3600" b="1" dirty="0">
                <a:solidFill>
                  <a:schemeClr val="tx1">
                    <a:lumMod val="85000"/>
                    <a:lumOff val="15000"/>
                  </a:schemeClr>
                </a:solidFill>
              </a:rPr>
              <a:t>Conclusion</a:t>
            </a:r>
            <a:endParaRPr lang="en-US" altLang="zh-CN" sz="3600" b="1" dirty="0">
              <a:solidFill>
                <a:schemeClr val="tx1">
                  <a:lumMod val="85000"/>
                  <a:lumOff val="15000"/>
                </a:schemeClr>
              </a:solidFill>
            </a:endParaRPr>
          </a:p>
        </p:txBody>
      </p:sp>
      <p:sp>
        <p:nvSpPr>
          <p:cNvPr id="3" name="文本框 2"/>
          <p:cNvSpPr txBox="1"/>
          <p:nvPr/>
        </p:nvSpPr>
        <p:spPr>
          <a:xfrm>
            <a:off x="4994275" y="1092200"/>
            <a:ext cx="6345555" cy="5077460"/>
          </a:xfrm>
          <a:prstGeom prst="rect">
            <a:avLst/>
          </a:prstGeom>
          <a:noFill/>
        </p:spPr>
        <p:txBody>
          <a:bodyPr wrap="square" rtlCol="0" anchor="t">
            <a:spAutoFit/>
          </a:bodyPr>
          <a:p>
            <a:r>
              <a:rPr lang="en-US" altLang="zh-CN"/>
              <a:t>IKEA's current success is mainly due to its unique marketing strategy. According to the analysis of this project, I think that IKEA has great potential in the future and it can further expand the Chinese home furnishing market.</a:t>
            </a:r>
            <a:endParaRPr lang="en-US" altLang="zh-CN"/>
          </a:p>
          <a:p>
            <a:endParaRPr lang="en-US" altLang="zh-CN"/>
          </a:p>
          <a:p>
            <a:endParaRPr lang="en-US" altLang="zh-CN"/>
          </a:p>
          <a:p>
            <a:endParaRPr lang="en-US" altLang="zh-CN"/>
          </a:p>
          <a:p>
            <a:r>
              <a:rPr lang="en-US" altLang="zh-CN"/>
              <a:t>IKEA is highly competitive because of its wide range of products, and it emphasis on consumer experience. At present, people pay attention to home design, and the furniture market has great potential for development. </a:t>
            </a:r>
            <a:endParaRPr lang="en-US" altLang="zh-CN"/>
          </a:p>
          <a:p>
            <a:endParaRPr lang="en-US" altLang="zh-CN"/>
          </a:p>
          <a:p>
            <a:endParaRPr lang="en-US" altLang="zh-CN"/>
          </a:p>
          <a:p>
            <a:r>
              <a:rPr lang="en-US" altLang="zh-CN"/>
              <a:t>Chinese furniture brands can learn from IKEA's positioning of price, style, quality and service form their own unique style, and design suitable marketing strategies.</a:t>
            </a:r>
            <a:endParaRPr lang="en-US" altLang="zh-CN"/>
          </a:p>
          <a:p>
            <a:endParaRPr lang="en-US" altLang="zh-CN"/>
          </a:p>
          <a:p>
            <a:endParaRPr lang="en-US" altLang="zh-CN"/>
          </a:p>
        </p:txBody>
      </p:sp>
      <p:pic>
        <p:nvPicPr>
          <p:cNvPr id="4" name="图片 3"/>
          <p:cNvPicPr>
            <a:picLocks noChangeAspect="1"/>
          </p:cNvPicPr>
          <p:nvPr/>
        </p:nvPicPr>
        <p:blipFill>
          <a:blip r:embed="rId1"/>
          <a:srcRect l="19083" t="5195" r="20228" b="3496"/>
          <a:stretch>
            <a:fillRect/>
          </a:stretch>
        </p:blipFill>
        <p:spPr>
          <a:xfrm>
            <a:off x="607060" y="1939925"/>
            <a:ext cx="3792220" cy="339153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矩形 91"/>
          <p:cNvSpPr/>
          <p:nvPr/>
        </p:nvSpPr>
        <p:spPr>
          <a:xfrm>
            <a:off x="2254224" y="4935171"/>
            <a:ext cx="2501951"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endParaRPr lang="zh-CN" altLang="en-US" b="1" dirty="0">
              <a:solidFill>
                <a:schemeClr val="bg1"/>
              </a:solidFill>
            </a:endParaRPr>
          </a:p>
        </p:txBody>
      </p:sp>
      <p:sp>
        <p:nvSpPr>
          <p:cNvPr id="93" name="任意多边形: 形状 92"/>
          <p:cNvSpPr/>
          <p:nvPr/>
        </p:nvSpPr>
        <p:spPr>
          <a:xfrm>
            <a:off x="419285" y="720818"/>
            <a:ext cx="923740" cy="461870"/>
          </a:xfrm>
          <a:custGeom>
            <a:avLst/>
            <a:gdLst>
              <a:gd name="connsiteX0" fmla="*/ 0 w 923740"/>
              <a:gd name="connsiteY0" fmla="*/ 0 h 461870"/>
              <a:gd name="connsiteX1" fmla="*/ 33227 w 923740"/>
              <a:gd name="connsiteY1" fmla="*/ 0 h 461870"/>
              <a:gd name="connsiteX2" fmla="*/ 33227 w 923740"/>
              <a:gd name="connsiteY2" fmla="*/ 428643 h 461870"/>
              <a:gd name="connsiteX3" fmla="*/ 890513 w 923740"/>
              <a:gd name="connsiteY3" fmla="*/ 428643 h 461870"/>
              <a:gd name="connsiteX4" fmla="*/ 890513 w 923740"/>
              <a:gd name="connsiteY4" fmla="*/ 0 h 461870"/>
              <a:gd name="connsiteX5" fmla="*/ 923740 w 923740"/>
              <a:gd name="connsiteY5" fmla="*/ 0 h 461870"/>
              <a:gd name="connsiteX6" fmla="*/ 923740 w 923740"/>
              <a:gd name="connsiteY6" fmla="*/ 461870 h 461870"/>
              <a:gd name="connsiteX7" fmla="*/ 0 w 923740"/>
              <a:gd name="connsiteY7" fmla="*/ 461870 h 461870"/>
              <a:gd name="connsiteX8" fmla="*/ 0 w 923740"/>
              <a:gd name="connsiteY8" fmla="*/ 0 h 461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3740" h="461870">
                <a:moveTo>
                  <a:pt x="0" y="0"/>
                </a:moveTo>
                <a:lnTo>
                  <a:pt x="33227" y="0"/>
                </a:lnTo>
                <a:lnTo>
                  <a:pt x="33227" y="428643"/>
                </a:lnTo>
                <a:lnTo>
                  <a:pt x="890513" y="428643"/>
                </a:lnTo>
                <a:lnTo>
                  <a:pt x="890513" y="0"/>
                </a:lnTo>
                <a:lnTo>
                  <a:pt x="923740" y="0"/>
                </a:lnTo>
                <a:lnTo>
                  <a:pt x="923740" y="461870"/>
                </a:lnTo>
                <a:lnTo>
                  <a:pt x="0" y="461870"/>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endParaRPr>
          </a:p>
        </p:txBody>
      </p:sp>
      <p:sp>
        <p:nvSpPr>
          <p:cNvPr id="94" name="任意多边形: 形状 93"/>
          <p:cNvSpPr/>
          <p:nvPr/>
        </p:nvSpPr>
        <p:spPr>
          <a:xfrm>
            <a:off x="419285" y="258948"/>
            <a:ext cx="923740" cy="461870"/>
          </a:xfrm>
          <a:custGeom>
            <a:avLst/>
            <a:gdLst>
              <a:gd name="connsiteX0" fmla="*/ 0 w 923740"/>
              <a:gd name="connsiteY0" fmla="*/ 0 h 461870"/>
              <a:gd name="connsiteX1" fmla="*/ 923740 w 923740"/>
              <a:gd name="connsiteY1" fmla="*/ 0 h 461870"/>
              <a:gd name="connsiteX2" fmla="*/ 923740 w 923740"/>
              <a:gd name="connsiteY2" fmla="*/ 461870 h 461870"/>
              <a:gd name="connsiteX3" fmla="*/ 890513 w 923740"/>
              <a:gd name="connsiteY3" fmla="*/ 461870 h 461870"/>
              <a:gd name="connsiteX4" fmla="*/ 890513 w 923740"/>
              <a:gd name="connsiteY4" fmla="*/ 33227 h 461870"/>
              <a:gd name="connsiteX5" fmla="*/ 33227 w 923740"/>
              <a:gd name="connsiteY5" fmla="*/ 33227 h 461870"/>
              <a:gd name="connsiteX6" fmla="*/ 33227 w 923740"/>
              <a:gd name="connsiteY6" fmla="*/ 461870 h 461870"/>
              <a:gd name="connsiteX7" fmla="*/ 0 w 923740"/>
              <a:gd name="connsiteY7" fmla="*/ 461870 h 461870"/>
              <a:gd name="connsiteX8" fmla="*/ 0 w 923740"/>
              <a:gd name="connsiteY8" fmla="*/ 0 h 4618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3740" h="461870">
                <a:moveTo>
                  <a:pt x="0" y="0"/>
                </a:moveTo>
                <a:lnTo>
                  <a:pt x="923740" y="0"/>
                </a:lnTo>
                <a:lnTo>
                  <a:pt x="923740" y="461870"/>
                </a:lnTo>
                <a:lnTo>
                  <a:pt x="890513" y="461870"/>
                </a:lnTo>
                <a:lnTo>
                  <a:pt x="890513" y="33227"/>
                </a:lnTo>
                <a:lnTo>
                  <a:pt x="33227" y="33227"/>
                </a:lnTo>
                <a:lnTo>
                  <a:pt x="33227" y="461870"/>
                </a:lnTo>
                <a:lnTo>
                  <a:pt x="0" y="461870"/>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endParaRPr>
          </a:p>
        </p:txBody>
      </p:sp>
      <p:sp>
        <p:nvSpPr>
          <p:cNvPr id="95" name="文本框 94"/>
          <p:cNvSpPr txBox="1"/>
          <p:nvPr/>
        </p:nvSpPr>
        <p:spPr>
          <a:xfrm>
            <a:off x="419285" y="366875"/>
            <a:ext cx="923740" cy="706755"/>
          </a:xfrm>
          <a:prstGeom prst="rect">
            <a:avLst/>
          </a:prstGeom>
          <a:noFill/>
        </p:spPr>
        <p:txBody>
          <a:bodyPr wrap="square" rtlCol="0">
            <a:spAutoFit/>
            <a:scene3d>
              <a:camera prst="orthographicFront"/>
              <a:lightRig rig="threePt" dir="t"/>
            </a:scene3d>
            <a:sp3d contourW="12700"/>
          </a:bodyPr>
          <a:lstStyle/>
          <a:p>
            <a:pPr algn="ctr"/>
            <a:r>
              <a:rPr lang="en-US" altLang="zh-CN" sz="4000" dirty="0">
                <a:solidFill>
                  <a:schemeClr val="accent1"/>
                </a:solidFill>
                <a:latin typeface="Century Gothic" panose="020B0502020202020204" pitchFamily="34" charset="0"/>
              </a:rPr>
              <a:t>06</a:t>
            </a:r>
            <a:endParaRPr lang="zh-CN" altLang="en-US" sz="4000" dirty="0">
              <a:solidFill>
                <a:schemeClr val="accent1"/>
              </a:solidFill>
              <a:latin typeface="Century Gothic" panose="020B0502020202020204" pitchFamily="34" charset="0"/>
            </a:endParaRPr>
          </a:p>
        </p:txBody>
      </p:sp>
      <p:sp>
        <p:nvSpPr>
          <p:cNvPr id="97" name="文本框 96"/>
          <p:cNvSpPr txBox="1"/>
          <p:nvPr/>
        </p:nvSpPr>
        <p:spPr>
          <a:xfrm>
            <a:off x="1473200" y="371475"/>
            <a:ext cx="2639695" cy="706755"/>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tx1">
                    <a:lumMod val="85000"/>
                    <a:lumOff val="15000"/>
                  </a:schemeClr>
                </a:solidFill>
              </a:rPr>
              <a:t>Reference</a:t>
            </a:r>
            <a:endParaRPr lang="en-US" altLang="zh-CN" sz="4000" b="1" dirty="0">
              <a:solidFill>
                <a:schemeClr val="tx1">
                  <a:lumMod val="85000"/>
                  <a:lumOff val="15000"/>
                </a:schemeClr>
              </a:solidFill>
            </a:endParaRPr>
          </a:p>
        </p:txBody>
      </p:sp>
      <p:sp>
        <p:nvSpPr>
          <p:cNvPr id="100" name="文本框 99"/>
          <p:cNvSpPr txBox="1"/>
          <p:nvPr/>
        </p:nvSpPr>
        <p:spPr>
          <a:xfrm>
            <a:off x="335280" y="1576705"/>
            <a:ext cx="10930255" cy="3046095"/>
          </a:xfrm>
          <a:prstGeom prst="rect">
            <a:avLst/>
          </a:prstGeom>
          <a:noFill/>
          <a:ln w="9525">
            <a:noFill/>
          </a:ln>
        </p:spPr>
        <p:txBody>
          <a:bodyPr wrap="square">
            <a:spAutoFit/>
          </a:bodyPr>
          <a:p>
            <a:pPr indent="0"/>
            <a:r>
              <a:rPr lang="en-US" sz="1600" b="0">
                <a:latin typeface="Times New Roman" panose="02020603050405020304" charset="0"/>
                <a:ea typeface="宋体" panose="02010600030101010101" pitchFamily="2" charset="-122"/>
                <a:cs typeface="Times New Roman" panose="02020603050405020304" charset="0"/>
              </a:rPr>
              <a:t>Atkins, I. (2019) 'IKEA Company's Marketing Strategy'. IvyPanda. [23 February 2020].</a:t>
            </a:r>
            <a:endParaRPr lang="en-US" sz="1600" b="0">
              <a:latin typeface="Times New Roman" panose="02020603050405020304" charset="0"/>
              <a:ea typeface="宋体" panose="02010600030101010101" pitchFamily="2" charset="-122"/>
              <a:cs typeface="Times New Roman" panose="02020603050405020304" charset="0"/>
            </a:endParaRPr>
          </a:p>
          <a:p>
            <a:pPr indent="0"/>
            <a:endParaRPr lang="en-US" sz="1600" b="0">
              <a:latin typeface="Times New Roman" panose="02020603050405020304" charset="0"/>
              <a:ea typeface="宋体" panose="02010600030101010101" pitchFamily="2" charset="-122"/>
              <a:cs typeface="Times New Roman" panose="02020603050405020304" charset="0"/>
            </a:endParaRPr>
          </a:p>
          <a:p>
            <a:pPr indent="0"/>
            <a:r>
              <a:rPr lang="en-US" sz="1600" b="0">
                <a:latin typeface="Times New Roman" panose="02020603050405020304" charset="0"/>
                <a:ea typeface="宋体" panose="02010600030101010101" pitchFamily="2" charset="-122"/>
                <a:cs typeface="Times New Roman" panose="02020603050405020304" charset="0"/>
              </a:rPr>
              <a:t>IKEA China , (2017) , The mission of IKEA . [online] available from:&lt; http://www.ikea.com/ms/zh_CN/ikny_splash.html&gt; [29 February 2020]</a:t>
            </a:r>
            <a:endParaRPr lang="en-US" sz="1600" b="0">
              <a:latin typeface="Times New Roman" panose="02020603050405020304" charset="0"/>
              <a:ea typeface="宋体" panose="02010600030101010101" pitchFamily="2" charset="-122"/>
              <a:cs typeface="Times New Roman" panose="02020603050405020304" charset="0"/>
            </a:endParaRPr>
          </a:p>
          <a:p>
            <a:pPr indent="0"/>
            <a:endParaRPr lang="en-US" sz="1600" b="0">
              <a:latin typeface="Times New Roman" panose="02020603050405020304" charset="0"/>
              <a:ea typeface="宋体" panose="02010600030101010101" pitchFamily="2" charset="-122"/>
              <a:cs typeface="Times New Roman" panose="02020603050405020304" charset="0"/>
            </a:endParaRPr>
          </a:p>
          <a:p>
            <a:pPr indent="0"/>
            <a:r>
              <a:rPr lang="en-US" sz="1600" b="0">
                <a:latin typeface="Times New Roman" panose="02020603050405020304" charset="0"/>
                <a:ea typeface="宋体" panose="02010600030101010101" pitchFamily="2" charset="-122"/>
                <a:cs typeface="Times New Roman" panose="02020603050405020304" charset="0"/>
              </a:rPr>
              <a:t>Isoble,D&amp; Robin,L, (2008) , International marketing strategies. Market entry strategies. Vol2(7) ,PP,231-253.</a:t>
            </a:r>
            <a:endParaRPr lang="en-US" sz="1600" b="0">
              <a:latin typeface="Times New Roman" panose="02020603050405020304" charset="0"/>
              <a:ea typeface="宋体" panose="02010600030101010101" pitchFamily="2" charset="-122"/>
              <a:cs typeface="Times New Roman" panose="02020603050405020304" charset="0"/>
            </a:endParaRPr>
          </a:p>
          <a:p>
            <a:pPr indent="0"/>
            <a:endParaRPr lang="en-US" sz="1600" b="0">
              <a:latin typeface="Times New Roman" panose="02020603050405020304" charset="0"/>
              <a:ea typeface="宋体" panose="02010600030101010101" pitchFamily="2" charset="-122"/>
              <a:cs typeface="Times New Roman" panose="02020603050405020304" charset="0"/>
            </a:endParaRPr>
          </a:p>
          <a:p>
            <a:pPr indent="0"/>
            <a:r>
              <a:rPr lang="en-US" sz="1600" b="0">
                <a:latin typeface="Times New Roman" panose="02020603050405020304" charset="0"/>
                <a:ea typeface="宋体" panose="02010600030101010101" pitchFamily="2" charset="-122"/>
                <a:cs typeface="Times New Roman" panose="02020603050405020304" charset="0"/>
              </a:rPr>
              <a:t>Pinto, J.K. (2016) Project Management: Achieving Competitive Advantage. Global Edition. Harlow: Pearson.</a:t>
            </a:r>
            <a:endParaRPr lang="en-US" sz="1600" b="0">
              <a:latin typeface="Times New Roman" panose="02020603050405020304" charset="0"/>
              <a:ea typeface="宋体" panose="02010600030101010101" pitchFamily="2" charset="-122"/>
              <a:cs typeface="Times New Roman" panose="02020603050405020304" charset="0"/>
            </a:endParaRPr>
          </a:p>
          <a:p>
            <a:pPr indent="0"/>
            <a:endParaRPr lang="en-US" sz="1600" b="0">
              <a:latin typeface="Times New Roman" panose="02020603050405020304" charset="0"/>
              <a:ea typeface="宋体" panose="02010600030101010101" pitchFamily="2" charset="-122"/>
              <a:cs typeface="Times New Roman" panose="02020603050405020304" charset="0"/>
            </a:endParaRPr>
          </a:p>
          <a:p>
            <a:pPr indent="0"/>
            <a:r>
              <a:rPr lang="en-US" sz="1600" b="0">
                <a:latin typeface="Times New Roman" panose="02020603050405020304" charset="0"/>
                <a:ea typeface="宋体" panose="02010600030101010101" pitchFamily="2" charset="-122"/>
                <a:cs typeface="Times New Roman" panose="02020603050405020304" charset="0"/>
              </a:rPr>
              <a:t>Statista,(2020). </a:t>
            </a:r>
            <a:r>
              <a:rPr lang="en-US" sz="1600" b="0" i="1">
                <a:latin typeface="Times New Roman" panose="02020603050405020304" charset="0"/>
                <a:ea typeface="宋体" panose="02010600030101010101" pitchFamily="2" charset="-122"/>
                <a:cs typeface="Times New Roman" panose="02020603050405020304" charset="0"/>
              </a:rPr>
              <a:t>IKEA - Statistics &amp; Facts.</a:t>
            </a:r>
            <a:r>
              <a:rPr lang="en-US" sz="1600" b="0">
                <a:latin typeface="Times New Roman" panose="02020603050405020304" charset="0"/>
                <a:ea typeface="宋体" panose="02010600030101010101" pitchFamily="2" charset="-122"/>
                <a:cs typeface="Times New Roman" panose="02020603050405020304" charset="0"/>
              </a:rPr>
              <a:t> [online] available from:&lt;https://www.statista.com/topics/1961/ikea/&gt; [29 February 2020]</a:t>
            </a:r>
            <a:endParaRPr lang="en-US" sz="1600" b="0">
              <a:latin typeface="Times New Roman" panose="02020603050405020304" charset="0"/>
              <a:ea typeface="宋体" panose="02010600030101010101" pitchFamily="2" charset="-122"/>
              <a:cs typeface="Times New Roman" panose="02020603050405020304" charset="0"/>
            </a:endParaRPr>
          </a:p>
          <a:p>
            <a:pPr indent="0"/>
            <a:endParaRPr lang="en-US" sz="1600" b="0">
              <a:latin typeface="Times New Roman" panose="02020603050405020304" charset="0"/>
              <a:ea typeface="宋体" panose="02010600030101010101" pitchFamily="2" charset="-122"/>
              <a:cs typeface="Times New Roman" panose="02020603050405020304" charset="0"/>
            </a:endParaRPr>
          </a:p>
          <a:p>
            <a:pPr indent="0"/>
            <a:endParaRPr lang="en-US" altLang="en-US" sz="1600" b="0">
              <a:latin typeface="Times New Roman" panose="02020603050405020304" charset="0"/>
              <a:ea typeface="宋体" panose="02010600030101010101" pitchFamily="2" charset="-122"/>
              <a:cs typeface="Times New Roman" panose="02020603050405020304" charset="0"/>
            </a:endParaRPr>
          </a:p>
        </p:txBody>
      </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theme/theme1.xml><?xml version="1.0" encoding="utf-8"?>
<a:theme xmlns:a="http://schemas.openxmlformats.org/drawingml/2006/main" name="包图主题2">
  <a:themeElements>
    <a:clrScheme name="自定义 390">
      <a:dk1>
        <a:sysClr val="windowText" lastClr="000000"/>
      </a:dk1>
      <a:lt1>
        <a:sysClr val="window" lastClr="FFFFFF"/>
      </a:lt1>
      <a:dk2>
        <a:srgbClr val="44546A"/>
      </a:dk2>
      <a:lt2>
        <a:srgbClr val="E7E6E6"/>
      </a:lt2>
      <a:accent1>
        <a:srgbClr val="01A89E"/>
      </a:accent1>
      <a:accent2>
        <a:srgbClr val="0C2834"/>
      </a:accent2>
      <a:accent3>
        <a:srgbClr val="01A89E"/>
      </a:accent3>
      <a:accent4>
        <a:srgbClr val="0C2834"/>
      </a:accent4>
      <a:accent5>
        <a:srgbClr val="01A89E"/>
      </a:accent5>
      <a:accent6>
        <a:srgbClr val="0C2834"/>
      </a:accent6>
      <a:hlink>
        <a:srgbClr val="01A89E"/>
      </a:hlink>
      <a:folHlink>
        <a:srgbClr val="01A89E"/>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0</TotalTime>
  <Words>3577</Words>
  <Application>WPS 演示</Application>
  <PresentationFormat>宽屏</PresentationFormat>
  <Paragraphs>120</Paragraphs>
  <Slides>6</Slides>
  <Notes>25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6</vt:i4>
      </vt:variant>
    </vt:vector>
  </HeadingPairs>
  <TitlesOfParts>
    <vt:vector size="15" baseType="lpstr">
      <vt:lpstr>Arial</vt:lpstr>
      <vt:lpstr>宋体</vt:lpstr>
      <vt:lpstr>Wingdings</vt:lpstr>
      <vt:lpstr>微软雅黑</vt:lpstr>
      <vt:lpstr>Century Gothic</vt:lpstr>
      <vt:lpstr>Times New Roman</vt:lpstr>
      <vt:lpstr>Arial Unicode MS</vt:lpstr>
      <vt:lpstr>等线</vt:lpstr>
      <vt:lpstr>包图主题2</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dc:description>http://www.ypppt.com/</dc:description>
  <cp:lastModifiedBy>_"BLUeLIMS_</cp:lastModifiedBy>
  <cp:revision>81</cp:revision>
  <dcterms:created xsi:type="dcterms:W3CDTF">2017-08-18T03:02:00Z</dcterms:created>
  <dcterms:modified xsi:type="dcterms:W3CDTF">2020-03-03T19:03:39Z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2052-11.8.2.8053</vt:lpwstr>
  </property>
</Properties>
</file>