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0"/>
  </p:notesMasterIdLst>
  <p:handoutMasterIdLst>
    <p:handoutMasterId r:id="rId11"/>
  </p:handoutMasterIdLst>
  <p:sldIdLst>
    <p:sldId id="256" r:id="rId5"/>
    <p:sldId id="257" r:id="rId6"/>
    <p:sldId id="259" r:id="rId7"/>
    <p:sldId id="260" r:id="rId8"/>
    <p:sldId id="258" r:id="rId9"/>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5E6DC5-8570-43BD-BDE6-F3D4C6C84235}" v="77" dt="2026-01-18T23:04:32.7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701"/>
  </p:normalViewPr>
  <p:slideViewPr>
    <p:cSldViewPr>
      <p:cViewPr>
        <p:scale>
          <a:sx n="90" d="100"/>
          <a:sy n="90" d="100"/>
        </p:scale>
        <p:origin x="398" y="-552"/>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6DF4A1-647D-45ED-4039-DB1F96860E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B45B069F-A8F2-8387-8C92-A2E5464B75D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B9A61EB-FF9E-4DFB-84F9-0A80D58A0667}" type="datetimeFigureOut">
              <a:rPr lang="en-GB" smtClean="0"/>
              <a:t>18/01/2026</a:t>
            </a:fld>
            <a:endParaRPr lang="en-GB"/>
          </a:p>
        </p:txBody>
      </p:sp>
      <p:sp>
        <p:nvSpPr>
          <p:cNvPr id="4" name="Footer Placeholder 3">
            <a:extLst>
              <a:ext uri="{FF2B5EF4-FFF2-40B4-BE49-F238E27FC236}">
                <a16:creationId xmlns:a16="http://schemas.microsoft.com/office/drawing/2014/main" id="{3510553D-995D-EFE2-4EAC-170D76D066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203C3C56-8BAD-E984-BB24-4EA71CA2EB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4AAF311-A558-444C-927C-8328B655F972}" type="slidenum">
              <a:rPr lang="en-GB" smtClean="0"/>
              <a:t>‹#›</a:t>
            </a:fld>
            <a:endParaRPr lang="en-GB"/>
          </a:p>
        </p:txBody>
      </p:sp>
    </p:spTree>
    <p:extLst>
      <p:ext uri="{BB962C8B-B14F-4D97-AF65-F5344CB8AC3E}">
        <p14:creationId xmlns:p14="http://schemas.microsoft.com/office/powerpoint/2010/main" val="25132189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5C88E34-8C8C-8747-BADB-40E1ACC00129}" type="datetimeFigureOut">
              <a:rPr lang="en-GB" smtClean="0"/>
              <a:t>18/01/2026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21E5FCA-B2DD-C941-A2C1-638939433487}" type="slidenum">
              <a:rPr lang="en-GB" smtClean="0"/>
              <a:t>‹#›</a:t>
            </a:fld>
            <a:endParaRPr lang="en-GB"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21E5FCA-B2DD-C941-A2C1-638939433487}" type="slidenum">
              <a:rPr lang="en-GB" smtClean="0"/>
              <a:t>4</a:t>
            </a:fld>
            <a:endParaRPr lang="en-GB" dirty="0"/>
          </a:p>
        </p:txBody>
      </p:sp>
    </p:spTree>
    <p:extLst>
      <p:ext uri="{BB962C8B-B14F-4D97-AF65-F5344CB8AC3E}">
        <p14:creationId xmlns:p14="http://schemas.microsoft.com/office/powerpoint/2010/main" val="38788732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rtlCol="0" anchor="t"/>
          <a:lstStyle>
            <a:lvl1pPr algn="l">
              <a:lnSpc>
                <a:spcPct val="100000"/>
              </a:lnSpc>
              <a:defRPr lang="en-GB" sz="2800" cap="none" spc="200" baseline="0"/>
            </a:lvl1pPr>
          </a:lstStyle>
          <a:p>
            <a:pPr rtl="0"/>
            <a:r>
              <a:rPr lang="en-GB"/>
              <a:t>Click to edit Master title style</a:t>
            </a:r>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rtlCol="0"/>
          <a:lstStyle>
            <a:lvl1pPr marL="0" indent="0">
              <a:buNone/>
              <a:defRPr lang="en-GB" sz="1800" spc="200" baseline="0"/>
            </a:lvl1pPr>
          </a:lstStyle>
          <a:p>
            <a:pPr lvl="0" rtl="0"/>
            <a:r>
              <a:rPr lang="en-GB"/>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share.google/ghwiiIQU7XCAKlel5"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mariamontessori.org/news/supporting-emotional-well-being-in-the-montessori-environment/" TargetMode="External"/><Relationship Id="rId13" Type="http://schemas.openxmlformats.org/officeDocument/2006/relationships/hyperlink" Target="https://www.gov.uk/government/publications/health-profile-for-england/chapter-6-social-determinants-of-health" TargetMode="External"/><Relationship Id="rId3" Type="http://schemas.openxmlformats.org/officeDocument/2006/relationships/hyperlink" Target="https://www.cdc.gov/aces/about/index.html" TargetMode="External"/><Relationship Id="rId7" Type="http://schemas.openxmlformats.org/officeDocument/2006/relationships/hyperlink" Target="https://research-ebsco-com.ezproxy.uwtsd.ac.uk/linkprocessor/plink?id=50dc139f-cdd1-3fb2-91d8-df7bd2b17baf" TargetMode="External"/><Relationship Id="rId12" Type="http://schemas.openxmlformats.org/officeDocument/2006/relationships/hyperlink" Target="https://share.google/ghwiiIQU7XCAKlel5" TargetMode="External"/><Relationship Id="rId17" Type="http://schemas.openxmlformats.org/officeDocument/2006/relationships/hyperlink" Target="https://www.who.int/data/gho/data/major-themes/health-and-well-being" TargetMode="External"/><Relationship Id="rId2" Type="http://schemas.openxmlformats.org/officeDocument/2006/relationships/hyperlink" Target="https://files.eric.ed.gov/fulltext/EJ1464710.pdf" TargetMode="External"/><Relationship Id="rId16" Type="http://schemas.openxmlformats.org/officeDocument/2006/relationships/hyperlink" Target="https://www.who.int/docs/default-source/gho-documents/world-health-statistic-reports/world-health-statistics-2015.pdf" TargetMode="External"/><Relationship Id="rId1" Type="http://schemas.openxmlformats.org/officeDocument/2006/relationships/slideLayout" Target="../slideLayouts/slideLayout2.xml"/><Relationship Id="rId6" Type="http://schemas.openxmlformats.org/officeDocument/2006/relationships/hyperlink" Target="https://www.instituteofhealthequity.org/resources-reports/fair-society-healthy-lives-the-marmot-review" TargetMode="External"/><Relationship Id="rId11" Type="http://schemas.openxmlformats.org/officeDocument/2006/relationships/hyperlink" Target="https://www.nhs.uk/mental-health/self-help/guides-tools-and-activities/five-steps-to-mental-wellbeing/" TargetMode="External"/><Relationship Id="rId5" Type="http://schemas.openxmlformats.org/officeDocument/2006/relationships/hyperlink" Target="https://link.springer.com/article/10.1186/s12916-022-02524-9" TargetMode="External"/><Relationship Id="rId15" Type="http://schemas.openxmlformats.org/officeDocument/2006/relationships/hyperlink" Target="https://www.gov.wales/wellbeing-wales-2025" TargetMode="External"/><Relationship Id="rId10" Type="http://schemas.openxmlformats.org/officeDocument/2006/relationships/hyperlink" Target="https://sk.sagepub.com/book/mono/supporting-childrens-health-and-wellbeing/chpt/5-supporting-child-the-family" TargetMode="External"/><Relationship Id="rId4" Type="http://schemas.openxmlformats.org/officeDocument/2006/relationships/hyperlink" Target="https://elevateni.org/app/uploads/2022/03/Dalgren-Whitehead-model-of-health-determinants-30-years-on-and-still-chasing-rainbows.pdf" TargetMode="External"/><Relationship Id="rId9" Type="http://schemas.openxmlformats.org/officeDocument/2006/relationships/hyperlink" Target="https://www.instituteofhealthequity.org/resources-reports/marmot-review-10-years-on" TargetMode="External"/><Relationship Id="rId14" Type="http://schemas.openxmlformats.org/officeDocument/2006/relationships/hyperlink" Target="https://www.sciencedirect.com/science/chapter/edited-volume/pii/B97801281830900002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Diagonal Corners Rounded 8">
            <a:extLst>
              <a:ext uri="{FF2B5EF4-FFF2-40B4-BE49-F238E27FC236}">
                <a16:creationId xmlns:a16="http://schemas.microsoft.com/office/drawing/2014/main" id="{86681F81-3F5F-4040-91F3-439AE77D79F8}"/>
              </a:ext>
            </a:extLst>
          </p:cNvPr>
          <p:cNvSpPr/>
          <p:nvPr/>
        </p:nvSpPr>
        <p:spPr>
          <a:xfrm>
            <a:off x="126963" y="2290022"/>
            <a:ext cx="7848872" cy="4451346"/>
          </a:xfrm>
          <a:prstGeom prst="round2DiagRect">
            <a:avLst/>
          </a:prstGeom>
          <a:solidFill>
            <a:schemeClr val="tx2">
              <a:lumMod val="20000"/>
              <a:lumOff val="80000"/>
              <a:alpha val="64000"/>
            </a:schemeClr>
          </a:solidFill>
          <a:ln w="76200">
            <a:solidFill>
              <a:schemeClr val="tx2">
                <a:lumMod val="40000"/>
                <a:lumOff val="60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Rectangle: Diagonal Corners Rounded 7">
            <a:extLst>
              <a:ext uri="{FF2B5EF4-FFF2-40B4-BE49-F238E27FC236}">
                <a16:creationId xmlns:a16="http://schemas.microsoft.com/office/drawing/2014/main" id="{8BB45574-C728-5973-A2A0-9657E80A09ED}"/>
              </a:ext>
            </a:extLst>
          </p:cNvPr>
          <p:cNvSpPr/>
          <p:nvPr/>
        </p:nvSpPr>
        <p:spPr>
          <a:xfrm>
            <a:off x="183490" y="897281"/>
            <a:ext cx="7848872" cy="1210113"/>
          </a:xfrm>
          <a:prstGeom prst="round2DiagRect">
            <a:avLst/>
          </a:prstGeom>
          <a:solidFill>
            <a:schemeClr val="accent1">
              <a:alpha val="55000"/>
            </a:schemeClr>
          </a:solidFill>
          <a:ln w="76200">
            <a:solidFill>
              <a:schemeClr val="accent1">
                <a:lumMod val="75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21339" y="32221"/>
            <a:ext cx="6146669" cy="672648"/>
          </a:xfrm>
        </p:spPr>
        <p:txBody>
          <a:bodyPr rtlCol="0"/>
          <a:lstStyle>
            <a:defPPr>
              <a:defRPr lang="en-GB"/>
            </a:defPPr>
          </a:lstStyle>
          <a:p>
            <a:pPr rtl="0"/>
            <a:r>
              <a:rPr lang="en-GB" sz="2000" dirty="0"/>
              <a:t>Health, Wellbeing and lifestyles.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8350540" y="6597352"/>
            <a:ext cx="3794132" cy="184000"/>
          </a:xfrm>
        </p:spPr>
        <p:txBody>
          <a:bodyPr rtlCol="0"/>
          <a:lstStyle>
            <a:defPPr>
              <a:defRPr lang="en-GB"/>
            </a:defPPr>
          </a:lstStyle>
          <a:p>
            <a:pPr rtl="0"/>
            <a:r>
              <a:rPr lang="en-GB" sz="1000" dirty="0"/>
              <a:t>Katrina Hawkins	2004479	ECEY5009</a:t>
            </a:r>
          </a:p>
        </p:txBody>
      </p:sp>
      <p:sp>
        <p:nvSpPr>
          <p:cNvPr id="4" name="TextBox 3">
            <a:extLst>
              <a:ext uri="{FF2B5EF4-FFF2-40B4-BE49-F238E27FC236}">
                <a16:creationId xmlns:a16="http://schemas.microsoft.com/office/drawing/2014/main" id="{C48F65ED-C6DD-7E16-A951-33A7B1D6B624}"/>
              </a:ext>
            </a:extLst>
          </p:cNvPr>
          <p:cNvSpPr txBox="1"/>
          <p:nvPr/>
        </p:nvSpPr>
        <p:spPr>
          <a:xfrm>
            <a:off x="226245" y="897281"/>
            <a:ext cx="7747278" cy="1200329"/>
          </a:xfrm>
          <a:prstGeom prst="rect">
            <a:avLst/>
          </a:prstGeom>
          <a:noFill/>
        </p:spPr>
        <p:txBody>
          <a:bodyPr wrap="square" rtlCol="0">
            <a:spAutoFit/>
          </a:bodyPr>
          <a:lstStyle/>
          <a:p>
            <a:r>
              <a:rPr lang="en-GB" sz="1200" dirty="0"/>
              <a:t>This poster will cover the concept of health, well-being and lifestyle as well as its importance within the early years for development. The role of the practitioner supporting children with good health, well-being and lifestyle will be included within the poster as well as many models and theories which have been applied to legislations and how practitioners work today. Bradshaw (2016) expresses that no single indicator of childhood development can capture a child’s life, this includes, health, education, family relationships, housing and subjective wellbeing. This is known as the multidimensional framework and will be largely considered in this poster. </a:t>
            </a:r>
          </a:p>
        </p:txBody>
      </p:sp>
      <p:sp>
        <p:nvSpPr>
          <p:cNvPr id="7" name="TextBox 6">
            <a:extLst>
              <a:ext uri="{FF2B5EF4-FFF2-40B4-BE49-F238E27FC236}">
                <a16:creationId xmlns:a16="http://schemas.microsoft.com/office/drawing/2014/main" id="{F7C26435-B4FA-C1B7-4970-94FD043625D4}"/>
              </a:ext>
            </a:extLst>
          </p:cNvPr>
          <p:cNvSpPr txBox="1"/>
          <p:nvPr/>
        </p:nvSpPr>
        <p:spPr>
          <a:xfrm>
            <a:off x="5730" y="2176052"/>
            <a:ext cx="8026632" cy="5570756"/>
          </a:xfrm>
          <a:prstGeom prst="rect">
            <a:avLst/>
          </a:prstGeom>
          <a:noFill/>
        </p:spPr>
        <p:txBody>
          <a:bodyPr wrap="square" rtlCol="0">
            <a:spAutoFit/>
          </a:bodyPr>
          <a:lstStyle/>
          <a:p>
            <a:pPr algn="ctr"/>
            <a:endParaRPr lang="en-GB" sz="1200" dirty="0"/>
          </a:p>
          <a:p>
            <a:pPr algn="ctr"/>
            <a:r>
              <a:rPr lang="en-GB" sz="1400" b="1" u="sng" dirty="0"/>
              <a:t>Health</a:t>
            </a:r>
          </a:p>
          <a:p>
            <a:pPr algn="ctr"/>
            <a:r>
              <a:rPr lang="en-GB" sz="1200" dirty="0"/>
              <a:t>Health can be understood in multiple ways. Musgrave (2017) highlights several influencing factors, including where an individual lives, their surrounding environment, genetics, income, and educational level. Both the World Health Organization (WHO, 2025) and Musgrave (2017) distinguish between medical and social definitions of health. Medical health focuses on the treatment of disease in individuals, whereas social health considers wider societal influences such as housing, income, and education. The World Health Organization (2015) further demonstrates that many interconnected factors shape the health of individuals and communities.</a:t>
            </a:r>
          </a:p>
          <a:p>
            <a:pPr algn="ctr"/>
            <a:r>
              <a:rPr lang="en-GB" sz="1200" dirty="0"/>
              <a:t>Bronfenbrenner’s ecological systems theory, later adapted by McDowall Clark (2019), proposes that children experience two microsystems: one within the home and another within early years settings. This adaptation is relevant because evidence shows that children’s health is strongly influenced by their immediate environments. McDowall Clark’s emphasis on microsystems highlights that without supportive environments, such as opportunities for social contact, stimulation, and safe spaces to play, a child’s health may be compromised.</a:t>
            </a:r>
          </a:p>
          <a:p>
            <a:pPr algn="ctr"/>
            <a:r>
              <a:rPr lang="en-GB" sz="1200" dirty="0"/>
              <a:t>Marmot, Gideon, Allen et al. (2020) reinforce the importance of social experiences in early childhood, noting that positive early experiences are associated with improved school performance and stronger social and emotional development. These findings align with broader understandings of health and wellbeing, which are supported through adequate diet, exercise, sleep, security, and other basic needs. </a:t>
            </a:r>
          </a:p>
          <a:p>
            <a:pPr algn="ctr"/>
            <a:r>
              <a:rPr lang="en-GB" sz="1200" dirty="0"/>
              <a:t>Underdown (2007) uses the concept of children’s entitlements to argue that children who are physically and emotionally healthy are more motivated to play, explore, experience, and learn. This is illustrated through the ‘building blocks for health’, which outline the fundamental needs required for children to achieve positive health and wellbeing. Similarly, the WHO (2025) defines health as a state of physical, mental, and social wellbeing, rather than simply the absence of disease. This reinforces the idea that wellbeing and health are interconnected, and that achieving wellbeing is essential for good health. Like Underdown, the WHO emphasises children’s rights as a foundation for ensuring that all children can attain good health and wellbeing.</a:t>
            </a:r>
          </a:p>
          <a:p>
            <a:endParaRPr lang="en-GB" sz="1200" dirty="0"/>
          </a:p>
          <a:p>
            <a:endParaRPr lang="en-GB" sz="1200" dirty="0"/>
          </a:p>
          <a:p>
            <a:endParaRPr lang="en-GB" sz="1200" dirty="0"/>
          </a:p>
          <a:p>
            <a:endParaRPr lang="en-GB" sz="1200" b="1" u="sng" dirty="0"/>
          </a:p>
          <a:p>
            <a:endParaRPr lang="en-GB" dirty="0"/>
          </a:p>
        </p:txBody>
      </p:sp>
      <p:pic>
        <p:nvPicPr>
          <p:cNvPr id="12" name="Picture 11" descr="A diagram of health care">
            <a:extLst>
              <a:ext uri="{FF2B5EF4-FFF2-40B4-BE49-F238E27FC236}">
                <a16:creationId xmlns:a16="http://schemas.microsoft.com/office/drawing/2014/main" id="{93C58BE0-42ED-C855-4498-44DE4D7F6ACF}"/>
              </a:ext>
            </a:extLst>
          </p:cNvPr>
          <p:cNvPicPr>
            <a:picLocks noChangeAspect="1"/>
          </p:cNvPicPr>
          <p:nvPr/>
        </p:nvPicPr>
        <p:blipFill>
          <a:blip r:embed="rId3"/>
          <a:stretch>
            <a:fillRect/>
          </a:stretch>
        </p:blipFill>
        <p:spPr>
          <a:xfrm>
            <a:off x="8269824" y="1484784"/>
            <a:ext cx="3744416" cy="3476646"/>
          </a:xfrm>
          <a:prstGeom prst="rect">
            <a:avLst/>
          </a:prstGeom>
        </p:spPr>
      </p:pic>
      <p:sp>
        <p:nvSpPr>
          <p:cNvPr id="14" name="TextBox 13">
            <a:extLst>
              <a:ext uri="{FF2B5EF4-FFF2-40B4-BE49-F238E27FC236}">
                <a16:creationId xmlns:a16="http://schemas.microsoft.com/office/drawing/2014/main" id="{2D03532B-4D96-8E2E-2B2F-D4FDC0EBD8A2}"/>
              </a:ext>
            </a:extLst>
          </p:cNvPr>
          <p:cNvSpPr txBox="1"/>
          <p:nvPr/>
        </p:nvSpPr>
        <p:spPr>
          <a:xfrm>
            <a:off x="8234796" y="5085184"/>
            <a:ext cx="3909876" cy="646331"/>
          </a:xfrm>
          <a:prstGeom prst="rect">
            <a:avLst/>
          </a:prstGeom>
          <a:noFill/>
        </p:spPr>
        <p:txBody>
          <a:bodyPr wrap="square">
            <a:spAutoFit/>
          </a:bodyPr>
          <a:lstStyle/>
          <a:p>
            <a:r>
              <a:rPr lang="en-GB" sz="1200" dirty="0"/>
              <a:t>Underdown, A. (2007) </a:t>
            </a:r>
            <a:r>
              <a:rPr lang="en-GB" sz="1200" i="1" dirty="0"/>
              <a:t>Young children’s health and well-being</a:t>
            </a:r>
            <a:r>
              <a:rPr lang="en-GB" sz="1200" dirty="0"/>
              <a:t>. Maidenhead:, McGraw Hill/Open University Press.</a:t>
            </a:r>
          </a:p>
        </p:txBody>
      </p:sp>
      <p:sp>
        <p:nvSpPr>
          <p:cNvPr id="5" name="TextBox 4">
            <a:extLst>
              <a:ext uri="{FF2B5EF4-FFF2-40B4-BE49-F238E27FC236}">
                <a16:creationId xmlns:a16="http://schemas.microsoft.com/office/drawing/2014/main" id="{E04CAD76-909E-D352-9464-6CFECAFDC254}"/>
              </a:ext>
            </a:extLst>
          </p:cNvPr>
          <p:cNvSpPr txBox="1"/>
          <p:nvPr/>
        </p:nvSpPr>
        <p:spPr>
          <a:xfrm>
            <a:off x="5663952" y="76648"/>
            <a:ext cx="6578716" cy="246221"/>
          </a:xfrm>
          <a:prstGeom prst="rect">
            <a:avLst/>
          </a:prstGeom>
          <a:noFill/>
        </p:spPr>
        <p:txBody>
          <a:bodyPr wrap="square" rtlCol="0">
            <a:spAutoFit/>
          </a:bodyPr>
          <a:lstStyle/>
          <a:p>
            <a:r>
              <a:rPr lang="en-GB" sz="1000" dirty="0"/>
              <a:t>Word count: 2069	 Katrina Hawkins	ECEY5009	Student number: 2004479 </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Diagonal Corners Rounded 10">
            <a:extLst>
              <a:ext uri="{FF2B5EF4-FFF2-40B4-BE49-F238E27FC236}">
                <a16:creationId xmlns:a16="http://schemas.microsoft.com/office/drawing/2014/main" id="{4F0108C1-6791-3CB9-D192-003869EEECCE}"/>
              </a:ext>
            </a:extLst>
          </p:cNvPr>
          <p:cNvSpPr/>
          <p:nvPr/>
        </p:nvSpPr>
        <p:spPr>
          <a:xfrm>
            <a:off x="4230584" y="222024"/>
            <a:ext cx="7770072" cy="4126899"/>
          </a:xfrm>
          <a:prstGeom prst="round2DiagRect">
            <a:avLst/>
          </a:prstGeom>
          <a:solidFill>
            <a:schemeClr val="tx2">
              <a:lumMod val="20000"/>
              <a:lumOff val="80000"/>
              <a:alpha val="66000"/>
            </a:schemeClr>
          </a:solidFill>
          <a:ln w="76200">
            <a:solidFill>
              <a:schemeClr val="tx2">
                <a:lumMod val="40000"/>
                <a:lumOff val="60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643C64CD-F518-D265-5E48-4585531416A5}"/>
              </a:ext>
            </a:extLst>
          </p:cNvPr>
          <p:cNvSpPr txBox="1"/>
          <p:nvPr/>
        </p:nvSpPr>
        <p:spPr>
          <a:xfrm>
            <a:off x="5735960" y="525243"/>
            <a:ext cx="8021776" cy="369332"/>
          </a:xfrm>
          <a:prstGeom prst="rect">
            <a:avLst/>
          </a:prstGeom>
          <a:noFill/>
        </p:spPr>
        <p:txBody>
          <a:bodyPr wrap="square">
            <a:spAutoFit/>
          </a:bodyPr>
          <a:lstStyle/>
          <a:p>
            <a:r>
              <a:rPr lang="en-GB" sz="1800" b="1" u="sng" dirty="0"/>
              <a:t> </a:t>
            </a:r>
          </a:p>
        </p:txBody>
      </p:sp>
      <p:sp>
        <p:nvSpPr>
          <p:cNvPr id="10" name="TextBox 9">
            <a:extLst>
              <a:ext uri="{FF2B5EF4-FFF2-40B4-BE49-F238E27FC236}">
                <a16:creationId xmlns:a16="http://schemas.microsoft.com/office/drawing/2014/main" id="{AAB1376D-0783-A1CD-C344-B07D64FBEEA6}"/>
              </a:ext>
            </a:extLst>
          </p:cNvPr>
          <p:cNvSpPr txBox="1"/>
          <p:nvPr/>
        </p:nvSpPr>
        <p:spPr>
          <a:xfrm>
            <a:off x="4291081" y="178551"/>
            <a:ext cx="7770072" cy="4170372"/>
          </a:xfrm>
          <a:prstGeom prst="rect">
            <a:avLst/>
          </a:prstGeom>
          <a:noFill/>
        </p:spPr>
        <p:txBody>
          <a:bodyPr wrap="square">
            <a:spAutoFit/>
          </a:bodyPr>
          <a:lstStyle/>
          <a:p>
            <a:pPr algn="ctr"/>
            <a:r>
              <a:rPr lang="en-GB" sz="1400" b="1" u="sng" dirty="0"/>
              <a:t>Lifestyle</a:t>
            </a:r>
          </a:p>
          <a:p>
            <a:pPr algn="ctr"/>
            <a:endParaRPr lang="en-GB" sz="1100" dirty="0"/>
          </a:p>
          <a:p>
            <a:pPr algn="ctr"/>
            <a:r>
              <a:rPr lang="en-GB" sz="1000" dirty="0"/>
              <a:t>Public Health England (2017) describes lifestyle as the factors within an individual’s life that influence behaviour, including smoking, drinking, physical activity and similar habits. Its diagram of the </a:t>
            </a:r>
            <a:r>
              <a:rPr lang="en-GB" sz="1000" i="1" dirty="0"/>
              <a:t>social determinants of health</a:t>
            </a:r>
            <a:r>
              <a:rPr lang="en-GB" sz="1000" dirty="0"/>
              <a:t> also highlights the importance of lifestyle, positioning individual lifestyle factors as the second most influential category. This suggests that an individual’s lifestyle plays a significant role in determining their overall health.</a:t>
            </a:r>
          </a:p>
          <a:p>
            <a:pPr algn="ctr"/>
            <a:r>
              <a:rPr lang="en-GB" sz="1000" dirty="0"/>
              <a:t>Dahlberg and Whitebread (2007) explain that lifestyle can be understood through two key components: structurally determined lifestyle and individually chosen lifestyle. Structurally determined lifestyle refers to factors outside an individual’s control, such as social, environmental or political conditions. For example, some countries provide free outdoor gym areas that make healthy choices more accessible, while in other regions housing costs may be higher and safety standards within homes may differ considerably. In contrast, individually chosen lifestyle factors are those that individuals actively decide upon, such as diet, physical activity, alcohol consumption and smoking.</a:t>
            </a:r>
          </a:p>
          <a:p>
            <a:pPr algn="ctr"/>
            <a:r>
              <a:rPr lang="en-GB" sz="1000" dirty="0"/>
              <a:t>The Welsh Government (2025) outlines clear aims to reduce the extent to which people are affected by structurally determined lifestyle factors. It reports progress in recent years, including a narrowing gender pay gap, reduced attainment gaps between specific groups in schools, a decreasing employment rate gap between disabled and non‑disabled people, and an increase in individuals, including children, engaging in healthier lifestyle behaviours.</a:t>
            </a:r>
          </a:p>
          <a:p>
            <a:pPr algn="ctr"/>
            <a:r>
              <a:rPr lang="en-GB" sz="1000" dirty="0"/>
              <a:t>The NHS (2022) encourages individuals to adopt five lifestyle practices to support positive wellbeing. These include connecting with others to build a sense of belonging and self‑worth, being physically active to enhance self‑esteem, learning new skills to boost confidence, giving to others to foster positive feelings and a sense of reward, and paying attention to the present moment, commonly referred to as mindfulness.</a:t>
            </a:r>
          </a:p>
          <a:p>
            <a:pPr algn="ctr"/>
            <a:r>
              <a:rPr lang="en-GB" sz="1000" dirty="0"/>
              <a:t>Public Health Wales (2015) recognises the importance of lifestyle choices for individuals’ health and wellbeing and therefore sets out specific goals to support the public in making healthier decisions. The report highlights Adverse Childhood Experiences (ACEs) and explains their impact on the behaviours of young adults in Wales. It emphasises that ACEs significantly influence children’s development across the life course and are commonly associated with negative outcomes such as alcohol and drug use, violence, risky sexual behaviours, smoking, and poor diet. Given these impacts, Public Health Wales encourages parents and caregivers to promote positive lifestyle habits and wellbeing from an early age.</a:t>
            </a:r>
          </a:p>
        </p:txBody>
      </p:sp>
      <p:pic>
        <p:nvPicPr>
          <p:cNvPr id="3" name="Picture 2" descr="A diagram of people standing in a circle&#10;&#10;AI-generated content may be incorrect.">
            <a:extLst>
              <a:ext uri="{FF2B5EF4-FFF2-40B4-BE49-F238E27FC236}">
                <a16:creationId xmlns:a16="http://schemas.microsoft.com/office/drawing/2014/main" id="{2DE11531-C646-C949-F301-57C20CB52C01}"/>
              </a:ext>
            </a:extLst>
          </p:cNvPr>
          <p:cNvPicPr>
            <a:picLocks noChangeAspect="1"/>
          </p:cNvPicPr>
          <p:nvPr/>
        </p:nvPicPr>
        <p:blipFill>
          <a:blip r:embed="rId2"/>
          <a:stretch>
            <a:fillRect/>
          </a:stretch>
        </p:blipFill>
        <p:spPr>
          <a:xfrm>
            <a:off x="0" y="0"/>
            <a:ext cx="4007768" cy="2729352"/>
          </a:xfrm>
          <a:prstGeom prst="rect">
            <a:avLst/>
          </a:prstGeom>
        </p:spPr>
      </p:pic>
      <p:sp>
        <p:nvSpPr>
          <p:cNvPr id="5" name="TextBox 4">
            <a:extLst>
              <a:ext uri="{FF2B5EF4-FFF2-40B4-BE49-F238E27FC236}">
                <a16:creationId xmlns:a16="http://schemas.microsoft.com/office/drawing/2014/main" id="{E9B8E8B2-90EB-E0E1-1AA2-98F7BEB0781E}"/>
              </a:ext>
            </a:extLst>
          </p:cNvPr>
          <p:cNvSpPr txBox="1"/>
          <p:nvPr/>
        </p:nvSpPr>
        <p:spPr>
          <a:xfrm>
            <a:off x="0" y="2754833"/>
            <a:ext cx="4583832" cy="646331"/>
          </a:xfrm>
          <a:prstGeom prst="rect">
            <a:avLst/>
          </a:prstGeom>
          <a:noFill/>
        </p:spPr>
        <p:txBody>
          <a:bodyPr wrap="square">
            <a:spAutoFit/>
          </a:bodyPr>
          <a:lstStyle/>
          <a:p>
            <a:r>
              <a:rPr lang="en-GB" sz="900" dirty="0"/>
              <a:t>Public Health England (2017) </a:t>
            </a:r>
            <a:r>
              <a:rPr lang="en-GB" sz="900" i="1" dirty="0"/>
              <a:t>Health profile for England: Chapter 6 – Social determinants of health</a:t>
            </a:r>
            <a:r>
              <a:rPr lang="en-GB" sz="900" dirty="0"/>
              <a:t>. Available at: https://www.gov.uk/government/publications/health-profile-for-england/chapter-6-social-determinants-of-health (gov.uk in Bing) (Accessed: 14 January 2026).</a:t>
            </a:r>
          </a:p>
        </p:txBody>
      </p:sp>
      <p:sp>
        <p:nvSpPr>
          <p:cNvPr id="2" name="Rectangle: Diagonal Corners Rounded 1">
            <a:extLst>
              <a:ext uri="{FF2B5EF4-FFF2-40B4-BE49-F238E27FC236}">
                <a16:creationId xmlns:a16="http://schemas.microsoft.com/office/drawing/2014/main" id="{F287E649-2578-1ABD-75DB-7F448FE381BB}"/>
              </a:ext>
            </a:extLst>
          </p:cNvPr>
          <p:cNvSpPr/>
          <p:nvPr/>
        </p:nvSpPr>
        <p:spPr>
          <a:xfrm>
            <a:off x="47329" y="3426645"/>
            <a:ext cx="3926024" cy="3242715"/>
          </a:xfrm>
          <a:prstGeom prst="round2DiagRect">
            <a:avLst/>
          </a:prstGeom>
          <a:solidFill>
            <a:schemeClr val="accent1">
              <a:alpha val="64000"/>
            </a:schemeClr>
          </a:solidFill>
          <a:ln w="76200">
            <a:solidFill>
              <a:schemeClr val="accent1">
                <a:lumMod val="75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95B0A1E5-2A07-B1A2-AA0E-8AE2DE0558DE}"/>
              </a:ext>
            </a:extLst>
          </p:cNvPr>
          <p:cNvSpPr txBox="1"/>
          <p:nvPr/>
        </p:nvSpPr>
        <p:spPr>
          <a:xfrm>
            <a:off x="66087" y="3484697"/>
            <a:ext cx="3926024" cy="3293209"/>
          </a:xfrm>
          <a:prstGeom prst="rect">
            <a:avLst/>
          </a:prstGeom>
          <a:noFill/>
        </p:spPr>
        <p:txBody>
          <a:bodyPr wrap="square" rtlCol="0">
            <a:spAutoFit/>
          </a:bodyPr>
          <a:lstStyle/>
          <a:p>
            <a:pPr algn="ctr"/>
            <a:r>
              <a:rPr lang="en-GB" sz="1100" b="1" u="sng" dirty="0"/>
              <a:t>Key Concepts</a:t>
            </a:r>
          </a:p>
          <a:p>
            <a:pPr algn="ctr"/>
            <a:endParaRPr lang="en-GB" sz="1400" b="1" u="sng" dirty="0"/>
          </a:p>
          <a:p>
            <a:pPr algn="ctr"/>
            <a:r>
              <a:rPr lang="en-GB" sz="1000" dirty="0"/>
              <a:t>According to Vaquero-</a:t>
            </a:r>
            <a:r>
              <a:rPr lang="en-GB" sz="1000" dirty="0" err="1"/>
              <a:t>Abellán</a:t>
            </a:r>
            <a:r>
              <a:rPr lang="en-GB" sz="1000" dirty="0"/>
              <a:t>, Márquez and Aparicio Martínez (2022), there has long been a recognised link between lifestyle habits and their impact on both health and illness. Their bibliometric studies provide evidence that maintaining a healthy lifestyle can reduce the number of diseases individuals experience. They also highlight that mental wellbeing influences fertility rates, further demonstrating the interconnectedness of lifestyle, health, and overall wellbeing.</a:t>
            </a:r>
          </a:p>
          <a:p>
            <a:pPr algn="ctr"/>
            <a:r>
              <a:rPr lang="en-GB" sz="1000" dirty="0"/>
              <a:t>The relationship between health, wellbeing and lifestyle is also emphasised by </a:t>
            </a:r>
            <a:r>
              <a:rPr lang="en-GB" sz="1000" dirty="0" err="1"/>
              <a:t>Hautekiet</a:t>
            </a:r>
            <a:r>
              <a:rPr lang="en-GB" sz="1000" dirty="0"/>
              <a:t> et al. (2022), who argue that without healthy lifestyle choices individuals may not achieve optimal wellbeing or health outcomes. For example, poor diet, smoking and alcohol misuse have been associated with negative effects on healthy ageing and an increased risk of age‑related diseases such as Parkinson’s disease and heart disease. Taken together, this evidence suggests that lifestyle choices, wellbeing and health have a significant influence across the entire life course, beginning in childhood.</a:t>
            </a:r>
          </a:p>
        </p:txBody>
      </p:sp>
      <p:pic>
        <p:nvPicPr>
          <p:cNvPr id="6" name="Picture 5" descr="A green and white chart with black text&#10;&#10;AI-generated content may be incorrect.">
            <a:extLst>
              <a:ext uri="{FF2B5EF4-FFF2-40B4-BE49-F238E27FC236}">
                <a16:creationId xmlns:a16="http://schemas.microsoft.com/office/drawing/2014/main" id="{4226AFA2-EBFE-E553-84D0-5D37CE65AE7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13391"/>
            <a:ext cx="5616624" cy="2122585"/>
          </a:xfrm>
          <a:prstGeom prst="rect">
            <a:avLst/>
          </a:prstGeom>
          <a:noFill/>
          <a:ln>
            <a:noFill/>
          </a:ln>
        </p:spPr>
      </p:pic>
      <p:sp>
        <p:nvSpPr>
          <p:cNvPr id="9" name="TextBox 8">
            <a:extLst>
              <a:ext uri="{FF2B5EF4-FFF2-40B4-BE49-F238E27FC236}">
                <a16:creationId xmlns:a16="http://schemas.microsoft.com/office/drawing/2014/main" id="{7D149718-C315-7A15-48A8-D029CC40BC90}"/>
              </a:ext>
            </a:extLst>
          </p:cNvPr>
          <p:cNvSpPr txBox="1"/>
          <p:nvPr/>
        </p:nvSpPr>
        <p:spPr>
          <a:xfrm>
            <a:off x="4583832" y="6492516"/>
            <a:ext cx="6928338" cy="299569"/>
          </a:xfrm>
          <a:prstGeom prst="rect">
            <a:avLst/>
          </a:prstGeom>
          <a:noFill/>
        </p:spPr>
        <p:txBody>
          <a:bodyPr wrap="square">
            <a:spAutoFit/>
          </a:bodyPr>
          <a:lstStyle/>
          <a:p>
            <a:pPr marL="457200">
              <a:lnSpc>
                <a:spcPct val="150000"/>
              </a:lnSpc>
              <a:spcAft>
                <a:spcPts val="800"/>
              </a:spcAft>
              <a:buNone/>
            </a:pP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Centers</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for Disease Control and Prevention (2019)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Adverse Childhood Experiences (ACEs): Vital Signs</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55635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04D-238A-43E3-3F41-9BB2E0B498CF}"/>
            </a:ext>
          </a:extLst>
        </p:cNvPr>
        <p:cNvGrpSpPr/>
        <p:nvPr/>
      </p:nvGrpSpPr>
      <p:grpSpPr>
        <a:xfrm>
          <a:off x="0" y="0"/>
          <a:ext cx="0" cy="0"/>
          <a:chOff x="0" y="0"/>
          <a:chExt cx="0" cy="0"/>
        </a:xfrm>
      </p:grpSpPr>
      <p:sp>
        <p:nvSpPr>
          <p:cNvPr id="8" name="Rectangle: Diagonal Corners Rounded 7">
            <a:extLst>
              <a:ext uri="{FF2B5EF4-FFF2-40B4-BE49-F238E27FC236}">
                <a16:creationId xmlns:a16="http://schemas.microsoft.com/office/drawing/2014/main" id="{DB09D9B7-2919-9880-7090-E34FB68C11BA}"/>
              </a:ext>
            </a:extLst>
          </p:cNvPr>
          <p:cNvSpPr/>
          <p:nvPr/>
        </p:nvSpPr>
        <p:spPr>
          <a:xfrm>
            <a:off x="79632" y="184573"/>
            <a:ext cx="11921023" cy="3388444"/>
          </a:xfrm>
          <a:prstGeom prst="round2DiagRect">
            <a:avLst/>
          </a:prstGeom>
          <a:solidFill>
            <a:schemeClr val="bg2">
              <a:lumMod val="75000"/>
              <a:alpha val="62000"/>
            </a:schemeClr>
          </a:solidFill>
          <a:ln w="76200">
            <a:solidFill>
              <a:schemeClr val="bg2">
                <a:lumMod val="50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2B30FFA2-DD12-C0B6-FFD1-7F4E8FA293C6}"/>
              </a:ext>
            </a:extLst>
          </p:cNvPr>
          <p:cNvSpPr txBox="1"/>
          <p:nvPr/>
        </p:nvSpPr>
        <p:spPr>
          <a:xfrm>
            <a:off x="79633" y="184573"/>
            <a:ext cx="11875964" cy="3693319"/>
          </a:xfrm>
          <a:prstGeom prst="rect">
            <a:avLst/>
          </a:prstGeom>
          <a:noFill/>
        </p:spPr>
        <p:txBody>
          <a:bodyPr wrap="square">
            <a:spAutoFit/>
          </a:bodyPr>
          <a:lstStyle/>
          <a:p>
            <a:pPr algn="ctr"/>
            <a:r>
              <a:rPr lang="en-GB" sz="1400" b="1" u="sng" dirty="0"/>
              <a:t>Wellbeing</a:t>
            </a:r>
          </a:p>
          <a:p>
            <a:pPr algn="ctr"/>
            <a:r>
              <a:rPr lang="en-GB" sz="1100" dirty="0"/>
              <a:t>Bradshaw (2016) describes well-being as a travel case containing many different elements which, in the case of a child, may be either overflowing or completely disorganised. The role of practitioners and carers is therefore to support children in organising this case. Underdown (2007) draws on Maslow’s hierarchy of needs to conceptualise well-being. Like Bradshaw, Maslow views well-being as comprising multiple components, including physiological needs, safety needs, love and belonging, esteem, cognitive needs, and aesthetic needs, with self‑actualisation only being possible once these foundations are met. This further highlights the complexity of well-being. Musgrave (2017) also emphasises its multifaceted nature, describing well-being as influenced by a range of philosophical, economic, physical, sociological, and health-related factors.</a:t>
            </a:r>
          </a:p>
          <a:p>
            <a:pPr algn="ctr"/>
            <a:r>
              <a:rPr lang="en-GB" sz="1100" dirty="0"/>
              <a:t>Statham and Chase (2010) focus specifically on child well-being and how it can be defined. They explain that although many measures are used to assess levels of childhood well-being, it is essential to recognise its multidimensional nature. As such, assessments should consider children’s physical, emotional, and social well-being in their current stage of life, while also considering their future outcomes. Statham and Chase also highlight complications in measuring well-being, noting that there is limited data disaggregated by age, gender, disability, ethnicity, sexuality, and other characteristics. While the holistic nature of well-being is important, they argue that each child is unique and should be supported according to their individual needs. However, they suggest that this is not always the case, partly because cultural and class-related factors are not well understood, resulting in a more generalised, one‑size‑fits‑all approach to well-being. According to Roberts (2010), there are four constructs of well-being, known as the ‘ABC’ structure. Roberts explains that without physical development, communication, belonging, boundaries, and agency, well-being cannot be fully achieved. This aligns closely with Maslow’s hierarchy, demonstrating clear consistencies in how theorists conceptualise the complexity of children’s well-being.</a:t>
            </a:r>
          </a:p>
          <a:p>
            <a:pPr algn="ctr"/>
            <a:r>
              <a:rPr lang="en-GB" sz="1100" dirty="0"/>
              <a:t>In contrast, the Oxford English Dictionary defines well-being simply as “a state of being comfortable, healthy, or happy,” presenting it as a far more straightforward concept than the theorists suggest. However, the key components identified by these theorists can still be seen within this definition, demonstrating that the fundamental foundations of well-being remain consistent. It is also important to note that Bradshaw makes it clear that without these factors, holistic well-being cannot be achieved, which may significantly hinder a child’s development.</a:t>
            </a:r>
          </a:p>
          <a:p>
            <a:pPr algn="ctr"/>
            <a:r>
              <a:rPr lang="en-GB" sz="1100" dirty="0"/>
              <a:t>With all of this in mind, there is much to consider when examining the well-being of a child. Nevertheless, it is at this stage in a child’s life that well-being matters most, as it shapes the person they will grow up to be.</a:t>
            </a:r>
          </a:p>
          <a:p>
            <a:pPr algn="ctr"/>
            <a:endParaRPr lang="en-GB" sz="1100" dirty="0"/>
          </a:p>
          <a:p>
            <a:pPr algn="ctr"/>
            <a:endParaRPr lang="en-GB" sz="1100" dirty="0"/>
          </a:p>
        </p:txBody>
      </p:sp>
      <p:pic>
        <p:nvPicPr>
          <p:cNvPr id="2" name="Picture 1">
            <a:extLst>
              <a:ext uri="{FF2B5EF4-FFF2-40B4-BE49-F238E27FC236}">
                <a16:creationId xmlns:a16="http://schemas.microsoft.com/office/drawing/2014/main" id="{CC60C137-A4AB-F3E8-A739-5C4B311F36D9}"/>
              </a:ext>
            </a:extLst>
          </p:cNvPr>
          <p:cNvPicPr>
            <a:picLocks noChangeAspect="1"/>
          </p:cNvPicPr>
          <p:nvPr/>
        </p:nvPicPr>
        <p:blipFill>
          <a:blip r:embed="rId2"/>
          <a:stretch>
            <a:fillRect/>
          </a:stretch>
        </p:blipFill>
        <p:spPr>
          <a:xfrm>
            <a:off x="99491" y="3688531"/>
            <a:ext cx="3425325" cy="3079279"/>
          </a:xfrm>
          <a:prstGeom prst="rect">
            <a:avLst/>
          </a:prstGeom>
        </p:spPr>
      </p:pic>
      <p:sp>
        <p:nvSpPr>
          <p:cNvPr id="4" name="TextBox 3">
            <a:extLst>
              <a:ext uri="{FF2B5EF4-FFF2-40B4-BE49-F238E27FC236}">
                <a16:creationId xmlns:a16="http://schemas.microsoft.com/office/drawing/2014/main" id="{D6F96C4C-E0A7-0DCD-B823-B6785F8A44EB}"/>
              </a:ext>
            </a:extLst>
          </p:cNvPr>
          <p:cNvSpPr txBox="1"/>
          <p:nvPr/>
        </p:nvSpPr>
        <p:spPr>
          <a:xfrm rot="10800000" flipV="1">
            <a:off x="43014" y="3688531"/>
            <a:ext cx="3538281" cy="523220"/>
          </a:xfrm>
          <a:prstGeom prst="rect">
            <a:avLst/>
          </a:prstGeom>
          <a:noFill/>
        </p:spPr>
        <p:txBody>
          <a:bodyPr wrap="square">
            <a:spAutoFit/>
          </a:bodyPr>
          <a:lstStyle/>
          <a:p>
            <a:r>
              <a:rPr lang="en-GB" sz="1400" dirty="0"/>
              <a:t>Roberts, R. (2010) </a:t>
            </a:r>
            <a:r>
              <a:rPr lang="en-GB" sz="1400" i="1" dirty="0"/>
              <a:t>Wellbeing from Birth</a:t>
            </a:r>
            <a:r>
              <a:rPr lang="en-GB" sz="1400" dirty="0"/>
              <a:t>. London: Sage Publishing</a:t>
            </a:r>
          </a:p>
        </p:txBody>
      </p:sp>
    </p:spTree>
    <p:extLst>
      <p:ext uri="{BB962C8B-B14F-4D97-AF65-F5344CB8AC3E}">
        <p14:creationId xmlns:p14="http://schemas.microsoft.com/office/powerpoint/2010/main" val="2727311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86C6E31-98E1-3BFA-F0A9-B146466EFD41}"/>
              </a:ext>
            </a:extLst>
          </p:cNvPr>
          <p:cNvSpPr>
            <a:spLocks noGrp="1"/>
          </p:cNvSpPr>
          <p:nvPr>
            <p:ph type="sldNum" sz="quarter" idx="12"/>
          </p:nvPr>
        </p:nvSpPr>
        <p:spPr/>
        <p:txBody>
          <a:bodyPr/>
          <a:lstStyle/>
          <a:p>
            <a:pPr rtl="0"/>
            <a:fld id="{294A09A9-5501-47C1-A89A-A340965A2BE2}" type="slidenum">
              <a:rPr lang="en-GB" smtClean="0"/>
              <a:t>4</a:t>
            </a:fld>
            <a:endParaRPr lang="en-GB" dirty="0"/>
          </a:p>
        </p:txBody>
      </p:sp>
      <p:sp>
        <p:nvSpPr>
          <p:cNvPr id="6" name="Rectangle: Diagonal Corners Rounded 5">
            <a:extLst>
              <a:ext uri="{FF2B5EF4-FFF2-40B4-BE49-F238E27FC236}">
                <a16:creationId xmlns:a16="http://schemas.microsoft.com/office/drawing/2014/main" id="{5BF60685-724E-9FE5-F33F-AAB22C880CC9}"/>
              </a:ext>
            </a:extLst>
          </p:cNvPr>
          <p:cNvSpPr/>
          <p:nvPr/>
        </p:nvSpPr>
        <p:spPr>
          <a:xfrm>
            <a:off x="191346" y="188641"/>
            <a:ext cx="7272806" cy="6552728"/>
          </a:xfrm>
          <a:prstGeom prst="round2DiagRect">
            <a:avLst/>
          </a:prstGeom>
          <a:solidFill>
            <a:schemeClr val="bg2">
              <a:lumMod val="75000"/>
              <a:alpha val="65000"/>
            </a:schemeClr>
          </a:solidFill>
          <a:ln w="76200">
            <a:solidFill>
              <a:schemeClr val="bg2">
                <a:lumMod val="50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r>
              <a:rPr lang="en-GB" sz="1000" u="sng" dirty="0"/>
              <a:t>Application to early years practice.</a:t>
            </a:r>
          </a:p>
          <a:p>
            <a:endParaRPr lang="en-GB" sz="1000" u="sng" dirty="0"/>
          </a:p>
          <a:p>
            <a:r>
              <a:rPr lang="en-GB" sz="1000" dirty="0"/>
              <a:t>Marmot et al. (2020) reinforce the importance of the early years practitioner’s role by explaining that early childhood experiences significantly influence later life outcomes, including health. They argue that positive experiences in the early years are associated with better school performance, stronger social and emotional development, improved lifelong health, and a range of other beneficial outcomes. In contrast, less positive early experiences can contribute to poverty, unemployment, homelessness, and poorer mental and physical health.</a:t>
            </a:r>
          </a:p>
          <a:p>
            <a:r>
              <a:rPr lang="en-GB" sz="1000" dirty="0" err="1"/>
              <a:t>Schady</a:t>
            </a:r>
            <a:r>
              <a:rPr lang="en-GB" sz="1000" dirty="0"/>
              <a:t> and Berlinski (2015) also highlight that low birth weight is associated with poorer health and developmental outcomes in children, often linked to unhealthy lifestyle choices. They emphasise the importance of having well‑trained staff rather than simply high numbers of staff, as underqualified practitioners may be less able to support children with developmental delays or additional needs. This evidence underpins policies aimed at supporting children’s development by educating both teachers and parents about nutrition, mental health, and related factors.</a:t>
            </a:r>
          </a:p>
          <a:p>
            <a:r>
              <a:rPr lang="en-GB" sz="1000" dirty="0" err="1"/>
              <a:t>Mainstone</a:t>
            </a:r>
            <a:r>
              <a:rPr lang="en-GB" sz="1000" dirty="0"/>
              <a:t>-Cotton (2017) further explores children’s developmental needs, arguing that educators should value outdoor provision as highly as indoor provision. She suggests that outdoor learning environments better reflect children’s natural ways of exploring and developing, rather than relying solely on adult assumptions that learning primarily occurs inside the classroom.</a:t>
            </a:r>
          </a:p>
          <a:p>
            <a:r>
              <a:rPr lang="en-GB" sz="1000" dirty="0"/>
              <a:t>An important factor in applying health, wellbeing, and lifestyle influences within a childcare setting is how children’s developmental progression is measured, as this allows both parents and practitioners to monitor children’s wellbeing. As stated by Northumberland Education (n.d.), a five‑point scale system known as the Leuven Scales was created to measure consistent patterns of development and wellbeing in children. The principle behind this scale is that if a child consistently demonstrates low levels of wellbeing, their development is at risk, and additional support must be provided. Observations should take place either individually or in groups for at least two minutes, after which a score for wellbeing and involvement is given. This process not only provides children with better opportunities but also enables practitioners to evaluate the quality of provision and motivates them to improve practice, particularly when a child is in need.</a:t>
            </a:r>
          </a:p>
          <a:p>
            <a:r>
              <a:rPr lang="en-GB" sz="1000" dirty="0"/>
              <a:t>A good example of an ideal childcare environment, according to </a:t>
            </a:r>
            <a:r>
              <a:rPr lang="en-GB" sz="1000" dirty="0" err="1"/>
              <a:t>Alkhudhair</a:t>
            </a:r>
            <a:r>
              <a:rPr lang="en-GB" sz="1000" dirty="0"/>
              <a:t> (2014), is the Reggio Emilia setting in Northern Italy. This approach is renowned for prioritising children’s emotional wellbeing and education, while adopting a distinctive philosophy that enhances creativity and critical thinking skills. These goals are achieved through a dynamic, reciprocal relationship between teachers and children, often described as a “ping‑pong” style of interaction. In this model, teachers engage in negotiated learning, encouraging children to question theories and beliefs about how the world works.</a:t>
            </a:r>
          </a:p>
          <a:p>
            <a:r>
              <a:rPr lang="en-GB" sz="1000" dirty="0"/>
              <a:t>The Montessori approach focuses on fostering independence as a means of supporting children’s overall development, thereby complementing the principles of Reggio Emilia. The Maria Montessori Institute (2024) highlights key values in promoting children’s wellbeing and health, such as preparing an environment that removes obstacles to development and enables independence; recognising that children’s emotions are a form of communication which supports their emotional wellbeing; and treating children with respect as individuals with their own thoughts and feelings. These values, alongside other important factors, emphasise the significance of independence and holistic learning in a child’s development.</a:t>
            </a:r>
          </a:p>
        </p:txBody>
      </p:sp>
      <p:sp>
        <p:nvSpPr>
          <p:cNvPr id="14" name="Rectangle: Diagonal Corners Rounded 13">
            <a:extLst>
              <a:ext uri="{FF2B5EF4-FFF2-40B4-BE49-F238E27FC236}">
                <a16:creationId xmlns:a16="http://schemas.microsoft.com/office/drawing/2014/main" id="{769FB335-706C-1222-15A4-2B2CE48776E8}"/>
              </a:ext>
            </a:extLst>
          </p:cNvPr>
          <p:cNvSpPr/>
          <p:nvPr/>
        </p:nvSpPr>
        <p:spPr>
          <a:xfrm>
            <a:off x="7901424" y="260648"/>
            <a:ext cx="3787536" cy="3168352"/>
          </a:xfrm>
          <a:prstGeom prst="round2DiagRect">
            <a:avLst/>
          </a:prstGeom>
          <a:solidFill>
            <a:schemeClr val="accent1">
              <a:alpha val="64000"/>
            </a:schemeClr>
          </a:solidFill>
          <a:ln w="76200">
            <a:solidFill>
              <a:schemeClr val="accent1">
                <a:lumMod val="75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9F0B7386-78D1-5BCF-F94F-05FB996294E9}"/>
              </a:ext>
            </a:extLst>
          </p:cNvPr>
          <p:cNvSpPr txBox="1"/>
          <p:nvPr/>
        </p:nvSpPr>
        <p:spPr>
          <a:xfrm>
            <a:off x="7991872" y="404664"/>
            <a:ext cx="3384376" cy="2723823"/>
          </a:xfrm>
          <a:prstGeom prst="rect">
            <a:avLst/>
          </a:prstGeom>
          <a:noFill/>
        </p:spPr>
        <p:txBody>
          <a:bodyPr wrap="square">
            <a:spAutoFit/>
          </a:bodyPr>
          <a:lstStyle/>
          <a:p>
            <a:r>
              <a:rPr lang="en-GB" sz="1100" b="1" u="sng" dirty="0"/>
              <a:t>Conclusion</a:t>
            </a:r>
            <a:endParaRPr lang="en-GB" dirty="0"/>
          </a:p>
          <a:p>
            <a:endParaRPr lang="en-GB" sz="1000" dirty="0"/>
          </a:p>
          <a:p>
            <a:r>
              <a:rPr lang="en-GB" sz="1000" dirty="0"/>
              <a:t>Based on the evidence gathered, there are clear links between health, wellbeing, and lifestyle choices. However, these links cannot be fully understood without recognising that, like health, lifestyle choices are sometimes shaped by the individual and at other times influenced by external factors in the surrounding environment. The importance of this interaction is further emphasised by the support provided through services such as charities, governments, the NHS, and education systems, all of which play a role in promoting childhood development. The long-lasting effects of childhood experiences are highlighted throughout this poster, as are the enduring impacts that both positive and negative health, wellbeing, and lifestyle choices can have on individuals.</a:t>
            </a:r>
            <a:endParaRPr lang="en-GB" dirty="0"/>
          </a:p>
        </p:txBody>
      </p:sp>
      <p:pic>
        <p:nvPicPr>
          <p:cNvPr id="2" name="Picture 1" descr="A screenshot of a test&#10;&#10;AI-generated content may be incorrect.">
            <a:extLst>
              <a:ext uri="{FF2B5EF4-FFF2-40B4-BE49-F238E27FC236}">
                <a16:creationId xmlns:a16="http://schemas.microsoft.com/office/drawing/2014/main" id="{443AC657-4B43-CFF1-2E50-0807E35D06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7763" y="3573016"/>
            <a:ext cx="4312891" cy="3040380"/>
          </a:xfrm>
          <a:prstGeom prst="rect">
            <a:avLst/>
          </a:prstGeom>
        </p:spPr>
      </p:pic>
      <p:sp>
        <p:nvSpPr>
          <p:cNvPr id="4" name="TextBox 3">
            <a:extLst>
              <a:ext uri="{FF2B5EF4-FFF2-40B4-BE49-F238E27FC236}">
                <a16:creationId xmlns:a16="http://schemas.microsoft.com/office/drawing/2014/main" id="{809858BF-68B3-9CAA-3322-B22DA61F92F8}"/>
              </a:ext>
            </a:extLst>
          </p:cNvPr>
          <p:cNvSpPr txBox="1"/>
          <p:nvPr/>
        </p:nvSpPr>
        <p:spPr>
          <a:xfrm>
            <a:off x="7176120" y="6503199"/>
            <a:ext cx="5015880" cy="369332"/>
          </a:xfrm>
          <a:prstGeom prst="rect">
            <a:avLst/>
          </a:prstGeom>
          <a:noFill/>
        </p:spPr>
        <p:txBody>
          <a:bodyPr wrap="square">
            <a:spAutoFit/>
          </a:bodyPr>
          <a:lstStyle/>
          <a:p>
            <a:r>
              <a:rPr lang="en-GB" sz="900" dirty="0"/>
              <a:t>Northumberland Education (n.d.) </a:t>
            </a:r>
            <a:r>
              <a:rPr lang="en-GB" sz="900" i="1" dirty="0"/>
              <a:t>The Leuven Well-being and Involvement Scales</a:t>
            </a:r>
            <a:r>
              <a:rPr lang="en-GB" sz="900" dirty="0"/>
              <a:t>. Available at: </a:t>
            </a:r>
            <a:r>
              <a:rPr lang="en-GB" sz="900" dirty="0">
                <a:hlinkClick r:id="rId4"/>
              </a:rPr>
              <a:t>https://share.google/ghwiiIQU7XCAKlel5</a:t>
            </a:r>
            <a:r>
              <a:rPr lang="en-GB" sz="900" dirty="0"/>
              <a:t> (Accessed: 5 January 2026).</a:t>
            </a:r>
          </a:p>
        </p:txBody>
      </p:sp>
    </p:spTree>
    <p:extLst>
      <p:ext uri="{BB962C8B-B14F-4D97-AF65-F5344CB8AC3E}">
        <p14:creationId xmlns:p14="http://schemas.microsoft.com/office/powerpoint/2010/main" val="393460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Diagonal Corners Rounded 5">
            <a:extLst>
              <a:ext uri="{FF2B5EF4-FFF2-40B4-BE49-F238E27FC236}">
                <a16:creationId xmlns:a16="http://schemas.microsoft.com/office/drawing/2014/main" id="{A6F7C83D-F5F9-0E5D-64B3-BC384A59D56D}"/>
              </a:ext>
            </a:extLst>
          </p:cNvPr>
          <p:cNvSpPr/>
          <p:nvPr/>
        </p:nvSpPr>
        <p:spPr>
          <a:xfrm>
            <a:off x="9626" y="0"/>
            <a:ext cx="12182374" cy="6858000"/>
          </a:xfrm>
          <a:prstGeom prst="round2DiagRect">
            <a:avLst/>
          </a:prstGeom>
          <a:noFill/>
          <a:ln w="76200">
            <a:solidFill>
              <a:schemeClr val="bg2">
                <a:lumMod val="50000"/>
              </a:schemeClr>
            </a:solidFill>
          </a:ln>
          <a:effectLst>
            <a:outerShdw blurRad="63500" sx="102000" sy="102000" algn="ct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26734695-DB01-FD6B-698A-05E4341EED77}"/>
              </a:ext>
            </a:extLst>
          </p:cNvPr>
          <p:cNvSpPr txBox="1"/>
          <p:nvPr/>
        </p:nvSpPr>
        <p:spPr>
          <a:xfrm>
            <a:off x="41750" y="151179"/>
            <a:ext cx="12172748" cy="6678751"/>
          </a:xfrm>
          <a:prstGeom prst="rect">
            <a:avLst/>
          </a:prstGeom>
          <a:noFill/>
        </p:spPr>
        <p:txBody>
          <a:bodyPr wrap="square" rtlCol="0">
            <a:spAutoFit/>
          </a:bodyPr>
          <a:lstStyle/>
          <a:p>
            <a:r>
              <a:rPr lang="en-GB" sz="750" dirty="0"/>
              <a:t>						Reference list.</a:t>
            </a:r>
          </a:p>
          <a:p>
            <a:endParaRPr lang="en-GB" sz="750" dirty="0"/>
          </a:p>
          <a:p>
            <a:r>
              <a:rPr lang="en-GB" sz="750" dirty="0" err="1"/>
              <a:t>Alkhudhair</a:t>
            </a:r>
            <a:r>
              <a:rPr lang="en-GB" sz="750" dirty="0"/>
              <a:t>, Duna. (2014) ‘Creativity and the Reggio Emilia approach’, </a:t>
            </a:r>
            <a:r>
              <a:rPr lang="en-GB" sz="750" i="1" dirty="0"/>
              <a:t>International Journal of Early Childhood Learning</a:t>
            </a:r>
            <a:r>
              <a:rPr lang="en-GB" sz="750" dirty="0"/>
              <a:t>, 20(1), pp. 1–10. Available at: </a:t>
            </a:r>
            <a:r>
              <a:rPr lang="en-GB" sz="750" dirty="0">
                <a:hlinkClick r:id="rId2"/>
              </a:rPr>
              <a:t>https://files.eric.ed.gov/fulltext/EJ1464710.pdf</a:t>
            </a:r>
            <a:r>
              <a:rPr lang="en-GB" sz="750" dirty="0"/>
              <a:t> (Accessed: 18 January 2026).</a:t>
            </a:r>
          </a:p>
          <a:p>
            <a:endParaRPr lang="en-GB" sz="750" dirty="0"/>
          </a:p>
          <a:p>
            <a:r>
              <a:rPr lang="en-GB" sz="750" dirty="0" err="1"/>
              <a:t>Centers</a:t>
            </a:r>
            <a:r>
              <a:rPr lang="en-GB" sz="750" dirty="0"/>
              <a:t> for Disease Control and Prevention (2019) </a:t>
            </a:r>
            <a:r>
              <a:rPr lang="en-GB" sz="750" i="1" dirty="0"/>
              <a:t>Adverse Childhood Experiences (ACEs): Vital Signs</a:t>
            </a:r>
            <a:r>
              <a:rPr lang="en-GB" sz="750" dirty="0"/>
              <a:t>. Atlanta, GA: </a:t>
            </a:r>
            <a:r>
              <a:rPr lang="en-GB" sz="750" dirty="0" err="1"/>
              <a:t>Centers</a:t>
            </a:r>
            <a:r>
              <a:rPr lang="en-GB" sz="750" dirty="0"/>
              <a:t> for Disease Control and Prevention. Available at: </a:t>
            </a:r>
            <a:r>
              <a:rPr lang="en-GB" sz="750" dirty="0">
                <a:hlinkClick r:id="rId3"/>
              </a:rPr>
              <a:t>https://www.cdc.gov/aces/about/index.html</a:t>
            </a:r>
            <a:r>
              <a:rPr lang="en-GB" sz="750" dirty="0"/>
              <a:t> (Accessed: 18 January 2026).</a:t>
            </a:r>
          </a:p>
          <a:p>
            <a:endParaRPr lang="en-GB" sz="750" dirty="0"/>
          </a:p>
          <a:p>
            <a:r>
              <a:rPr lang="en-GB" sz="750" dirty="0"/>
              <a:t>Chetty, Raj, Hendren, Nathaniel and Katz, Lawrence F., (2016) ‘The effects of exposure to better neighbourhoods on children: New evidence from the Moving to Opportunity experiment’, </a:t>
            </a:r>
            <a:r>
              <a:rPr lang="en-GB" sz="750" i="1" dirty="0"/>
              <a:t>Social Science Research</a:t>
            </a:r>
            <a:r>
              <a:rPr lang="en-GB" sz="750" dirty="0"/>
              <a:t>, 60, pp. 236–248. doi:10.1016/j.ssresearch.2016.04.001.</a:t>
            </a:r>
          </a:p>
          <a:p>
            <a:endParaRPr lang="en-GB" sz="750" dirty="0"/>
          </a:p>
          <a:p>
            <a:r>
              <a:rPr lang="en-GB" sz="750" dirty="0"/>
              <a:t>Dahlgren, Göran and Whitehead, Margaret (2007) </a:t>
            </a:r>
            <a:r>
              <a:rPr lang="en-GB" sz="750" i="1" dirty="0"/>
              <a:t>The Dahlgren–Whitehead Rainbow Model of Health Determinants: 30 years on and still chasing rainbows</a:t>
            </a:r>
            <a:r>
              <a:rPr lang="en-GB" sz="750" dirty="0"/>
              <a:t>. Available at: </a:t>
            </a:r>
            <a:r>
              <a:rPr lang="en-GB" sz="750" dirty="0">
                <a:hlinkClick r:id="rId4"/>
              </a:rPr>
              <a:t>https://elevateni.org/app/uploads/2022/03/Dalgren-Whitehead-model-of-health-determinants-30-years-on-and-still-chasing-rainbows.pdf</a:t>
            </a:r>
            <a:r>
              <a:rPr lang="en-GB" sz="750" dirty="0"/>
              <a:t> (Accessed: 14 January 2026).</a:t>
            </a:r>
          </a:p>
          <a:p>
            <a:endParaRPr lang="en-GB" sz="750" dirty="0"/>
          </a:p>
          <a:p>
            <a:endParaRPr lang="en-GB" sz="750" dirty="0"/>
          </a:p>
          <a:p>
            <a:r>
              <a:rPr lang="en-GB" sz="750" dirty="0" err="1"/>
              <a:t>Hautekiet</a:t>
            </a:r>
            <a:r>
              <a:rPr lang="en-GB" sz="750" dirty="0"/>
              <a:t>, Pauline, </a:t>
            </a:r>
            <a:r>
              <a:rPr lang="en-GB" sz="750" dirty="0" err="1"/>
              <a:t>Saenen</a:t>
            </a:r>
            <a:r>
              <a:rPr lang="en-GB" sz="750" dirty="0"/>
              <a:t>, Nelly D., Martens, Dries S., Debay, Margot, Van der Heyden, Johan, Nawrot, Tim S. and De Clercq, Eva M., (2022) ‘A healthy lifestyle is positively associated with mental health and well-being and core markers in ageing’, BMC Medicine, 20:328. Available at: </a:t>
            </a:r>
            <a:r>
              <a:rPr lang="en-GB" sz="750" dirty="0">
                <a:hlinkClick r:id="rId5"/>
              </a:rPr>
              <a:t>https://link.springer.com/article/10.1186/s12916-022-02524-9</a:t>
            </a:r>
            <a:r>
              <a:rPr lang="en-GB" sz="750" dirty="0"/>
              <a:t> (Accessed: 15 January 2026).</a:t>
            </a:r>
          </a:p>
          <a:p>
            <a:endParaRPr lang="en-GB" sz="750" dirty="0"/>
          </a:p>
          <a:p>
            <a:r>
              <a:rPr lang="en-GB" sz="750" dirty="0"/>
              <a:t>Health Wales NHS Trust. Available at: https://www2.nphs.wales.nhs.uk/ (www2.nphs.wales.nhs.uk in Bing) (Accessed: 15 January 2026)</a:t>
            </a:r>
          </a:p>
          <a:p>
            <a:endParaRPr lang="en-GB" sz="750" dirty="0"/>
          </a:p>
          <a:p>
            <a:r>
              <a:rPr lang="en-GB" sz="750" dirty="0"/>
              <a:t>Institute of Health Equity, (2010) </a:t>
            </a:r>
            <a:r>
              <a:rPr lang="en-GB" sz="750" i="1" dirty="0"/>
              <a:t>Fair society, healthy lives: The Marmot Review</a:t>
            </a:r>
            <a:r>
              <a:rPr lang="en-GB" sz="750" dirty="0"/>
              <a:t>. London: Department of Health. Available at: </a:t>
            </a:r>
            <a:r>
              <a:rPr lang="en-GB" sz="750" dirty="0">
                <a:hlinkClick r:id="rId6"/>
              </a:rPr>
              <a:t>https://www.instituteofhealthequity.org/resources-reports/fair-society-healthy-lives-the-marmot-review</a:t>
            </a:r>
            <a:r>
              <a:rPr lang="en-GB" sz="750" dirty="0"/>
              <a:t> (Accessed: 8 January 2026).</a:t>
            </a:r>
          </a:p>
          <a:p>
            <a:endParaRPr lang="en-GB" sz="750" dirty="0"/>
          </a:p>
          <a:p>
            <a:r>
              <a:rPr lang="en-GB" sz="750" dirty="0" err="1"/>
              <a:t>Schady</a:t>
            </a:r>
            <a:r>
              <a:rPr lang="en-GB" sz="750" dirty="0"/>
              <a:t>, Norbert and Berlinski, Samuel, (2015) </a:t>
            </a:r>
            <a:r>
              <a:rPr lang="en-GB" sz="750" i="1" dirty="0"/>
              <a:t>The Early Years</a:t>
            </a:r>
            <a:r>
              <a:rPr lang="en-GB" sz="750" dirty="0"/>
              <a:t>. </a:t>
            </a:r>
            <a:r>
              <a:rPr lang="en-GB" sz="750" dirty="0" err="1"/>
              <a:t>Houndmills</a:t>
            </a:r>
            <a:r>
              <a:rPr lang="en-GB" sz="750" dirty="0"/>
              <a:t>, Basingstoke, Hampshire: Palgrave Macmillan, for the Inter-American Development Bank. Available at: </a:t>
            </a:r>
            <a:r>
              <a:rPr lang="en-GB" sz="750" dirty="0">
                <a:hlinkClick r:id="rId7"/>
              </a:rPr>
              <a:t>https://research-ebsco-com.ezproxy.uwtsd.ac.uk/linkprocessor/plink?id=50dc139f-cdd1-3fb2-91d8-df7bd2b17baf</a:t>
            </a:r>
            <a:r>
              <a:rPr lang="en-GB" sz="750" dirty="0"/>
              <a:t>  (Accessed: 8 December 2025).</a:t>
            </a:r>
          </a:p>
          <a:p>
            <a:endParaRPr lang="en-GB" sz="750" dirty="0"/>
          </a:p>
          <a:p>
            <a:r>
              <a:rPr lang="en-GB" sz="750" dirty="0"/>
              <a:t>Bradshaw, Jonathan, (2016) </a:t>
            </a:r>
            <a:r>
              <a:rPr lang="en-GB" sz="750" i="1" dirty="0"/>
              <a:t>The Well-Being of Children in the UK</a:t>
            </a:r>
            <a:r>
              <a:rPr lang="en-GB" sz="750" dirty="0"/>
              <a:t>. 4th </a:t>
            </a:r>
            <a:r>
              <a:rPr lang="en-GB" sz="750" dirty="0" err="1"/>
              <a:t>edn</a:t>
            </a:r>
            <a:r>
              <a:rPr lang="en-GB" sz="750" dirty="0"/>
              <a:t>. Bristol: Policy Press. Available at: https://research-ebsco com.ezproxy.uwtsd.ac.uk/</a:t>
            </a:r>
            <a:r>
              <a:rPr lang="en-GB" sz="750" dirty="0" err="1"/>
              <a:t>linkprocessor</a:t>
            </a:r>
            <a:r>
              <a:rPr lang="en-GB" sz="750" dirty="0"/>
              <a:t>/</a:t>
            </a:r>
            <a:r>
              <a:rPr lang="en-GB" sz="750" dirty="0" err="1"/>
              <a:t>plink?id</a:t>
            </a:r>
            <a:r>
              <a:rPr lang="en-GB" sz="750" dirty="0"/>
              <a:t>=08585a2e-2c02-32a6-9ddd-cd6037ef29fb (Accessed: 8 December 2025).</a:t>
            </a:r>
          </a:p>
          <a:p>
            <a:endParaRPr lang="en-GB" sz="750" dirty="0"/>
          </a:p>
          <a:p>
            <a:r>
              <a:rPr lang="en-GB" sz="750" dirty="0" err="1"/>
              <a:t>Mainstone</a:t>
            </a:r>
            <a:r>
              <a:rPr lang="en-GB" sz="750" dirty="0"/>
              <a:t>-Cotton, Sue, (2017) </a:t>
            </a:r>
            <a:r>
              <a:rPr lang="en-GB" sz="750" i="1" dirty="0"/>
              <a:t>Promoting Young Children’s Emotional Health and Wellbeing: A Practical Guide for Professionals and Parents</a:t>
            </a:r>
            <a:r>
              <a:rPr lang="en-GB" sz="750" dirty="0"/>
              <a:t>. London: Jessica Kingsley Publishers. Available at: ProQuest </a:t>
            </a:r>
            <a:r>
              <a:rPr lang="en-GB" sz="750" dirty="0" err="1"/>
              <a:t>Ebook</a:t>
            </a:r>
            <a:r>
              <a:rPr lang="en-GB" sz="750" dirty="0"/>
              <a:t> Central (Accessed: 8 December 2025).</a:t>
            </a:r>
          </a:p>
          <a:p>
            <a:endParaRPr lang="en-GB" sz="750" dirty="0"/>
          </a:p>
          <a:p>
            <a:r>
              <a:rPr lang="en-GB" sz="750" dirty="0"/>
              <a:t>Maria Montessori Institute, (2024) </a:t>
            </a:r>
            <a:r>
              <a:rPr lang="en-GB" sz="750" i="1" dirty="0"/>
              <a:t>Supporting emotional well-being in the Montessori environment</a:t>
            </a:r>
            <a:r>
              <a:rPr lang="en-GB" sz="750" dirty="0"/>
              <a:t>. Maria Montessori Institute. Available at:</a:t>
            </a:r>
          </a:p>
          <a:p>
            <a:r>
              <a:rPr lang="en-GB" sz="750" dirty="0">
                <a:hlinkClick r:id="rId8"/>
              </a:rPr>
              <a:t> https://www.mariamontessori.org/news/supporting-emotional-well-being-in-the-montessori-environment/</a:t>
            </a:r>
            <a:r>
              <a:rPr lang="en-GB" sz="750" dirty="0"/>
              <a:t> (Accessed: 18 January 2026).</a:t>
            </a:r>
          </a:p>
          <a:p>
            <a:endParaRPr lang="en-GB" sz="750" dirty="0"/>
          </a:p>
          <a:p>
            <a:r>
              <a:rPr lang="en-GB" sz="750" dirty="0"/>
              <a:t>Marmot, Michael Gideon, Allen, Jessica, Boyce, Tammy, Goldblatt, Peter and Morrison, Joana, (2020) </a:t>
            </a:r>
            <a:r>
              <a:rPr lang="en-GB" sz="750" i="1" dirty="0"/>
              <a:t>Health equity in England: The Marmot Review 10 years on</a:t>
            </a:r>
            <a:r>
              <a:rPr lang="en-GB" sz="750" dirty="0"/>
              <a:t> (Report 2/2020). London: Institute of Health Equity, commissioned by the Health Foundation. Available at: </a:t>
            </a:r>
            <a:r>
              <a:rPr lang="en-GB" sz="750" dirty="0">
                <a:hlinkClick r:id="rId9"/>
              </a:rPr>
              <a:t>https://www.instituteofhealthequity.org/resources-reports/marmot-review-10-years-on</a:t>
            </a:r>
            <a:r>
              <a:rPr lang="en-GB" sz="750" dirty="0"/>
              <a:t> [Accessed 8 December 2025].</a:t>
            </a:r>
          </a:p>
          <a:p>
            <a:endParaRPr lang="en-GB" sz="750" dirty="0"/>
          </a:p>
          <a:p>
            <a:r>
              <a:rPr lang="en-GB" sz="750" dirty="0"/>
              <a:t>McDowall Clark, Ruth, (2019) </a:t>
            </a:r>
            <a:r>
              <a:rPr lang="en-GB" sz="750" i="1" dirty="0"/>
              <a:t>Childhood in Society for Early Childhood Studies</a:t>
            </a:r>
            <a:r>
              <a:rPr lang="en-GB" sz="750" dirty="0"/>
              <a:t>. 4th </a:t>
            </a:r>
            <a:r>
              <a:rPr lang="en-GB" sz="750" dirty="0" err="1"/>
              <a:t>edn</a:t>
            </a:r>
            <a:r>
              <a:rPr lang="en-GB" sz="750" dirty="0"/>
              <a:t>. London: Learning Matters/SAGE.</a:t>
            </a:r>
          </a:p>
          <a:p>
            <a:endParaRPr lang="en-GB" sz="750" dirty="0"/>
          </a:p>
          <a:p>
            <a:r>
              <a:rPr lang="en-GB" sz="750" dirty="0"/>
              <a:t>Musgrave, Jacqui, (2017) </a:t>
            </a:r>
            <a:r>
              <a:rPr lang="en-GB" sz="750" i="1" dirty="0"/>
              <a:t>Supporting Children’s Health and Wellbeing</a:t>
            </a:r>
            <a:r>
              <a:rPr lang="en-GB" sz="750" dirty="0"/>
              <a:t>. London: SAGE Publications Ltd. Available at: </a:t>
            </a:r>
            <a:r>
              <a:rPr lang="en-GB" sz="750" dirty="0">
                <a:hlinkClick r:id="rId10"/>
              </a:rPr>
              <a:t>https://sk.sagepub.com/book/mono/supporting-childrens-health-and-wellbeing/chpt/5-supporting-child-the-family#_</a:t>
            </a:r>
            <a:r>
              <a:rPr lang="en-GB" sz="750" dirty="0"/>
              <a:t> (Accessed: 8 January 2025). </a:t>
            </a:r>
          </a:p>
          <a:p>
            <a:endParaRPr lang="en-GB" sz="750" dirty="0"/>
          </a:p>
          <a:p>
            <a:r>
              <a:rPr lang="en-GB" sz="750" dirty="0"/>
              <a:t>National Health Service (NHS), (2022) </a:t>
            </a:r>
            <a:r>
              <a:rPr lang="en-GB" sz="750" i="1" dirty="0"/>
              <a:t>5 steps to mental wellbeing</a:t>
            </a:r>
            <a:r>
              <a:rPr lang="en-GB" sz="750" dirty="0"/>
              <a:t>. Available at: </a:t>
            </a:r>
            <a:r>
              <a:rPr lang="en-GB" sz="750" dirty="0">
                <a:hlinkClick r:id="rId11"/>
              </a:rPr>
              <a:t>https://www.nhs.uk/mental-health/self-help/guides-tools-and-activities/five-steps-to-mental-wellbeing/</a:t>
            </a:r>
            <a:r>
              <a:rPr lang="en-GB" sz="750" dirty="0"/>
              <a:t> (Accessed: 13 January 2026).</a:t>
            </a:r>
          </a:p>
          <a:p>
            <a:endParaRPr lang="en-GB" sz="750" dirty="0"/>
          </a:p>
          <a:p>
            <a:r>
              <a:rPr lang="en-GB" sz="750" dirty="0"/>
              <a:t>Northumberland Education, (n.d.) </a:t>
            </a:r>
            <a:r>
              <a:rPr lang="en-GB" sz="750" i="1" dirty="0"/>
              <a:t>The Leuven Well-being and Involvement Scales</a:t>
            </a:r>
            <a:r>
              <a:rPr lang="en-GB" sz="750" dirty="0"/>
              <a:t>. Available at: </a:t>
            </a:r>
            <a:r>
              <a:rPr lang="en-GB" sz="750" dirty="0">
                <a:hlinkClick r:id="rId12"/>
              </a:rPr>
              <a:t>https://share.google/ghwiiIQU7XCAKlel5</a:t>
            </a:r>
            <a:r>
              <a:rPr lang="en-GB" sz="750" dirty="0"/>
              <a:t> (Accessed: 5 January 2026).</a:t>
            </a:r>
          </a:p>
          <a:p>
            <a:endParaRPr lang="en-GB" sz="750" dirty="0"/>
          </a:p>
          <a:p>
            <a:r>
              <a:rPr lang="en-GB" sz="750" dirty="0"/>
              <a:t>Public Health England (2017) </a:t>
            </a:r>
            <a:r>
              <a:rPr lang="en-GB" sz="750" i="1" dirty="0"/>
              <a:t>Health Profile for England: Chapter 6 – Social Determinants of Health</a:t>
            </a:r>
            <a:r>
              <a:rPr lang="en-GB" sz="750" dirty="0"/>
              <a:t>. Available at: </a:t>
            </a:r>
            <a:r>
              <a:rPr lang="en-GB" sz="750" dirty="0">
                <a:hlinkClick r:id="rId13"/>
              </a:rPr>
              <a:t>https://www.gov.uk/government/publications/health-profile-for-england/chapter-6-social-determinants-of-health</a:t>
            </a:r>
            <a:r>
              <a:rPr lang="en-GB" sz="750" dirty="0"/>
              <a:t> (gov.uk in Bing) (Accessed: 14 January 2026).</a:t>
            </a:r>
          </a:p>
          <a:p>
            <a:endParaRPr lang="en-GB" sz="750" dirty="0"/>
          </a:p>
          <a:p>
            <a:r>
              <a:rPr lang="en-GB" sz="750" dirty="0"/>
              <a:t>Roberts, Rosemary. (2010) </a:t>
            </a:r>
            <a:r>
              <a:rPr lang="en-GB" sz="750" i="1" dirty="0"/>
              <a:t>Wellbeing from Birth</a:t>
            </a:r>
            <a:r>
              <a:rPr lang="en-GB" sz="750" dirty="0"/>
              <a:t>. London: Sage Publishing</a:t>
            </a:r>
          </a:p>
          <a:p>
            <a:endParaRPr lang="en-GB" sz="750" dirty="0"/>
          </a:p>
          <a:p>
            <a:r>
              <a:rPr lang="en-GB" sz="750" dirty="0"/>
              <a:t>Statham, June and Chase, Elaine (2010) </a:t>
            </a:r>
            <a:r>
              <a:rPr lang="en-GB" sz="750" i="1" dirty="0"/>
              <a:t>Childhood Wellbeing: A Brief Overview</a:t>
            </a:r>
            <a:r>
              <a:rPr lang="en-GB" sz="750" dirty="0"/>
              <a:t>. London: Childhood Wellbeing Research Centre.</a:t>
            </a:r>
          </a:p>
          <a:p>
            <a:endParaRPr lang="en-GB" sz="750" dirty="0"/>
          </a:p>
          <a:p>
            <a:r>
              <a:rPr lang="en-GB" sz="750" dirty="0"/>
              <a:t>Underdown, Angela. (2007) </a:t>
            </a:r>
            <a:r>
              <a:rPr lang="en-GB" sz="750" i="1" dirty="0"/>
              <a:t>Young children’s health and well-being</a:t>
            </a:r>
            <a:r>
              <a:rPr lang="en-GB" sz="750" dirty="0"/>
              <a:t>. Maidenhead:, McGraw Hill/Open University Press.</a:t>
            </a:r>
          </a:p>
          <a:p>
            <a:endParaRPr lang="en-GB" sz="750" dirty="0"/>
          </a:p>
          <a:p>
            <a:r>
              <a:rPr lang="en-GB" sz="750" dirty="0"/>
              <a:t>Vaquero‑</a:t>
            </a:r>
            <a:r>
              <a:rPr lang="en-GB" sz="750" dirty="0" err="1"/>
              <a:t>Abellán</a:t>
            </a:r>
            <a:r>
              <a:rPr lang="en-GB" sz="750" dirty="0"/>
              <a:t>, Manuel, Márquez, Francisco </a:t>
            </a:r>
            <a:r>
              <a:rPr lang="en-GB" sz="750" dirty="0" err="1"/>
              <a:t>Genil</a:t>
            </a:r>
            <a:r>
              <a:rPr lang="en-GB" sz="750" dirty="0"/>
              <a:t> and Aparicio‑Martínez, Pilar (2022) ‘The importance of healthy lifestyles in helping achieve wellbeing’, in Vaamonde, Diana, Hackney, Anthony C. and García‑Manso, Juan Manuel (eds.) </a:t>
            </a:r>
            <a:r>
              <a:rPr lang="en-GB" sz="750" i="1" dirty="0"/>
              <a:t>Fertility, Pregnancy, and Wellness</a:t>
            </a:r>
            <a:r>
              <a:rPr lang="en-GB" sz="750" dirty="0"/>
              <a:t>. Elsevier, pp. 1–19. Available at:  </a:t>
            </a:r>
            <a:r>
              <a:rPr lang="en-GB" sz="750" dirty="0">
                <a:hlinkClick r:id="rId14"/>
              </a:rPr>
              <a:t>https://www.sciencedirect.com/science/chapter/edited-volume/pii/B9780128183090000204</a:t>
            </a:r>
            <a:r>
              <a:rPr lang="en-GB" sz="750" dirty="0"/>
              <a:t> (Accessed: 15 January 2026).</a:t>
            </a:r>
          </a:p>
          <a:p>
            <a:endParaRPr lang="en-GB" sz="750" dirty="0"/>
          </a:p>
          <a:p>
            <a:r>
              <a:rPr lang="en-GB" sz="750" dirty="0"/>
              <a:t>Welsh Government (2025) </a:t>
            </a:r>
            <a:r>
              <a:rPr lang="en-GB" sz="750" i="1" dirty="0"/>
              <a:t>Wellbeing of Wales: 2025</a:t>
            </a:r>
            <a:r>
              <a:rPr lang="en-GB" sz="750" dirty="0"/>
              <a:t>. Cardiff: Welsh Government. Available at: </a:t>
            </a:r>
            <a:r>
              <a:rPr lang="en-GB" sz="750" dirty="0">
                <a:hlinkClick r:id="rId15"/>
              </a:rPr>
              <a:t>https://www.gov.wales/wellbeing-wales-2025</a:t>
            </a:r>
            <a:r>
              <a:rPr lang="en-GB" sz="750" dirty="0"/>
              <a:t> (Accessed: 14 January 2026).</a:t>
            </a:r>
          </a:p>
          <a:p>
            <a:endParaRPr lang="en-GB" sz="750" dirty="0"/>
          </a:p>
          <a:p>
            <a:r>
              <a:rPr lang="en-GB" sz="750" dirty="0"/>
              <a:t>World Health Organization (2015) </a:t>
            </a:r>
            <a:r>
              <a:rPr lang="en-GB" sz="750" i="1" dirty="0"/>
              <a:t>World health statistics 2015</a:t>
            </a:r>
            <a:r>
              <a:rPr lang="en-GB" sz="750" dirty="0"/>
              <a:t>. Geneva: World Health Organization. Available at: </a:t>
            </a:r>
            <a:r>
              <a:rPr lang="en-GB" sz="750" dirty="0">
                <a:hlinkClick r:id="rId16"/>
              </a:rPr>
              <a:t>https://www.who.int/docs/default-source/gho-documents/world-health-statistic-reports/world-health-statistics-2015.pdf</a:t>
            </a:r>
            <a:r>
              <a:rPr lang="en-GB" sz="750" dirty="0"/>
              <a:t> (Accessed: 8 January 2026).</a:t>
            </a:r>
          </a:p>
          <a:p>
            <a:endParaRPr lang="en-GB" sz="750" dirty="0"/>
          </a:p>
          <a:p>
            <a:r>
              <a:rPr lang="en-GB" sz="750" dirty="0"/>
              <a:t>World Health Organization (no date) </a:t>
            </a:r>
            <a:r>
              <a:rPr lang="en-GB" sz="750" i="1" dirty="0"/>
              <a:t>Health and Well‑Being – Global Health Observatory</a:t>
            </a:r>
            <a:r>
              <a:rPr lang="en-GB" sz="750" dirty="0"/>
              <a:t>. Available at: </a:t>
            </a:r>
            <a:r>
              <a:rPr lang="en-GB" sz="750" dirty="0">
                <a:hlinkClick r:id="rId17"/>
              </a:rPr>
              <a:t>https://www.who.int/data/gho/data/major-themes/health-and-well-being</a:t>
            </a:r>
            <a:r>
              <a:rPr lang="en-GB" sz="750" dirty="0"/>
              <a:t> (Accessed 8 December 2025).</a:t>
            </a:r>
          </a:p>
        </p:txBody>
      </p:sp>
    </p:spTree>
    <p:extLst>
      <p:ext uri="{BB962C8B-B14F-4D97-AF65-F5344CB8AC3E}">
        <p14:creationId xmlns:p14="http://schemas.microsoft.com/office/powerpoint/2010/main" val="740633816"/>
      </p:ext>
    </p:extLst>
  </p:cSld>
  <p:clrMapOvr>
    <a:masterClrMapping/>
  </p:clrMapOvr>
</p:sld>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1590_TF34316244_Win32" id="{9C10C9C9-6132-4244-A2E3-F8AB2442FE2E}" vid="{328D4A9B-6E8D-48C4-80EE-F2895EE014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0f63761a13110c74fc1d8e6f26f8f896">
  <xsd:schema xmlns:xsd="http://www.w3.org/2001/XMLSchema" xmlns:xs="http://www.w3.org/2001/XMLSchema" xmlns:p="http://schemas.microsoft.com/office/2006/metadata/properties" xmlns:ns3="0085e1a2-9cbf-4b92-866b-21f3c89040b6" targetNamespace="http://schemas.microsoft.com/office/2006/metadata/properties" ma:root="true" ma:fieldsID="1ead871de39c1cd062dfac545b182ade"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4FA603-F875-4A03-93C9-402691CFAD8E}">
  <ds:schemaRefs>
    <ds:schemaRef ds:uri="http://purl.org/dc/terms/"/>
    <ds:schemaRef ds:uri="http://schemas.microsoft.com/office/2006/documentManagement/types"/>
    <ds:schemaRef ds:uri="http://purl.org/dc/elements/1.1/"/>
    <ds:schemaRef ds:uri="http://purl.org/dc/dcmitype/"/>
    <ds:schemaRef ds:uri="http://schemas.microsoft.com/office/infopath/2007/PartnerControls"/>
    <ds:schemaRef ds:uri="http://schemas.openxmlformats.org/package/2006/metadata/core-properties"/>
    <ds:schemaRef ds:uri="0085e1a2-9cbf-4b92-866b-21f3c89040b6"/>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2421B937-7172-47A3-B8EF-010B04CBBB90}">
  <ds:schemaRefs>
    <ds:schemaRef ds:uri="http://schemas.microsoft.com/sharepoint/v3/contenttype/forms"/>
  </ds:schemaRefs>
</ds:datastoreItem>
</file>

<file path=customXml/itemProps3.xml><?xml version="1.0" encoding="utf-8"?>
<ds:datastoreItem xmlns:ds="http://schemas.openxmlformats.org/officeDocument/2006/customXml" ds:itemID="{5248DC95-A9A9-4E96-8964-3E78DAF908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Droplet design</Template>
  <TotalTime>759</TotalTime>
  <Words>3672</Words>
  <Application>Microsoft Office PowerPoint</Application>
  <PresentationFormat>Widescreen</PresentationFormat>
  <Paragraphs>100</Paragraphs>
  <Slides>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Calibri</vt:lpstr>
      <vt:lpstr>Office Theme</vt:lpstr>
      <vt:lpstr>Health, Wellbeing and lifestyles.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Katrina Hawkins (2004479)</dc:creator>
  <cp:lastModifiedBy>Katrina Hawkins (2004479)</cp:lastModifiedBy>
  <cp:revision>2</cp:revision>
  <dcterms:created xsi:type="dcterms:W3CDTF">2025-12-04T09:31:32Z</dcterms:created>
  <dcterms:modified xsi:type="dcterms:W3CDTF">2026-01-18T23:07:21Z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