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428" r:id="rId2"/>
    <p:sldId id="327" r:id="rId3"/>
    <p:sldId id="379" r:id="rId4"/>
    <p:sldId id="381" r:id="rId5"/>
    <p:sldId id="382" r:id="rId6"/>
    <p:sldId id="427" r:id="rId7"/>
    <p:sldId id="330" r:id="rId8"/>
    <p:sldId id="331" r:id="rId9"/>
    <p:sldId id="333" r:id="rId10"/>
    <p:sldId id="334" r:id="rId11"/>
    <p:sldId id="336" r:id="rId12"/>
    <p:sldId id="337" r:id="rId13"/>
    <p:sldId id="425" r:id="rId14"/>
    <p:sldId id="367" r:id="rId15"/>
    <p:sldId id="369" r:id="rId16"/>
    <p:sldId id="370" r:id="rId17"/>
  </p:sldIdLst>
  <p:sldSz cx="9144000" cy="6858000" type="screen4x3"/>
  <p:notesSz cx="7099300" cy="10234613"/>
  <p:custDataLst>
    <p:tags r:id="rId20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ヒラギノ角ゴ Pro W3"/>
        <a:cs typeface="ヒラギノ角ゴ Pro W3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orient="horz">
          <p15:clr>
            <a:srgbClr val="A4A3A4"/>
          </p15:clr>
        </p15:guide>
        <p15:guide id="3" orient="horz" pos="432">
          <p15:clr>
            <a:srgbClr val="A4A3A4"/>
          </p15:clr>
        </p15:guide>
        <p15:guide id="4" orient="horz" pos="768">
          <p15:clr>
            <a:srgbClr val="A4A3A4"/>
          </p15:clr>
        </p15:guide>
        <p15:guide id="5" orient="horz" pos="1008">
          <p15:clr>
            <a:srgbClr val="A4A3A4"/>
          </p15:clr>
        </p15:guide>
        <p15:guide id="6" orient="horz" pos="1392">
          <p15:clr>
            <a:srgbClr val="A4A3A4"/>
          </p15:clr>
        </p15:guide>
        <p15:guide id="7" orient="horz" pos="1584">
          <p15:clr>
            <a:srgbClr val="A4A3A4"/>
          </p15:clr>
        </p15:guide>
        <p15:guide id="8" pos="2880">
          <p15:clr>
            <a:srgbClr val="A4A3A4"/>
          </p15:clr>
        </p15:guide>
        <p15:guide id="9">
          <p15:clr>
            <a:srgbClr val="A4A3A4"/>
          </p15:clr>
        </p15:guide>
        <p15:guide id="10" pos="624">
          <p15:clr>
            <a:srgbClr val="A4A3A4"/>
          </p15:clr>
        </p15:guide>
        <p15:guide id="11" pos="844">
          <p15:clr>
            <a:srgbClr val="A4A3A4"/>
          </p15:clr>
        </p15:guide>
        <p15:guide id="12" pos="103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raveenkumar, RS" initials="PR" lastIdx="3" clrIdx="0"/>
  <p:cmAuthor id="1" name="Dlf-lw" initials="D" lastIdx="5" clrIdx="1"/>
  <p:cmAuthor id="2" name="lw_dlf" initials="l" lastIdx="2" clrIdx="2"/>
  <p:cmAuthor id="3" name="Samson, Akshay" initials="SA" lastIdx="1" clrIdx="3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A3"/>
    <a:srgbClr val="FF0000"/>
    <a:srgbClr val="CC3300"/>
    <a:srgbClr val="99FF33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55" autoAdjust="0"/>
    <p:restoredTop sz="86457" autoAdjust="0"/>
  </p:normalViewPr>
  <p:slideViewPr>
    <p:cSldViewPr>
      <p:cViewPr>
        <p:scale>
          <a:sx n="89" d="100"/>
          <a:sy n="89" d="100"/>
        </p:scale>
        <p:origin x="-1512" y="192"/>
      </p:cViewPr>
      <p:guideLst>
        <p:guide orient="horz" pos="2160"/>
        <p:guide orient="horz"/>
        <p:guide orient="horz" pos="432"/>
        <p:guide orient="horz" pos="768"/>
        <p:guide orient="horz" pos="1008"/>
        <p:guide orient="horz" pos="1392"/>
        <p:guide orient="horz" pos="1584"/>
        <p:guide pos="2880"/>
        <p:guide/>
        <p:guide pos="624"/>
        <p:guide pos="844"/>
        <p:guide pos="103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4" d="100"/>
        <a:sy n="34" d="100"/>
      </p:scale>
      <p:origin x="0" y="0"/>
    </p:cViewPr>
  </p:sorterViewPr>
  <p:notesViewPr>
    <p:cSldViewPr>
      <p:cViewPr>
        <p:scale>
          <a:sx n="90" d="100"/>
          <a:sy n="90" d="100"/>
        </p:scale>
        <p:origin x="-3048" y="-72"/>
      </p:cViewPr>
      <p:guideLst>
        <p:guide orient="horz" pos="3224"/>
        <p:guide pos="2236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03112A-0F7A-4725-ABFC-17A964C302AE}" type="doc">
      <dgm:prSet loTypeId="urn:microsoft.com/office/officeart/2005/8/layout/arrow3" loCatId="relationship" qsTypeId="urn:microsoft.com/office/officeart/2005/8/quickstyle/simple1#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C0265E3D-6486-47B2-87BE-67AE90A537E4}">
      <dgm:prSet phldrT="[Text]"/>
      <dgm:spPr/>
      <dgm:t>
        <a:bodyPr/>
        <a:lstStyle/>
        <a:p>
          <a:r>
            <a:rPr lang="en-US" dirty="0" smtClean="0"/>
            <a:t>User’s Needs</a:t>
          </a:r>
          <a:endParaRPr lang="en-US" dirty="0"/>
        </a:p>
      </dgm:t>
    </dgm:pt>
    <dgm:pt modelId="{B306E37F-E2FC-4B22-83E7-EB9543F975D5}" type="parTrans" cxnId="{967B716B-D938-4D92-B70E-8A916F1623ED}">
      <dgm:prSet/>
      <dgm:spPr/>
      <dgm:t>
        <a:bodyPr/>
        <a:lstStyle/>
        <a:p>
          <a:endParaRPr lang="en-US"/>
        </a:p>
      </dgm:t>
    </dgm:pt>
    <dgm:pt modelId="{FB1CB80B-7A07-480F-95B2-524B57C67684}" type="sibTrans" cxnId="{967B716B-D938-4D92-B70E-8A916F1623ED}">
      <dgm:prSet/>
      <dgm:spPr/>
      <dgm:t>
        <a:bodyPr/>
        <a:lstStyle/>
        <a:p>
          <a:endParaRPr lang="en-US"/>
        </a:p>
      </dgm:t>
    </dgm:pt>
    <dgm:pt modelId="{8B5E8458-70E0-4F85-A1E1-DD095CCA4407}">
      <dgm:prSet phldrT="[Text]"/>
      <dgm:spPr/>
      <dgm:t>
        <a:bodyPr/>
        <a:lstStyle/>
        <a:p>
          <a:r>
            <a:rPr lang="en-US" dirty="0" smtClean="0"/>
            <a:t>MIS Offerings</a:t>
          </a:r>
          <a:endParaRPr lang="en-US" dirty="0"/>
        </a:p>
      </dgm:t>
    </dgm:pt>
    <dgm:pt modelId="{197541BB-CA12-42D1-BE18-E44C28BFE932}" type="parTrans" cxnId="{92E81DAF-8AFD-415E-9CEA-FF74C6A321CE}">
      <dgm:prSet/>
      <dgm:spPr/>
      <dgm:t>
        <a:bodyPr/>
        <a:lstStyle/>
        <a:p>
          <a:endParaRPr lang="en-US"/>
        </a:p>
      </dgm:t>
    </dgm:pt>
    <dgm:pt modelId="{30940D5C-5EDB-40A2-8AEE-EE8557E163F0}" type="sibTrans" cxnId="{92E81DAF-8AFD-415E-9CEA-FF74C6A321CE}">
      <dgm:prSet/>
      <dgm:spPr/>
      <dgm:t>
        <a:bodyPr/>
        <a:lstStyle/>
        <a:p>
          <a:endParaRPr lang="en-US"/>
        </a:p>
      </dgm:t>
    </dgm:pt>
    <dgm:pt modelId="{6D5D877D-B0F4-4997-894A-7D2CBA76BA34}" type="pres">
      <dgm:prSet presAssocID="{FA03112A-0F7A-4725-ABFC-17A964C302AE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C5F069A-336F-438E-9124-933D9EC43AB4}" type="pres">
      <dgm:prSet presAssocID="{FA03112A-0F7A-4725-ABFC-17A964C302AE}" presName="divider" presStyleLbl="fgShp" presStyleIdx="0" presStyleCnt="1"/>
      <dgm:spPr/>
    </dgm:pt>
    <dgm:pt modelId="{64BA7C6E-4515-4A56-9411-913160E0961E}" type="pres">
      <dgm:prSet presAssocID="{C0265E3D-6486-47B2-87BE-67AE90A537E4}" presName="downArrow" presStyleLbl="node1" presStyleIdx="0" presStyleCnt="2"/>
      <dgm:spPr/>
    </dgm:pt>
    <dgm:pt modelId="{429577BA-EB28-4D02-AF8A-607850A11DE5}" type="pres">
      <dgm:prSet presAssocID="{C0265E3D-6486-47B2-87BE-67AE90A537E4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2AC329-F3FF-436A-9CD7-6CD1EE385481}" type="pres">
      <dgm:prSet presAssocID="{8B5E8458-70E0-4F85-A1E1-DD095CCA4407}" presName="upArrow" presStyleLbl="node1" presStyleIdx="1" presStyleCnt="2"/>
      <dgm:spPr/>
    </dgm:pt>
    <dgm:pt modelId="{64CA9B14-D1C5-452F-8018-E8CC0B80E5EE}" type="pres">
      <dgm:prSet presAssocID="{8B5E8458-70E0-4F85-A1E1-DD095CCA4407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828A552-9DD0-42C7-8B3D-12B066B3258F}" type="presOf" srcId="{FA03112A-0F7A-4725-ABFC-17A964C302AE}" destId="{6D5D877D-B0F4-4997-894A-7D2CBA76BA34}" srcOrd="0" destOrd="0" presId="urn:microsoft.com/office/officeart/2005/8/layout/arrow3"/>
    <dgm:cxn modelId="{23E6F503-E257-4248-9E9E-52BC3B9ED8FF}" type="presOf" srcId="{C0265E3D-6486-47B2-87BE-67AE90A537E4}" destId="{429577BA-EB28-4D02-AF8A-607850A11DE5}" srcOrd="0" destOrd="0" presId="urn:microsoft.com/office/officeart/2005/8/layout/arrow3"/>
    <dgm:cxn modelId="{967B716B-D938-4D92-B70E-8A916F1623ED}" srcId="{FA03112A-0F7A-4725-ABFC-17A964C302AE}" destId="{C0265E3D-6486-47B2-87BE-67AE90A537E4}" srcOrd="0" destOrd="0" parTransId="{B306E37F-E2FC-4B22-83E7-EB9543F975D5}" sibTransId="{FB1CB80B-7A07-480F-95B2-524B57C67684}"/>
    <dgm:cxn modelId="{7E0E8521-57AD-490F-BEC6-85E3BAA16896}" type="presOf" srcId="{8B5E8458-70E0-4F85-A1E1-DD095CCA4407}" destId="{64CA9B14-D1C5-452F-8018-E8CC0B80E5EE}" srcOrd="0" destOrd="0" presId="urn:microsoft.com/office/officeart/2005/8/layout/arrow3"/>
    <dgm:cxn modelId="{92E81DAF-8AFD-415E-9CEA-FF74C6A321CE}" srcId="{FA03112A-0F7A-4725-ABFC-17A964C302AE}" destId="{8B5E8458-70E0-4F85-A1E1-DD095CCA4407}" srcOrd="1" destOrd="0" parTransId="{197541BB-CA12-42D1-BE18-E44C28BFE932}" sibTransId="{30940D5C-5EDB-40A2-8AEE-EE8557E163F0}"/>
    <dgm:cxn modelId="{AD1AB07B-A53A-4885-85BB-93774D2421F1}" type="presParOf" srcId="{6D5D877D-B0F4-4997-894A-7D2CBA76BA34}" destId="{1C5F069A-336F-438E-9124-933D9EC43AB4}" srcOrd="0" destOrd="0" presId="urn:microsoft.com/office/officeart/2005/8/layout/arrow3"/>
    <dgm:cxn modelId="{35E7881F-F3B9-4F8E-B847-4781B81E231C}" type="presParOf" srcId="{6D5D877D-B0F4-4997-894A-7D2CBA76BA34}" destId="{64BA7C6E-4515-4A56-9411-913160E0961E}" srcOrd="1" destOrd="0" presId="urn:microsoft.com/office/officeart/2005/8/layout/arrow3"/>
    <dgm:cxn modelId="{4CFAD80D-73FB-408D-ABD6-41244E880E5D}" type="presParOf" srcId="{6D5D877D-B0F4-4997-894A-7D2CBA76BA34}" destId="{429577BA-EB28-4D02-AF8A-607850A11DE5}" srcOrd="2" destOrd="0" presId="urn:microsoft.com/office/officeart/2005/8/layout/arrow3"/>
    <dgm:cxn modelId="{9204FCFC-52D0-40D1-9604-5D7C05448125}" type="presParOf" srcId="{6D5D877D-B0F4-4997-894A-7D2CBA76BA34}" destId="{882AC329-F3FF-436A-9CD7-6CD1EE385481}" srcOrd="3" destOrd="0" presId="urn:microsoft.com/office/officeart/2005/8/layout/arrow3"/>
    <dgm:cxn modelId="{030A609A-5F34-4121-B826-792CF625C0F1}" type="presParOf" srcId="{6D5D877D-B0F4-4997-894A-7D2CBA76BA34}" destId="{64CA9B14-D1C5-452F-8018-E8CC0B80E5EE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4839D0-0BBF-4DFD-B64A-0EFC6257C989}" type="doc">
      <dgm:prSet loTypeId="urn:microsoft.com/office/officeart/2005/8/layout/vList2" loCatId="list" qsTypeId="urn:microsoft.com/office/officeart/2005/8/quickstyle/simple1#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1F0C20-B893-4E08-A30B-3349D4A7AC49}">
      <dgm:prSet/>
      <dgm:spPr/>
      <dgm:t>
        <a:bodyPr/>
        <a:lstStyle/>
        <a:p>
          <a:pPr rtl="0"/>
          <a:r>
            <a:rPr lang="en-US" b="0" dirty="0" smtClean="0"/>
            <a:t>Internal data</a:t>
          </a:r>
          <a:endParaRPr lang="en-US" b="0" dirty="0"/>
        </a:p>
      </dgm:t>
    </dgm:pt>
    <dgm:pt modelId="{B5DFBF4C-9FAC-4DDE-BE64-B762BF3CBED5}" type="parTrans" cxnId="{E651EBE6-CC08-444D-97EB-303953EB773F}">
      <dgm:prSet/>
      <dgm:spPr/>
      <dgm:t>
        <a:bodyPr/>
        <a:lstStyle/>
        <a:p>
          <a:endParaRPr lang="en-US"/>
        </a:p>
      </dgm:t>
    </dgm:pt>
    <dgm:pt modelId="{F51970F2-94A2-40F7-AE8F-75EA767C76C0}" type="sibTrans" cxnId="{E651EBE6-CC08-444D-97EB-303953EB773F}">
      <dgm:prSet/>
      <dgm:spPr/>
      <dgm:t>
        <a:bodyPr/>
        <a:lstStyle/>
        <a:p>
          <a:endParaRPr lang="en-US"/>
        </a:p>
      </dgm:t>
    </dgm:pt>
    <dgm:pt modelId="{0249D508-0EE1-49AB-9BD9-EAB9C8312CB6}">
      <dgm:prSet/>
      <dgm:spPr/>
      <dgm:t>
        <a:bodyPr/>
        <a:lstStyle/>
        <a:p>
          <a:pPr rtl="0"/>
          <a:r>
            <a:rPr lang="en-US" b="0" dirty="0" smtClean="0"/>
            <a:t>Competitive marketing intelligence</a:t>
          </a:r>
          <a:endParaRPr lang="en-US" dirty="0"/>
        </a:p>
      </dgm:t>
    </dgm:pt>
    <dgm:pt modelId="{A1585177-9D1E-403C-8D89-E4DFB1F8F0CC}" type="parTrans" cxnId="{46BC1584-9729-41DD-9CCB-9425E912168B}">
      <dgm:prSet/>
      <dgm:spPr/>
      <dgm:t>
        <a:bodyPr/>
        <a:lstStyle/>
        <a:p>
          <a:endParaRPr lang="en-US"/>
        </a:p>
      </dgm:t>
    </dgm:pt>
    <dgm:pt modelId="{8C17F790-E2FE-47F5-8CBB-C4B7530D0C4C}" type="sibTrans" cxnId="{46BC1584-9729-41DD-9CCB-9425E912168B}">
      <dgm:prSet/>
      <dgm:spPr/>
      <dgm:t>
        <a:bodyPr/>
        <a:lstStyle/>
        <a:p>
          <a:endParaRPr lang="en-US"/>
        </a:p>
      </dgm:t>
    </dgm:pt>
    <dgm:pt modelId="{F4ED94EE-A766-426D-A685-E708ED137C8C}">
      <dgm:prSet/>
      <dgm:spPr/>
      <dgm:t>
        <a:bodyPr/>
        <a:lstStyle/>
        <a:p>
          <a:pPr rtl="0"/>
          <a:r>
            <a:rPr lang="en-US" b="0" dirty="0" smtClean="0"/>
            <a:t>Marketing research</a:t>
          </a:r>
          <a:endParaRPr lang="en-US" dirty="0"/>
        </a:p>
      </dgm:t>
    </dgm:pt>
    <dgm:pt modelId="{57E9A437-FC88-4CB5-9F38-35E0A8C7523A}" type="parTrans" cxnId="{DDE7A17A-1DF1-4C22-B6BA-A3642007834B}">
      <dgm:prSet/>
      <dgm:spPr/>
      <dgm:t>
        <a:bodyPr/>
        <a:lstStyle/>
        <a:p>
          <a:endParaRPr lang="en-US"/>
        </a:p>
      </dgm:t>
    </dgm:pt>
    <dgm:pt modelId="{FD7BE32A-177B-4ED2-890C-924420BABC14}" type="sibTrans" cxnId="{DDE7A17A-1DF1-4C22-B6BA-A3642007834B}">
      <dgm:prSet/>
      <dgm:spPr/>
      <dgm:t>
        <a:bodyPr/>
        <a:lstStyle/>
        <a:p>
          <a:endParaRPr lang="en-US"/>
        </a:p>
      </dgm:t>
    </dgm:pt>
    <dgm:pt modelId="{FFB8D1D3-ED23-4DBC-8503-0305F6A2850F}" type="pres">
      <dgm:prSet presAssocID="{E14839D0-0BBF-4DFD-B64A-0EFC6257C98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6C7668A-A0E5-490A-AA73-F5A87C82B03D}" type="pres">
      <dgm:prSet presAssocID="{6E1F0C20-B893-4E08-A30B-3349D4A7AC4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D036CA-9337-4A83-8761-24C5561F45B0}" type="pres">
      <dgm:prSet presAssocID="{F51970F2-94A2-40F7-AE8F-75EA767C76C0}" presName="spacer" presStyleCnt="0"/>
      <dgm:spPr/>
    </dgm:pt>
    <dgm:pt modelId="{9E8AAAC0-111B-4605-A4E3-9DD4D238F61A}" type="pres">
      <dgm:prSet presAssocID="{0249D508-0EE1-49AB-9BD9-EAB9C8312CB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EF8A89-B691-4E90-9433-A4C2DE9EE354}" type="pres">
      <dgm:prSet presAssocID="{8C17F790-E2FE-47F5-8CBB-C4B7530D0C4C}" presName="spacer" presStyleCnt="0"/>
      <dgm:spPr/>
    </dgm:pt>
    <dgm:pt modelId="{34E46003-3E9E-4102-8F8D-0C0F42C021AA}" type="pres">
      <dgm:prSet presAssocID="{F4ED94EE-A766-426D-A685-E708ED137C8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DE7A17A-1DF1-4C22-B6BA-A3642007834B}" srcId="{E14839D0-0BBF-4DFD-B64A-0EFC6257C989}" destId="{F4ED94EE-A766-426D-A685-E708ED137C8C}" srcOrd="2" destOrd="0" parTransId="{57E9A437-FC88-4CB5-9F38-35E0A8C7523A}" sibTransId="{FD7BE32A-177B-4ED2-890C-924420BABC14}"/>
    <dgm:cxn modelId="{46BC1584-9729-41DD-9CCB-9425E912168B}" srcId="{E14839D0-0BBF-4DFD-B64A-0EFC6257C989}" destId="{0249D508-0EE1-49AB-9BD9-EAB9C8312CB6}" srcOrd="1" destOrd="0" parTransId="{A1585177-9D1E-403C-8D89-E4DFB1F8F0CC}" sibTransId="{8C17F790-E2FE-47F5-8CBB-C4B7530D0C4C}"/>
    <dgm:cxn modelId="{ED9BBA25-2859-4107-84F3-7546030D85C9}" type="presOf" srcId="{6E1F0C20-B893-4E08-A30B-3349D4A7AC49}" destId="{E6C7668A-A0E5-490A-AA73-F5A87C82B03D}" srcOrd="0" destOrd="0" presId="urn:microsoft.com/office/officeart/2005/8/layout/vList2"/>
    <dgm:cxn modelId="{F6B9E89F-6E86-43DC-8067-E1AC7F7CD3D9}" type="presOf" srcId="{F4ED94EE-A766-426D-A685-E708ED137C8C}" destId="{34E46003-3E9E-4102-8F8D-0C0F42C021AA}" srcOrd="0" destOrd="0" presId="urn:microsoft.com/office/officeart/2005/8/layout/vList2"/>
    <dgm:cxn modelId="{F4B107EC-D9F9-4896-A083-68C2820DD999}" type="presOf" srcId="{E14839D0-0BBF-4DFD-B64A-0EFC6257C989}" destId="{FFB8D1D3-ED23-4DBC-8503-0305F6A2850F}" srcOrd="0" destOrd="0" presId="urn:microsoft.com/office/officeart/2005/8/layout/vList2"/>
    <dgm:cxn modelId="{E651EBE6-CC08-444D-97EB-303953EB773F}" srcId="{E14839D0-0BBF-4DFD-B64A-0EFC6257C989}" destId="{6E1F0C20-B893-4E08-A30B-3349D4A7AC49}" srcOrd="0" destOrd="0" parTransId="{B5DFBF4C-9FAC-4DDE-BE64-B762BF3CBED5}" sibTransId="{F51970F2-94A2-40F7-AE8F-75EA767C76C0}"/>
    <dgm:cxn modelId="{A0ABC230-D551-4825-A7BC-5DD2AF90FE5E}" type="presOf" srcId="{0249D508-0EE1-49AB-9BD9-EAB9C8312CB6}" destId="{9E8AAAC0-111B-4605-A4E3-9DD4D238F61A}" srcOrd="0" destOrd="0" presId="urn:microsoft.com/office/officeart/2005/8/layout/vList2"/>
    <dgm:cxn modelId="{E4C3E2F0-D7AA-4B75-8DA5-525F39B10B22}" type="presParOf" srcId="{FFB8D1D3-ED23-4DBC-8503-0305F6A2850F}" destId="{E6C7668A-A0E5-490A-AA73-F5A87C82B03D}" srcOrd="0" destOrd="0" presId="urn:microsoft.com/office/officeart/2005/8/layout/vList2"/>
    <dgm:cxn modelId="{5350CB4A-C2AC-4D38-B7FF-9C2EE3FCB944}" type="presParOf" srcId="{FFB8D1D3-ED23-4DBC-8503-0305F6A2850F}" destId="{14D036CA-9337-4A83-8761-24C5561F45B0}" srcOrd="1" destOrd="0" presId="urn:microsoft.com/office/officeart/2005/8/layout/vList2"/>
    <dgm:cxn modelId="{2E881244-F259-4998-9FBD-2860776B0CF2}" type="presParOf" srcId="{FFB8D1D3-ED23-4DBC-8503-0305F6A2850F}" destId="{9E8AAAC0-111B-4605-A4E3-9DD4D238F61A}" srcOrd="2" destOrd="0" presId="urn:microsoft.com/office/officeart/2005/8/layout/vList2"/>
    <dgm:cxn modelId="{4F112B17-25BF-4CA7-8934-04085E9053A9}" type="presParOf" srcId="{FFB8D1D3-ED23-4DBC-8503-0305F6A2850F}" destId="{8EEF8A89-B691-4E90-9433-A4C2DE9EE354}" srcOrd="3" destOrd="0" presId="urn:microsoft.com/office/officeart/2005/8/layout/vList2"/>
    <dgm:cxn modelId="{0125540E-F57A-4F60-813D-263EA582CA5B}" type="presParOf" srcId="{FFB8D1D3-ED23-4DBC-8503-0305F6A2850F}" destId="{34E46003-3E9E-4102-8F8D-0C0F42C021A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9F5AC1-70FC-4322-BE67-964C5D096A86}" type="doc">
      <dgm:prSet loTypeId="urn:microsoft.com/office/officeart/2005/8/layout/radial4" loCatId="relationship" qsTypeId="urn:microsoft.com/office/officeart/2005/8/quickstyle/simple1#10" qsCatId="simple" csTypeId="urn:microsoft.com/office/officeart/2005/8/colors/colorful1#6" csCatId="colorful" phldr="1"/>
      <dgm:spPr/>
      <dgm:t>
        <a:bodyPr/>
        <a:lstStyle/>
        <a:p>
          <a:endParaRPr lang="en-US"/>
        </a:p>
      </dgm:t>
    </dgm:pt>
    <dgm:pt modelId="{01DF7E18-DA95-4C68-8F6D-1C646E686D13}">
      <dgm:prSet custT="1"/>
      <dgm:spPr/>
      <dgm:t>
        <a:bodyPr/>
        <a:lstStyle/>
        <a:p>
          <a:pPr rtl="0"/>
          <a:r>
            <a:rPr lang="en-US" sz="2000" b="1" dirty="0" smtClean="0">
              <a:solidFill>
                <a:schemeClr val="tx1"/>
              </a:solidFill>
            </a:rPr>
            <a:t>Mechanical devices</a:t>
          </a:r>
          <a:endParaRPr lang="en-US" sz="2000" b="1" dirty="0">
            <a:solidFill>
              <a:schemeClr val="tx1"/>
            </a:solidFill>
          </a:endParaRPr>
        </a:p>
      </dgm:t>
    </dgm:pt>
    <dgm:pt modelId="{FDC77A46-C839-4D03-8AD7-A9DA4192ECBA}" type="parTrans" cxnId="{CA0BBDDD-7822-4ED2-9983-7F3B8056CC9D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FF6CD071-46D2-423F-B5C2-9C8300941E6A}" type="sibTrans" cxnId="{CA0BBDDD-7822-4ED2-9983-7F3B8056CC9D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E8576EDB-A041-4882-8124-CEF2308A214D}">
      <dgm:prSet custT="1"/>
      <dgm:spPr/>
      <dgm:t>
        <a:bodyPr/>
        <a:lstStyle/>
        <a:p>
          <a:pPr rtl="0"/>
          <a:r>
            <a:rPr lang="en-US" sz="2000" b="1" dirty="0" smtClean="0">
              <a:solidFill>
                <a:schemeClr val="tx1"/>
              </a:solidFill>
            </a:rPr>
            <a:t>People meters</a:t>
          </a:r>
          <a:endParaRPr lang="en-US" sz="2000" b="1" dirty="0">
            <a:solidFill>
              <a:schemeClr val="tx1"/>
            </a:solidFill>
          </a:endParaRPr>
        </a:p>
      </dgm:t>
    </dgm:pt>
    <dgm:pt modelId="{6431112C-06B0-4132-8FD5-B84B8686B3A2}" type="parTrans" cxnId="{24E6482F-831B-402B-86AA-BA032B707B47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03F7FFAF-01CD-4502-966E-606E55763D69}" type="sibTrans" cxnId="{24E6482F-831B-402B-86AA-BA032B707B47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37A177F1-3637-4B48-97F1-6E8B34DDEC2A}">
      <dgm:prSet custT="1"/>
      <dgm:spPr/>
      <dgm:t>
        <a:bodyPr/>
        <a:lstStyle/>
        <a:p>
          <a:pPr rtl="0"/>
          <a:r>
            <a:rPr lang="en-US" sz="2000" b="1" dirty="0" smtClean="0">
              <a:solidFill>
                <a:schemeClr val="tx1"/>
              </a:solidFill>
            </a:rPr>
            <a:t>Checkout scanners</a:t>
          </a:r>
          <a:endParaRPr lang="en-US" sz="2000" b="1" dirty="0">
            <a:solidFill>
              <a:schemeClr val="tx1"/>
            </a:solidFill>
          </a:endParaRPr>
        </a:p>
      </dgm:t>
    </dgm:pt>
    <dgm:pt modelId="{8EE509CB-2F7F-4E08-8684-83DAA693B1C3}" type="parTrans" cxnId="{2F83CCC9-4210-4932-BB65-722F9761F18A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DB95C2ED-4164-4C8B-805B-E50477E97486}" type="sibTrans" cxnId="{2F83CCC9-4210-4932-BB65-722F9761F18A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A5619CC1-9993-4918-A891-14C014FED2E8}">
      <dgm:prSet custT="1"/>
      <dgm:spPr/>
      <dgm:t>
        <a:bodyPr/>
        <a:lstStyle/>
        <a:p>
          <a:pPr rtl="0"/>
          <a:r>
            <a:rPr lang="en-US" sz="2000" b="1" dirty="0" err="1" smtClean="0">
              <a:solidFill>
                <a:schemeClr val="tx1"/>
              </a:solidFill>
            </a:rPr>
            <a:t>Neuro</a:t>
          </a:r>
          <a:r>
            <a:rPr lang="en-US" sz="2000" b="1" dirty="0" smtClean="0">
              <a:solidFill>
                <a:schemeClr val="tx1"/>
              </a:solidFill>
            </a:rPr>
            <a:t>-</a:t>
          </a:r>
        </a:p>
        <a:p>
          <a:pPr rtl="0"/>
          <a:r>
            <a:rPr lang="en-US" sz="2000" b="1" dirty="0" smtClean="0">
              <a:solidFill>
                <a:schemeClr val="tx1"/>
              </a:solidFill>
            </a:rPr>
            <a:t>marketing</a:t>
          </a:r>
          <a:endParaRPr lang="en-US" sz="2000" b="1" dirty="0">
            <a:solidFill>
              <a:schemeClr val="tx1"/>
            </a:solidFill>
          </a:endParaRPr>
        </a:p>
      </dgm:t>
    </dgm:pt>
    <dgm:pt modelId="{5A0B3708-44C2-4893-AC16-A499EABF493B}" type="parTrans" cxnId="{D6FB3BDF-0AB9-4EAF-BC02-94E362052A63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71A73A52-D9EB-4C1B-B4FE-A7F6B571965B}" type="sibTrans" cxnId="{D6FB3BDF-0AB9-4EAF-BC02-94E362052A63}">
      <dgm:prSet/>
      <dgm:spPr/>
      <dgm:t>
        <a:bodyPr/>
        <a:lstStyle/>
        <a:p>
          <a:endParaRPr lang="en-US" sz="2000" b="1">
            <a:solidFill>
              <a:schemeClr val="tx1"/>
            </a:solidFill>
          </a:endParaRPr>
        </a:p>
      </dgm:t>
    </dgm:pt>
    <dgm:pt modelId="{E990FEF4-71FF-4157-B7B0-278AD2A6042B}" type="pres">
      <dgm:prSet presAssocID="{D89F5AC1-70FC-4322-BE67-964C5D096A86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C330E81-BEA3-40F1-A722-00625DC97E16}" type="pres">
      <dgm:prSet presAssocID="{01DF7E18-DA95-4C68-8F6D-1C646E686D13}" presName="centerShape" presStyleLbl="node0" presStyleIdx="0" presStyleCnt="1" custScaleX="124849"/>
      <dgm:spPr/>
      <dgm:t>
        <a:bodyPr/>
        <a:lstStyle/>
        <a:p>
          <a:endParaRPr lang="en-US"/>
        </a:p>
      </dgm:t>
    </dgm:pt>
    <dgm:pt modelId="{AA201467-7304-4269-99E5-7861D47F745D}" type="pres">
      <dgm:prSet presAssocID="{6431112C-06B0-4132-8FD5-B84B8686B3A2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0A732A2A-3EE1-4CE0-A3C3-19D3BE65004A}" type="pres">
      <dgm:prSet presAssocID="{E8576EDB-A041-4882-8124-CEF2308A21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CA58CB-D64E-4E87-9EF6-9A901A0E6072}" type="pres">
      <dgm:prSet presAssocID="{8EE509CB-2F7F-4E08-8684-83DAA693B1C3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FB6956D4-2220-411F-808B-CB807C90CA93}" type="pres">
      <dgm:prSet presAssocID="{37A177F1-3637-4B48-97F1-6E8B34DDEC2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B4FB3F-0D94-4036-B40A-1B79390B5B7D}" type="pres">
      <dgm:prSet presAssocID="{5A0B3708-44C2-4893-AC16-A499EABF493B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FFE81683-BEB9-4F9F-8291-8D1B0157FE56}" type="pres">
      <dgm:prSet presAssocID="{A5619CC1-9993-4918-A891-14C014FED2E8}" presName="node" presStyleLbl="node1" presStyleIdx="2" presStyleCnt="3" custScaleX="90967" custScaleY="8235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013B4EA-6ECF-47C1-B240-CB62D3C4EF8F}" type="presOf" srcId="{5A0B3708-44C2-4893-AC16-A499EABF493B}" destId="{5FB4FB3F-0D94-4036-B40A-1B79390B5B7D}" srcOrd="0" destOrd="0" presId="urn:microsoft.com/office/officeart/2005/8/layout/radial4"/>
    <dgm:cxn modelId="{D4B70F3C-90BC-4FF5-A2BB-9CFBDDC46FB8}" type="presOf" srcId="{8EE509CB-2F7F-4E08-8684-83DAA693B1C3}" destId="{29CA58CB-D64E-4E87-9EF6-9A901A0E6072}" srcOrd="0" destOrd="0" presId="urn:microsoft.com/office/officeart/2005/8/layout/radial4"/>
    <dgm:cxn modelId="{D3DBCF7A-FEC0-44C7-A3A7-A5E5DD1094C4}" type="presOf" srcId="{D89F5AC1-70FC-4322-BE67-964C5D096A86}" destId="{E990FEF4-71FF-4157-B7B0-278AD2A6042B}" srcOrd="0" destOrd="0" presId="urn:microsoft.com/office/officeart/2005/8/layout/radial4"/>
    <dgm:cxn modelId="{1C073B47-8DF9-477A-8B72-DD876C9F0C9F}" type="presOf" srcId="{01DF7E18-DA95-4C68-8F6D-1C646E686D13}" destId="{CC330E81-BEA3-40F1-A722-00625DC97E16}" srcOrd="0" destOrd="0" presId="urn:microsoft.com/office/officeart/2005/8/layout/radial4"/>
    <dgm:cxn modelId="{9E605C07-B010-495E-AA63-B45D622D8BF3}" type="presOf" srcId="{6431112C-06B0-4132-8FD5-B84B8686B3A2}" destId="{AA201467-7304-4269-99E5-7861D47F745D}" srcOrd="0" destOrd="0" presId="urn:microsoft.com/office/officeart/2005/8/layout/radial4"/>
    <dgm:cxn modelId="{24E6482F-831B-402B-86AA-BA032B707B47}" srcId="{01DF7E18-DA95-4C68-8F6D-1C646E686D13}" destId="{E8576EDB-A041-4882-8124-CEF2308A214D}" srcOrd="0" destOrd="0" parTransId="{6431112C-06B0-4132-8FD5-B84B8686B3A2}" sibTransId="{03F7FFAF-01CD-4502-966E-606E55763D69}"/>
    <dgm:cxn modelId="{2F83CCC9-4210-4932-BB65-722F9761F18A}" srcId="{01DF7E18-DA95-4C68-8F6D-1C646E686D13}" destId="{37A177F1-3637-4B48-97F1-6E8B34DDEC2A}" srcOrd="1" destOrd="0" parTransId="{8EE509CB-2F7F-4E08-8684-83DAA693B1C3}" sibTransId="{DB95C2ED-4164-4C8B-805B-E50477E97486}"/>
    <dgm:cxn modelId="{BD63819F-B31D-408D-A367-A61BB9FE1346}" type="presOf" srcId="{E8576EDB-A041-4882-8124-CEF2308A214D}" destId="{0A732A2A-3EE1-4CE0-A3C3-19D3BE65004A}" srcOrd="0" destOrd="0" presId="urn:microsoft.com/office/officeart/2005/8/layout/radial4"/>
    <dgm:cxn modelId="{CA0BBDDD-7822-4ED2-9983-7F3B8056CC9D}" srcId="{D89F5AC1-70FC-4322-BE67-964C5D096A86}" destId="{01DF7E18-DA95-4C68-8F6D-1C646E686D13}" srcOrd="0" destOrd="0" parTransId="{FDC77A46-C839-4D03-8AD7-A9DA4192ECBA}" sibTransId="{FF6CD071-46D2-423F-B5C2-9C8300941E6A}"/>
    <dgm:cxn modelId="{C2551C0D-593D-4E70-B8D6-EFF49167E6FE}" type="presOf" srcId="{A5619CC1-9993-4918-A891-14C014FED2E8}" destId="{FFE81683-BEB9-4F9F-8291-8D1B0157FE56}" srcOrd="0" destOrd="0" presId="urn:microsoft.com/office/officeart/2005/8/layout/radial4"/>
    <dgm:cxn modelId="{855FF6E1-ADF0-4818-94DB-1DD015714EE4}" type="presOf" srcId="{37A177F1-3637-4B48-97F1-6E8B34DDEC2A}" destId="{FB6956D4-2220-411F-808B-CB807C90CA93}" srcOrd="0" destOrd="0" presId="urn:microsoft.com/office/officeart/2005/8/layout/radial4"/>
    <dgm:cxn modelId="{D6FB3BDF-0AB9-4EAF-BC02-94E362052A63}" srcId="{01DF7E18-DA95-4C68-8F6D-1C646E686D13}" destId="{A5619CC1-9993-4918-A891-14C014FED2E8}" srcOrd="2" destOrd="0" parTransId="{5A0B3708-44C2-4893-AC16-A499EABF493B}" sibTransId="{71A73A52-D9EB-4C1B-B4FE-A7F6B571965B}"/>
    <dgm:cxn modelId="{B4B1152A-A306-42BF-80DB-101C93FB16EA}" type="presParOf" srcId="{E990FEF4-71FF-4157-B7B0-278AD2A6042B}" destId="{CC330E81-BEA3-40F1-A722-00625DC97E16}" srcOrd="0" destOrd="0" presId="urn:microsoft.com/office/officeart/2005/8/layout/radial4"/>
    <dgm:cxn modelId="{F2A83AB4-FE85-4B08-9AFB-84607E891903}" type="presParOf" srcId="{E990FEF4-71FF-4157-B7B0-278AD2A6042B}" destId="{AA201467-7304-4269-99E5-7861D47F745D}" srcOrd="1" destOrd="0" presId="urn:microsoft.com/office/officeart/2005/8/layout/radial4"/>
    <dgm:cxn modelId="{2EA1C27F-3787-4D01-BC46-3589B15AD41F}" type="presParOf" srcId="{E990FEF4-71FF-4157-B7B0-278AD2A6042B}" destId="{0A732A2A-3EE1-4CE0-A3C3-19D3BE65004A}" srcOrd="2" destOrd="0" presId="urn:microsoft.com/office/officeart/2005/8/layout/radial4"/>
    <dgm:cxn modelId="{C8FDC340-E5B1-409A-8C87-CB833B5DB38C}" type="presParOf" srcId="{E990FEF4-71FF-4157-B7B0-278AD2A6042B}" destId="{29CA58CB-D64E-4E87-9EF6-9A901A0E6072}" srcOrd="3" destOrd="0" presId="urn:microsoft.com/office/officeart/2005/8/layout/radial4"/>
    <dgm:cxn modelId="{6C2975B2-D331-4E70-AE63-22ABF1A51A24}" type="presParOf" srcId="{E990FEF4-71FF-4157-B7B0-278AD2A6042B}" destId="{FB6956D4-2220-411F-808B-CB807C90CA93}" srcOrd="4" destOrd="0" presId="urn:microsoft.com/office/officeart/2005/8/layout/radial4"/>
    <dgm:cxn modelId="{A0467595-F746-43BA-BFE7-F3CEFD8B98FA}" type="presParOf" srcId="{E990FEF4-71FF-4157-B7B0-278AD2A6042B}" destId="{5FB4FB3F-0D94-4036-B40A-1B79390B5B7D}" srcOrd="5" destOrd="0" presId="urn:microsoft.com/office/officeart/2005/8/layout/radial4"/>
    <dgm:cxn modelId="{EEF582A1-9FC0-41B6-B045-61199EAED859}" type="presParOf" srcId="{E990FEF4-71FF-4157-B7B0-278AD2A6042B}" destId="{FFE81683-BEB9-4F9F-8291-8D1B0157FE56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9FCED0-4E93-4366-B64D-D780B7B298DD}" type="doc">
      <dgm:prSet loTypeId="urn:microsoft.com/office/officeart/2005/8/layout/default#2" loCatId="list" qsTypeId="urn:microsoft.com/office/officeart/2005/8/quickstyle/simple1#12" qsCatId="simple" csTypeId="urn:microsoft.com/office/officeart/2005/8/colors/colorful1#8" csCatId="colorful" phldr="1"/>
      <dgm:spPr/>
      <dgm:t>
        <a:bodyPr/>
        <a:lstStyle/>
        <a:p>
          <a:endParaRPr lang="en-US"/>
        </a:p>
      </dgm:t>
    </dgm:pt>
    <dgm:pt modelId="{AEAE6E25-0B43-496F-8EC3-C930A3303707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Customer purchases</a:t>
          </a:r>
          <a:endParaRPr lang="en-US" b="1" dirty="0">
            <a:solidFill>
              <a:schemeClr val="tx1"/>
            </a:solidFill>
          </a:endParaRPr>
        </a:p>
      </dgm:t>
    </dgm:pt>
    <dgm:pt modelId="{AFA78214-86BE-4201-8923-92C6217785E9}" type="parTrans" cxnId="{1172D270-464D-4877-A702-5D48D3CF9F3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36DE7BF-AAB0-4D76-92AA-C06B58FA3895}" type="sibTrans" cxnId="{1172D270-464D-4877-A702-5D48D3CF9F3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B95FCAB-9AB1-43EB-85C3-1D19DB016D7B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Sales force contacts</a:t>
          </a:r>
          <a:endParaRPr lang="en-US" b="1" dirty="0">
            <a:solidFill>
              <a:schemeClr val="tx1"/>
            </a:solidFill>
          </a:endParaRPr>
        </a:p>
      </dgm:t>
    </dgm:pt>
    <dgm:pt modelId="{7BC58A2C-3DC6-427A-A7AD-E94336E59D53}" type="parTrans" cxnId="{78C9C76B-9266-44AE-A48E-D1AB6D3D48C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7131419-386B-448F-B8F7-D79690CC5CE4}" type="sibTrans" cxnId="{78C9C76B-9266-44AE-A48E-D1AB6D3D48C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E9AC24A-5EE9-40E8-BFA9-ECEA2C997AF9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Service and support calls</a:t>
          </a:r>
          <a:endParaRPr lang="en-US" b="1" dirty="0">
            <a:solidFill>
              <a:schemeClr val="tx1"/>
            </a:solidFill>
          </a:endParaRPr>
        </a:p>
      </dgm:t>
    </dgm:pt>
    <dgm:pt modelId="{082AB018-BE0C-4919-AB04-F2A51A800E7B}" type="parTrans" cxnId="{BC1EB59C-10C7-4A71-BE32-7A844797370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7F77379-21B4-4839-B63A-4F6029A74B7E}" type="sibTrans" cxnId="{BC1EB59C-10C7-4A71-BE32-7A844797370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1C251A2-5131-47F2-BA85-E6318B73DEB5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Website visits</a:t>
          </a:r>
          <a:endParaRPr lang="en-US" b="1" dirty="0">
            <a:solidFill>
              <a:schemeClr val="tx1"/>
            </a:solidFill>
          </a:endParaRPr>
        </a:p>
      </dgm:t>
    </dgm:pt>
    <dgm:pt modelId="{77DE767C-D727-4B1D-BF52-83F254C1CC4A}" type="parTrans" cxnId="{4A404903-1E10-4F88-9CCE-62CFBD5F71B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FF21A59-7DF5-42BB-9B25-8C0C901ABF2B}" type="sibTrans" cxnId="{4A404903-1E10-4F88-9CCE-62CFBD5F71B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03EAB4F-64B1-405C-BBAF-F573DA66C9D6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Satisfaction surveys</a:t>
          </a:r>
          <a:endParaRPr lang="en-US" b="1" dirty="0">
            <a:solidFill>
              <a:schemeClr val="tx1"/>
            </a:solidFill>
          </a:endParaRPr>
        </a:p>
      </dgm:t>
    </dgm:pt>
    <dgm:pt modelId="{8BF0E6F6-B134-457E-875A-FAD3E2BBAF06}" type="parTrans" cxnId="{7FBDBCF6-C2CA-489C-9DDE-835BEA243EB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11E4096-1918-4C89-ADF7-346276C1DEE8}" type="sibTrans" cxnId="{7FBDBCF6-C2CA-489C-9DDE-835BEA243EB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E8B1A5F-E803-40FB-95B0-138714D9A513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Credit and payment interactions</a:t>
          </a:r>
          <a:endParaRPr lang="en-US" b="1" dirty="0">
            <a:solidFill>
              <a:schemeClr val="tx1"/>
            </a:solidFill>
          </a:endParaRPr>
        </a:p>
      </dgm:t>
    </dgm:pt>
    <dgm:pt modelId="{63488201-DA0A-4A99-94C8-A3B69ABB3561}" type="parTrans" cxnId="{B51AC557-5C77-4DC2-9942-F7601C45C0A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D9B1814-FD88-4FF5-A942-AF2A1BDE8328}" type="sibTrans" cxnId="{B51AC557-5C77-4DC2-9942-F7601C45C0A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A926B0E-F385-446A-9762-5DD7F54E6539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Research studies</a:t>
          </a:r>
          <a:endParaRPr lang="en-US" b="1" dirty="0">
            <a:solidFill>
              <a:schemeClr val="tx1"/>
            </a:solidFill>
          </a:endParaRPr>
        </a:p>
      </dgm:t>
    </dgm:pt>
    <dgm:pt modelId="{9B895D4D-F15E-4BE3-8530-ECE6DE7857A5}" type="parTrans" cxnId="{B40BC46F-BF05-48CE-B01F-8F3B754C823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D72EF39-B0E9-4D01-B038-BB465A966860}" type="sibTrans" cxnId="{B40BC46F-BF05-48CE-B01F-8F3B754C823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0A8DC10-FA5A-4F86-B156-660E9ECEFCC3}" type="pres">
      <dgm:prSet presAssocID="{4E9FCED0-4E93-4366-B64D-D780B7B298D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EF8106-B083-49D0-A92C-BAC6C10E7440}" type="pres">
      <dgm:prSet presAssocID="{AEAE6E25-0B43-496F-8EC3-C930A3303707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33C491-C21A-4AA9-B502-80E2D808308C}" type="pres">
      <dgm:prSet presAssocID="{236DE7BF-AAB0-4D76-92AA-C06B58FA3895}" presName="sibTrans" presStyleCnt="0"/>
      <dgm:spPr/>
    </dgm:pt>
    <dgm:pt modelId="{0242F912-3301-4261-81E7-F04B0A8D5777}" type="pres">
      <dgm:prSet presAssocID="{4B95FCAB-9AB1-43EB-85C3-1D19DB016D7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1D0EFD-C1EA-49F2-80D1-A75854A7DD76}" type="pres">
      <dgm:prSet presAssocID="{77131419-386B-448F-B8F7-D79690CC5CE4}" presName="sibTrans" presStyleCnt="0"/>
      <dgm:spPr/>
    </dgm:pt>
    <dgm:pt modelId="{5C33FDC0-69ED-435A-A86F-96D7E9D055F8}" type="pres">
      <dgm:prSet presAssocID="{3E9AC24A-5EE9-40E8-BFA9-ECEA2C997AF9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89DCAD-8DC5-49C0-A10B-E572F0CAAB1B}" type="pres">
      <dgm:prSet presAssocID="{F7F77379-21B4-4839-B63A-4F6029A74B7E}" presName="sibTrans" presStyleCnt="0"/>
      <dgm:spPr/>
    </dgm:pt>
    <dgm:pt modelId="{751AAF60-EC33-496F-9793-222278028EB8}" type="pres">
      <dgm:prSet presAssocID="{E1C251A2-5131-47F2-BA85-E6318B73DEB5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772CB2-94E9-4F0C-8504-3D62C36EED8F}" type="pres">
      <dgm:prSet presAssocID="{9FF21A59-7DF5-42BB-9B25-8C0C901ABF2B}" presName="sibTrans" presStyleCnt="0"/>
      <dgm:spPr/>
    </dgm:pt>
    <dgm:pt modelId="{FEC36BFB-4BF9-40AC-8309-E4659730F17E}" type="pres">
      <dgm:prSet presAssocID="{203EAB4F-64B1-405C-BBAF-F573DA66C9D6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48B8DB-54E2-43C3-B850-091F013B3894}" type="pres">
      <dgm:prSet presAssocID="{111E4096-1918-4C89-ADF7-346276C1DEE8}" presName="sibTrans" presStyleCnt="0"/>
      <dgm:spPr/>
    </dgm:pt>
    <dgm:pt modelId="{5DA9DAD3-EB03-4049-B7AB-3630C0D83967}" type="pres">
      <dgm:prSet presAssocID="{EE8B1A5F-E803-40FB-95B0-138714D9A51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76881B-9FEE-4EF6-AE67-16007913AB71}" type="pres">
      <dgm:prSet presAssocID="{2D9B1814-FD88-4FF5-A942-AF2A1BDE8328}" presName="sibTrans" presStyleCnt="0"/>
      <dgm:spPr/>
    </dgm:pt>
    <dgm:pt modelId="{3975C176-3ADF-4940-82FF-713CB4124E69}" type="pres">
      <dgm:prSet presAssocID="{DA926B0E-F385-446A-9762-5DD7F54E6539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32602C0-472B-4890-BA6D-780876AF18EB}" type="presOf" srcId="{EE8B1A5F-E803-40FB-95B0-138714D9A513}" destId="{5DA9DAD3-EB03-4049-B7AB-3630C0D83967}" srcOrd="0" destOrd="0" presId="urn:microsoft.com/office/officeart/2005/8/layout/default#2"/>
    <dgm:cxn modelId="{BC1EB59C-10C7-4A71-BE32-7A8447973709}" srcId="{4E9FCED0-4E93-4366-B64D-D780B7B298DD}" destId="{3E9AC24A-5EE9-40E8-BFA9-ECEA2C997AF9}" srcOrd="2" destOrd="0" parTransId="{082AB018-BE0C-4919-AB04-F2A51A800E7B}" sibTransId="{F7F77379-21B4-4839-B63A-4F6029A74B7E}"/>
    <dgm:cxn modelId="{CE633513-7F13-4AF4-BB08-4B05D1C22282}" type="presOf" srcId="{E1C251A2-5131-47F2-BA85-E6318B73DEB5}" destId="{751AAF60-EC33-496F-9793-222278028EB8}" srcOrd="0" destOrd="0" presId="urn:microsoft.com/office/officeart/2005/8/layout/default#2"/>
    <dgm:cxn modelId="{B51AC557-5C77-4DC2-9942-F7601C45C0A8}" srcId="{4E9FCED0-4E93-4366-B64D-D780B7B298DD}" destId="{EE8B1A5F-E803-40FB-95B0-138714D9A513}" srcOrd="5" destOrd="0" parTransId="{63488201-DA0A-4A99-94C8-A3B69ABB3561}" sibTransId="{2D9B1814-FD88-4FF5-A942-AF2A1BDE8328}"/>
    <dgm:cxn modelId="{1C67640C-CD31-4314-B33A-B8CAA3C39B0D}" type="presOf" srcId="{4B95FCAB-9AB1-43EB-85C3-1D19DB016D7B}" destId="{0242F912-3301-4261-81E7-F04B0A8D5777}" srcOrd="0" destOrd="0" presId="urn:microsoft.com/office/officeart/2005/8/layout/default#2"/>
    <dgm:cxn modelId="{9D33F874-B5B9-4108-8C75-07A63B03710F}" type="presOf" srcId="{AEAE6E25-0B43-496F-8EC3-C930A3303707}" destId="{9AEF8106-B083-49D0-A92C-BAC6C10E7440}" srcOrd="0" destOrd="0" presId="urn:microsoft.com/office/officeart/2005/8/layout/default#2"/>
    <dgm:cxn modelId="{4A404903-1E10-4F88-9CCE-62CFBD5F71B8}" srcId="{4E9FCED0-4E93-4366-B64D-D780B7B298DD}" destId="{E1C251A2-5131-47F2-BA85-E6318B73DEB5}" srcOrd="3" destOrd="0" parTransId="{77DE767C-D727-4B1D-BF52-83F254C1CC4A}" sibTransId="{9FF21A59-7DF5-42BB-9B25-8C0C901ABF2B}"/>
    <dgm:cxn modelId="{2234ECD0-3616-4FD2-8FB4-7F4E33AACD43}" type="presOf" srcId="{203EAB4F-64B1-405C-BBAF-F573DA66C9D6}" destId="{FEC36BFB-4BF9-40AC-8309-E4659730F17E}" srcOrd="0" destOrd="0" presId="urn:microsoft.com/office/officeart/2005/8/layout/default#2"/>
    <dgm:cxn modelId="{7FBDBCF6-C2CA-489C-9DDE-835BEA243EBD}" srcId="{4E9FCED0-4E93-4366-B64D-D780B7B298DD}" destId="{203EAB4F-64B1-405C-BBAF-F573DA66C9D6}" srcOrd="4" destOrd="0" parTransId="{8BF0E6F6-B134-457E-875A-FAD3E2BBAF06}" sibTransId="{111E4096-1918-4C89-ADF7-346276C1DEE8}"/>
    <dgm:cxn modelId="{B40BC46F-BF05-48CE-B01F-8F3B754C823D}" srcId="{4E9FCED0-4E93-4366-B64D-D780B7B298DD}" destId="{DA926B0E-F385-446A-9762-5DD7F54E6539}" srcOrd="6" destOrd="0" parTransId="{9B895D4D-F15E-4BE3-8530-ECE6DE7857A5}" sibTransId="{1D72EF39-B0E9-4D01-B038-BB465A966860}"/>
    <dgm:cxn modelId="{78C9C76B-9266-44AE-A48E-D1AB6D3D48C3}" srcId="{4E9FCED0-4E93-4366-B64D-D780B7B298DD}" destId="{4B95FCAB-9AB1-43EB-85C3-1D19DB016D7B}" srcOrd="1" destOrd="0" parTransId="{7BC58A2C-3DC6-427A-A7AD-E94336E59D53}" sibTransId="{77131419-386B-448F-B8F7-D79690CC5CE4}"/>
    <dgm:cxn modelId="{1172D270-464D-4877-A702-5D48D3CF9F3C}" srcId="{4E9FCED0-4E93-4366-B64D-D780B7B298DD}" destId="{AEAE6E25-0B43-496F-8EC3-C930A3303707}" srcOrd="0" destOrd="0" parTransId="{AFA78214-86BE-4201-8923-92C6217785E9}" sibTransId="{236DE7BF-AAB0-4D76-92AA-C06B58FA3895}"/>
    <dgm:cxn modelId="{D8C2EC1D-AEAD-4676-AF51-789C3E46B2DF}" type="presOf" srcId="{3E9AC24A-5EE9-40E8-BFA9-ECEA2C997AF9}" destId="{5C33FDC0-69ED-435A-A86F-96D7E9D055F8}" srcOrd="0" destOrd="0" presId="urn:microsoft.com/office/officeart/2005/8/layout/default#2"/>
    <dgm:cxn modelId="{1ECA3A28-6E19-493C-8387-433F53B23CAC}" type="presOf" srcId="{4E9FCED0-4E93-4366-B64D-D780B7B298DD}" destId="{B0A8DC10-FA5A-4F86-B156-660E9ECEFCC3}" srcOrd="0" destOrd="0" presId="urn:microsoft.com/office/officeart/2005/8/layout/default#2"/>
    <dgm:cxn modelId="{FDEE169B-B2E7-46C6-8E5B-0087CD790EEA}" type="presOf" srcId="{DA926B0E-F385-446A-9762-5DD7F54E6539}" destId="{3975C176-3ADF-4940-82FF-713CB4124E69}" srcOrd="0" destOrd="0" presId="urn:microsoft.com/office/officeart/2005/8/layout/default#2"/>
    <dgm:cxn modelId="{85B0BDCC-6124-40B9-A23B-4D40530DAD01}" type="presParOf" srcId="{B0A8DC10-FA5A-4F86-B156-660E9ECEFCC3}" destId="{9AEF8106-B083-49D0-A92C-BAC6C10E7440}" srcOrd="0" destOrd="0" presId="urn:microsoft.com/office/officeart/2005/8/layout/default#2"/>
    <dgm:cxn modelId="{57F047CB-848A-4B9B-A471-D09658888798}" type="presParOf" srcId="{B0A8DC10-FA5A-4F86-B156-660E9ECEFCC3}" destId="{3333C491-C21A-4AA9-B502-80E2D808308C}" srcOrd="1" destOrd="0" presId="urn:microsoft.com/office/officeart/2005/8/layout/default#2"/>
    <dgm:cxn modelId="{7CA3A3F0-E549-43B9-B298-AB415CA0A07F}" type="presParOf" srcId="{B0A8DC10-FA5A-4F86-B156-660E9ECEFCC3}" destId="{0242F912-3301-4261-81E7-F04B0A8D5777}" srcOrd="2" destOrd="0" presId="urn:microsoft.com/office/officeart/2005/8/layout/default#2"/>
    <dgm:cxn modelId="{D2BA19A9-0ADE-443A-8C4D-25AB274FDC1F}" type="presParOf" srcId="{B0A8DC10-FA5A-4F86-B156-660E9ECEFCC3}" destId="{AF1D0EFD-C1EA-49F2-80D1-A75854A7DD76}" srcOrd="3" destOrd="0" presId="urn:microsoft.com/office/officeart/2005/8/layout/default#2"/>
    <dgm:cxn modelId="{53BE7201-AB17-4535-8DEF-F56B06AA1730}" type="presParOf" srcId="{B0A8DC10-FA5A-4F86-B156-660E9ECEFCC3}" destId="{5C33FDC0-69ED-435A-A86F-96D7E9D055F8}" srcOrd="4" destOrd="0" presId="urn:microsoft.com/office/officeart/2005/8/layout/default#2"/>
    <dgm:cxn modelId="{4A1C9311-C723-422B-8200-5B9A8A72656C}" type="presParOf" srcId="{B0A8DC10-FA5A-4F86-B156-660E9ECEFCC3}" destId="{1289DCAD-8DC5-49C0-A10B-E572F0CAAB1B}" srcOrd="5" destOrd="0" presId="urn:microsoft.com/office/officeart/2005/8/layout/default#2"/>
    <dgm:cxn modelId="{9A096CCE-B4F9-4131-BD44-74EDF0929EDC}" type="presParOf" srcId="{B0A8DC10-FA5A-4F86-B156-660E9ECEFCC3}" destId="{751AAF60-EC33-496F-9793-222278028EB8}" srcOrd="6" destOrd="0" presId="urn:microsoft.com/office/officeart/2005/8/layout/default#2"/>
    <dgm:cxn modelId="{5BCC720A-C3C4-40EA-87DB-6C851AD36568}" type="presParOf" srcId="{B0A8DC10-FA5A-4F86-B156-660E9ECEFCC3}" destId="{28772CB2-94E9-4F0C-8504-3D62C36EED8F}" srcOrd="7" destOrd="0" presId="urn:microsoft.com/office/officeart/2005/8/layout/default#2"/>
    <dgm:cxn modelId="{C74661B4-5BA1-449B-B3E5-8B6E0CCE45D8}" type="presParOf" srcId="{B0A8DC10-FA5A-4F86-B156-660E9ECEFCC3}" destId="{FEC36BFB-4BF9-40AC-8309-E4659730F17E}" srcOrd="8" destOrd="0" presId="urn:microsoft.com/office/officeart/2005/8/layout/default#2"/>
    <dgm:cxn modelId="{19A3CDC5-A298-4245-B683-FCEF1DEF3209}" type="presParOf" srcId="{B0A8DC10-FA5A-4F86-B156-660E9ECEFCC3}" destId="{0748B8DB-54E2-43C3-B850-091F013B3894}" srcOrd="9" destOrd="0" presId="urn:microsoft.com/office/officeart/2005/8/layout/default#2"/>
    <dgm:cxn modelId="{35D85D36-1AFA-42CD-B055-0AF1C51ABA80}" type="presParOf" srcId="{B0A8DC10-FA5A-4F86-B156-660E9ECEFCC3}" destId="{5DA9DAD3-EB03-4049-B7AB-3630C0D83967}" srcOrd="10" destOrd="0" presId="urn:microsoft.com/office/officeart/2005/8/layout/default#2"/>
    <dgm:cxn modelId="{2356CC1D-E61C-4D8A-8B73-6F4CA6727C00}" type="presParOf" srcId="{B0A8DC10-FA5A-4F86-B156-660E9ECEFCC3}" destId="{8F76881B-9FEE-4EF6-AE67-16007913AB71}" srcOrd="11" destOrd="0" presId="urn:microsoft.com/office/officeart/2005/8/layout/default#2"/>
    <dgm:cxn modelId="{EB632119-F304-42B1-82BF-AD54DC3E87E3}" type="presParOf" srcId="{B0A8DC10-FA5A-4F86-B156-660E9ECEFCC3}" destId="{3975C176-3ADF-4940-82FF-713CB4124E69}" srcOrd="12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F069A-336F-438E-9124-933D9EC43AB4}">
      <dsp:nvSpPr>
        <dsp:cNvPr id="0" name=""/>
        <dsp:cNvSpPr/>
      </dsp:nvSpPr>
      <dsp:spPr>
        <a:xfrm rot="21300000">
          <a:off x="11936" y="1030881"/>
          <a:ext cx="5843527" cy="529036"/>
        </a:xfrm>
        <a:prstGeom prst="mathMinus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A7C6E-4515-4A56-9411-913160E0961E}">
      <dsp:nvSpPr>
        <dsp:cNvPr id="0" name=""/>
        <dsp:cNvSpPr/>
      </dsp:nvSpPr>
      <dsp:spPr>
        <a:xfrm>
          <a:off x="704088" y="129540"/>
          <a:ext cx="1760220" cy="1036320"/>
        </a:xfrm>
        <a:prstGeom prst="down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577BA-EB28-4D02-AF8A-607850A11DE5}">
      <dsp:nvSpPr>
        <dsp:cNvPr id="0" name=""/>
        <dsp:cNvSpPr/>
      </dsp:nvSpPr>
      <dsp:spPr>
        <a:xfrm>
          <a:off x="3109721" y="0"/>
          <a:ext cx="1877568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User’s Needs</a:t>
          </a:r>
          <a:endParaRPr lang="en-US" sz="2600" kern="1200" dirty="0"/>
        </a:p>
      </dsp:txBody>
      <dsp:txXfrm>
        <a:off x="3109721" y="0"/>
        <a:ext cx="1877568" cy="1088136"/>
      </dsp:txXfrm>
    </dsp:sp>
    <dsp:sp modelId="{882AC329-F3FF-436A-9CD7-6CD1EE385481}">
      <dsp:nvSpPr>
        <dsp:cNvPr id="0" name=""/>
        <dsp:cNvSpPr/>
      </dsp:nvSpPr>
      <dsp:spPr>
        <a:xfrm>
          <a:off x="3403091" y="1424940"/>
          <a:ext cx="1760220" cy="1036320"/>
        </a:xfrm>
        <a:prstGeom prst="up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A9B14-D1C5-452F-8018-E8CC0B80E5EE}">
      <dsp:nvSpPr>
        <dsp:cNvPr id="0" name=""/>
        <dsp:cNvSpPr/>
      </dsp:nvSpPr>
      <dsp:spPr>
        <a:xfrm>
          <a:off x="880110" y="1502664"/>
          <a:ext cx="1877568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MIS Offerings</a:t>
          </a:r>
          <a:endParaRPr lang="en-US" sz="2600" kern="1200" dirty="0"/>
        </a:p>
      </dsp:txBody>
      <dsp:txXfrm>
        <a:off x="880110" y="1502664"/>
        <a:ext cx="1877568" cy="10881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7668A-A0E5-490A-AA73-F5A87C82B03D}">
      <dsp:nvSpPr>
        <dsp:cNvPr id="0" name=""/>
        <dsp:cNvSpPr/>
      </dsp:nvSpPr>
      <dsp:spPr>
        <a:xfrm>
          <a:off x="0" y="384959"/>
          <a:ext cx="6781800" cy="772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0" kern="1200" dirty="0" smtClean="0"/>
            <a:t>Internal data</a:t>
          </a:r>
          <a:endParaRPr lang="en-US" sz="3300" b="0" kern="1200" dirty="0"/>
        </a:p>
      </dsp:txBody>
      <dsp:txXfrm>
        <a:off x="37696" y="422655"/>
        <a:ext cx="6706408" cy="696808"/>
      </dsp:txXfrm>
    </dsp:sp>
    <dsp:sp modelId="{9E8AAAC0-111B-4605-A4E3-9DD4D238F61A}">
      <dsp:nvSpPr>
        <dsp:cNvPr id="0" name=""/>
        <dsp:cNvSpPr/>
      </dsp:nvSpPr>
      <dsp:spPr>
        <a:xfrm>
          <a:off x="0" y="1252200"/>
          <a:ext cx="6781800" cy="772200"/>
        </a:xfrm>
        <a:prstGeom prst="roundRect">
          <a:avLst/>
        </a:prstGeom>
        <a:solidFill>
          <a:schemeClr val="accent5">
            <a:hueOff val="4026779"/>
            <a:satOff val="-6699"/>
            <a:lumOff val="-30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0" kern="1200" dirty="0" smtClean="0"/>
            <a:t>Competitive marketing intelligence</a:t>
          </a:r>
          <a:endParaRPr lang="en-US" sz="3300" kern="1200" dirty="0"/>
        </a:p>
      </dsp:txBody>
      <dsp:txXfrm>
        <a:off x="37696" y="1289896"/>
        <a:ext cx="6706408" cy="696808"/>
      </dsp:txXfrm>
    </dsp:sp>
    <dsp:sp modelId="{34E46003-3E9E-4102-8F8D-0C0F42C021AA}">
      <dsp:nvSpPr>
        <dsp:cNvPr id="0" name=""/>
        <dsp:cNvSpPr/>
      </dsp:nvSpPr>
      <dsp:spPr>
        <a:xfrm>
          <a:off x="0" y="2119440"/>
          <a:ext cx="6781800" cy="772200"/>
        </a:xfrm>
        <a:prstGeom prst="roundRect">
          <a:avLst/>
        </a:prstGeom>
        <a:solidFill>
          <a:schemeClr val="accent5">
            <a:hueOff val="8053559"/>
            <a:satOff val="-13399"/>
            <a:lumOff val="-60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0" kern="1200" dirty="0" smtClean="0"/>
            <a:t>Marketing research</a:t>
          </a:r>
          <a:endParaRPr lang="en-US" sz="3300" kern="1200" dirty="0"/>
        </a:p>
      </dsp:txBody>
      <dsp:txXfrm>
        <a:off x="37696" y="2157136"/>
        <a:ext cx="6706408" cy="696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30E81-BEA3-40F1-A722-00625DC97E16}">
      <dsp:nvSpPr>
        <dsp:cNvPr id="0" name=""/>
        <dsp:cNvSpPr/>
      </dsp:nvSpPr>
      <dsp:spPr>
        <a:xfrm>
          <a:off x="2716827" y="2238275"/>
          <a:ext cx="2343694" cy="18772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solidFill>
                <a:schemeClr val="tx1"/>
              </a:solidFill>
            </a:rPr>
            <a:t>Mechanical devices</a:t>
          </a:r>
          <a:endParaRPr lang="en-US" sz="2000" b="1" kern="1200" dirty="0">
            <a:solidFill>
              <a:schemeClr val="tx1"/>
            </a:solidFill>
          </a:endParaRPr>
        </a:p>
      </dsp:txBody>
      <dsp:txXfrm>
        <a:off x="3060053" y="2513188"/>
        <a:ext cx="1657242" cy="1327397"/>
      </dsp:txXfrm>
    </dsp:sp>
    <dsp:sp modelId="{AA201467-7304-4269-99E5-7861D47F745D}">
      <dsp:nvSpPr>
        <dsp:cNvPr id="0" name=""/>
        <dsp:cNvSpPr/>
      </dsp:nvSpPr>
      <dsp:spPr>
        <a:xfrm rot="12900000">
          <a:off x="1752768" y="1872314"/>
          <a:ext cx="1309637" cy="535008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32A2A-3EE1-4CE0-A3C3-19D3BE65004A}">
      <dsp:nvSpPr>
        <dsp:cNvPr id="0" name=""/>
        <dsp:cNvSpPr/>
      </dsp:nvSpPr>
      <dsp:spPr>
        <a:xfrm>
          <a:off x="979509" y="1050884"/>
          <a:ext cx="1783362" cy="14266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solidFill>
                <a:schemeClr val="tx1"/>
              </a:solidFill>
            </a:rPr>
            <a:t>People meters</a:t>
          </a:r>
          <a:endParaRPr lang="en-US" sz="2000" b="1" kern="1200" dirty="0">
            <a:solidFill>
              <a:schemeClr val="tx1"/>
            </a:solidFill>
          </a:endParaRPr>
        </a:p>
      </dsp:txBody>
      <dsp:txXfrm>
        <a:off x="1021295" y="1092670"/>
        <a:ext cx="1699790" cy="1343117"/>
      </dsp:txXfrm>
    </dsp:sp>
    <dsp:sp modelId="{29CA58CB-D64E-4E87-9EF6-9A901A0E6072}">
      <dsp:nvSpPr>
        <dsp:cNvPr id="0" name=""/>
        <dsp:cNvSpPr/>
      </dsp:nvSpPr>
      <dsp:spPr>
        <a:xfrm rot="16200000">
          <a:off x="3168451" y="1166712"/>
          <a:ext cx="1440445" cy="535008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956D4-2220-411F-808B-CB807C90CA93}">
      <dsp:nvSpPr>
        <dsp:cNvPr id="0" name=""/>
        <dsp:cNvSpPr/>
      </dsp:nvSpPr>
      <dsp:spPr>
        <a:xfrm>
          <a:off x="2996993" y="649"/>
          <a:ext cx="1783362" cy="1426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solidFill>
                <a:schemeClr val="tx1"/>
              </a:solidFill>
            </a:rPr>
            <a:t>Checkout scanners</a:t>
          </a:r>
          <a:endParaRPr lang="en-US" sz="2000" b="1" kern="1200" dirty="0">
            <a:solidFill>
              <a:schemeClr val="tx1"/>
            </a:solidFill>
          </a:endParaRPr>
        </a:p>
      </dsp:txBody>
      <dsp:txXfrm>
        <a:off x="3038779" y="42435"/>
        <a:ext cx="1699790" cy="1343117"/>
      </dsp:txXfrm>
    </dsp:sp>
    <dsp:sp modelId="{5FB4FB3F-0D94-4036-B40A-1B79390B5B7D}">
      <dsp:nvSpPr>
        <dsp:cNvPr id="0" name=""/>
        <dsp:cNvSpPr/>
      </dsp:nvSpPr>
      <dsp:spPr>
        <a:xfrm rot="19500000">
          <a:off x="4714942" y="1872314"/>
          <a:ext cx="1309637" cy="535008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81683-BEB9-4F9F-8291-8D1B0157FE56}">
      <dsp:nvSpPr>
        <dsp:cNvPr id="0" name=""/>
        <dsp:cNvSpPr/>
      </dsp:nvSpPr>
      <dsp:spPr>
        <a:xfrm>
          <a:off x="5095022" y="1176783"/>
          <a:ext cx="1622270" cy="11748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err="1" smtClean="0">
              <a:solidFill>
                <a:schemeClr val="tx1"/>
              </a:solidFill>
            </a:rPr>
            <a:t>Neuro</a:t>
          </a:r>
          <a:r>
            <a:rPr lang="en-US" sz="2000" b="1" kern="1200" dirty="0" smtClean="0">
              <a:solidFill>
                <a:schemeClr val="tx1"/>
              </a:solidFill>
            </a:rPr>
            <a:t>-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solidFill>
                <a:schemeClr val="tx1"/>
              </a:solidFill>
            </a:rPr>
            <a:t>marketing</a:t>
          </a:r>
          <a:endParaRPr lang="en-US" sz="2000" b="1" kern="1200" dirty="0">
            <a:solidFill>
              <a:schemeClr val="tx1"/>
            </a:solidFill>
          </a:endParaRPr>
        </a:p>
      </dsp:txBody>
      <dsp:txXfrm>
        <a:off x="5129433" y="1211194"/>
        <a:ext cx="1553448" cy="11060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F8106-B083-49D0-A92C-BAC6C10E7440}">
      <dsp:nvSpPr>
        <dsp:cNvPr id="0" name=""/>
        <dsp:cNvSpPr/>
      </dsp:nvSpPr>
      <dsp:spPr>
        <a:xfrm>
          <a:off x="2344" y="620055"/>
          <a:ext cx="1859607" cy="11157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Customer purchases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2344" y="620055"/>
        <a:ext cx="1859607" cy="1115764"/>
      </dsp:txXfrm>
    </dsp:sp>
    <dsp:sp modelId="{0242F912-3301-4261-81E7-F04B0A8D5777}">
      <dsp:nvSpPr>
        <dsp:cNvPr id="0" name=""/>
        <dsp:cNvSpPr/>
      </dsp:nvSpPr>
      <dsp:spPr>
        <a:xfrm>
          <a:off x="2047912" y="620055"/>
          <a:ext cx="1859607" cy="11157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Sales force contacts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2047912" y="620055"/>
        <a:ext cx="1859607" cy="1115764"/>
      </dsp:txXfrm>
    </dsp:sp>
    <dsp:sp modelId="{5C33FDC0-69ED-435A-A86F-96D7E9D055F8}">
      <dsp:nvSpPr>
        <dsp:cNvPr id="0" name=""/>
        <dsp:cNvSpPr/>
      </dsp:nvSpPr>
      <dsp:spPr>
        <a:xfrm>
          <a:off x="4093480" y="620055"/>
          <a:ext cx="1859607" cy="11157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Service and support calls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4093480" y="620055"/>
        <a:ext cx="1859607" cy="1115764"/>
      </dsp:txXfrm>
    </dsp:sp>
    <dsp:sp modelId="{751AAF60-EC33-496F-9793-222278028EB8}">
      <dsp:nvSpPr>
        <dsp:cNvPr id="0" name=""/>
        <dsp:cNvSpPr/>
      </dsp:nvSpPr>
      <dsp:spPr>
        <a:xfrm>
          <a:off x="6139048" y="620055"/>
          <a:ext cx="1859607" cy="11157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Website visits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6139048" y="620055"/>
        <a:ext cx="1859607" cy="1115764"/>
      </dsp:txXfrm>
    </dsp:sp>
    <dsp:sp modelId="{FEC36BFB-4BF9-40AC-8309-E4659730F17E}">
      <dsp:nvSpPr>
        <dsp:cNvPr id="0" name=""/>
        <dsp:cNvSpPr/>
      </dsp:nvSpPr>
      <dsp:spPr>
        <a:xfrm>
          <a:off x="1025128" y="1921780"/>
          <a:ext cx="1859607" cy="11157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Satisfaction surveys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1025128" y="1921780"/>
        <a:ext cx="1859607" cy="1115764"/>
      </dsp:txXfrm>
    </dsp:sp>
    <dsp:sp modelId="{5DA9DAD3-EB03-4049-B7AB-3630C0D83967}">
      <dsp:nvSpPr>
        <dsp:cNvPr id="0" name=""/>
        <dsp:cNvSpPr/>
      </dsp:nvSpPr>
      <dsp:spPr>
        <a:xfrm>
          <a:off x="3070696" y="1921780"/>
          <a:ext cx="1859607" cy="11157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Credit and payment interactions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3070696" y="1921780"/>
        <a:ext cx="1859607" cy="1115764"/>
      </dsp:txXfrm>
    </dsp:sp>
    <dsp:sp modelId="{3975C176-3ADF-4940-82FF-713CB4124E69}">
      <dsp:nvSpPr>
        <dsp:cNvPr id="0" name=""/>
        <dsp:cNvSpPr/>
      </dsp:nvSpPr>
      <dsp:spPr>
        <a:xfrm>
          <a:off x="5116264" y="1921780"/>
          <a:ext cx="1859607" cy="11157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Research studies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5116264" y="1921780"/>
        <a:ext cx="1859607" cy="1115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fld id="{62FA2F63-BBC8-4ED8-A6A7-BBEBDC8B23CA}" type="datetimeFigureOut">
              <a:rPr lang="en-US"/>
              <a:pPr>
                <a:defRPr/>
              </a:pPr>
              <a:t>5/27/2019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fld id="{CBC9ED9A-E253-4385-B6CA-913B1CA204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4803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>
              <a:defRPr sz="1300">
                <a:latin typeface="Calibri" charset="0"/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Calibri" charset="0"/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fld id="{3B565A16-F4B7-42F5-81F1-089909B7232A}" type="datetime1">
              <a:rPr lang="en-US"/>
              <a:pPr>
                <a:defRPr/>
              </a:pPr>
              <a:t>5/27/2019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9048" tIns="49524" rIns="99048" bIns="49524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>
              <a:defRPr sz="1300">
                <a:latin typeface="Calibri" charset="0"/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Calibri" charset="0"/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fld id="{14C47FFA-B840-4BB0-91E0-15F4C61258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84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/>
      </a:defRPr>
    </a:lvl1pPr>
    <a:lvl2pPr marL="630238" indent="-173038" algn="l" rtl="0" eaLnBrk="0" fontAlgn="base" hangingPunct="0">
      <a:spcBef>
        <a:spcPct val="0"/>
      </a:spcBef>
      <a:spcAft>
        <a:spcPct val="0"/>
      </a:spcAft>
      <a:buFont typeface="Arial" charset="0"/>
      <a:buChar char="•"/>
      <a:defRPr sz="1200" kern="1200">
        <a:solidFill>
          <a:schemeClr val="tx1"/>
        </a:solidFill>
        <a:latin typeface="+mn-lt"/>
        <a:ea typeface="ＭＳ Ｐゴシック" charset="-128"/>
        <a:cs typeface="ＭＳ Ｐゴシック"/>
      </a:defRPr>
    </a:lvl2pPr>
    <a:lvl3pPr marL="1143000" indent="-228600" algn="l" rtl="0" eaLnBrk="0" fontAlgn="base" hangingPunct="0">
      <a:lnSpc>
        <a:spcPts val="1438"/>
      </a:lnSpc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/>
      </a:defRPr>
    </a:lvl3pPr>
    <a:lvl4pPr marL="1600200" indent="-228600" algn="l" rtl="0" eaLnBrk="0" fontAlgn="base" hangingPunct="0">
      <a:lnSpc>
        <a:spcPts val="1438"/>
      </a:lnSpc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/>
      </a:defRPr>
    </a:lvl4pPr>
    <a:lvl5pPr marL="2057400" indent="-228600" algn="l" rtl="0" eaLnBrk="0" fontAlgn="base" hangingPunct="0">
      <a:lnSpc>
        <a:spcPts val="1438"/>
      </a:lnSpc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143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A37BB42-787F-4457-8E2C-9FEC06951C6F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2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495999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9133C72-E14D-4566-8BA2-A1C5BE41E163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3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2437965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lang="en-US" smtClean="0">
                <a:ea typeface="ＭＳ Ｐゴシック"/>
              </a:rPr>
              <a:t>The real value of marketing research and marketing information lies in how it is used—in the </a:t>
            </a:r>
            <a:r>
              <a:rPr lang="en-US" b="1" smtClean="0">
                <a:ea typeface="ＭＳ Ｐゴシック"/>
              </a:rPr>
              <a:t>customer insights that it provides. Customer insights </a:t>
            </a:r>
            <a:r>
              <a:rPr lang="en-US" smtClean="0">
                <a:ea typeface="ＭＳ Ｐゴシック"/>
              </a:rPr>
              <a:t>fresh understandings of customers and the marketplace derived from marketing information that become the basis for creating customer value and relationships.</a:t>
            </a:r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2E0A919-9310-4B9D-A00B-5D1B3F1D1194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4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781433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5473F10-173E-43DB-A32D-CE1E56DD54A9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5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2216990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kumimoji="0" lang="en-GB" sz="12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j-lt"/>
                <a:cs typeface="Arial" pitchFamily="34" charset="0"/>
              </a:rPr>
              <a:t>Figure 4.1</a:t>
            </a:r>
            <a:r>
              <a:rPr lang="en-GB" sz="1200" b="1" kern="0" dirty="0" smtClean="0">
                <a:solidFill>
                  <a:sysClr val="windowText" lastClr="000000"/>
                </a:solidFill>
                <a:latin typeface="+mj-lt"/>
                <a:cs typeface="Arial" pitchFamily="34" charset="0"/>
              </a:rPr>
              <a:t>  The marketing information system</a:t>
            </a:r>
            <a:endParaRPr lang="en-GB" sz="1200" b="1" dirty="0" smtClean="0">
              <a:latin typeface="+mj-lt"/>
              <a:ea typeface="ＭＳ Ｐゴシック"/>
              <a:cs typeface="Arial" pitchFamily="34" charset="0"/>
            </a:endParaRPr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3B23F1A-FACD-465E-B30F-2E1F5DD87A0A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6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247913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92BC7C5-A163-4BF9-8AE3-87398A70599A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7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1065832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lang="en-US" smtClean="0">
                <a:ea typeface="ＭＳ Ｐゴシック"/>
              </a:rPr>
              <a:t>The marketing information system begins and ends with users—assessing their information needs and then delivering information that meets those needs.</a:t>
            </a:r>
          </a:p>
          <a:p>
            <a:endParaRPr lang="en-US" smtClean="0">
              <a:ea typeface="ＭＳ Ｐゴシック"/>
            </a:endParaRPr>
          </a:p>
        </p:txBody>
      </p:sp>
      <p:sp>
        <p:nvSpPr>
          <p:cNvPr id="266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53FB4F-728F-4AB8-BCC1-FBFF667D06F7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8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159383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lang="en-US" dirty="0" smtClean="0">
                <a:ea typeface="ＭＳ Ｐゴシック"/>
              </a:rPr>
              <a:t>The problem is not </a:t>
            </a:r>
            <a:r>
              <a:rPr lang="en-US" i="1" dirty="0" smtClean="0">
                <a:ea typeface="ＭＳ Ｐゴシック"/>
              </a:rPr>
              <a:t>finding </a:t>
            </a:r>
            <a:r>
              <a:rPr lang="en-US" dirty="0" smtClean="0">
                <a:ea typeface="ＭＳ Ｐゴシック"/>
              </a:rPr>
              <a:t>information; the world is bursting with information from a glut of sources. The real challenge is to find the </a:t>
            </a:r>
            <a:r>
              <a:rPr lang="en-US" i="1" dirty="0" smtClean="0">
                <a:ea typeface="ＭＳ Ｐゴシック"/>
              </a:rPr>
              <a:t>right information—from inside and </a:t>
            </a:r>
            <a:r>
              <a:rPr lang="en-US" dirty="0" smtClean="0">
                <a:ea typeface="ＭＳ Ｐゴシック"/>
              </a:rPr>
              <a:t>outside sources—and turn it into customer insights.</a:t>
            </a:r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0D2E555-A68B-4BF3-9514-A921B6728D58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9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1760584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b="1" dirty="0" smtClean="0">
                <a:ea typeface="ＭＳ Ｐゴシック"/>
              </a:rPr>
              <a:t>Notes to Instructor:</a:t>
            </a:r>
          </a:p>
          <a:p>
            <a:r>
              <a:rPr lang="en-US" dirty="0" smtClean="0">
                <a:ea typeface="ＭＳ Ｐゴシック"/>
              </a:rPr>
              <a:t>Internal data can provide strong competitive advantage.</a:t>
            </a:r>
          </a:p>
          <a:p>
            <a:r>
              <a:rPr lang="en-US" dirty="0" smtClean="0">
                <a:ea typeface="ＭＳ Ｐゴシック"/>
              </a:rPr>
              <a:t>Key information on customers:</a:t>
            </a:r>
          </a:p>
          <a:p>
            <a:r>
              <a:rPr lang="en-US" dirty="0" smtClean="0">
                <a:ea typeface="ＭＳ Ｐゴシック"/>
              </a:rPr>
              <a:t>	sales</a:t>
            </a:r>
          </a:p>
          <a:p>
            <a:r>
              <a:rPr lang="en-US" dirty="0" smtClean="0">
                <a:ea typeface="ＭＳ Ｐゴシック"/>
              </a:rPr>
              <a:t>	websites visited</a:t>
            </a:r>
          </a:p>
          <a:p>
            <a:r>
              <a:rPr lang="en-US" dirty="0" smtClean="0">
                <a:ea typeface="ＭＳ Ｐゴシック"/>
              </a:rPr>
              <a:t>	demographics</a:t>
            </a:r>
          </a:p>
          <a:p>
            <a:r>
              <a:rPr lang="en-US" dirty="0" smtClean="0">
                <a:ea typeface="ＭＳ Ｐゴシック"/>
              </a:rPr>
              <a:t>	psychographics</a:t>
            </a:r>
          </a:p>
          <a:p>
            <a:r>
              <a:rPr lang="en-US" dirty="0" smtClean="0">
                <a:ea typeface="ＭＳ Ｐゴシック"/>
              </a:rPr>
              <a:t>	service and satisfaction measures</a:t>
            </a:r>
          </a:p>
          <a:p>
            <a:r>
              <a:rPr lang="en-US" dirty="0" smtClean="0">
                <a:ea typeface="ＭＳ Ｐゴシック"/>
              </a:rPr>
              <a:t>Source of customer insights about buying patterns.</a:t>
            </a:r>
          </a:p>
          <a:p>
            <a:endParaRPr lang="en-US" dirty="0" smtClean="0">
              <a:ea typeface="ＭＳ Ｐゴシック"/>
            </a:endParaRPr>
          </a:p>
          <a:p>
            <a:endParaRPr lang="en-US" b="1" dirty="0" smtClean="0">
              <a:ea typeface="ＭＳ Ｐゴシック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D8718A8-FB77-4AC6-A68D-D0215B620051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10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26333868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i="0" dirty="0" smtClean="0">
              <a:ea typeface="ＭＳ Ｐゴシック"/>
            </a:endParaRPr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978A7B-6996-4D69-ABED-0AC3F70DBFC3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11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6513555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lang="en-US" smtClean="0">
                <a:ea typeface="ＭＳ Ｐゴシック"/>
              </a:rPr>
              <a:t>Whereas marketing intelligence involves actively scanning the general marketing environment, marketing research involves more focused studies to gain customer insights relating to specific marketing decisions.</a:t>
            </a: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551D16D-5E49-4A50-BDEB-62E0511CCCC5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12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1106593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US" b="0" dirty="0" smtClean="0">
              <a:ea typeface="ＭＳ Ｐゴシック"/>
            </a:endParaRPr>
          </a:p>
        </p:txBody>
      </p:sp>
      <p:sp>
        <p:nvSpPr>
          <p:cNvPr id="757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9328AB3-14CE-45E3-8555-A906CEA1582B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13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2804939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r>
              <a:rPr lang="en-US" smtClean="0">
                <a:ea typeface="ＭＳ Ｐゴシック"/>
              </a:rPr>
              <a:t>We have talked generally about managing customer relationships throughout the book. But here, ‘customer relationship management’ (CRM) has a much narrower data management meaning. It refers to capturing and using customer data from all sources to manage customer interactions and build customer relationships.</a:t>
            </a:r>
          </a:p>
        </p:txBody>
      </p:sp>
      <p:sp>
        <p:nvSpPr>
          <p:cNvPr id="798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879B1A2-0FD4-4ACF-866D-B61071A82D19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14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3666548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819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265B5AF-3313-4913-A917-487F641EBED4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15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828963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mtClean="0">
              <a:ea typeface="ＭＳ Ｐゴシック"/>
            </a:endParaRPr>
          </a:p>
        </p:txBody>
      </p:sp>
      <p:sp>
        <p:nvSpPr>
          <p:cNvPr id="839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485F4BE-6324-4A48-8F57-42E780769B81}" type="slidenum">
              <a:rPr lang="en-US" smtClean="0">
                <a:latin typeface="Calibri" pitchFamily="34" charset="0"/>
                <a:ea typeface="ヒラギノ角ゴ Pro W3"/>
                <a:cs typeface="ヒラギノ角ゴ Pro W3"/>
              </a:rPr>
              <a:pPr/>
              <a:t>16</a:t>
            </a:fld>
            <a:endParaRPr lang="en-US" smtClean="0">
              <a:latin typeface="Calibri" pitchFamily="34" charset="0"/>
              <a:ea typeface="ヒラギノ角ゴ Pro W3"/>
              <a:cs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2946427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797175"/>
            <a:ext cx="7162800" cy="1470025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4648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pic>
        <p:nvPicPr>
          <p:cNvPr id="10" name="Picture 9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  <p:sp>
        <p:nvSpPr>
          <p:cNvPr id="11" name="TextBox 10"/>
          <p:cNvSpPr txBox="1"/>
          <p:nvPr userDrawn="1"/>
        </p:nvSpPr>
        <p:spPr>
          <a:xfrm>
            <a:off x="1600200" y="6429345"/>
            <a:ext cx="7162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800" b="1" i="0" kern="1200" dirty="0" smtClean="0">
                <a:solidFill>
                  <a:schemeClr val="tx1"/>
                </a:solidFill>
                <a:effectLst/>
                <a:latin typeface="Arial" charset="0"/>
                <a:ea typeface="ヒラギノ角ゴ Pro W3"/>
                <a:cs typeface="ヒラギノ角ゴ Pro W3"/>
              </a:rPr>
              <a:t>Copyright © 2017, 2014, 2009  Pearson  Education, Inc. All Rights Reserved</a:t>
            </a:r>
            <a:endParaRPr lang="en-US" altLang="en-US" sz="800" b="1" dirty="0" smtClean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>
            <a:lvl1pPr>
              <a:lnSpc>
                <a:spcPts val="3600"/>
              </a:lnSpc>
              <a:defRPr sz="4000" b="1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/>
            </a:lvl1pPr>
            <a:lvl2pPr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914400" y="1447800"/>
            <a:ext cx="7162800" cy="381000"/>
          </a:xfrm>
        </p:spPr>
        <p:txBody>
          <a:bodyPr/>
          <a:lstStyle>
            <a:lvl1pPr algn="ctr">
              <a:lnSpc>
                <a:spcPts val="2800"/>
              </a:lnSpc>
              <a:spcBef>
                <a:spcPts val="0"/>
              </a:spcBef>
              <a:buNone/>
              <a:defRPr sz="2800" b="1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  <p:sp>
        <p:nvSpPr>
          <p:cNvPr id="13" name="TextBox 12"/>
          <p:cNvSpPr txBox="1"/>
          <p:nvPr userDrawn="1"/>
        </p:nvSpPr>
        <p:spPr>
          <a:xfrm>
            <a:off x="1600200" y="6429345"/>
            <a:ext cx="7162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800" b="1" i="0" kern="1200" dirty="0" smtClean="0">
                <a:solidFill>
                  <a:schemeClr val="tx1"/>
                </a:solidFill>
                <a:effectLst/>
                <a:latin typeface="Arial" charset="0"/>
                <a:ea typeface="ヒラギノ角ゴ Pro W3"/>
                <a:cs typeface="ヒラギノ角ゴ Pro W3"/>
              </a:rPr>
              <a:t>Copyright © 2017, 2014, 2009  Pearson  Education, Inc. All Rights Reserved</a:t>
            </a:r>
            <a:endParaRPr lang="en-US" altLang="en-US" sz="800" b="1" dirty="0" smtClean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914400" y="1600200"/>
            <a:ext cx="7162800" cy="381000"/>
          </a:xfrm>
        </p:spPr>
        <p:txBody>
          <a:bodyPr/>
          <a:lstStyle>
            <a:lvl1pPr algn="ctr">
              <a:buNone/>
              <a:defRPr sz="2800" b="1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4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pic>
        <p:nvPicPr>
          <p:cNvPr id="6" name="Picture 5" descr="Pearson Logo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  <p:sp>
        <p:nvSpPr>
          <p:cNvPr id="7" name="TextBox 6"/>
          <p:cNvSpPr txBox="1"/>
          <p:nvPr userDrawn="1"/>
        </p:nvSpPr>
        <p:spPr>
          <a:xfrm>
            <a:off x="1600200" y="6429345"/>
            <a:ext cx="7162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800" b="1" i="0" kern="1200" dirty="0" smtClean="0">
                <a:solidFill>
                  <a:schemeClr val="tx1"/>
                </a:solidFill>
                <a:effectLst/>
                <a:latin typeface="Arial" charset="0"/>
                <a:ea typeface="ヒラギノ角ゴ Pro W3"/>
                <a:cs typeface="ヒラギノ角ゴ Pro W3"/>
              </a:rPr>
              <a:t>Copyright © 2017, 2014, 2009  Pearson  Education, Inc. All Rights Reserved</a:t>
            </a:r>
            <a:endParaRPr lang="en-US" altLang="en-US" sz="800" b="1" dirty="0" smtClean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4" r:id="rId2"/>
    <p:sldLayoutId id="2147483655" r:id="rId3"/>
    <p:sldLayoutId id="2147483657" r:id="rId4"/>
    <p:sldLayoutId id="2147483658" r:id="rId5"/>
    <p:sldLayoutId id="2147483659" r:id="rId6"/>
    <p:sldLayoutId id="2147483660" r:id="rId7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+mj-lt"/>
          <a:ea typeface="+mj-ea"/>
          <a:cs typeface="ヒラギノ角ゴ Pro W3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  <a:ea typeface="ヒラギノ角ゴ Pro W3" pitchFamily="1" charset="-128"/>
          <a:cs typeface="ヒラギノ角ゴ Pro W3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  <a:ea typeface="ヒラギノ角ゴ Pro W3" pitchFamily="1" charset="-128"/>
          <a:cs typeface="ヒラギノ角ゴ Pro W3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  <a:ea typeface="ヒラギノ角ゴ Pro W3" pitchFamily="1" charset="-128"/>
          <a:cs typeface="ヒラギノ角ゴ Pro W3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  <a:ea typeface="ヒラギノ角ゴ Pro W3" pitchFamily="1" charset="-128"/>
          <a:cs typeface="ヒラギノ角ゴ Pro W3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ヒラギノ角ゴ Pro W3" pitchFamily="1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ヒラギノ角ゴ Pro W3" pitchFamily="1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ヒラギノ角ゴ Pro W3" pitchFamily="1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ヒラギノ角ゴ Pro W3" pitchFamily="1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Calibri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  <a:ea typeface="+mn-ea"/>
          <a:cs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  <a:ea typeface="+mn-ea"/>
          <a:cs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  <a:ea typeface="+mn-ea"/>
          <a:cs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  <a:ea typeface="+mn-ea"/>
          <a:cs typeface="Calibri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Managing marketing information to gain customer insights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2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1143000"/>
          </a:xfrm>
        </p:spPr>
        <p:txBody>
          <a:bodyPr/>
          <a:lstStyle/>
          <a:p>
            <a:r>
              <a:rPr lang="en-US" sz="3600" dirty="0" smtClean="0">
                <a:solidFill>
                  <a:srgbClr val="007FA3"/>
                </a:solidFill>
              </a:rPr>
              <a:t>Managing marketing information to gain customer insights</a:t>
            </a:r>
          </a:p>
        </p:txBody>
      </p:sp>
      <p:sp>
        <p:nvSpPr>
          <p:cNvPr id="13314" name="Content Placeholder 3"/>
          <p:cNvSpPr>
            <a:spLocks noGrp="1"/>
          </p:cNvSpPr>
          <p:nvPr>
            <p:ph idx="1"/>
          </p:nvPr>
        </p:nvSpPr>
        <p:spPr>
          <a:xfrm>
            <a:off x="1211734" y="2104595"/>
            <a:ext cx="7772400" cy="4114800"/>
          </a:xfrm>
        </p:spPr>
        <p:txBody>
          <a:bodyPr/>
          <a:lstStyle/>
          <a:p>
            <a:pPr marL="371475" indent="-371475">
              <a:lnSpc>
                <a:spcPct val="90000"/>
              </a:lnSpc>
            </a:pPr>
            <a:r>
              <a:rPr lang="en-US" sz="2800" dirty="0" smtClean="0"/>
              <a:t>Marketing information and customer insights</a:t>
            </a:r>
          </a:p>
          <a:p>
            <a:pPr marL="371475" indent="-371475">
              <a:lnSpc>
                <a:spcPct val="90000"/>
              </a:lnSpc>
            </a:pPr>
            <a:r>
              <a:rPr lang="en-US" sz="2800" dirty="0" smtClean="0"/>
              <a:t>Assessing marketing information needs</a:t>
            </a:r>
          </a:p>
          <a:p>
            <a:pPr marL="371475" indent="-371475">
              <a:lnSpc>
                <a:spcPct val="90000"/>
              </a:lnSpc>
            </a:pPr>
            <a:r>
              <a:rPr lang="en-US" sz="2800" dirty="0" smtClean="0"/>
              <a:t>Developing marketing information</a:t>
            </a:r>
          </a:p>
          <a:p>
            <a:pPr marL="371475" indent="-371475">
              <a:lnSpc>
                <a:spcPct val="90000"/>
              </a:lnSpc>
            </a:pPr>
            <a:r>
              <a:rPr lang="en-US" sz="2800" dirty="0" smtClean="0"/>
              <a:t>Marketing research</a:t>
            </a:r>
          </a:p>
          <a:p>
            <a:pPr marL="371475" indent="-371475">
              <a:lnSpc>
                <a:spcPct val="90000"/>
              </a:lnSpc>
            </a:pPr>
            <a:r>
              <a:rPr lang="en-US" sz="2800" dirty="0" err="1" smtClean="0"/>
              <a:t>Analysing</a:t>
            </a:r>
            <a:r>
              <a:rPr lang="en-US" sz="2800" dirty="0" smtClean="0"/>
              <a:t> and using marketing information</a:t>
            </a:r>
          </a:p>
          <a:p>
            <a:pPr marL="371475" indent="-371475">
              <a:lnSpc>
                <a:spcPct val="90000"/>
              </a:lnSpc>
            </a:pPr>
            <a:r>
              <a:rPr lang="en-US" sz="2800" dirty="0" smtClean="0"/>
              <a:t>Other marketing information considerations.</a:t>
            </a:r>
          </a:p>
        </p:txBody>
      </p:sp>
      <p:sp>
        <p:nvSpPr>
          <p:cNvPr id="13315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990600" y="1122080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dirty="0" smtClean="0"/>
              <a:t>Topic outline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9"/>
          <p:cNvSpPr>
            <a:spLocks noGrp="1"/>
          </p:cNvSpPr>
          <p:nvPr>
            <p:ph idx="1"/>
          </p:nvPr>
        </p:nvSpPr>
        <p:spPr>
          <a:xfrm>
            <a:off x="1216536" y="2080783"/>
            <a:ext cx="7772400" cy="4114800"/>
          </a:xfrm>
        </p:spPr>
        <p:txBody>
          <a:bodyPr/>
          <a:lstStyle/>
          <a:p>
            <a:pPr marL="361950" indent="-361950"/>
            <a:r>
              <a:rPr lang="en-US" dirty="0" smtClean="0"/>
              <a:t>Fresh and deep insights into customers’ needs and wants.</a:t>
            </a:r>
          </a:p>
          <a:p>
            <a:pPr marL="361950" indent="-361950"/>
            <a:r>
              <a:rPr lang="en-US" dirty="0" smtClean="0"/>
              <a:t>Difficult to obtain</a:t>
            </a:r>
          </a:p>
          <a:p>
            <a:pPr marL="679450" lvl="1" indent="-298450"/>
            <a:r>
              <a:rPr lang="en-US" dirty="0" smtClean="0"/>
              <a:t>Not obvious</a:t>
            </a:r>
          </a:p>
          <a:p>
            <a:pPr marL="679450" lvl="1" indent="-298450"/>
            <a:r>
              <a:rPr lang="en-US" dirty="0" smtClean="0"/>
              <a:t>Customer’s unsure of their </a:t>
            </a:r>
            <a:r>
              <a:rPr lang="en-US" dirty="0" err="1" smtClean="0"/>
              <a:t>behaviour</a:t>
            </a:r>
            <a:r>
              <a:rPr lang="en-US" dirty="0" smtClean="0"/>
              <a:t>.</a:t>
            </a:r>
          </a:p>
          <a:p>
            <a:pPr marL="361950" indent="-361950"/>
            <a:r>
              <a:rPr lang="en-US" dirty="0" smtClean="0"/>
              <a:t>Better information and more effective use of existing information.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14947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Customer insights are: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Marketing information and customer insights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Marketing information and customer insights (Continued)</a:t>
            </a:r>
          </a:p>
        </p:txBody>
      </p:sp>
      <p:sp>
        <p:nvSpPr>
          <p:cNvPr id="17410" name="Content Placeholder 9"/>
          <p:cNvSpPr>
            <a:spLocks noGrp="1"/>
          </p:cNvSpPr>
          <p:nvPr>
            <p:ph idx="1"/>
          </p:nvPr>
        </p:nvSpPr>
        <p:spPr>
          <a:xfrm>
            <a:off x="1207958" y="2080783"/>
            <a:ext cx="7467600" cy="4114800"/>
          </a:xfrm>
        </p:spPr>
        <p:txBody>
          <a:bodyPr/>
          <a:lstStyle/>
          <a:p>
            <a:r>
              <a:rPr lang="en-US" dirty="0" smtClean="0"/>
              <a:t>Companies are forming customer insights teams</a:t>
            </a:r>
          </a:p>
          <a:p>
            <a:pPr marL="679450" lvl="1" indent="-298450"/>
            <a:r>
              <a:rPr lang="en-US" dirty="0" smtClean="0"/>
              <a:t>Include all company functional areas</a:t>
            </a:r>
          </a:p>
          <a:p>
            <a:pPr marL="679450" lvl="1" indent="-298450"/>
            <a:r>
              <a:rPr lang="en-US" dirty="0" smtClean="0"/>
              <a:t>Collect information from a wide variety of sources</a:t>
            </a:r>
          </a:p>
          <a:p>
            <a:pPr marL="679450" lvl="1" indent="-298450"/>
            <a:r>
              <a:rPr lang="en-US" dirty="0" smtClean="0"/>
              <a:t>Use insights to create more value for their customers.</a:t>
            </a:r>
          </a:p>
          <a:p>
            <a:pPr lvl="1">
              <a:buFontTx/>
              <a:buNone/>
            </a:pPr>
            <a:endParaRPr lang="en-US" sz="2400" dirty="0" smtClean="0"/>
          </a:p>
          <a:p>
            <a:pPr>
              <a:buFontTx/>
              <a:buNone/>
            </a:pPr>
            <a:endParaRPr lang="en-US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09670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Customer insights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9"/>
          <p:cNvSpPr>
            <a:spLocks noGrp="1"/>
          </p:cNvSpPr>
          <p:nvPr>
            <p:ph idx="1"/>
          </p:nvPr>
        </p:nvSpPr>
        <p:spPr>
          <a:xfrm>
            <a:off x="1215510" y="2124547"/>
            <a:ext cx="7772400" cy="4114800"/>
          </a:xfrm>
        </p:spPr>
        <p:txBody>
          <a:bodyPr/>
          <a:lstStyle/>
          <a:p>
            <a:pPr marL="371475" indent="-371475">
              <a:lnSpc>
                <a:spcPct val="90000"/>
              </a:lnSpc>
              <a:buFontTx/>
              <a:buNone/>
            </a:pPr>
            <a:r>
              <a:rPr lang="en-US" sz="3600" b="1" dirty="0" smtClean="0"/>
              <a:t>Marketing information systems (MIS)</a:t>
            </a:r>
            <a:r>
              <a:rPr lang="en-US" sz="3600" dirty="0" smtClean="0"/>
              <a:t> consist of people and procedures for:</a:t>
            </a:r>
          </a:p>
          <a:p>
            <a:pPr marL="669925" lvl="1" indent="-298450">
              <a:lnSpc>
                <a:spcPct val="90000"/>
              </a:lnSpc>
            </a:pPr>
            <a:r>
              <a:rPr lang="en-US" dirty="0" smtClean="0"/>
              <a:t>assessing the information needs</a:t>
            </a:r>
          </a:p>
          <a:p>
            <a:pPr marL="669925" lvl="1" indent="-298450">
              <a:lnSpc>
                <a:spcPct val="90000"/>
              </a:lnSpc>
            </a:pPr>
            <a:r>
              <a:rPr lang="en-US" dirty="0" smtClean="0"/>
              <a:t>developing needed information</a:t>
            </a:r>
          </a:p>
          <a:p>
            <a:pPr marL="669925" lvl="1" indent="-298450">
              <a:lnSpc>
                <a:spcPct val="90000"/>
              </a:lnSpc>
            </a:pPr>
            <a:r>
              <a:rPr lang="en-US" dirty="0" smtClean="0"/>
              <a:t>helping decision makers use the information for customer.</a:t>
            </a:r>
          </a:p>
          <a:p>
            <a:pPr marL="533400" indent="-533400">
              <a:buFontTx/>
              <a:buNone/>
            </a:pPr>
            <a:endParaRPr lang="en-US" sz="3600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495300" y="1520224"/>
            <a:ext cx="81534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Marketing information systems (MIS)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Marketing information and customer insights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7"/>
          <p:cNvSpPr>
            <a:spLocks noGrp="1"/>
          </p:cNvSpPr>
          <p:nvPr>
            <p:ph type="title"/>
          </p:nvPr>
        </p:nvSpPr>
        <p:spPr>
          <a:xfrm>
            <a:off x="685800" y="542453"/>
            <a:ext cx="7772400" cy="1143000"/>
          </a:xfrm>
        </p:spPr>
        <p:txBody>
          <a:bodyPr/>
          <a:lstStyle/>
          <a:p>
            <a:r>
              <a:rPr lang="en-US" sz="3600" dirty="0" smtClean="0">
                <a:solidFill>
                  <a:srgbClr val="007FA3"/>
                </a:solidFill>
              </a:rPr>
              <a:t>Marketing information system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646" y="1974877"/>
            <a:ext cx="7854708" cy="3259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3"/>
          <p:cNvSpPr>
            <a:spLocks noGrp="1"/>
          </p:cNvSpPr>
          <p:nvPr>
            <p:ph idx="1"/>
          </p:nvPr>
        </p:nvSpPr>
        <p:spPr>
          <a:xfrm>
            <a:off x="1224563" y="2084559"/>
            <a:ext cx="77724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MIS </a:t>
            </a:r>
            <a:r>
              <a:rPr lang="en-US" dirty="0" smtClean="0"/>
              <a:t>provides</a:t>
            </a:r>
            <a:r>
              <a:rPr lang="en-US" b="1" dirty="0" smtClean="0"/>
              <a:t> </a:t>
            </a:r>
            <a:r>
              <a:rPr lang="en-US" dirty="0" smtClean="0"/>
              <a:t>information to the company’s marketing and other managers and external partners such as suppliers, resellers and marketing services agencies.</a:t>
            </a:r>
          </a:p>
          <a:p>
            <a:endParaRPr 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pPr marL="533400" indent="-533400">
              <a:spcBef>
                <a:spcPct val="0"/>
              </a:spcBef>
            </a:pPr>
            <a:endParaRPr lang="en-US" sz="2400" smtClean="0"/>
          </a:p>
          <a:p>
            <a:pPr marL="533400" indent="-533400">
              <a:spcBef>
                <a:spcPct val="0"/>
              </a:spcBef>
            </a:pPr>
            <a:endParaRPr lang="en-US" smtClean="0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Assessing marketing information needs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Assessing marketing information needs (Continued)</a:t>
            </a:r>
          </a:p>
        </p:txBody>
      </p:sp>
      <p:sp>
        <p:nvSpPr>
          <p:cNvPr id="25602" name="Content Placeholder 3"/>
          <p:cNvSpPr>
            <a:spLocks noGrp="1"/>
          </p:cNvSpPr>
          <p:nvPr>
            <p:ph idx="1"/>
          </p:nvPr>
        </p:nvSpPr>
        <p:spPr>
          <a:xfrm>
            <a:off x="1216536" y="2084559"/>
            <a:ext cx="7772400" cy="4114800"/>
          </a:xfrm>
        </p:spPr>
        <p:txBody>
          <a:bodyPr/>
          <a:lstStyle/>
          <a:p>
            <a:r>
              <a:rPr lang="en-US" smtClean="0"/>
              <a:t>Balancing what the information users would like to have against what they need and what is feasible to offer.       </a:t>
            </a:r>
          </a:p>
          <a:p>
            <a:endParaRPr lang="en-US" smtClean="0"/>
          </a:p>
        </p:txBody>
      </p:sp>
      <p:sp>
        <p:nvSpPr>
          <p:cNvPr id="25603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0600" y="1524000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Characteristics of a good MIS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1524000" y="3657600"/>
          <a:ext cx="5867400" cy="259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181100" y="2258841"/>
          <a:ext cx="6781800" cy="327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765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3400" y="1524000"/>
            <a:ext cx="8077200" cy="4572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dirty="0" smtClean="0"/>
              <a:t>Marketers obtain information from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-48492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Developing marketing information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9072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Developing marketing information (Continued)</a:t>
            </a:r>
          </a:p>
        </p:txBody>
      </p:sp>
      <p:sp>
        <p:nvSpPr>
          <p:cNvPr id="29698" name="Content Placeholder 5"/>
          <p:cNvSpPr>
            <a:spLocks noGrp="1"/>
          </p:cNvSpPr>
          <p:nvPr>
            <p:ph idx="1"/>
          </p:nvPr>
        </p:nvSpPr>
        <p:spPr>
          <a:xfrm>
            <a:off x="1220787" y="2084559"/>
            <a:ext cx="76962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Internal databases </a:t>
            </a:r>
            <a:r>
              <a:rPr lang="en-US" dirty="0" smtClean="0"/>
              <a:t>are electronic collections of consumer and market information obtained from data sources within the company network.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20224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Internal data</a:t>
            </a:r>
          </a:p>
          <a:p>
            <a:pPr>
              <a:spcBef>
                <a:spcPct val="0"/>
              </a:spcBef>
            </a:pPr>
            <a:endParaRPr lang="en-US" smtClean="0"/>
          </a:p>
          <a:p>
            <a:pPr>
              <a:spcBef>
                <a:spcPct val="0"/>
              </a:spcBef>
            </a:pPr>
            <a:endParaRPr lang="en-US" smtClean="0"/>
          </a:p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Content Placeholder 3"/>
          <p:cNvSpPr>
            <a:spLocks noGrp="1"/>
          </p:cNvSpPr>
          <p:nvPr>
            <p:ph idx="1"/>
          </p:nvPr>
        </p:nvSpPr>
        <p:spPr>
          <a:xfrm>
            <a:off x="1246470" y="2079282"/>
            <a:ext cx="8077200" cy="2514600"/>
          </a:xfrm>
        </p:spPr>
        <p:txBody>
          <a:bodyPr/>
          <a:lstStyle/>
          <a:p>
            <a:pPr>
              <a:buFontTx/>
              <a:buNone/>
            </a:pPr>
            <a:r>
              <a:rPr lang="en-US" dirty="0" smtClean="0"/>
              <a:t>The systematic collection and analysis of publicly available information about consumers, competitors and developments in the marketplace.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14947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Competitive marketing intelligence</a:t>
            </a:r>
          </a:p>
          <a:p>
            <a:pPr>
              <a:spcBef>
                <a:spcPct val="0"/>
              </a:spcBef>
            </a:pPr>
            <a:endParaRPr lang="en-US" smtClean="0"/>
          </a:p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9072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Developing marketing information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20224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Marketing research</a:t>
            </a:r>
          </a:p>
          <a:p>
            <a:pPr>
              <a:spcBef>
                <a:spcPct val="0"/>
              </a:spcBef>
            </a:pPr>
            <a:endParaRPr lang="en-US" smtClean="0"/>
          </a:p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33795" name="Content Placeholder 4"/>
          <p:cNvSpPr>
            <a:spLocks noGrp="1"/>
          </p:cNvSpPr>
          <p:nvPr>
            <p:ph sz="half" idx="4294967295"/>
          </p:nvPr>
        </p:nvSpPr>
        <p:spPr>
          <a:xfrm>
            <a:off x="1217031" y="2084559"/>
            <a:ext cx="7620000" cy="3916363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Marketing research</a:t>
            </a:r>
            <a:r>
              <a:rPr lang="en-US" dirty="0" smtClean="0"/>
              <a:t> is the systematic design, collection, analysis and reporting of data relevant to a specific marketing situation facing an </a:t>
            </a:r>
            <a:r>
              <a:rPr lang="en-US" dirty="0" err="1" smtClean="0"/>
              <a:t>organisation</a:t>
            </a:r>
            <a:r>
              <a:rPr lang="en-US" dirty="0" smtClean="0"/>
              <a:t>.</a:t>
            </a:r>
          </a:p>
          <a:p>
            <a:endParaRPr lang="en-US" dirty="0" smtClean="0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9072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Developing marketing information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716132" y="2325988"/>
          <a:ext cx="7696803" cy="4116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4755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990600" y="1524754"/>
            <a:ext cx="7162800" cy="779352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dirty="0" smtClean="0"/>
              <a:t>Marketing research</a:t>
            </a:r>
          </a:p>
          <a:p>
            <a:pPr>
              <a:spcBef>
                <a:spcPct val="0"/>
              </a:spcBef>
            </a:pPr>
            <a:r>
              <a:rPr lang="en-US" dirty="0" smtClean="0"/>
              <a:t>Research instruments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9072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Developing marketing information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Content Placeholder 5"/>
          <p:cNvSpPr>
            <a:spLocks noGrp="1"/>
          </p:cNvSpPr>
          <p:nvPr>
            <p:ph idx="1"/>
          </p:nvPr>
        </p:nvSpPr>
        <p:spPr>
          <a:xfrm>
            <a:off x="865359" y="2084559"/>
            <a:ext cx="7772400" cy="2759045"/>
          </a:xfrm>
        </p:spPr>
        <p:txBody>
          <a:bodyPr/>
          <a:lstStyle/>
          <a:p>
            <a:pPr>
              <a:buFontTx/>
              <a:buNone/>
            </a:pPr>
            <a:r>
              <a:rPr lang="en-US" smtClean="0"/>
              <a:t>Managing detailed information about individual customers and carefully managing customer touch points to </a:t>
            </a:r>
            <a:r>
              <a:rPr lang="en-US" dirty="0" err="1" smtClean="0"/>
              <a:t>maximise</a:t>
            </a:r>
            <a:r>
              <a:rPr lang="en-US" dirty="0" smtClean="0"/>
              <a:t> customer loyalty.</a:t>
            </a:r>
          </a:p>
        </p:txBody>
      </p:sp>
      <p:sp>
        <p:nvSpPr>
          <p:cNvPr id="78851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990600" y="1520224"/>
            <a:ext cx="7162800" cy="3810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Customer relationship management (CRM)</a:t>
            </a:r>
          </a:p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err="1" smtClean="0">
                <a:solidFill>
                  <a:srgbClr val="007FA3"/>
                </a:solidFill>
              </a:rPr>
              <a:t>Analysing</a:t>
            </a:r>
            <a:r>
              <a:rPr lang="en-US" sz="3600" dirty="0" smtClean="0">
                <a:solidFill>
                  <a:srgbClr val="007FA3"/>
                </a:solidFill>
              </a:rPr>
              <a:t> and using marketing information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err="1" smtClean="0">
                <a:solidFill>
                  <a:srgbClr val="007FA3"/>
                </a:solidFill>
              </a:rPr>
              <a:t>Analysing</a:t>
            </a:r>
            <a:r>
              <a:rPr lang="en-US" sz="3600" dirty="0" smtClean="0">
                <a:solidFill>
                  <a:srgbClr val="007FA3"/>
                </a:solidFill>
              </a:rPr>
              <a:t> and using marketing information (Continued)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838200" y="2133600"/>
          <a:ext cx="8001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0899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1276539" y="1520223"/>
            <a:ext cx="6590923" cy="797459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mtClean="0"/>
              <a:t>Customer relationship management</a:t>
            </a:r>
          </a:p>
          <a:p>
            <a:pPr>
              <a:spcBef>
                <a:spcPct val="0"/>
              </a:spcBef>
            </a:pPr>
            <a:r>
              <a:rPr lang="en-US" smtClean="0"/>
              <a:t>Touchpoints</a:t>
            </a:r>
          </a:p>
          <a:p>
            <a:pPr>
              <a:spcBef>
                <a:spcPct val="0"/>
              </a:spcBef>
            </a:pPr>
            <a:endParaRPr lang="en-US" smtClean="0"/>
          </a:p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19547"/>
            <a:ext cx="7772400" cy="11430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7FA3"/>
                </a:solidFill>
              </a:rPr>
              <a:t>Distributing and using marketing information</a:t>
            </a:r>
          </a:p>
        </p:txBody>
      </p:sp>
      <p:sp>
        <p:nvSpPr>
          <p:cNvPr id="82946" name="Content Placeholder 3"/>
          <p:cNvSpPr>
            <a:spLocks noGrp="1"/>
          </p:cNvSpPr>
          <p:nvPr>
            <p:ph idx="1"/>
          </p:nvPr>
        </p:nvSpPr>
        <p:spPr>
          <a:xfrm>
            <a:off x="878188" y="2084559"/>
            <a:ext cx="7772400" cy="4114800"/>
          </a:xfrm>
        </p:spPr>
        <p:txBody>
          <a:bodyPr/>
          <a:lstStyle/>
          <a:p>
            <a:pPr marL="361950" indent="-361950">
              <a:buFontTx/>
              <a:buNone/>
              <a:tabLst>
                <a:tab pos="542925" algn="l"/>
              </a:tabLst>
            </a:pPr>
            <a:r>
              <a:rPr lang="en-US" b="1" dirty="0" smtClean="0"/>
              <a:t>Information distribution</a:t>
            </a:r>
            <a:r>
              <a:rPr lang="en-US" dirty="0" smtClean="0"/>
              <a:t> involves entering information into databases and making it available in a time-useable manner.</a:t>
            </a:r>
          </a:p>
          <a:p>
            <a:pPr marL="361950" indent="-361950">
              <a:tabLst>
                <a:tab pos="542925" algn="l"/>
              </a:tabLst>
            </a:pPr>
            <a:r>
              <a:rPr lang="en-US" dirty="0" smtClean="0"/>
              <a:t>Intranet provides information to employees and other stakeholders.</a:t>
            </a:r>
          </a:p>
          <a:p>
            <a:pPr marL="361950" indent="-361950">
              <a:tabLst>
                <a:tab pos="542925" algn="l"/>
              </a:tabLst>
            </a:pPr>
            <a:r>
              <a:rPr lang="en-US" dirty="0" smtClean="0"/>
              <a:t>Extranet provides information to key customers and suppliers.</a:t>
            </a:r>
          </a:p>
          <a:p>
            <a:pPr marL="609600" indent="-609600"/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4"/>
  <p:tag name="MMPROD_UIDATA" val="&lt;database version=&quot;6.0&quot;&gt;&lt;object type=&quot;1&quot; unique_id=&quot;10001&quot;&gt;&lt;object type=&quot;8&quot; unique_id=&quot;13798&quot;&gt;&lt;/object&gt;&lt;object type=&quot;2&quot; unique_id=&quot;13799&quot;&gt;&lt;object type=&quot;3&quot; unique_id=&quot;13801&quot;&gt;&lt;property id=&quot;20148&quot; value=&quot;5&quot;/&gt;&lt;property id=&quot;20300&quot; value=&quot;Slide 2 - &amp;quot;Managing marketing information to gain customer insights&amp;quot;&quot;/&gt;&lt;property id=&quot;20307&quot; value=&quot;327&quot;/&gt;&lt;/object&gt;&lt;object type=&quot;3&quot; unique_id=&quot;13802&quot;&gt;&lt;property id=&quot;20148&quot; value=&quot;5&quot;/&gt;&lt;property id=&quot;20300&quot; value=&quot;Slide 3 - &amp;quot;Marketing information and customer insights&amp;quot;&quot;/&gt;&lt;property id=&quot;20307&quot; value=&quot;379&quot;/&gt;&lt;/object&gt;&lt;object type=&quot;3&quot; unique_id=&quot;13803&quot;&gt;&lt;property id=&quot;20148&quot; value=&quot;5&quot;/&gt;&lt;property id=&quot;20300&quot; value=&quot;Slide 4 - &amp;quot;Marketing information and customer insights (Continued)&amp;quot;&quot;/&gt;&lt;property id=&quot;20307&quot; value=&quot;381&quot;/&gt;&lt;/object&gt;&lt;object type=&quot;3&quot; unique_id=&quot;13804&quot;&gt;&lt;property id=&quot;20148&quot; value=&quot;5&quot;/&gt;&lt;property id=&quot;20300&quot; value=&quot;Slide 5 - &amp;quot;Marketing information and customer insights (Continued)&amp;quot;&quot;/&gt;&lt;property id=&quot;20307&quot; value=&quot;382&quot;/&gt;&lt;/object&gt;&lt;object type=&quot;3&quot; unique_id=&quot;13806&quot;&gt;&lt;property id=&quot;20148&quot; value=&quot;5&quot;/&gt;&lt;property id=&quot;20300&quot; value=&quot;Slide 7 - &amp;quot;Assessing marketing information needs &amp;quot;&quot;/&gt;&lt;property id=&quot;20307&quot; value=&quot;330&quot;/&gt;&lt;/object&gt;&lt;object type=&quot;3&quot; unique_id=&quot;13807&quot;&gt;&lt;property id=&quot;20148&quot; value=&quot;5&quot;/&gt;&lt;property id=&quot;20300&quot; value=&quot;Slide 8 - &amp;quot;Assessing marketing information needs (Continued)&amp;quot;&quot;/&gt;&lt;property id=&quot;20307&quot; value=&quot;331&quot;/&gt;&lt;/object&gt;&lt;object type=&quot;3&quot; unique_id=&quot;13808&quot;&gt;&lt;property id=&quot;20148&quot; value=&quot;5&quot;/&gt;&lt;property id=&quot;20300&quot; value=&quot;Slide 9 - &amp;quot;Developing marketing information&amp;quot;&quot;/&gt;&lt;property id=&quot;20307&quot; value=&quot;333&quot;/&gt;&lt;/object&gt;&lt;object type=&quot;3&quot; unique_id=&quot;13809&quot;&gt;&lt;property id=&quot;20148&quot; value=&quot;5&quot;/&gt;&lt;property id=&quot;20300&quot; value=&quot;Slide 10 - &amp;quot;Developing marketing information (Continued)&amp;quot;&quot;/&gt;&lt;property id=&quot;20307&quot; value=&quot;334&quot;/&gt;&lt;/object&gt;&lt;object type=&quot;3&quot; unique_id=&quot;13810&quot;&gt;&lt;property id=&quot;20148&quot; value=&quot;5&quot;/&gt;&lt;property id=&quot;20300&quot; value=&quot;Slide 11 - &amp;quot;Developing marketing information (Continued)&amp;quot;&quot;/&gt;&lt;property id=&quot;20307&quot; value=&quot;336&quot;/&gt;&lt;/object&gt;&lt;object type=&quot;3&quot; unique_id=&quot;13811&quot;&gt;&lt;property id=&quot;20148&quot; value=&quot;5&quot;/&gt;&lt;property id=&quot;20300&quot; value=&quot;Slide 12 - &amp;quot;Developing marketing information (Continued)&amp;quot;&quot;/&gt;&lt;property id=&quot;20307&quot; value=&quot;337&quot;/&gt;&lt;/object&gt;&lt;object type=&quot;3&quot; unique_id=&quot;13812&quot;&gt;&lt;property id=&quot;20148&quot; value=&quot;5&quot;/&gt;&lt;property id=&quot;20300&quot; value=&quot;Slide 13 - &amp;quot;Developing marketing information (Continued)&amp;quot;&quot;/&gt;&lt;property id=&quot;20307&quot; value=&quot;339&quot;/&gt;&lt;/object&gt;&lt;object type=&quot;3&quot; unique_id=&quot;13813&quot;&gt;&lt;property id=&quot;20148&quot; value=&quot;5&quot;/&gt;&lt;property id=&quot;20300&quot; value=&quot;Slide 14 - &amp;quot;Developing marketing information (Continued)&amp;quot;&quot;/&gt;&lt;property id=&quot;20307&quot; value=&quot;340&quot;/&gt;&lt;/object&gt;&lt;object type=&quot;3&quot; unique_id=&quot;13814&quot;&gt;&lt;property id=&quot;20148&quot; value=&quot;5&quot;/&gt;&lt;property id=&quot;20300&quot; value=&quot;Slide 15 - &amp;quot;Developing marketing information (Continued)&amp;quot;&quot;/&gt;&lt;property id=&quot;20307&quot; value=&quot;342&quot;/&gt;&lt;/object&gt;&lt;object type=&quot;3&quot; unique_id=&quot;13815&quot;&gt;&lt;property id=&quot;20148&quot; value=&quot;5&quot;/&gt;&lt;property id=&quot;20300&quot; value=&quot;Slide 16 - &amp;quot;Developing marketing information (Continued)&amp;quot;&quot;/&gt;&lt;property id=&quot;20307&quot; value=&quot;343&quot;/&gt;&lt;/object&gt;&lt;object type=&quot;3&quot; unique_id=&quot;13816&quot;&gt;&lt;property id=&quot;20148&quot; value=&quot;5&quot;/&gt;&lt;property id=&quot;20300&quot; value=&quot;Slide 17 - &amp;quot;Developing marketing information (Continued)&amp;quot;&quot;/&gt;&lt;property id=&quot;20307&quot; value=&quot;344&quot;/&gt;&lt;/object&gt;&lt;object type=&quot;3&quot; unique_id=&quot;13817&quot;&gt;&lt;property id=&quot;20148&quot; value=&quot;5&quot;/&gt;&lt;property id=&quot;20300&quot; value=&quot;Slide 18 - &amp;quot;Developing marketing information (Continued)&amp;#x0D;&amp;#x0A;Secondary data&amp;quot;&quot;/&gt;&lt;property id=&quot;20307&quot; value=&quot;345&quot;/&gt;&lt;/object&gt;&lt;object type=&quot;3&quot; unique_id=&quot;13818&quot;&gt;&lt;property id=&quot;20148&quot; value=&quot;5&quot;/&gt;&lt;property id=&quot;20300&quot; value=&quot;Slide 19 - &amp;quot;Developing marketing information (Continued)&amp;quot;&quot;/&gt;&lt;property id=&quot;20307&quot; value=&quot;426&quot;/&gt;&lt;/object&gt;&lt;object type=&quot;3&quot; unique_id=&quot;13819&quot;&gt;&lt;property id=&quot;20148&quot; value=&quot;5&quot;/&gt;&lt;property id=&quot;20300&quot; value=&quot;Slide 20 - &amp;quot;Developing marketing information (Continued)&amp;quot;&quot;/&gt;&lt;property id=&quot;20307&quot; value=&quot;347&quot;/&gt;&lt;/object&gt;&lt;object type=&quot;3&quot; unique_id=&quot;13820&quot;&gt;&lt;property id=&quot;20148&quot; value=&quot;5&quot;/&gt;&lt;property id=&quot;20300&quot; value=&quot;Slide 21 - &amp;quot;Developing marketing information (Continued)&amp;quot;&quot;/&gt;&lt;property id=&quot;20307&quot; value=&quot;349&quot;/&gt;&lt;/object&gt;&lt;object type=&quot;3&quot; unique_id=&quot;13821&quot;&gt;&lt;property id=&quot;20148&quot; value=&quot;5&quot;/&gt;&lt;property id=&quot;20300&quot; value=&quot;Slide 22 - &amp;quot;Developing marketing information (Continued)&amp;quot;&quot;/&gt;&lt;property id=&quot;20307&quot; value=&quot;384&quot;/&gt;&lt;/object&gt;&lt;object type=&quot;3&quot; unique_id=&quot;13822&quot;&gt;&lt;property id=&quot;20148&quot; value=&quot;5&quot;/&gt;&lt;property id=&quot;20300&quot; value=&quot;Slide 23 - &amp;quot;Developing marketing information (Continued)&amp;quot;&quot;/&gt;&lt;property id=&quot;20307&quot; value=&quot;385&quot;/&gt;&lt;/object&gt;&lt;object type=&quot;3&quot; unique_id=&quot;13823&quot;&gt;&lt;property id=&quot;20148&quot; value=&quot;5&quot;/&gt;&lt;property id=&quot;20300&quot; value=&quot;Slide 24 - &amp;quot;Developing marketing information (Continued)&amp;quot;&quot;/&gt;&lt;property id=&quot;20307&quot; value=&quot;352&quot;/&gt;&lt;/object&gt;&lt;object type=&quot;3&quot; unique_id=&quot;13824&quot;&gt;&lt;property id=&quot;20148&quot; value=&quot;5&quot;/&gt;&lt;property id=&quot;20300&quot; value=&quot;Slide 25 - &amp;quot;Developing marketing information (Continued)&amp;quot;&quot;/&gt;&lt;property id=&quot;20307&quot; value=&quot;386&quot;/&gt;&lt;/object&gt;&lt;object type=&quot;3&quot; unique_id=&quot;13825&quot;&gt;&lt;property id=&quot;20148&quot; value=&quot;5&quot;/&gt;&lt;property id=&quot;20300&quot; value=&quot;Slide 26 - &amp;quot;Developing marketing information (Continued)&amp;quot;&quot;/&gt;&lt;property id=&quot;20307&quot; value=&quot;357&quot;/&gt;&lt;/object&gt;&lt;object type=&quot;3&quot; unique_id=&quot;13826&quot;&gt;&lt;property id=&quot;20148&quot; value=&quot;5&quot;/&gt;&lt;property id=&quot;20300&quot; value=&quot;Slide 27 - &amp;quot;Developing marketing information (Continued)&amp;quot;&quot;/&gt;&lt;property id=&quot;20307&quot; value=&quot;387&quot;/&gt;&lt;/object&gt;&lt;object type=&quot;3&quot; unique_id=&quot;13827&quot;&gt;&lt;property id=&quot;20148&quot; value=&quot;5&quot;/&gt;&lt;property id=&quot;20300&quot; value=&quot;Slide 28 - &amp;quot;Developing marketing information (Continued)&amp;quot;&quot;/&gt;&lt;property id=&quot;20307&quot; value=&quot;359&quot;/&gt;&lt;/object&gt;&lt;object type=&quot;3&quot; unique_id=&quot;13828&quot;&gt;&lt;property id=&quot;20148&quot; value=&quot;5&quot;/&gt;&lt;property id=&quot;20300&quot; value=&quot;Slide 29 - &amp;quot;Developing marketing information (Continued)&amp;quot;&quot;/&gt;&lt;property id=&quot;20307&quot; value=&quot;388&quot;/&gt;&lt;/object&gt;&lt;object type=&quot;3&quot; unique_id=&quot;13829&quot;&gt;&lt;property id=&quot;20148&quot; value=&quot;5&quot;/&gt;&lt;property id=&quot;20300&quot; value=&quot;Slide 30 - &amp;quot;Developing marketing information (Continued)&amp;quot;&quot;/&gt;&lt;property id=&quot;20307&quot; value=&quot;362&quot;/&gt;&lt;/object&gt;&lt;object type=&quot;3&quot; unique_id=&quot;13830&quot;&gt;&lt;property id=&quot;20148&quot; value=&quot;5&quot;/&gt;&lt;property id=&quot;20300&quot; value=&quot;Slide 31 - &amp;quot;Developing marketing information (Continued)&amp;quot;&quot;/&gt;&lt;property id=&quot;20307&quot; value=&quot;365&quot;/&gt;&lt;/object&gt;&lt;object type=&quot;3&quot; unique_id=&quot;13831&quot;&gt;&lt;property id=&quot;20148&quot; value=&quot;5&quot;/&gt;&lt;property id=&quot;20300&quot; value=&quot;Slide 32 - &amp;quot;Developing marketing information (Continued)&amp;quot;&quot;/&gt;&lt;property id=&quot;20307&quot; value=&quot;425&quot;/&gt;&lt;/object&gt;&lt;object type=&quot;3&quot; unique_id=&quot;13832&quot;&gt;&lt;property id=&quot;20148&quot; value=&quot;5&quot;/&gt;&lt;property id=&quot;20300&quot; value=&quot;Slide 33 - &amp;quot;Developing marketing information (Continued)&amp;quot;&quot;/&gt;&lt;property id=&quot;20307&quot; value=&quot;366&quot;/&gt;&lt;/object&gt;&lt;object type=&quot;3&quot; unique_id=&quot;13833&quot;&gt;&lt;property id=&quot;20148&quot; value=&quot;5&quot;/&gt;&lt;property id=&quot;20300&quot; value=&quot;Slide 34 - &amp;quot;Analysing and using marketing information&amp;quot;&quot;/&gt;&lt;property id=&quot;20307&quot; value=&quot;367&quot;/&gt;&lt;/object&gt;&lt;object type=&quot;3&quot; unique_id=&quot;13834&quot;&gt;&lt;property id=&quot;20148&quot; value=&quot;5&quot;/&gt;&lt;property id=&quot;20300&quot; value=&quot;Slide 35 - &amp;quot;Analysing and using marketing information (Continued)&amp;quot;&quot;/&gt;&lt;property id=&quot;20307&quot; value=&quot;369&quot;/&gt;&lt;/object&gt;&lt;object type=&quot;3&quot; unique_id=&quot;13835&quot;&gt;&lt;property id=&quot;20148&quot; value=&quot;5&quot;/&gt;&lt;property id=&quot;20300&quot; value=&quot;Slide 36 - &amp;quot;Distributing and using marketing information&amp;quot;&quot;/&gt;&lt;property id=&quot;20307&quot; value=&quot;370&quot;/&gt;&lt;/object&gt;&lt;object type=&quot;3&quot; unique_id=&quot;13836&quot;&gt;&lt;property id=&quot;20148&quot; value=&quot;5&quot;/&gt;&lt;property id=&quot;20300&quot; value=&quot;Slide 37 - &amp;quot;Other marketing information considerations&amp;quot;&quot;/&gt;&lt;property id=&quot;20307&quot; value=&quot;371&quot;/&gt;&lt;/object&gt;&lt;object type=&quot;3&quot; unique_id=&quot;437203&quot;&gt;&lt;property id=&quot;20148&quot; value=&quot;5&quot;/&gt;&lt;property id=&quot;20300&quot; value=&quot;Slide 6 - &amp;quot;Marketing information system&amp;quot;&quot;/&gt;&lt;property id=&quot;20307&quot; value=&quot;427&quot;/&gt;&lt;/object&gt;&lt;object type=&quot;3&quot; unique_id=&quot;437360&quot;&gt;&lt;property id=&quot;20148&quot; value=&quot;5&quot;/&gt;&lt;property id=&quot;20300&quot; value=&quot;Slide 1 - &amp;quot;Principles of Marketing&amp;quot;&quot;/&gt;&lt;property id=&quot;20307&quot; value=&quot;428&quot;/&gt;&lt;/object&gt;&lt;/object&gt;&lt;/object&gt;&lt;/database&gt;"/>
</p:tagLst>
</file>

<file path=ppt/theme/theme1.xml><?xml version="1.0" encoding="utf-8"?>
<a:theme xmlns:a="http://schemas.openxmlformats.org/drawingml/2006/main" name="Blank Presentation">
  <a:themeElements>
    <a:clrScheme name="Custom 15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0FD13D"/>
      </a:accent4>
      <a:accent5>
        <a:srgbClr val="FF0000"/>
      </a:accent5>
      <a:accent6>
        <a:srgbClr val="0FD13D"/>
      </a:accent6>
      <a:hlink>
        <a:srgbClr val="002060"/>
      </a:hlink>
      <a:folHlink>
        <a:srgbClr val="002060"/>
      </a:folHlink>
    </a:clrScheme>
    <a:fontScheme name="Blank Presentation">
      <a:majorFont>
        <a:latin typeface="Arial"/>
        <a:ea typeface="ヒラギノ角ゴ Pro W3"/>
        <a:cs typeface=""/>
      </a:majorFont>
      <a:minorFont>
        <a:latin typeface="Arial"/>
        <a:ea typeface="ヒラギノ角ゴ Pro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ヒラギノ角ゴ Pro W3" pitchFamily="1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ヒラギノ角ゴ Pro W3" pitchFamily="1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1699</TotalTime>
  <Words>667</Words>
  <Application>Microsoft Office PowerPoint</Application>
  <PresentationFormat>On-screen Show (4:3)</PresentationFormat>
  <Paragraphs>106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Blank Presentation</vt:lpstr>
      <vt:lpstr>PowerPoint Presentation</vt:lpstr>
      <vt:lpstr>Managing marketing information to gain customer insights</vt:lpstr>
      <vt:lpstr>Marketing information and customer insights</vt:lpstr>
      <vt:lpstr>Marketing information and customer insights (Continued)</vt:lpstr>
      <vt:lpstr>Marketing information and customer insights (Continued)</vt:lpstr>
      <vt:lpstr>Marketing information system</vt:lpstr>
      <vt:lpstr>Assessing marketing information needs </vt:lpstr>
      <vt:lpstr>Assessing marketing information needs (Continued)</vt:lpstr>
      <vt:lpstr>Developing marketing information</vt:lpstr>
      <vt:lpstr>Developing marketing information (Continued)</vt:lpstr>
      <vt:lpstr>Developing marketing information (Continued)</vt:lpstr>
      <vt:lpstr>Developing marketing information (Continued)</vt:lpstr>
      <vt:lpstr>Developing marketing information (Continued)</vt:lpstr>
      <vt:lpstr>Analysing and using marketing information</vt:lpstr>
      <vt:lpstr>Analysing and using marketing information (Continued)</vt:lpstr>
      <vt:lpstr>Distributing and using marketing information</vt:lpstr>
    </vt:vector>
  </TitlesOfParts>
  <Company>School of Management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utter</dc:creator>
  <cp:lastModifiedBy>T</cp:lastModifiedBy>
  <cp:revision>338</cp:revision>
  <dcterms:created xsi:type="dcterms:W3CDTF">2011-02-15T22:28:59Z</dcterms:created>
  <dcterms:modified xsi:type="dcterms:W3CDTF">2019-05-27T13:25:07Z</dcterms:modified>
</cp:coreProperties>
</file>