
<file path=[Content_Types].xml><?xml version="1.0" encoding="utf-8"?>
<Types xmlns="http://schemas.openxmlformats.org/package/2006/content-types">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14"/>
  </p:notesMasterIdLst>
  <p:sldIdLst>
    <p:sldId id="256" r:id="rId2"/>
    <p:sldId id="260" r:id="rId3"/>
    <p:sldId id="258" r:id="rId4"/>
    <p:sldId id="259" r:id="rId5"/>
    <p:sldId id="261" r:id="rId6"/>
    <p:sldId id="262" r:id="rId7"/>
    <p:sldId id="263" r:id="rId8"/>
    <p:sldId id="264" r:id="rId9"/>
    <p:sldId id="265" r:id="rId10"/>
    <p:sldId id="266" r:id="rId11"/>
    <p:sldId id="267"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18" autoAdjust="0"/>
    <p:restoredTop sz="94660"/>
  </p:normalViewPr>
  <p:slideViewPr>
    <p:cSldViewPr snapToGrid="0">
      <p:cViewPr varScale="1">
        <p:scale>
          <a:sx n="68" d="100"/>
          <a:sy n="68" d="100"/>
        </p:scale>
        <p:origin x="85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 Id="rId14" Type="http://schemas.openxmlformats.org/officeDocument/2006/relationships/image" Target="../media/image17.svg"/></Relationships>
</file>

<file path=ppt/diagrams/_rels/data2.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1.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18.png"/><Relationship Id="rId6" Type="http://schemas.openxmlformats.org/officeDocument/2006/relationships/image" Target="../media/image9.svg"/><Relationship Id="rId11" Type="http://schemas.openxmlformats.org/officeDocument/2006/relationships/image" Target="../media/image23.png"/><Relationship Id="rId5" Type="http://schemas.openxmlformats.org/officeDocument/2006/relationships/image" Target="../media/image20.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22.png"/><Relationship Id="rId14" Type="http://schemas.openxmlformats.org/officeDocument/2006/relationships/image" Target="../media/image1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7.png"/><Relationship Id="rId7" Type="http://schemas.openxmlformats.org/officeDocument/2006/relationships/image" Target="../media/image39.png"/><Relationship Id="rId2" Type="http://schemas.openxmlformats.org/officeDocument/2006/relationships/image" Target="../media/image29.svg"/><Relationship Id="rId1" Type="http://schemas.openxmlformats.org/officeDocument/2006/relationships/image" Target="../media/image36.png"/><Relationship Id="rId6" Type="http://schemas.openxmlformats.org/officeDocument/2006/relationships/image" Target="../media/image33.svg"/><Relationship Id="rId5" Type="http://schemas.openxmlformats.org/officeDocument/2006/relationships/image" Target="../media/image38.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480ED4-28BB-4368-ADCE-47B36A9C60CF}"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E63134DA-923F-4FF5-B6C0-1E9656FFE469}">
      <dgm:prSet/>
      <dgm:spPr/>
      <dgm:t>
        <a:bodyPr/>
        <a:lstStyle/>
        <a:p>
          <a:pPr>
            <a:lnSpc>
              <a:spcPct val="100000"/>
            </a:lnSpc>
          </a:pPr>
          <a:r>
            <a:rPr lang="en-GB" baseline="0"/>
            <a:t>Introduction of the NHS</a:t>
          </a:r>
          <a:endParaRPr lang="en-US"/>
        </a:p>
      </dgm:t>
    </dgm:pt>
    <dgm:pt modelId="{862D6007-7644-4128-B30E-0C518FCF9753}" type="parTrans" cxnId="{338A5CA7-39A6-47AC-AA40-D587D514EA4A}">
      <dgm:prSet/>
      <dgm:spPr/>
      <dgm:t>
        <a:bodyPr/>
        <a:lstStyle/>
        <a:p>
          <a:endParaRPr lang="en-US"/>
        </a:p>
      </dgm:t>
    </dgm:pt>
    <dgm:pt modelId="{58A52270-D2AF-4825-9C58-60D333BCCA8E}" type="sibTrans" cxnId="{338A5CA7-39A6-47AC-AA40-D587D514EA4A}">
      <dgm:prSet/>
      <dgm:spPr/>
      <dgm:t>
        <a:bodyPr/>
        <a:lstStyle/>
        <a:p>
          <a:endParaRPr lang="en-US"/>
        </a:p>
      </dgm:t>
    </dgm:pt>
    <dgm:pt modelId="{395A6F3E-D5CF-4B15-B35C-4F6EFAEEEAD4}">
      <dgm:prSet/>
      <dgm:spPr/>
      <dgm:t>
        <a:bodyPr/>
        <a:lstStyle/>
        <a:p>
          <a:pPr>
            <a:lnSpc>
              <a:spcPct val="100000"/>
            </a:lnSpc>
          </a:pPr>
          <a:r>
            <a:rPr lang="en-GB" baseline="0"/>
            <a:t>Benefits of team working </a:t>
          </a:r>
          <a:endParaRPr lang="en-US"/>
        </a:p>
      </dgm:t>
    </dgm:pt>
    <dgm:pt modelId="{10E035C9-A92E-4E2B-937D-3A0255FB7BD1}" type="parTrans" cxnId="{2FD30453-703B-4612-B16D-867EB38B695F}">
      <dgm:prSet/>
      <dgm:spPr/>
      <dgm:t>
        <a:bodyPr/>
        <a:lstStyle/>
        <a:p>
          <a:endParaRPr lang="en-US"/>
        </a:p>
      </dgm:t>
    </dgm:pt>
    <dgm:pt modelId="{1970C66D-A415-45E7-B9BA-A5356D2A0225}" type="sibTrans" cxnId="{2FD30453-703B-4612-B16D-867EB38B695F}">
      <dgm:prSet/>
      <dgm:spPr/>
      <dgm:t>
        <a:bodyPr/>
        <a:lstStyle/>
        <a:p>
          <a:endParaRPr lang="en-US"/>
        </a:p>
      </dgm:t>
    </dgm:pt>
    <dgm:pt modelId="{CEA59C77-D75F-4A22-9058-A8C11E59BE6B}">
      <dgm:prSet/>
      <dgm:spPr/>
      <dgm:t>
        <a:bodyPr/>
        <a:lstStyle/>
        <a:p>
          <a:pPr>
            <a:lnSpc>
              <a:spcPct val="100000"/>
            </a:lnSpc>
          </a:pPr>
          <a:r>
            <a:rPr lang="en-GB" baseline="0"/>
            <a:t>Stages of team development</a:t>
          </a:r>
          <a:endParaRPr lang="en-US"/>
        </a:p>
      </dgm:t>
    </dgm:pt>
    <dgm:pt modelId="{0898C9DE-B15A-493A-91E0-5956BEAC7799}" type="parTrans" cxnId="{E2DEADA8-23C8-4D3C-9B70-4C3103E0C53B}">
      <dgm:prSet/>
      <dgm:spPr/>
      <dgm:t>
        <a:bodyPr/>
        <a:lstStyle/>
        <a:p>
          <a:endParaRPr lang="en-US"/>
        </a:p>
      </dgm:t>
    </dgm:pt>
    <dgm:pt modelId="{AAAEDCBF-14BB-4DFD-8B23-33E4F1C10397}" type="sibTrans" cxnId="{E2DEADA8-23C8-4D3C-9B70-4C3103E0C53B}">
      <dgm:prSet/>
      <dgm:spPr/>
      <dgm:t>
        <a:bodyPr/>
        <a:lstStyle/>
        <a:p>
          <a:endParaRPr lang="en-US"/>
        </a:p>
      </dgm:t>
    </dgm:pt>
    <dgm:pt modelId="{B4052FA0-AD9A-43FB-9E65-C24945AF173B}">
      <dgm:prSet/>
      <dgm:spPr/>
      <dgm:t>
        <a:bodyPr/>
        <a:lstStyle/>
        <a:p>
          <a:pPr>
            <a:lnSpc>
              <a:spcPct val="100000"/>
            </a:lnSpc>
          </a:pPr>
          <a:r>
            <a:rPr lang="en-GB" baseline="0"/>
            <a:t>Team roles</a:t>
          </a:r>
          <a:endParaRPr lang="en-US"/>
        </a:p>
      </dgm:t>
    </dgm:pt>
    <dgm:pt modelId="{3D26B020-1F50-46B4-8AE7-19D00FF2B31F}" type="parTrans" cxnId="{21E835EB-9237-4F8E-9583-99DE25160997}">
      <dgm:prSet/>
      <dgm:spPr/>
      <dgm:t>
        <a:bodyPr/>
        <a:lstStyle/>
        <a:p>
          <a:endParaRPr lang="en-US"/>
        </a:p>
      </dgm:t>
    </dgm:pt>
    <dgm:pt modelId="{78FF782A-B73C-4E96-A65F-60E98D9D8310}" type="sibTrans" cxnId="{21E835EB-9237-4F8E-9583-99DE25160997}">
      <dgm:prSet/>
      <dgm:spPr/>
      <dgm:t>
        <a:bodyPr/>
        <a:lstStyle/>
        <a:p>
          <a:endParaRPr lang="en-US"/>
        </a:p>
      </dgm:t>
    </dgm:pt>
    <dgm:pt modelId="{5D5F8A4D-FF8B-4433-AFC7-5312B191345E}">
      <dgm:prSet/>
      <dgm:spPr/>
      <dgm:t>
        <a:bodyPr/>
        <a:lstStyle/>
        <a:p>
          <a:pPr>
            <a:lnSpc>
              <a:spcPct val="100000"/>
            </a:lnSpc>
          </a:pPr>
          <a:r>
            <a:rPr lang="en-GB" baseline="0"/>
            <a:t>Managing conflict</a:t>
          </a:r>
          <a:endParaRPr lang="en-US"/>
        </a:p>
      </dgm:t>
    </dgm:pt>
    <dgm:pt modelId="{932036D3-192B-4A0D-BC22-98D9135AF213}" type="parTrans" cxnId="{6965624E-8A43-4339-8434-52B670B805CF}">
      <dgm:prSet/>
      <dgm:spPr/>
      <dgm:t>
        <a:bodyPr/>
        <a:lstStyle/>
        <a:p>
          <a:endParaRPr lang="en-US"/>
        </a:p>
      </dgm:t>
    </dgm:pt>
    <dgm:pt modelId="{922BF13B-79F8-456F-B449-001330E4401E}" type="sibTrans" cxnId="{6965624E-8A43-4339-8434-52B670B805CF}">
      <dgm:prSet/>
      <dgm:spPr/>
      <dgm:t>
        <a:bodyPr/>
        <a:lstStyle/>
        <a:p>
          <a:endParaRPr lang="en-US"/>
        </a:p>
      </dgm:t>
    </dgm:pt>
    <dgm:pt modelId="{E10F9894-4A67-44F2-B7D6-C78696CB9E63}">
      <dgm:prSet/>
      <dgm:spPr/>
      <dgm:t>
        <a:bodyPr/>
        <a:lstStyle/>
        <a:p>
          <a:pPr>
            <a:lnSpc>
              <a:spcPct val="100000"/>
            </a:lnSpc>
          </a:pPr>
          <a:r>
            <a:rPr lang="en-GB" baseline="0"/>
            <a:t>Conclusion </a:t>
          </a:r>
          <a:endParaRPr lang="en-US"/>
        </a:p>
      </dgm:t>
    </dgm:pt>
    <dgm:pt modelId="{5E55EB30-42B3-477A-9775-6FA7D882E696}" type="parTrans" cxnId="{12630174-07D3-4406-9D9C-98FE7B904DEC}">
      <dgm:prSet/>
      <dgm:spPr/>
      <dgm:t>
        <a:bodyPr/>
        <a:lstStyle/>
        <a:p>
          <a:endParaRPr lang="en-US"/>
        </a:p>
      </dgm:t>
    </dgm:pt>
    <dgm:pt modelId="{43758CA5-9C0F-4ACF-B32A-689C18359B64}" type="sibTrans" cxnId="{12630174-07D3-4406-9D9C-98FE7B904DEC}">
      <dgm:prSet/>
      <dgm:spPr/>
      <dgm:t>
        <a:bodyPr/>
        <a:lstStyle/>
        <a:p>
          <a:endParaRPr lang="en-US"/>
        </a:p>
      </dgm:t>
    </dgm:pt>
    <dgm:pt modelId="{BBDC0E03-52B2-4BBA-9E49-1989EF064EC1}">
      <dgm:prSet/>
      <dgm:spPr/>
      <dgm:t>
        <a:bodyPr/>
        <a:lstStyle/>
        <a:p>
          <a:pPr>
            <a:lnSpc>
              <a:spcPct val="100000"/>
            </a:lnSpc>
          </a:pPr>
          <a:r>
            <a:rPr lang="en-GB" baseline="0"/>
            <a:t>References </a:t>
          </a:r>
          <a:endParaRPr lang="en-US"/>
        </a:p>
      </dgm:t>
    </dgm:pt>
    <dgm:pt modelId="{404FFF85-A70C-4013-8844-725CD732FBEF}" type="parTrans" cxnId="{79737843-361E-4A6F-811A-4C6F2E146C35}">
      <dgm:prSet/>
      <dgm:spPr/>
      <dgm:t>
        <a:bodyPr/>
        <a:lstStyle/>
        <a:p>
          <a:endParaRPr lang="en-US"/>
        </a:p>
      </dgm:t>
    </dgm:pt>
    <dgm:pt modelId="{0B9153BA-1DE6-4D26-8C83-9336EE980FAD}" type="sibTrans" cxnId="{79737843-361E-4A6F-811A-4C6F2E146C35}">
      <dgm:prSet/>
      <dgm:spPr/>
      <dgm:t>
        <a:bodyPr/>
        <a:lstStyle/>
        <a:p>
          <a:endParaRPr lang="en-US"/>
        </a:p>
      </dgm:t>
    </dgm:pt>
    <dgm:pt modelId="{74431359-4DF9-47BA-B6FB-90C52CC1628F}" type="pres">
      <dgm:prSet presAssocID="{2E480ED4-28BB-4368-ADCE-47B36A9C60CF}" presName="root" presStyleCnt="0">
        <dgm:presLayoutVars>
          <dgm:dir/>
          <dgm:resizeHandles val="exact"/>
        </dgm:presLayoutVars>
      </dgm:prSet>
      <dgm:spPr/>
    </dgm:pt>
    <dgm:pt modelId="{A79FAE59-8FEE-4338-AE72-5B53ECFE3A28}" type="pres">
      <dgm:prSet presAssocID="{E63134DA-923F-4FF5-B6C0-1E9656FFE469}" presName="compNode" presStyleCnt="0"/>
      <dgm:spPr/>
    </dgm:pt>
    <dgm:pt modelId="{D1342932-AFD9-44AA-B30F-F657A8A7B7BF}" type="pres">
      <dgm:prSet presAssocID="{E63134DA-923F-4FF5-B6C0-1E9656FFE469}"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846E786D-6A3D-40C9-A010-C2BBB140C04F}" type="pres">
      <dgm:prSet presAssocID="{E63134DA-923F-4FF5-B6C0-1E9656FFE469}" presName="spaceRect" presStyleCnt="0"/>
      <dgm:spPr/>
    </dgm:pt>
    <dgm:pt modelId="{871B7C54-F78E-4E5A-9F1D-8654001BB7C8}" type="pres">
      <dgm:prSet presAssocID="{E63134DA-923F-4FF5-B6C0-1E9656FFE469}" presName="textRect" presStyleLbl="revTx" presStyleIdx="0" presStyleCnt="7">
        <dgm:presLayoutVars>
          <dgm:chMax val="1"/>
          <dgm:chPref val="1"/>
        </dgm:presLayoutVars>
      </dgm:prSet>
      <dgm:spPr/>
    </dgm:pt>
    <dgm:pt modelId="{2A85ABA5-B080-4D7C-A62C-A420D58D668D}" type="pres">
      <dgm:prSet presAssocID="{58A52270-D2AF-4825-9C58-60D333BCCA8E}" presName="sibTrans" presStyleCnt="0"/>
      <dgm:spPr/>
    </dgm:pt>
    <dgm:pt modelId="{706B660C-0877-4AC7-82B4-E9036F4A4427}" type="pres">
      <dgm:prSet presAssocID="{395A6F3E-D5CF-4B15-B35C-4F6EFAEEEAD4}" presName="compNode" presStyleCnt="0"/>
      <dgm:spPr/>
    </dgm:pt>
    <dgm:pt modelId="{DADD6DEB-6277-4D31-BB75-350A2196F224}" type="pres">
      <dgm:prSet presAssocID="{395A6F3E-D5CF-4B15-B35C-4F6EFAEEEAD4}"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ers"/>
        </a:ext>
      </dgm:extLst>
    </dgm:pt>
    <dgm:pt modelId="{A602A80D-DA30-4423-A384-76623A464C54}" type="pres">
      <dgm:prSet presAssocID="{395A6F3E-D5CF-4B15-B35C-4F6EFAEEEAD4}" presName="spaceRect" presStyleCnt="0"/>
      <dgm:spPr/>
    </dgm:pt>
    <dgm:pt modelId="{1A2D433E-C4B9-4B03-A9EC-89173A551DF8}" type="pres">
      <dgm:prSet presAssocID="{395A6F3E-D5CF-4B15-B35C-4F6EFAEEEAD4}" presName="textRect" presStyleLbl="revTx" presStyleIdx="1" presStyleCnt="7">
        <dgm:presLayoutVars>
          <dgm:chMax val="1"/>
          <dgm:chPref val="1"/>
        </dgm:presLayoutVars>
      </dgm:prSet>
      <dgm:spPr/>
    </dgm:pt>
    <dgm:pt modelId="{4B532FC7-469B-45B0-8332-C1C2BF263BA6}" type="pres">
      <dgm:prSet presAssocID="{1970C66D-A415-45E7-B9BA-A5356D2A0225}" presName="sibTrans" presStyleCnt="0"/>
      <dgm:spPr/>
    </dgm:pt>
    <dgm:pt modelId="{5E893A12-708A-4077-8184-1E1625928719}" type="pres">
      <dgm:prSet presAssocID="{CEA59C77-D75F-4A22-9058-A8C11E59BE6B}" presName="compNode" presStyleCnt="0"/>
      <dgm:spPr/>
    </dgm:pt>
    <dgm:pt modelId="{66E19F9C-2844-4EFD-9632-E6A0837035FF}" type="pres">
      <dgm:prSet presAssocID="{CEA59C77-D75F-4A22-9058-A8C11E59BE6B}"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D8A17200-8B5E-4308-B470-24E2BC31E2B5}" type="pres">
      <dgm:prSet presAssocID="{CEA59C77-D75F-4A22-9058-A8C11E59BE6B}" presName="spaceRect" presStyleCnt="0"/>
      <dgm:spPr/>
    </dgm:pt>
    <dgm:pt modelId="{D26315DD-F3F7-42F9-BCA1-A3AA84C474DC}" type="pres">
      <dgm:prSet presAssocID="{CEA59C77-D75F-4A22-9058-A8C11E59BE6B}" presName="textRect" presStyleLbl="revTx" presStyleIdx="2" presStyleCnt="7">
        <dgm:presLayoutVars>
          <dgm:chMax val="1"/>
          <dgm:chPref val="1"/>
        </dgm:presLayoutVars>
      </dgm:prSet>
      <dgm:spPr/>
    </dgm:pt>
    <dgm:pt modelId="{E02D92F9-7BDA-47A4-BE25-57521C1EC3B5}" type="pres">
      <dgm:prSet presAssocID="{AAAEDCBF-14BB-4DFD-8B23-33E4F1C10397}" presName="sibTrans" presStyleCnt="0"/>
      <dgm:spPr/>
    </dgm:pt>
    <dgm:pt modelId="{D1D48337-44D8-4F75-B3C6-2A8145B95BD2}" type="pres">
      <dgm:prSet presAssocID="{B4052FA0-AD9A-43FB-9E65-C24945AF173B}" presName="compNode" presStyleCnt="0"/>
      <dgm:spPr/>
    </dgm:pt>
    <dgm:pt modelId="{C6B2FE54-CC23-4765-9284-EC44666E1A77}" type="pres">
      <dgm:prSet presAssocID="{B4052FA0-AD9A-43FB-9E65-C24945AF173B}"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DD3B545B-54E5-4801-BF0C-E7D0F45B888A}" type="pres">
      <dgm:prSet presAssocID="{B4052FA0-AD9A-43FB-9E65-C24945AF173B}" presName="spaceRect" presStyleCnt="0"/>
      <dgm:spPr/>
    </dgm:pt>
    <dgm:pt modelId="{229B26CF-BDB8-4AFB-8533-4FF051904D5B}" type="pres">
      <dgm:prSet presAssocID="{B4052FA0-AD9A-43FB-9E65-C24945AF173B}" presName="textRect" presStyleLbl="revTx" presStyleIdx="3" presStyleCnt="7">
        <dgm:presLayoutVars>
          <dgm:chMax val="1"/>
          <dgm:chPref val="1"/>
        </dgm:presLayoutVars>
      </dgm:prSet>
      <dgm:spPr/>
    </dgm:pt>
    <dgm:pt modelId="{D0005657-0DCD-4E91-9022-FA494C9043EE}" type="pres">
      <dgm:prSet presAssocID="{78FF782A-B73C-4E96-A65F-60E98D9D8310}" presName="sibTrans" presStyleCnt="0"/>
      <dgm:spPr/>
    </dgm:pt>
    <dgm:pt modelId="{FBF62580-470F-453A-BD83-F74C56B399C2}" type="pres">
      <dgm:prSet presAssocID="{5D5F8A4D-FF8B-4433-AFC7-5312B191345E}" presName="compNode" presStyleCnt="0"/>
      <dgm:spPr/>
    </dgm:pt>
    <dgm:pt modelId="{B247F113-E241-4EAE-847A-39EE9E7FA5E5}" type="pres">
      <dgm:prSet presAssocID="{5D5F8A4D-FF8B-4433-AFC7-5312B191345E}"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arning"/>
        </a:ext>
      </dgm:extLst>
    </dgm:pt>
    <dgm:pt modelId="{BAC8DCB3-C2CC-4178-BDB2-1618D6132366}" type="pres">
      <dgm:prSet presAssocID="{5D5F8A4D-FF8B-4433-AFC7-5312B191345E}" presName="spaceRect" presStyleCnt="0"/>
      <dgm:spPr/>
    </dgm:pt>
    <dgm:pt modelId="{670E97C0-CDBA-4A10-8425-ED2C2463C385}" type="pres">
      <dgm:prSet presAssocID="{5D5F8A4D-FF8B-4433-AFC7-5312B191345E}" presName="textRect" presStyleLbl="revTx" presStyleIdx="4" presStyleCnt="7">
        <dgm:presLayoutVars>
          <dgm:chMax val="1"/>
          <dgm:chPref val="1"/>
        </dgm:presLayoutVars>
      </dgm:prSet>
      <dgm:spPr/>
    </dgm:pt>
    <dgm:pt modelId="{783DE2EE-0148-49AC-ACAD-21600092074B}" type="pres">
      <dgm:prSet presAssocID="{922BF13B-79F8-456F-B449-001330E4401E}" presName="sibTrans" presStyleCnt="0"/>
      <dgm:spPr/>
    </dgm:pt>
    <dgm:pt modelId="{B485A4F1-AACF-43D5-AC66-7713B35685A2}" type="pres">
      <dgm:prSet presAssocID="{E10F9894-4A67-44F2-B7D6-C78696CB9E63}" presName="compNode" presStyleCnt="0"/>
      <dgm:spPr/>
    </dgm:pt>
    <dgm:pt modelId="{B14ED58D-D5C0-45F9-806A-A51366769B03}" type="pres">
      <dgm:prSet presAssocID="{E10F9894-4A67-44F2-B7D6-C78696CB9E63}"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avel"/>
        </a:ext>
      </dgm:extLst>
    </dgm:pt>
    <dgm:pt modelId="{B550E459-487D-483C-AD7B-05D03DA75A3D}" type="pres">
      <dgm:prSet presAssocID="{E10F9894-4A67-44F2-B7D6-C78696CB9E63}" presName="spaceRect" presStyleCnt="0"/>
      <dgm:spPr/>
    </dgm:pt>
    <dgm:pt modelId="{6E7B99D5-D5EC-4EB6-B983-AFD81FDF47B8}" type="pres">
      <dgm:prSet presAssocID="{E10F9894-4A67-44F2-B7D6-C78696CB9E63}" presName="textRect" presStyleLbl="revTx" presStyleIdx="5" presStyleCnt="7">
        <dgm:presLayoutVars>
          <dgm:chMax val="1"/>
          <dgm:chPref val="1"/>
        </dgm:presLayoutVars>
      </dgm:prSet>
      <dgm:spPr/>
    </dgm:pt>
    <dgm:pt modelId="{D6A70372-83AD-42E0-92CA-C82D190BD9FC}" type="pres">
      <dgm:prSet presAssocID="{43758CA5-9C0F-4ACF-B32A-689C18359B64}" presName="sibTrans" presStyleCnt="0"/>
      <dgm:spPr/>
    </dgm:pt>
    <dgm:pt modelId="{2BF811B9-28CF-4E09-A83E-E9DB8B648824}" type="pres">
      <dgm:prSet presAssocID="{BBDC0E03-52B2-4BBA-9E49-1989EF064EC1}" presName="compNode" presStyleCnt="0"/>
      <dgm:spPr/>
    </dgm:pt>
    <dgm:pt modelId="{3AE2E2D2-D8E8-42C3-BDB9-B697A8FB89AB}" type="pres">
      <dgm:prSet presAssocID="{BBDC0E03-52B2-4BBA-9E49-1989EF064EC1}"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ooks"/>
        </a:ext>
      </dgm:extLst>
    </dgm:pt>
    <dgm:pt modelId="{409A812E-9E85-42A2-99A4-9CE8523CC096}" type="pres">
      <dgm:prSet presAssocID="{BBDC0E03-52B2-4BBA-9E49-1989EF064EC1}" presName="spaceRect" presStyleCnt="0"/>
      <dgm:spPr/>
    </dgm:pt>
    <dgm:pt modelId="{C7CCEDF8-B9BD-406B-BAF2-957592A627A2}" type="pres">
      <dgm:prSet presAssocID="{BBDC0E03-52B2-4BBA-9E49-1989EF064EC1}" presName="textRect" presStyleLbl="revTx" presStyleIdx="6" presStyleCnt="7">
        <dgm:presLayoutVars>
          <dgm:chMax val="1"/>
          <dgm:chPref val="1"/>
        </dgm:presLayoutVars>
      </dgm:prSet>
      <dgm:spPr/>
    </dgm:pt>
  </dgm:ptLst>
  <dgm:cxnLst>
    <dgm:cxn modelId="{8F0A542B-4D10-45E9-BCE5-B12558D9927C}" type="presOf" srcId="{5D5F8A4D-FF8B-4433-AFC7-5312B191345E}" destId="{670E97C0-CDBA-4A10-8425-ED2C2463C385}" srcOrd="0" destOrd="0" presId="urn:microsoft.com/office/officeart/2018/2/layout/IconLabelList"/>
    <dgm:cxn modelId="{EBEE9F5F-4E97-4876-B081-7F3C69953A03}" type="presOf" srcId="{CEA59C77-D75F-4A22-9058-A8C11E59BE6B}" destId="{D26315DD-F3F7-42F9-BCA1-A3AA84C474DC}" srcOrd="0" destOrd="0" presId="urn:microsoft.com/office/officeart/2018/2/layout/IconLabelList"/>
    <dgm:cxn modelId="{79737843-361E-4A6F-811A-4C6F2E146C35}" srcId="{2E480ED4-28BB-4368-ADCE-47B36A9C60CF}" destId="{BBDC0E03-52B2-4BBA-9E49-1989EF064EC1}" srcOrd="6" destOrd="0" parTransId="{404FFF85-A70C-4013-8844-725CD732FBEF}" sibTransId="{0B9153BA-1DE6-4D26-8C83-9336EE980FAD}"/>
    <dgm:cxn modelId="{4CB34448-CC0C-465D-B859-F0CD9F416483}" type="presOf" srcId="{E10F9894-4A67-44F2-B7D6-C78696CB9E63}" destId="{6E7B99D5-D5EC-4EB6-B983-AFD81FDF47B8}" srcOrd="0" destOrd="0" presId="urn:microsoft.com/office/officeart/2018/2/layout/IconLabelList"/>
    <dgm:cxn modelId="{6E13096B-071E-428B-B7E5-A45E0B09719E}" type="presOf" srcId="{E63134DA-923F-4FF5-B6C0-1E9656FFE469}" destId="{871B7C54-F78E-4E5A-9F1D-8654001BB7C8}" srcOrd="0" destOrd="0" presId="urn:microsoft.com/office/officeart/2018/2/layout/IconLabelList"/>
    <dgm:cxn modelId="{6965624E-8A43-4339-8434-52B670B805CF}" srcId="{2E480ED4-28BB-4368-ADCE-47B36A9C60CF}" destId="{5D5F8A4D-FF8B-4433-AFC7-5312B191345E}" srcOrd="4" destOrd="0" parTransId="{932036D3-192B-4A0D-BC22-98D9135AF213}" sibTransId="{922BF13B-79F8-456F-B449-001330E4401E}"/>
    <dgm:cxn modelId="{2FD30453-703B-4612-B16D-867EB38B695F}" srcId="{2E480ED4-28BB-4368-ADCE-47B36A9C60CF}" destId="{395A6F3E-D5CF-4B15-B35C-4F6EFAEEEAD4}" srcOrd="1" destOrd="0" parTransId="{10E035C9-A92E-4E2B-937D-3A0255FB7BD1}" sibTransId="{1970C66D-A415-45E7-B9BA-A5356D2A0225}"/>
    <dgm:cxn modelId="{12630174-07D3-4406-9D9C-98FE7B904DEC}" srcId="{2E480ED4-28BB-4368-ADCE-47B36A9C60CF}" destId="{E10F9894-4A67-44F2-B7D6-C78696CB9E63}" srcOrd="5" destOrd="0" parTransId="{5E55EB30-42B3-477A-9775-6FA7D882E696}" sibTransId="{43758CA5-9C0F-4ACF-B32A-689C18359B64}"/>
    <dgm:cxn modelId="{A148BB78-EA7F-4FB1-B827-454926B9E033}" type="presOf" srcId="{B4052FA0-AD9A-43FB-9E65-C24945AF173B}" destId="{229B26CF-BDB8-4AFB-8533-4FF051904D5B}" srcOrd="0" destOrd="0" presId="urn:microsoft.com/office/officeart/2018/2/layout/IconLabelList"/>
    <dgm:cxn modelId="{2AB9DA58-7697-46E5-B093-98A4F1793BA4}" type="presOf" srcId="{395A6F3E-D5CF-4B15-B35C-4F6EFAEEEAD4}" destId="{1A2D433E-C4B9-4B03-A9EC-89173A551DF8}" srcOrd="0" destOrd="0" presId="urn:microsoft.com/office/officeart/2018/2/layout/IconLabelList"/>
    <dgm:cxn modelId="{AF984491-938F-4717-80BB-E48773A1FE6F}" type="presOf" srcId="{2E480ED4-28BB-4368-ADCE-47B36A9C60CF}" destId="{74431359-4DF9-47BA-B6FB-90C52CC1628F}" srcOrd="0" destOrd="0" presId="urn:microsoft.com/office/officeart/2018/2/layout/IconLabelList"/>
    <dgm:cxn modelId="{81874DA2-E879-4B81-B869-CD9E0DEFB7A8}" type="presOf" srcId="{BBDC0E03-52B2-4BBA-9E49-1989EF064EC1}" destId="{C7CCEDF8-B9BD-406B-BAF2-957592A627A2}" srcOrd="0" destOrd="0" presId="urn:microsoft.com/office/officeart/2018/2/layout/IconLabelList"/>
    <dgm:cxn modelId="{338A5CA7-39A6-47AC-AA40-D587D514EA4A}" srcId="{2E480ED4-28BB-4368-ADCE-47B36A9C60CF}" destId="{E63134DA-923F-4FF5-B6C0-1E9656FFE469}" srcOrd="0" destOrd="0" parTransId="{862D6007-7644-4128-B30E-0C518FCF9753}" sibTransId="{58A52270-D2AF-4825-9C58-60D333BCCA8E}"/>
    <dgm:cxn modelId="{E2DEADA8-23C8-4D3C-9B70-4C3103E0C53B}" srcId="{2E480ED4-28BB-4368-ADCE-47B36A9C60CF}" destId="{CEA59C77-D75F-4A22-9058-A8C11E59BE6B}" srcOrd="2" destOrd="0" parTransId="{0898C9DE-B15A-493A-91E0-5956BEAC7799}" sibTransId="{AAAEDCBF-14BB-4DFD-8B23-33E4F1C10397}"/>
    <dgm:cxn modelId="{21E835EB-9237-4F8E-9583-99DE25160997}" srcId="{2E480ED4-28BB-4368-ADCE-47B36A9C60CF}" destId="{B4052FA0-AD9A-43FB-9E65-C24945AF173B}" srcOrd="3" destOrd="0" parTransId="{3D26B020-1F50-46B4-8AE7-19D00FF2B31F}" sibTransId="{78FF782A-B73C-4E96-A65F-60E98D9D8310}"/>
    <dgm:cxn modelId="{EC614411-B862-498F-A15D-19EF0ACAFB61}" type="presParOf" srcId="{74431359-4DF9-47BA-B6FB-90C52CC1628F}" destId="{A79FAE59-8FEE-4338-AE72-5B53ECFE3A28}" srcOrd="0" destOrd="0" presId="urn:microsoft.com/office/officeart/2018/2/layout/IconLabelList"/>
    <dgm:cxn modelId="{0F77D719-0DEE-43BB-A07A-C6806EE5A9CB}" type="presParOf" srcId="{A79FAE59-8FEE-4338-AE72-5B53ECFE3A28}" destId="{D1342932-AFD9-44AA-B30F-F657A8A7B7BF}" srcOrd="0" destOrd="0" presId="urn:microsoft.com/office/officeart/2018/2/layout/IconLabelList"/>
    <dgm:cxn modelId="{9B7B10F0-FB1E-4CD0-8A2E-994D88203BF4}" type="presParOf" srcId="{A79FAE59-8FEE-4338-AE72-5B53ECFE3A28}" destId="{846E786D-6A3D-40C9-A010-C2BBB140C04F}" srcOrd="1" destOrd="0" presId="urn:microsoft.com/office/officeart/2018/2/layout/IconLabelList"/>
    <dgm:cxn modelId="{67C36C8D-FF17-4159-9631-0EEE8DBF7A6F}" type="presParOf" srcId="{A79FAE59-8FEE-4338-AE72-5B53ECFE3A28}" destId="{871B7C54-F78E-4E5A-9F1D-8654001BB7C8}" srcOrd="2" destOrd="0" presId="urn:microsoft.com/office/officeart/2018/2/layout/IconLabelList"/>
    <dgm:cxn modelId="{B908E86B-F599-425A-8AAC-3C5201344A01}" type="presParOf" srcId="{74431359-4DF9-47BA-B6FB-90C52CC1628F}" destId="{2A85ABA5-B080-4D7C-A62C-A420D58D668D}" srcOrd="1" destOrd="0" presId="urn:microsoft.com/office/officeart/2018/2/layout/IconLabelList"/>
    <dgm:cxn modelId="{3CF9A753-BF50-4233-B017-1694AA425F15}" type="presParOf" srcId="{74431359-4DF9-47BA-B6FB-90C52CC1628F}" destId="{706B660C-0877-4AC7-82B4-E9036F4A4427}" srcOrd="2" destOrd="0" presId="urn:microsoft.com/office/officeart/2018/2/layout/IconLabelList"/>
    <dgm:cxn modelId="{1CBB54AE-5708-43B5-AB62-FB070048ED46}" type="presParOf" srcId="{706B660C-0877-4AC7-82B4-E9036F4A4427}" destId="{DADD6DEB-6277-4D31-BB75-350A2196F224}" srcOrd="0" destOrd="0" presId="urn:microsoft.com/office/officeart/2018/2/layout/IconLabelList"/>
    <dgm:cxn modelId="{1799E00D-38A6-4699-92B0-75CA87E69907}" type="presParOf" srcId="{706B660C-0877-4AC7-82B4-E9036F4A4427}" destId="{A602A80D-DA30-4423-A384-76623A464C54}" srcOrd="1" destOrd="0" presId="urn:microsoft.com/office/officeart/2018/2/layout/IconLabelList"/>
    <dgm:cxn modelId="{43A226FF-35EF-4769-B662-A905EBC5C1CA}" type="presParOf" srcId="{706B660C-0877-4AC7-82B4-E9036F4A4427}" destId="{1A2D433E-C4B9-4B03-A9EC-89173A551DF8}" srcOrd="2" destOrd="0" presId="urn:microsoft.com/office/officeart/2018/2/layout/IconLabelList"/>
    <dgm:cxn modelId="{17B42D72-B408-4A5A-BEBE-BE60F01AC99D}" type="presParOf" srcId="{74431359-4DF9-47BA-B6FB-90C52CC1628F}" destId="{4B532FC7-469B-45B0-8332-C1C2BF263BA6}" srcOrd="3" destOrd="0" presId="urn:microsoft.com/office/officeart/2018/2/layout/IconLabelList"/>
    <dgm:cxn modelId="{0253C3F1-80C9-4BB5-9D76-FBE5EF475FF2}" type="presParOf" srcId="{74431359-4DF9-47BA-B6FB-90C52CC1628F}" destId="{5E893A12-708A-4077-8184-1E1625928719}" srcOrd="4" destOrd="0" presId="urn:microsoft.com/office/officeart/2018/2/layout/IconLabelList"/>
    <dgm:cxn modelId="{8854B775-1A42-4979-852E-C8A3CC58F6D7}" type="presParOf" srcId="{5E893A12-708A-4077-8184-1E1625928719}" destId="{66E19F9C-2844-4EFD-9632-E6A0837035FF}" srcOrd="0" destOrd="0" presId="urn:microsoft.com/office/officeart/2018/2/layout/IconLabelList"/>
    <dgm:cxn modelId="{AC2093A3-5E7E-40B1-A1B3-D9A4439D163F}" type="presParOf" srcId="{5E893A12-708A-4077-8184-1E1625928719}" destId="{D8A17200-8B5E-4308-B470-24E2BC31E2B5}" srcOrd="1" destOrd="0" presId="urn:microsoft.com/office/officeart/2018/2/layout/IconLabelList"/>
    <dgm:cxn modelId="{E7DAD8F3-24C4-40E7-92FA-6A63ED302547}" type="presParOf" srcId="{5E893A12-708A-4077-8184-1E1625928719}" destId="{D26315DD-F3F7-42F9-BCA1-A3AA84C474DC}" srcOrd="2" destOrd="0" presId="urn:microsoft.com/office/officeart/2018/2/layout/IconLabelList"/>
    <dgm:cxn modelId="{CCBA41D4-A48D-491A-999D-5A92218A623F}" type="presParOf" srcId="{74431359-4DF9-47BA-B6FB-90C52CC1628F}" destId="{E02D92F9-7BDA-47A4-BE25-57521C1EC3B5}" srcOrd="5" destOrd="0" presId="urn:microsoft.com/office/officeart/2018/2/layout/IconLabelList"/>
    <dgm:cxn modelId="{137FFC3D-C3BB-4569-8394-40E99CC1C8D0}" type="presParOf" srcId="{74431359-4DF9-47BA-B6FB-90C52CC1628F}" destId="{D1D48337-44D8-4F75-B3C6-2A8145B95BD2}" srcOrd="6" destOrd="0" presId="urn:microsoft.com/office/officeart/2018/2/layout/IconLabelList"/>
    <dgm:cxn modelId="{45449E10-68EB-4E9B-9799-C86F9086313C}" type="presParOf" srcId="{D1D48337-44D8-4F75-B3C6-2A8145B95BD2}" destId="{C6B2FE54-CC23-4765-9284-EC44666E1A77}" srcOrd="0" destOrd="0" presId="urn:microsoft.com/office/officeart/2018/2/layout/IconLabelList"/>
    <dgm:cxn modelId="{274E27DC-A191-4074-B109-572BB0726332}" type="presParOf" srcId="{D1D48337-44D8-4F75-B3C6-2A8145B95BD2}" destId="{DD3B545B-54E5-4801-BF0C-E7D0F45B888A}" srcOrd="1" destOrd="0" presId="urn:microsoft.com/office/officeart/2018/2/layout/IconLabelList"/>
    <dgm:cxn modelId="{74155A76-3253-4441-80A5-EEA4AED07809}" type="presParOf" srcId="{D1D48337-44D8-4F75-B3C6-2A8145B95BD2}" destId="{229B26CF-BDB8-4AFB-8533-4FF051904D5B}" srcOrd="2" destOrd="0" presId="urn:microsoft.com/office/officeart/2018/2/layout/IconLabelList"/>
    <dgm:cxn modelId="{68F3D3CF-7660-4424-99FA-326554C8B3C6}" type="presParOf" srcId="{74431359-4DF9-47BA-B6FB-90C52CC1628F}" destId="{D0005657-0DCD-4E91-9022-FA494C9043EE}" srcOrd="7" destOrd="0" presId="urn:microsoft.com/office/officeart/2018/2/layout/IconLabelList"/>
    <dgm:cxn modelId="{52573F11-1AD9-47EB-AD04-D19C9A394559}" type="presParOf" srcId="{74431359-4DF9-47BA-B6FB-90C52CC1628F}" destId="{FBF62580-470F-453A-BD83-F74C56B399C2}" srcOrd="8" destOrd="0" presId="urn:microsoft.com/office/officeart/2018/2/layout/IconLabelList"/>
    <dgm:cxn modelId="{6EE3AFB1-459E-4078-9FAF-8F33495E5522}" type="presParOf" srcId="{FBF62580-470F-453A-BD83-F74C56B399C2}" destId="{B247F113-E241-4EAE-847A-39EE9E7FA5E5}" srcOrd="0" destOrd="0" presId="urn:microsoft.com/office/officeart/2018/2/layout/IconLabelList"/>
    <dgm:cxn modelId="{65E35AA8-CB63-4FAA-ABEB-B518AA2C2BB8}" type="presParOf" srcId="{FBF62580-470F-453A-BD83-F74C56B399C2}" destId="{BAC8DCB3-C2CC-4178-BDB2-1618D6132366}" srcOrd="1" destOrd="0" presId="urn:microsoft.com/office/officeart/2018/2/layout/IconLabelList"/>
    <dgm:cxn modelId="{DAEC4FD7-1C7D-414D-9E4E-E43252AAD404}" type="presParOf" srcId="{FBF62580-470F-453A-BD83-F74C56B399C2}" destId="{670E97C0-CDBA-4A10-8425-ED2C2463C385}" srcOrd="2" destOrd="0" presId="urn:microsoft.com/office/officeart/2018/2/layout/IconLabelList"/>
    <dgm:cxn modelId="{620B0B1C-85FD-49FD-A801-BAFB1B5F2B14}" type="presParOf" srcId="{74431359-4DF9-47BA-B6FB-90C52CC1628F}" destId="{783DE2EE-0148-49AC-ACAD-21600092074B}" srcOrd="9" destOrd="0" presId="urn:microsoft.com/office/officeart/2018/2/layout/IconLabelList"/>
    <dgm:cxn modelId="{CBD92380-DA10-4875-A314-D6405963097D}" type="presParOf" srcId="{74431359-4DF9-47BA-B6FB-90C52CC1628F}" destId="{B485A4F1-AACF-43D5-AC66-7713B35685A2}" srcOrd="10" destOrd="0" presId="urn:microsoft.com/office/officeart/2018/2/layout/IconLabelList"/>
    <dgm:cxn modelId="{2B34C481-AC12-4D49-AD96-784F24B7BC91}" type="presParOf" srcId="{B485A4F1-AACF-43D5-AC66-7713B35685A2}" destId="{B14ED58D-D5C0-45F9-806A-A51366769B03}" srcOrd="0" destOrd="0" presId="urn:microsoft.com/office/officeart/2018/2/layout/IconLabelList"/>
    <dgm:cxn modelId="{999AB6B1-857B-49B8-B175-3836459C8059}" type="presParOf" srcId="{B485A4F1-AACF-43D5-AC66-7713B35685A2}" destId="{B550E459-487D-483C-AD7B-05D03DA75A3D}" srcOrd="1" destOrd="0" presId="urn:microsoft.com/office/officeart/2018/2/layout/IconLabelList"/>
    <dgm:cxn modelId="{5C710A2C-ED07-481E-B14B-92D00E1A2B53}" type="presParOf" srcId="{B485A4F1-AACF-43D5-AC66-7713B35685A2}" destId="{6E7B99D5-D5EC-4EB6-B983-AFD81FDF47B8}" srcOrd="2" destOrd="0" presId="urn:microsoft.com/office/officeart/2018/2/layout/IconLabelList"/>
    <dgm:cxn modelId="{A9CB5185-4513-468E-882B-A695F3EE4E5B}" type="presParOf" srcId="{74431359-4DF9-47BA-B6FB-90C52CC1628F}" destId="{D6A70372-83AD-42E0-92CA-C82D190BD9FC}" srcOrd="11" destOrd="0" presId="urn:microsoft.com/office/officeart/2018/2/layout/IconLabelList"/>
    <dgm:cxn modelId="{86A4071A-E4DC-45A8-BDCA-98804253234C}" type="presParOf" srcId="{74431359-4DF9-47BA-B6FB-90C52CC1628F}" destId="{2BF811B9-28CF-4E09-A83E-E9DB8B648824}" srcOrd="12" destOrd="0" presId="urn:microsoft.com/office/officeart/2018/2/layout/IconLabelList"/>
    <dgm:cxn modelId="{AC49B690-DA5D-4B62-8D20-C3A68018E895}" type="presParOf" srcId="{2BF811B9-28CF-4E09-A83E-E9DB8B648824}" destId="{3AE2E2D2-D8E8-42C3-BDB9-B697A8FB89AB}" srcOrd="0" destOrd="0" presId="urn:microsoft.com/office/officeart/2018/2/layout/IconLabelList"/>
    <dgm:cxn modelId="{0FA53F7E-90C9-45E5-BA5B-939695B44656}" type="presParOf" srcId="{2BF811B9-28CF-4E09-A83E-E9DB8B648824}" destId="{409A812E-9E85-42A2-99A4-9CE8523CC096}" srcOrd="1" destOrd="0" presId="urn:microsoft.com/office/officeart/2018/2/layout/IconLabelList"/>
    <dgm:cxn modelId="{315BBD1B-8863-4097-BB33-A20C423E0A22}" type="presParOf" srcId="{2BF811B9-28CF-4E09-A83E-E9DB8B648824}" destId="{C7CCEDF8-B9BD-406B-BAF2-957592A627A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7AF6086-A9AA-4935-9672-C07CFD449238}"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30CEB9AF-E3F8-4A88-9645-7217682FA252}">
      <dgm:prSet/>
      <dgm:spPr/>
      <dgm:t>
        <a:bodyPr/>
        <a:lstStyle/>
        <a:p>
          <a:pPr>
            <a:lnSpc>
              <a:spcPct val="100000"/>
            </a:lnSpc>
          </a:pPr>
          <a:r>
            <a:rPr lang="en-GB" dirty="0"/>
            <a:t>TEAMWORK TRIGGERS CREATIVITY</a:t>
          </a:r>
          <a:endParaRPr lang="en-US" dirty="0"/>
        </a:p>
      </dgm:t>
    </dgm:pt>
    <dgm:pt modelId="{E9C6B74A-E31D-46C3-B2E6-F6E1C0C95D52}" type="parTrans" cxnId="{8835E342-0A05-49B0-B8A7-DA728968F764}">
      <dgm:prSet/>
      <dgm:spPr/>
      <dgm:t>
        <a:bodyPr/>
        <a:lstStyle/>
        <a:p>
          <a:endParaRPr lang="en-US"/>
        </a:p>
      </dgm:t>
    </dgm:pt>
    <dgm:pt modelId="{6036FD2B-CD2C-4BCE-84B1-26ABFED11FA2}" type="sibTrans" cxnId="{8835E342-0A05-49B0-B8A7-DA728968F764}">
      <dgm:prSet/>
      <dgm:spPr/>
      <dgm:t>
        <a:bodyPr/>
        <a:lstStyle/>
        <a:p>
          <a:endParaRPr lang="en-US"/>
        </a:p>
      </dgm:t>
    </dgm:pt>
    <dgm:pt modelId="{B540EE79-C4BA-4ADB-A276-F5FB1886F325}">
      <dgm:prSet/>
      <dgm:spPr/>
      <dgm:t>
        <a:bodyPr/>
        <a:lstStyle/>
        <a:p>
          <a:pPr>
            <a:lnSpc>
              <a:spcPct val="100000"/>
            </a:lnSpc>
          </a:pPr>
          <a:r>
            <a:rPr lang="en-GB" dirty="0"/>
            <a:t>TEAMWORK MAKES EMPLOYEES HAPPIER</a:t>
          </a:r>
          <a:endParaRPr lang="en-US" dirty="0"/>
        </a:p>
      </dgm:t>
    </dgm:pt>
    <dgm:pt modelId="{D0062BAC-6C1B-40F1-A553-92D19826B486}" type="parTrans" cxnId="{1AA57585-3B75-4329-8FFE-597AC70BF345}">
      <dgm:prSet/>
      <dgm:spPr/>
      <dgm:t>
        <a:bodyPr/>
        <a:lstStyle/>
        <a:p>
          <a:endParaRPr lang="en-US"/>
        </a:p>
      </dgm:t>
    </dgm:pt>
    <dgm:pt modelId="{7265F692-22C2-4EA9-AC7E-6B7415ABAB23}" type="sibTrans" cxnId="{1AA57585-3B75-4329-8FFE-597AC70BF345}">
      <dgm:prSet/>
      <dgm:spPr/>
      <dgm:t>
        <a:bodyPr/>
        <a:lstStyle/>
        <a:p>
          <a:endParaRPr lang="en-US"/>
        </a:p>
      </dgm:t>
    </dgm:pt>
    <dgm:pt modelId="{A4F62687-D55D-4BA0-BA15-9FDF4D45D12F}">
      <dgm:prSet/>
      <dgm:spPr/>
      <dgm:t>
        <a:bodyPr/>
        <a:lstStyle/>
        <a:p>
          <a:pPr>
            <a:lnSpc>
              <a:spcPct val="100000"/>
            </a:lnSpc>
          </a:pPr>
          <a:r>
            <a:rPr lang="en-GB" dirty="0"/>
            <a:t>WORK PACE IMPROVES WITH TEAMWORK</a:t>
          </a:r>
          <a:endParaRPr lang="en-US" dirty="0"/>
        </a:p>
      </dgm:t>
    </dgm:pt>
    <dgm:pt modelId="{EE435008-3ADB-41A4-B059-209867643BB6}" type="parTrans" cxnId="{717F0AE0-A0E2-4685-B23A-7C307EE55BDB}">
      <dgm:prSet/>
      <dgm:spPr/>
      <dgm:t>
        <a:bodyPr/>
        <a:lstStyle/>
        <a:p>
          <a:endParaRPr lang="en-US"/>
        </a:p>
      </dgm:t>
    </dgm:pt>
    <dgm:pt modelId="{04C5B635-8301-4DC5-BF64-42807A22A610}" type="sibTrans" cxnId="{717F0AE0-A0E2-4685-B23A-7C307EE55BDB}">
      <dgm:prSet/>
      <dgm:spPr/>
      <dgm:t>
        <a:bodyPr/>
        <a:lstStyle/>
        <a:p>
          <a:endParaRPr lang="en-US"/>
        </a:p>
      </dgm:t>
    </dgm:pt>
    <dgm:pt modelId="{F5112A40-EB70-46CA-8E91-D209DBD26F7C}">
      <dgm:prSet/>
      <dgm:spPr/>
      <dgm:t>
        <a:bodyPr/>
        <a:lstStyle/>
        <a:p>
          <a:pPr>
            <a:lnSpc>
              <a:spcPct val="100000"/>
            </a:lnSpc>
          </a:pPr>
          <a:r>
            <a:rPr lang="en-GB"/>
            <a:t>TEAMWORK CONTRIBUTE REVENUE GENERATION</a:t>
          </a:r>
          <a:endParaRPr lang="en-US"/>
        </a:p>
      </dgm:t>
    </dgm:pt>
    <dgm:pt modelId="{0D6D6F6F-91F1-406C-AC4A-FE68E1A8978C}" type="parTrans" cxnId="{67059E46-E55B-4E8E-9DFB-38E1F44EDE62}">
      <dgm:prSet/>
      <dgm:spPr/>
      <dgm:t>
        <a:bodyPr/>
        <a:lstStyle/>
        <a:p>
          <a:endParaRPr lang="en-US"/>
        </a:p>
      </dgm:t>
    </dgm:pt>
    <dgm:pt modelId="{DB3AD254-AFE0-4421-90FB-5C1676E0CFC4}" type="sibTrans" cxnId="{67059E46-E55B-4E8E-9DFB-38E1F44EDE62}">
      <dgm:prSet/>
      <dgm:spPr/>
      <dgm:t>
        <a:bodyPr/>
        <a:lstStyle/>
        <a:p>
          <a:endParaRPr lang="en-US"/>
        </a:p>
      </dgm:t>
    </dgm:pt>
    <dgm:pt modelId="{0E8BE677-54B9-4AE4-AFA4-7B5AD8010054}" type="pres">
      <dgm:prSet presAssocID="{97AF6086-A9AA-4935-9672-C07CFD449238}" presName="root" presStyleCnt="0">
        <dgm:presLayoutVars>
          <dgm:dir/>
          <dgm:resizeHandles val="exact"/>
        </dgm:presLayoutVars>
      </dgm:prSet>
      <dgm:spPr/>
    </dgm:pt>
    <dgm:pt modelId="{FCD397A0-0B36-47DE-A791-B1C7720D62C2}" type="pres">
      <dgm:prSet presAssocID="{30CEB9AF-E3F8-4A88-9645-7217682FA252}" presName="compNode" presStyleCnt="0"/>
      <dgm:spPr/>
    </dgm:pt>
    <dgm:pt modelId="{7B057C21-8BD9-49D8-8219-30853284F850}" type="pres">
      <dgm:prSet presAssocID="{30CEB9AF-E3F8-4A88-9645-7217682FA252}" presName="bgRect" presStyleLbl="bgShp" presStyleIdx="0" presStyleCnt="4"/>
      <dgm:spPr/>
    </dgm:pt>
    <dgm:pt modelId="{FE9C3193-76EE-4C03-A0B6-47C5CFA43D6D}" type="pres">
      <dgm:prSet presAssocID="{30CEB9AF-E3F8-4A88-9645-7217682FA25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488DB6D1-60D9-45CD-9ADB-EAB16096F946}" type="pres">
      <dgm:prSet presAssocID="{30CEB9AF-E3F8-4A88-9645-7217682FA252}" presName="spaceRect" presStyleCnt="0"/>
      <dgm:spPr/>
    </dgm:pt>
    <dgm:pt modelId="{97D84E61-0E70-48E3-8824-11FFA07BA670}" type="pres">
      <dgm:prSet presAssocID="{30CEB9AF-E3F8-4A88-9645-7217682FA252}" presName="parTx" presStyleLbl="revTx" presStyleIdx="0" presStyleCnt="4">
        <dgm:presLayoutVars>
          <dgm:chMax val="0"/>
          <dgm:chPref val="0"/>
        </dgm:presLayoutVars>
      </dgm:prSet>
      <dgm:spPr/>
    </dgm:pt>
    <dgm:pt modelId="{3680D699-58CB-4EF1-8964-167976437BC0}" type="pres">
      <dgm:prSet presAssocID="{6036FD2B-CD2C-4BCE-84B1-26ABFED11FA2}" presName="sibTrans" presStyleCnt="0"/>
      <dgm:spPr/>
    </dgm:pt>
    <dgm:pt modelId="{400AB416-3B08-4B0B-A2D0-5FEC162630DE}" type="pres">
      <dgm:prSet presAssocID="{B540EE79-C4BA-4ADB-A276-F5FB1886F325}" presName="compNode" presStyleCnt="0"/>
      <dgm:spPr/>
    </dgm:pt>
    <dgm:pt modelId="{8C2303C9-63D8-4688-B558-93097120083F}" type="pres">
      <dgm:prSet presAssocID="{B540EE79-C4BA-4ADB-A276-F5FB1886F325}" presName="bgRect" presStyleLbl="bgShp" presStyleIdx="1" presStyleCnt="4"/>
      <dgm:spPr/>
    </dgm:pt>
    <dgm:pt modelId="{E4047885-E5F9-4CD2-8907-597A701CF891}" type="pres">
      <dgm:prSet presAssocID="{B540EE79-C4BA-4ADB-A276-F5FB1886F32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E504F52B-F510-4235-8888-B5EA736486FD}" type="pres">
      <dgm:prSet presAssocID="{B540EE79-C4BA-4ADB-A276-F5FB1886F325}" presName="spaceRect" presStyleCnt="0"/>
      <dgm:spPr/>
    </dgm:pt>
    <dgm:pt modelId="{CB5B82F3-195E-45E6-8477-ABBB5FBFF1BC}" type="pres">
      <dgm:prSet presAssocID="{B540EE79-C4BA-4ADB-A276-F5FB1886F325}" presName="parTx" presStyleLbl="revTx" presStyleIdx="1" presStyleCnt="4">
        <dgm:presLayoutVars>
          <dgm:chMax val="0"/>
          <dgm:chPref val="0"/>
        </dgm:presLayoutVars>
      </dgm:prSet>
      <dgm:spPr/>
    </dgm:pt>
    <dgm:pt modelId="{ACC63592-33D0-4728-B155-A4AD6D87256D}" type="pres">
      <dgm:prSet presAssocID="{7265F692-22C2-4EA9-AC7E-6B7415ABAB23}" presName="sibTrans" presStyleCnt="0"/>
      <dgm:spPr/>
    </dgm:pt>
    <dgm:pt modelId="{3C2A5E11-0BFB-4061-BFEB-07C2C0578465}" type="pres">
      <dgm:prSet presAssocID="{A4F62687-D55D-4BA0-BA15-9FDF4D45D12F}" presName="compNode" presStyleCnt="0"/>
      <dgm:spPr/>
    </dgm:pt>
    <dgm:pt modelId="{9C9F0146-483D-4E96-8EC4-385391DD7BA5}" type="pres">
      <dgm:prSet presAssocID="{A4F62687-D55D-4BA0-BA15-9FDF4D45D12F}" presName="bgRect" presStyleLbl="bgShp" presStyleIdx="2" presStyleCnt="4"/>
      <dgm:spPr/>
    </dgm:pt>
    <dgm:pt modelId="{0662C59A-3379-4FE5-B3FD-1776D6E7B2A9}" type="pres">
      <dgm:prSet presAssocID="{A4F62687-D55D-4BA0-BA15-9FDF4D45D12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un"/>
        </a:ext>
      </dgm:extLst>
    </dgm:pt>
    <dgm:pt modelId="{D5A583D2-DCC2-46F5-B548-E1871A79FF76}" type="pres">
      <dgm:prSet presAssocID="{A4F62687-D55D-4BA0-BA15-9FDF4D45D12F}" presName="spaceRect" presStyleCnt="0"/>
      <dgm:spPr/>
    </dgm:pt>
    <dgm:pt modelId="{6BCCB975-0670-4C36-B50B-74638CA100E1}" type="pres">
      <dgm:prSet presAssocID="{A4F62687-D55D-4BA0-BA15-9FDF4D45D12F}" presName="parTx" presStyleLbl="revTx" presStyleIdx="2" presStyleCnt="4">
        <dgm:presLayoutVars>
          <dgm:chMax val="0"/>
          <dgm:chPref val="0"/>
        </dgm:presLayoutVars>
      </dgm:prSet>
      <dgm:spPr/>
    </dgm:pt>
    <dgm:pt modelId="{5D20358C-3E51-497E-A0F5-6368E4808C20}" type="pres">
      <dgm:prSet presAssocID="{04C5B635-8301-4DC5-BF64-42807A22A610}" presName="sibTrans" presStyleCnt="0"/>
      <dgm:spPr/>
    </dgm:pt>
    <dgm:pt modelId="{7EB1C61B-16A1-47C2-8CCC-41AEDF3D0983}" type="pres">
      <dgm:prSet presAssocID="{F5112A40-EB70-46CA-8E91-D209DBD26F7C}" presName="compNode" presStyleCnt="0"/>
      <dgm:spPr/>
    </dgm:pt>
    <dgm:pt modelId="{7E5BE416-03CA-483F-A330-0FE654C459C0}" type="pres">
      <dgm:prSet presAssocID="{F5112A40-EB70-46CA-8E91-D209DBD26F7C}" presName="bgRect" presStyleLbl="bgShp" presStyleIdx="3" presStyleCnt="4"/>
      <dgm:spPr/>
    </dgm:pt>
    <dgm:pt modelId="{9CF229D0-6B53-49A8-8CAF-09046D18B06F}" type="pres">
      <dgm:prSet presAssocID="{F5112A40-EB70-46CA-8E91-D209DBD26F7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1940AED5-9C51-49F4-9A3E-C91A1CE5B3C8}" type="pres">
      <dgm:prSet presAssocID="{F5112A40-EB70-46CA-8E91-D209DBD26F7C}" presName="spaceRect" presStyleCnt="0"/>
      <dgm:spPr/>
    </dgm:pt>
    <dgm:pt modelId="{076367B5-B0A2-41DD-AD5C-5CA50DF8B2E6}" type="pres">
      <dgm:prSet presAssocID="{F5112A40-EB70-46CA-8E91-D209DBD26F7C}" presName="parTx" presStyleLbl="revTx" presStyleIdx="3" presStyleCnt="4">
        <dgm:presLayoutVars>
          <dgm:chMax val="0"/>
          <dgm:chPref val="0"/>
        </dgm:presLayoutVars>
      </dgm:prSet>
      <dgm:spPr/>
    </dgm:pt>
  </dgm:ptLst>
  <dgm:cxnLst>
    <dgm:cxn modelId="{D1FF6A17-54CC-4CCF-A567-893AC6EB1715}" type="presOf" srcId="{F5112A40-EB70-46CA-8E91-D209DBD26F7C}" destId="{076367B5-B0A2-41DD-AD5C-5CA50DF8B2E6}" srcOrd="0" destOrd="0" presId="urn:microsoft.com/office/officeart/2018/2/layout/IconVerticalSolidList"/>
    <dgm:cxn modelId="{E5BD4928-32F4-48BB-AF93-821C3D809FE5}" type="presOf" srcId="{B540EE79-C4BA-4ADB-A276-F5FB1886F325}" destId="{CB5B82F3-195E-45E6-8477-ABBB5FBFF1BC}" srcOrd="0" destOrd="0" presId="urn:microsoft.com/office/officeart/2018/2/layout/IconVerticalSolidList"/>
    <dgm:cxn modelId="{93672C38-2F1C-47D2-8FF7-A9E7937A935C}" type="presOf" srcId="{30CEB9AF-E3F8-4A88-9645-7217682FA252}" destId="{97D84E61-0E70-48E3-8824-11FFA07BA670}" srcOrd="0" destOrd="0" presId="urn:microsoft.com/office/officeart/2018/2/layout/IconVerticalSolidList"/>
    <dgm:cxn modelId="{8835E342-0A05-49B0-B8A7-DA728968F764}" srcId="{97AF6086-A9AA-4935-9672-C07CFD449238}" destId="{30CEB9AF-E3F8-4A88-9645-7217682FA252}" srcOrd="0" destOrd="0" parTransId="{E9C6B74A-E31D-46C3-B2E6-F6E1C0C95D52}" sibTransId="{6036FD2B-CD2C-4BCE-84B1-26ABFED11FA2}"/>
    <dgm:cxn modelId="{67059E46-E55B-4E8E-9DFB-38E1F44EDE62}" srcId="{97AF6086-A9AA-4935-9672-C07CFD449238}" destId="{F5112A40-EB70-46CA-8E91-D209DBD26F7C}" srcOrd="3" destOrd="0" parTransId="{0D6D6F6F-91F1-406C-AC4A-FE68E1A8978C}" sibTransId="{DB3AD254-AFE0-4421-90FB-5C1676E0CFC4}"/>
    <dgm:cxn modelId="{4A2EC778-4B56-4166-8C4F-64CE0E20B5BB}" type="presOf" srcId="{A4F62687-D55D-4BA0-BA15-9FDF4D45D12F}" destId="{6BCCB975-0670-4C36-B50B-74638CA100E1}" srcOrd="0" destOrd="0" presId="urn:microsoft.com/office/officeart/2018/2/layout/IconVerticalSolidList"/>
    <dgm:cxn modelId="{1AA57585-3B75-4329-8FFE-597AC70BF345}" srcId="{97AF6086-A9AA-4935-9672-C07CFD449238}" destId="{B540EE79-C4BA-4ADB-A276-F5FB1886F325}" srcOrd="1" destOrd="0" parTransId="{D0062BAC-6C1B-40F1-A553-92D19826B486}" sibTransId="{7265F692-22C2-4EA9-AC7E-6B7415ABAB23}"/>
    <dgm:cxn modelId="{37D572A8-B752-4575-A9B3-5B28F53F58D1}" type="presOf" srcId="{97AF6086-A9AA-4935-9672-C07CFD449238}" destId="{0E8BE677-54B9-4AE4-AFA4-7B5AD8010054}" srcOrd="0" destOrd="0" presId="urn:microsoft.com/office/officeart/2018/2/layout/IconVerticalSolidList"/>
    <dgm:cxn modelId="{717F0AE0-A0E2-4685-B23A-7C307EE55BDB}" srcId="{97AF6086-A9AA-4935-9672-C07CFD449238}" destId="{A4F62687-D55D-4BA0-BA15-9FDF4D45D12F}" srcOrd="2" destOrd="0" parTransId="{EE435008-3ADB-41A4-B059-209867643BB6}" sibTransId="{04C5B635-8301-4DC5-BF64-42807A22A610}"/>
    <dgm:cxn modelId="{F8B291CC-0D36-4F01-96E1-4334F13D9FBB}" type="presParOf" srcId="{0E8BE677-54B9-4AE4-AFA4-7B5AD8010054}" destId="{FCD397A0-0B36-47DE-A791-B1C7720D62C2}" srcOrd="0" destOrd="0" presId="urn:microsoft.com/office/officeart/2018/2/layout/IconVerticalSolidList"/>
    <dgm:cxn modelId="{49E803F2-C7EB-4B66-B40D-E010EBA42DA0}" type="presParOf" srcId="{FCD397A0-0B36-47DE-A791-B1C7720D62C2}" destId="{7B057C21-8BD9-49D8-8219-30853284F850}" srcOrd="0" destOrd="0" presId="urn:microsoft.com/office/officeart/2018/2/layout/IconVerticalSolidList"/>
    <dgm:cxn modelId="{5E935039-A44B-42B8-A62F-04D6AA0D787F}" type="presParOf" srcId="{FCD397A0-0B36-47DE-A791-B1C7720D62C2}" destId="{FE9C3193-76EE-4C03-A0B6-47C5CFA43D6D}" srcOrd="1" destOrd="0" presId="urn:microsoft.com/office/officeart/2018/2/layout/IconVerticalSolidList"/>
    <dgm:cxn modelId="{F63BAFBE-0277-4D56-8CF4-7E59D94664AB}" type="presParOf" srcId="{FCD397A0-0B36-47DE-A791-B1C7720D62C2}" destId="{488DB6D1-60D9-45CD-9ADB-EAB16096F946}" srcOrd="2" destOrd="0" presId="urn:microsoft.com/office/officeart/2018/2/layout/IconVerticalSolidList"/>
    <dgm:cxn modelId="{301D0063-112D-4A09-8764-D9361A832564}" type="presParOf" srcId="{FCD397A0-0B36-47DE-A791-B1C7720D62C2}" destId="{97D84E61-0E70-48E3-8824-11FFA07BA670}" srcOrd="3" destOrd="0" presId="urn:microsoft.com/office/officeart/2018/2/layout/IconVerticalSolidList"/>
    <dgm:cxn modelId="{040182E5-DFB2-41D1-9677-1D532D53DE09}" type="presParOf" srcId="{0E8BE677-54B9-4AE4-AFA4-7B5AD8010054}" destId="{3680D699-58CB-4EF1-8964-167976437BC0}" srcOrd="1" destOrd="0" presId="urn:microsoft.com/office/officeart/2018/2/layout/IconVerticalSolidList"/>
    <dgm:cxn modelId="{56B470BF-1BB3-42F7-857E-0CBF18077672}" type="presParOf" srcId="{0E8BE677-54B9-4AE4-AFA4-7B5AD8010054}" destId="{400AB416-3B08-4B0B-A2D0-5FEC162630DE}" srcOrd="2" destOrd="0" presId="urn:microsoft.com/office/officeart/2018/2/layout/IconVerticalSolidList"/>
    <dgm:cxn modelId="{948C9BFF-48FA-4681-927E-6CCCBB5860E9}" type="presParOf" srcId="{400AB416-3B08-4B0B-A2D0-5FEC162630DE}" destId="{8C2303C9-63D8-4688-B558-93097120083F}" srcOrd="0" destOrd="0" presId="urn:microsoft.com/office/officeart/2018/2/layout/IconVerticalSolidList"/>
    <dgm:cxn modelId="{6C5E46FE-5FAE-4DB4-9FA5-A2F7D9A5CBC0}" type="presParOf" srcId="{400AB416-3B08-4B0B-A2D0-5FEC162630DE}" destId="{E4047885-E5F9-4CD2-8907-597A701CF891}" srcOrd="1" destOrd="0" presId="urn:microsoft.com/office/officeart/2018/2/layout/IconVerticalSolidList"/>
    <dgm:cxn modelId="{98795139-1332-4DE9-8487-286F4C9EA5CE}" type="presParOf" srcId="{400AB416-3B08-4B0B-A2D0-5FEC162630DE}" destId="{E504F52B-F510-4235-8888-B5EA736486FD}" srcOrd="2" destOrd="0" presId="urn:microsoft.com/office/officeart/2018/2/layout/IconVerticalSolidList"/>
    <dgm:cxn modelId="{CBB6C362-890D-424E-BB6E-72B230929733}" type="presParOf" srcId="{400AB416-3B08-4B0B-A2D0-5FEC162630DE}" destId="{CB5B82F3-195E-45E6-8477-ABBB5FBFF1BC}" srcOrd="3" destOrd="0" presId="urn:microsoft.com/office/officeart/2018/2/layout/IconVerticalSolidList"/>
    <dgm:cxn modelId="{07423183-C918-4223-80DF-CECCBC58ED6D}" type="presParOf" srcId="{0E8BE677-54B9-4AE4-AFA4-7B5AD8010054}" destId="{ACC63592-33D0-4728-B155-A4AD6D87256D}" srcOrd="3" destOrd="0" presId="urn:microsoft.com/office/officeart/2018/2/layout/IconVerticalSolidList"/>
    <dgm:cxn modelId="{7556057E-B7C1-455D-BE9F-A5E8F78AB28F}" type="presParOf" srcId="{0E8BE677-54B9-4AE4-AFA4-7B5AD8010054}" destId="{3C2A5E11-0BFB-4061-BFEB-07C2C0578465}" srcOrd="4" destOrd="0" presId="urn:microsoft.com/office/officeart/2018/2/layout/IconVerticalSolidList"/>
    <dgm:cxn modelId="{0DB1B076-0A50-4D5B-8CB1-20DCE3FC1F0A}" type="presParOf" srcId="{3C2A5E11-0BFB-4061-BFEB-07C2C0578465}" destId="{9C9F0146-483D-4E96-8EC4-385391DD7BA5}" srcOrd="0" destOrd="0" presId="urn:microsoft.com/office/officeart/2018/2/layout/IconVerticalSolidList"/>
    <dgm:cxn modelId="{583377FD-7A13-4EAC-BC19-6D6921FB4440}" type="presParOf" srcId="{3C2A5E11-0BFB-4061-BFEB-07C2C0578465}" destId="{0662C59A-3379-4FE5-B3FD-1776D6E7B2A9}" srcOrd="1" destOrd="0" presId="urn:microsoft.com/office/officeart/2018/2/layout/IconVerticalSolidList"/>
    <dgm:cxn modelId="{69AEE309-B1B7-483F-B32B-EADA99029101}" type="presParOf" srcId="{3C2A5E11-0BFB-4061-BFEB-07C2C0578465}" destId="{D5A583D2-DCC2-46F5-B548-E1871A79FF76}" srcOrd="2" destOrd="0" presId="urn:microsoft.com/office/officeart/2018/2/layout/IconVerticalSolidList"/>
    <dgm:cxn modelId="{EA5CD818-F94B-4D96-A599-895C13C0F268}" type="presParOf" srcId="{3C2A5E11-0BFB-4061-BFEB-07C2C0578465}" destId="{6BCCB975-0670-4C36-B50B-74638CA100E1}" srcOrd="3" destOrd="0" presId="urn:microsoft.com/office/officeart/2018/2/layout/IconVerticalSolidList"/>
    <dgm:cxn modelId="{C3DBCC93-B4C8-4A2C-9519-7ED71288155B}" type="presParOf" srcId="{0E8BE677-54B9-4AE4-AFA4-7B5AD8010054}" destId="{5D20358C-3E51-497E-A0F5-6368E4808C20}" srcOrd="5" destOrd="0" presId="urn:microsoft.com/office/officeart/2018/2/layout/IconVerticalSolidList"/>
    <dgm:cxn modelId="{3B019666-C1A4-441D-A3B4-21351C307E10}" type="presParOf" srcId="{0E8BE677-54B9-4AE4-AFA4-7B5AD8010054}" destId="{7EB1C61B-16A1-47C2-8CCC-41AEDF3D0983}" srcOrd="6" destOrd="0" presId="urn:microsoft.com/office/officeart/2018/2/layout/IconVerticalSolidList"/>
    <dgm:cxn modelId="{1A72D3D0-6154-43C6-AD60-3EC5B6F5F2D0}" type="presParOf" srcId="{7EB1C61B-16A1-47C2-8CCC-41AEDF3D0983}" destId="{7E5BE416-03CA-483F-A330-0FE654C459C0}" srcOrd="0" destOrd="0" presId="urn:microsoft.com/office/officeart/2018/2/layout/IconVerticalSolidList"/>
    <dgm:cxn modelId="{9FC53CB9-DE57-491D-AECF-148F9E55BE8E}" type="presParOf" srcId="{7EB1C61B-16A1-47C2-8CCC-41AEDF3D0983}" destId="{9CF229D0-6B53-49A8-8CAF-09046D18B06F}" srcOrd="1" destOrd="0" presId="urn:microsoft.com/office/officeart/2018/2/layout/IconVerticalSolidList"/>
    <dgm:cxn modelId="{24AB1A9B-F62A-4009-8DFD-311FD6AEA97E}" type="presParOf" srcId="{7EB1C61B-16A1-47C2-8CCC-41AEDF3D0983}" destId="{1940AED5-9C51-49F4-9A3E-C91A1CE5B3C8}" srcOrd="2" destOrd="0" presId="urn:microsoft.com/office/officeart/2018/2/layout/IconVerticalSolidList"/>
    <dgm:cxn modelId="{2FFEC632-63C2-4B37-939A-799B6B9A7B16}" type="presParOf" srcId="{7EB1C61B-16A1-47C2-8CCC-41AEDF3D0983}" destId="{076367B5-B0A2-41DD-AD5C-5CA50DF8B2E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342932-AFD9-44AA-B30F-F657A8A7B7BF}">
      <dsp:nvSpPr>
        <dsp:cNvPr id="0" name=""/>
        <dsp:cNvSpPr/>
      </dsp:nvSpPr>
      <dsp:spPr>
        <a:xfrm>
          <a:off x="398838" y="1128529"/>
          <a:ext cx="646259" cy="6462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871B7C54-F78E-4E5A-9F1D-8654001BB7C8}">
      <dsp:nvSpPr>
        <dsp:cNvPr id="0" name=""/>
        <dsp:cNvSpPr/>
      </dsp:nvSpPr>
      <dsp:spPr>
        <a:xfrm>
          <a:off x="3901" y="2034950"/>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baseline="0"/>
            <a:t>Introduction of the NHS</a:t>
          </a:r>
          <a:endParaRPr lang="en-US" sz="1700" kern="1200"/>
        </a:p>
      </dsp:txBody>
      <dsp:txXfrm>
        <a:off x="3901" y="2034950"/>
        <a:ext cx="1436132" cy="574453"/>
      </dsp:txXfrm>
    </dsp:sp>
    <dsp:sp modelId="{DADD6DEB-6277-4D31-BB75-350A2196F224}">
      <dsp:nvSpPr>
        <dsp:cNvPr id="0" name=""/>
        <dsp:cNvSpPr/>
      </dsp:nvSpPr>
      <dsp:spPr>
        <a:xfrm>
          <a:off x="2086294" y="1128529"/>
          <a:ext cx="646259" cy="6462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1A2D433E-C4B9-4B03-A9EC-89173A551DF8}">
      <dsp:nvSpPr>
        <dsp:cNvPr id="0" name=""/>
        <dsp:cNvSpPr/>
      </dsp:nvSpPr>
      <dsp:spPr>
        <a:xfrm>
          <a:off x="1691357" y="2034950"/>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baseline="0"/>
            <a:t>Benefits of team working </a:t>
          </a:r>
          <a:endParaRPr lang="en-US" sz="1700" kern="1200"/>
        </a:p>
      </dsp:txBody>
      <dsp:txXfrm>
        <a:off x="1691357" y="2034950"/>
        <a:ext cx="1436132" cy="574453"/>
      </dsp:txXfrm>
    </dsp:sp>
    <dsp:sp modelId="{66E19F9C-2844-4EFD-9632-E6A0837035FF}">
      <dsp:nvSpPr>
        <dsp:cNvPr id="0" name=""/>
        <dsp:cNvSpPr/>
      </dsp:nvSpPr>
      <dsp:spPr>
        <a:xfrm>
          <a:off x="3773750" y="1128529"/>
          <a:ext cx="646259" cy="6462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D26315DD-F3F7-42F9-BCA1-A3AA84C474DC}">
      <dsp:nvSpPr>
        <dsp:cNvPr id="0" name=""/>
        <dsp:cNvSpPr/>
      </dsp:nvSpPr>
      <dsp:spPr>
        <a:xfrm>
          <a:off x="3378813" y="2034950"/>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baseline="0"/>
            <a:t>Stages of team development</a:t>
          </a:r>
          <a:endParaRPr lang="en-US" sz="1700" kern="1200"/>
        </a:p>
      </dsp:txBody>
      <dsp:txXfrm>
        <a:off x="3378813" y="2034950"/>
        <a:ext cx="1436132" cy="574453"/>
      </dsp:txXfrm>
    </dsp:sp>
    <dsp:sp modelId="{C6B2FE54-CC23-4765-9284-EC44666E1A77}">
      <dsp:nvSpPr>
        <dsp:cNvPr id="0" name=""/>
        <dsp:cNvSpPr/>
      </dsp:nvSpPr>
      <dsp:spPr>
        <a:xfrm>
          <a:off x="5461206" y="1128529"/>
          <a:ext cx="646259" cy="6462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229B26CF-BDB8-4AFB-8533-4FF051904D5B}">
      <dsp:nvSpPr>
        <dsp:cNvPr id="0" name=""/>
        <dsp:cNvSpPr/>
      </dsp:nvSpPr>
      <dsp:spPr>
        <a:xfrm>
          <a:off x="5066269" y="2034950"/>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baseline="0"/>
            <a:t>Team roles</a:t>
          </a:r>
          <a:endParaRPr lang="en-US" sz="1700" kern="1200"/>
        </a:p>
      </dsp:txBody>
      <dsp:txXfrm>
        <a:off x="5066269" y="2034950"/>
        <a:ext cx="1436132" cy="574453"/>
      </dsp:txXfrm>
    </dsp:sp>
    <dsp:sp modelId="{B247F113-E241-4EAE-847A-39EE9E7FA5E5}">
      <dsp:nvSpPr>
        <dsp:cNvPr id="0" name=""/>
        <dsp:cNvSpPr/>
      </dsp:nvSpPr>
      <dsp:spPr>
        <a:xfrm>
          <a:off x="1242566" y="2968436"/>
          <a:ext cx="646259" cy="64625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670E97C0-CDBA-4A10-8425-ED2C2463C385}">
      <dsp:nvSpPr>
        <dsp:cNvPr id="0" name=""/>
        <dsp:cNvSpPr/>
      </dsp:nvSpPr>
      <dsp:spPr>
        <a:xfrm>
          <a:off x="847629" y="3874857"/>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baseline="0"/>
            <a:t>Managing conflict</a:t>
          </a:r>
          <a:endParaRPr lang="en-US" sz="1700" kern="1200"/>
        </a:p>
      </dsp:txBody>
      <dsp:txXfrm>
        <a:off x="847629" y="3874857"/>
        <a:ext cx="1436132" cy="574453"/>
      </dsp:txXfrm>
    </dsp:sp>
    <dsp:sp modelId="{B14ED58D-D5C0-45F9-806A-A51366769B03}">
      <dsp:nvSpPr>
        <dsp:cNvPr id="0" name=""/>
        <dsp:cNvSpPr/>
      </dsp:nvSpPr>
      <dsp:spPr>
        <a:xfrm>
          <a:off x="2930022" y="2968436"/>
          <a:ext cx="646259" cy="64625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6E7B99D5-D5EC-4EB6-B983-AFD81FDF47B8}">
      <dsp:nvSpPr>
        <dsp:cNvPr id="0" name=""/>
        <dsp:cNvSpPr/>
      </dsp:nvSpPr>
      <dsp:spPr>
        <a:xfrm>
          <a:off x="2535085" y="3874857"/>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baseline="0"/>
            <a:t>Conclusion </a:t>
          </a:r>
          <a:endParaRPr lang="en-US" sz="1700" kern="1200"/>
        </a:p>
      </dsp:txBody>
      <dsp:txXfrm>
        <a:off x="2535085" y="3874857"/>
        <a:ext cx="1436132" cy="574453"/>
      </dsp:txXfrm>
    </dsp:sp>
    <dsp:sp modelId="{3AE2E2D2-D8E8-42C3-BDB9-B697A8FB89AB}">
      <dsp:nvSpPr>
        <dsp:cNvPr id="0" name=""/>
        <dsp:cNvSpPr/>
      </dsp:nvSpPr>
      <dsp:spPr>
        <a:xfrm>
          <a:off x="4617478" y="2968436"/>
          <a:ext cx="646259" cy="64625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C7CCEDF8-B9BD-406B-BAF2-957592A627A2}">
      <dsp:nvSpPr>
        <dsp:cNvPr id="0" name=""/>
        <dsp:cNvSpPr/>
      </dsp:nvSpPr>
      <dsp:spPr>
        <a:xfrm>
          <a:off x="4222541" y="3874857"/>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baseline="0"/>
            <a:t>References </a:t>
          </a:r>
          <a:endParaRPr lang="en-US" sz="1700" kern="1200"/>
        </a:p>
      </dsp:txBody>
      <dsp:txXfrm>
        <a:off x="4222541" y="3874857"/>
        <a:ext cx="1436132" cy="5744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057C21-8BD9-49D8-8219-30853284F850}">
      <dsp:nvSpPr>
        <dsp:cNvPr id="0" name=""/>
        <dsp:cNvSpPr/>
      </dsp:nvSpPr>
      <dsp:spPr>
        <a:xfrm>
          <a:off x="0" y="1486"/>
          <a:ext cx="5793475" cy="7533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9C3193-76EE-4C03-A0B6-47C5CFA43D6D}">
      <dsp:nvSpPr>
        <dsp:cNvPr id="0" name=""/>
        <dsp:cNvSpPr/>
      </dsp:nvSpPr>
      <dsp:spPr>
        <a:xfrm>
          <a:off x="227889" y="170990"/>
          <a:ext cx="414344" cy="4143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97D84E61-0E70-48E3-8824-11FFA07BA670}">
      <dsp:nvSpPr>
        <dsp:cNvPr id="0" name=""/>
        <dsp:cNvSpPr/>
      </dsp:nvSpPr>
      <dsp:spPr>
        <a:xfrm>
          <a:off x="870122" y="1486"/>
          <a:ext cx="4923352" cy="753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30" tIns="79730" rIns="79730" bIns="79730" numCol="1" spcCol="1270" anchor="ctr" anchorCtr="0">
          <a:noAutofit/>
        </a:bodyPr>
        <a:lstStyle/>
        <a:p>
          <a:pPr marL="0" lvl="0" indent="0" algn="l" defTabSz="889000">
            <a:lnSpc>
              <a:spcPct val="100000"/>
            </a:lnSpc>
            <a:spcBef>
              <a:spcPct val="0"/>
            </a:spcBef>
            <a:spcAft>
              <a:spcPct val="35000"/>
            </a:spcAft>
            <a:buNone/>
          </a:pPr>
          <a:r>
            <a:rPr lang="en-GB" sz="2000" kern="1200" dirty="0"/>
            <a:t>TEAMWORK TRIGGERS CREATIVITY</a:t>
          </a:r>
          <a:endParaRPr lang="en-US" sz="2000" kern="1200" dirty="0"/>
        </a:p>
      </dsp:txBody>
      <dsp:txXfrm>
        <a:off x="870122" y="1486"/>
        <a:ext cx="4923352" cy="753353"/>
      </dsp:txXfrm>
    </dsp:sp>
    <dsp:sp modelId="{8C2303C9-63D8-4688-B558-93097120083F}">
      <dsp:nvSpPr>
        <dsp:cNvPr id="0" name=""/>
        <dsp:cNvSpPr/>
      </dsp:nvSpPr>
      <dsp:spPr>
        <a:xfrm>
          <a:off x="0" y="943177"/>
          <a:ext cx="5793475" cy="7533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047885-E5F9-4CD2-8907-597A701CF891}">
      <dsp:nvSpPr>
        <dsp:cNvPr id="0" name=""/>
        <dsp:cNvSpPr/>
      </dsp:nvSpPr>
      <dsp:spPr>
        <a:xfrm>
          <a:off x="227889" y="1112682"/>
          <a:ext cx="414344" cy="4143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CB5B82F3-195E-45E6-8477-ABBB5FBFF1BC}">
      <dsp:nvSpPr>
        <dsp:cNvPr id="0" name=""/>
        <dsp:cNvSpPr/>
      </dsp:nvSpPr>
      <dsp:spPr>
        <a:xfrm>
          <a:off x="870122" y="943177"/>
          <a:ext cx="4923352" cy="753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30" tIns="79730" rIns="79730" bIns="79730" numCol="1" spcCol="1270" anchor="ctr" anchorCtr="0">
          <a:noAutofit/>
        </a:bodyPr>
        <a:lstStyle/>
        <a:p>
          <a:pPr marL="0" lvl="0" indent="0" algn="l" defTabSz="889000">
            <a:lnSpc>
              <a:spcPct val="100000"/>
            </a:lnSpc>
            <a:spcBef>
              <a:spcPct val="0"/>
            </a:spcBef>
            <a:spcAft>
              <a:spcPct val="35000"/>
            </a:spcAft>
            <a:buNone/>
          </a:pPr>
          <a:r>
            <a:rPr lang="en-GB" sz="2000" kern="1200" dirty="0"/>
            <a:t>TEAMWORK MAKES EMPLOYEES HAPPIER</a:t>
          </a:r>
          <a:endParaRPr lang="en-US" sz="2000" kern="1200" dirty="0"/>
        </a:p>
      </dsp:txBody>
      <dsp:txXfrm>
        <a:off x="870122" y="943177"/>
        <a:ext cx="4923352" cy="753353"/>
      </dsp:txXfrm>
    </dsp:sp>
    <dsp:sp modelId="{9C9F0146-483D-4E96-8EC4-385391DD7BA5}">
      <dsp:nvSpPr>
        <dsp:cNvPr id="0" name=""/>
        <dsp:cNvSpPr/>
      </dsp:nvSpPr>
      <dsp:spPr>
        <a:xfrm>
          <a:off x="0" y="1884869"/>
          <a:ext cx="5793475" cy="7533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62C59A-3379-4FE5-B3FD-1776D6E7B2A9}">
      <dsp:nvSpPr>
        <dsp:cNvPr id="0" name=""/>
        <dsp:cNvSpPr/>
      </dsp:nvSpPr>
      <dsp:spPr>
        <a:xfrm>
          <a:off x="227889" y="2054373"/>
          <a:ext cx="414344" cy="4143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6BCCB975-0670-4C36-B50B-74638CA100E1}">
      <dsp:nvSpPr>
        <dsp:cNvPr id="0" name=""/>
        <dsp:cNvSpPr/>
      </dsp:nvSpPr>
      <dsp:spPr>
        <a:xfrm>
          <a:off x="870122" y="1884869"/>
          <a:ext cx="4923352" cy="753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30" tIns="79730" rIns="79730" bIns="79730" numCol="1" spcCol="1270" anchor="ctr" anchorCtr="0">
          <a:noAutofit/>
        </a:bodyPr>
        <a:lstStyle/>
        <a:p>
          <a:pPr marL="0" lvl="0" indent="0" algn="l" defTabSz="889000">
            <a:lnSpc>
              <a:spcPct val="100000"/>
            </a:lnSpc>
            <a:spcBef>
              <a:spcPct val="0"/>
            </a:spcBef>
            <a:spcAft>
              <a:spcPct val="35000"/>
            </a:spcAft>
            <a:buNone/>
          </a:pPr>
          <a:r>
            <a:rPr lang="en-GB" sz="2000" kern="1200" dirty="0"/>
            <a:t>WORK PACE IMPROVES WITH TEAMWORK</a:t>
          </a:r>
          <a:endParaRPr lang="en-US" sz="2000" kern="1200" dirty="0"/>
        </a:p>
      </dsp:txBody>
      <dsp:txXfrm>
        <a:off x="870122" y="1884869"/>
        <a:ext cx="4923352" cy="753353"/>
      </dsp:txXfrm>
    </dsp:sp>
    <dsp:sp modelId="{7E5BE416-03CA-483F-A330-0FE654C459C0}">
      <dsp:nvSpPr>
        <dsp:cNvPr id="0" name=""/>
        <dsp:cNvSpPr/>
      </dsp:nvSpPr>
      <dsp:spPr>
        <a:xfrm>
          <a:off x="0" y="2826560"/>
          <a:ext cx="5793475" cy="7533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F229D0-6B53-49A8-8CAF-09046D18B06F}">
      <dsp:nvSpPr>
        <dsp:cNvPr id="0" name=""/>
        <dsp:cNvSpPr/>
      </dsp:nvSpPr>
      <dsp:spPr>
        <a:xfrm>
          <a:off x="227889" y="2996064"/>
          <a:ext cx="414344" cy="4143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076367B5-B0A2-41DD-AD5C-5CA50DF8B2E6}">
      <dsp:nvSpPr>
        <dsp:cNvPr id="0" name=""/>
        <dsp:cNvSpPr/>
      </dsp:nvSpPr>
      <dsp:spPr>
        <a:xfrm>
          <a:off x="870122" y="2826560"/>
          <a:ext cx="4923352" cy="753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30" tIns="79730" rIns="79730" bIns="79730" numCol="1" spcCol="1270" anchor="ctr" anchorCtr="0">
          <a:noAutofit/>
        </a:bodyPr>
        <a:lstStyle/>
        <a:p>
          <a:pPr marL="0" lvl="0" indent="0" algn="l" defTabSz="889000">
            <a:lnSpc>
              <a:spcPct val="100000"/>
            </a:lnSpc>
            <a:spcBef>
              <a:spcPct val="0"/>
            </a:spcBef>
            <a:spcAft>
              <a:spcPct val="35000"/>
            </a:spcAft>
            <a:buNone/>
          </a:pPr>
          <a:r>
            <a:rPr lang="en-GB" sz="2000" kern="1200"/>
            <a:t>TEAMWORK CONTRIBUTE REVENUE GENERATION</a:t>
          </a:r>
          <a:endParaRPr lang="en-US" sz="2000" kern="1200"/>
        </a:p>
      </dsp:txBody>
      <dsp:txXfrm>
        <a:off x="870122" y="2826560"/>
        <a:ext cx="4923352" cy="75335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224D5B-BA4E-4F1C-AEFE-1465844894FC}" type="datetimeFigureOut">
              <a:rPr lang="en-GB" smtClean="0"/>
              <a:t>06/05/2020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B4E191-6A72-4C23-8C3E-4D8723C933B7}" type="slidenum">
              <a:rPr lang="en-GB" smtClean="0"/>
              <a:t>‹#›</a:t>
            </a:fld>
            <a:endParaRPr lang="en-GB"/>
          </a:p>
        </p:txBody>
      </p:sp>
    </p:spTree>
    <p:extLst>
      <p:ext uri="{BB962C8B-B14F-4D97-AF65-F5344CB8AC3E}">
        <p14:creationId xmlns:p14="http://schemas.microsoft.com/office/powerpoint/2010/main" val="30693474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businessnewsdaily.com/8224-keep-employees-happy.html"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 all know the NHS has been with us for to many years. The NHS provides care to all legal English residents and other residents from the UK. Most of the services we have today are free. This was implemented in 1948. NHS services such as eye tests, dental care, prescriptions and aspects of long-term care are charged but usually lower than equivalent services provided by a private provider. Many of this service usually are free for vulnerable and low-income patients. There are four health services in England ; NHS England, NHS Scotland, HSC Northern Ireland and NHS Wales. In 2009 NHS England agreed to a formal NHS constitution.</a:t>
            </a:r>
          </a:p>
        </p:txBody>
      </p:sp>
      <p:sp>
        <p:nvSpPr>
          <p:cNvPr id="4" name="Slide Number Placeholder 3"/>
          <p:cNvSpPr>
            <a:spLocks noGrp="1"/>
          </p:cNvSpPr>
          <p:nvPr>
            <p:ph type="sldNum" sz="quarter" idx="5"/>
          </p:nvPr>
        </p:nvSpPr>
        <p:spPr/>
        <p:txBody>
          <a:bodyPr/>
          <a:lstStyle/>
          <a:p>
            <a:fld id="{1AB4E191-6A72-4C23-8C3E-4D8723C933B7}" type="slidenum">
              <a:rPr lang="en-GB" smtClean="0"/>
              <a:t>4</a:t>
            </a:fld>
            <a:endParaRPr lang="en-GB"/>
          </a:p>
        </p:txBody>
      </p:sp>
    </p:spTree>
    <p:extLst>
      <p:ext uri="{BB962C8B-B14F-4D97-AF65-F5344CB8AC3E}">
        <p14:creationId xmlns:p14="http://schemas.microsoft.com/office/powerpoint/2010/main" val="25053479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0"/>
              </a:spcAft>
            </a:pPr>
            <a:r>
              <a:rPr lang="en-GB" sz="1200" b="1"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Abosede</a:t>
            </a:r>
            <a:r>
              <a:rPr lang="en-GB" sz="1200" b="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1200" b="1"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Siyanbola</a:t>
            </a:r>
            <a:r>
              <a:rPr lang="en-GB" sz="1200" b="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1908387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Hello, my name is </a:t>
            </a:r>
            <a:r>
              <a:rPr lang="en-GB" sz="1200"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Abosede</a:t>
            </a: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1200"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Siyanbola</a:t>
            </a: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and I will be talking about benefits of team working in the NHS.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Teamwork is the method by which task is carried out jointly with a set of people to accomplish a target. Teamwork is a way of cooperating with other people by making use of their own talents and suppling valuable opinion, regardless any individual disagreement between them.</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All the team members work operates at the same volume and they all possess unfolded opinions. When a staff feel connected with his or her colleagues, his or her ideas and views will be without any doubts, panic and this will move the team’s creativity including their overall achievement.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TEAMWORK MAKES EMPLOYEES HAPPIER</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Employees</a:t>
            </a: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who is happy is usually an instrument in showing successful outcome incomparable to unhappy employees. If a team can work together as a family, it will make the job easier for them.</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Also, a happy employee will be glad to come to their workplace which will enhance conduct and successfulness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b="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WORK PACE IMPROVES WITH TEAMWORK</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We all have our own deposit of talents and strengths one way or the other. If all team members can work as one union, they will usually benefit opportunities to gain from themselves. This method will result   building resources as workers then suit to be prepared boldly and face challenges. Teamwork might be missing in a group. Works can be carried out well if each member of a team   put a common aim in the good conduct.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When work is shared into a team according to the area they are good at, duties is being shared and every job is carried out successfully according to individual area of specializations and this will enhance conduct and production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TEAMWORK CONTRIBUTE REVENUE GENERATION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Financial gain is the most important thing for an organization at the end of the day. Because no company is working for charity, the target revenues needs must be met. If there is a proper division labour or responsibilities in an organisation, everyone their own part of the job so that the workload will not be on   a single person. Then when there is time to help others everyone turns up with their opinions   and answers to the problem. By so doing their work will be carried out on time and benefits are obtained as the greatest goal.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AB4E191-6A72-4C23-8C3E-4D8723C933B7}" type="slidenum">
              <a:rPr lang="en-GB" smtClean="0"/>
              <a:t>5</a:t>
            </a:fld>
            <a:endParaRPr lang="en-GB"/>
          </a:p>
        </p:txBody>
      </p:sp>
    </p:spTree>
    <p:extLst>
      <p:ext uri="{BB962C8B-B14F-4D97-AF65-F5344CB8AC3E}">
        <p14:creationId xmlns:p14="http://schemas.microsoft.com/office/powerpoint/2010/main" val="16093008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Mariam </a:t>
            </a:r>
            <a:r>
              <a:rPr lang="en-GB" dirty="0" err="1"/>
              <a:t>Nantale</a:t>
            </a:r>
            <a:r>
              <a:rPr lang="en-GB" dirty="0"/>
              <a:t> and I will be talking about stages of team development in the NHS.</a:t>
            </a:r>
          </a:p>
        </p:txBody>
      </p:sp>
      <p:sp>
        <p:nvSpPr>
          <p:cNvPr id="4" name="Slide Number Placeholder 3"/>
          <p:cNvSpPr>
            <a:spLocks noGrp="1"/>
          </p:cNvSpPr>
          <p:nvPr>
            <p:ph type="sldNum" sz="quarter" idx="5"/>
          </p:nvPr>
        </p:nvSpPr>
        <p:spPr/>
        <p:txBody>
          <a:bodyPr/>
          <a:lstStyle/>
          <a:p>
            <a:fld id="{1AB4E191-6A72-4C23-8C3E-4D8723C933B7}" type="slidenum">
              <a:rPr lang="en-GB" smtClean="0"/>
              <a:t>6</a:t>
            </a:fld>
            <a:endParaRPr lang="en-GB"/>
          </a:p>
        </p:txBody>
      </p:sp>
    </p:spTree>
    <p:extLst>
      <p:ext uri="{BB962C8B-B14F-4D97-AF65-F5344CB8AC3E}">
        <p14:creationId xmlns:p14="http://schemas.microsoft.com/office/powerpoint/2010/main" val="12727002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0"/>
              </a:spcAft>
            </a:pPr>
            <a:r>
              <a:rPr lang="en-GB" sz="1200" b="1" dirty="0">
                <a:effectLst/>
                <a:latin typeface="Times New Roman" panose="02020603050405020304" pitchFamily="18" charset="0"/>
                <a:ea typeface="Times New Roman" panose="02020603050405020304" pitchFamily="18" charset="0"/>
                <a:cs typeface="Times New Roman" panose="02020603050405020304" pitchFamily="18" charset="0"/>
              </a:rPr>
              <a:t>Mariam Nantale;1905626</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US"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Hello, I am Mariam </a:t>
            </a:r>
            <a:r>
              <a:rPr lang="en-US" sz="1200"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Nantale</a:t>
            </a:r>
            <a:r>
              <a:rPr lang="en-US"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and I will be talking about stages of team development.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This part of the presentation will advise stages of team development for NHS.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This is the model of Tuckman’s for forming an effective group. Using this model NHS can form an effective group. This model has 5 steps. These are- 1. Forming, 2. Storming, 3. Norming, 4. Performing &amp; 5. Adjourning.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US"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 Tuckman’s theory the 1</a:t>
            </a:r>
            <a:r>
              <a:rPr lang="en-US" sz="1200" kern="1200" baseline="30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st</a:t>
            </a:r>
            <a:r>
              <a:rPr lang="en-US"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stage is forming. In this Stage NHS initially will form a group. In this stage team members are fully unknown to each other; they do not have. Team members do not get understand the situation, they feel puzzled about the situation. In this stage usually, the rules &amp; regulations inaugurate.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US"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2</a:t>
            </a:r>
            <a:r>
              <a:rPr lang="en-US" sz="1200" kern="1200" baseline="30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nd</a:t>
            </a:r>
            <a:r>
              <a:rPr lang="en-US"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stage is storming. In this stage the group members of the NHS will know each other. In this stage the group will fight each other for being a leader. A dispute among group members will increase, all are ant to focus to maximize their own goal, so the stress among the group members will increase.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US"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3</a:t>
            </a:r>
            <a:r>
              <a:rPr lang="en-US" sz="1200" kern="1200" baseline="30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rd</a:t>
            </a:r>
            <a:r>
              <a:rPr lang="en-US"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stage for effective group making is norming. In this stage the group members of the NHS will accept their leader, the group members will obey the leader's command. The dispute among the members will disappear and they will be united and started to help each other</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US"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 the stage of performing the group members of the NHS will focus on achieving the goal. The team member’s confidence will grow. In this stage the performance of team members will increase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US"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 the stage of adjourning the project of the NHS will be completed. The team members will dispute among themselves. Team members will be separated as the project will end in this stage. Team members will feel apprehensive because of separation. Team members will be awaited for the result of the task</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AB4E191-6A72-4C23-8C3E-4D8723C933B7}" type="slidenum">
              <a:rPr lang="en-GB" smtClean="0"/>
              <a:t>7</a:t>
            </a:fld>
            <a:endParaRPr lang="en-GB"/>
          </a:p>
        </p:txBody>
      </p:sp>
    </p:spTree>
    <p:extLst>
      <p:ext uri="{BB962C8B-B14F-4D97-AF65-F5344CB8AC3E}">
        <p14:creationId xmlns:p14="http://schemas.microsoft.com/office/powerpoint/2010/main" val="1341719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0"/>
              </a:spcAft>
            </a:pPr>
            <a:r>
              <a:rPr lang="en-GB" sz="1200" b="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Awinnie Ferreira; 1905625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Hello, my name is Awinnie Ferreira and I will be talking about team roles in the NHS.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 would like to start by saying that everyone in the NHS has a role, but we all have the responsibility to take care of our own health. The NHS role is to prevent poor health and promote healthy leaving for all the residents in England. We can find a big range of roles in the NHS. NHS healthcare professionals work together as a team to provide us with good quality care.  We can find roles such as doctors, nurses, pharmacists, healthcare assistants, carers, midwifes. They all have a big responsibility. We cannot forget about the ambulance service team; the paramedics have a big role in this country. They make a huge difference to our lives.  We can also find the administration team, for us to be able to book appointments or get advice about a medical condition we need to call someone in the administration team that has all our medical information. They have a big role as well.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 nurse has many roles when it comes to take care of a patient. The main role of a nurse is to support and promote the patient’s wellbeing. Some of these roles include record medical history and symptoms, collaborate with the team to plan the patient care and many other roles.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Doctors have the role to maintain and improve patient’s health life, doctors have a big impact in our lives. They also have other roles such as promoting a safe environment where there is no type of harassment, discrimination. As we all know the NHS has a big range of healthcare professionals with diverse backgrounds.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Pharmacist have a big role in our community. They make sure to supply us with safe medicines. They also have the role to prescribe us with the medication we need and ensure that our health is safe. Finally, the carers in our community have also an important role for the elderly and vulnerable people. As a care assistant I can say that we are here to provide and care with personal care, we also have other tasks such as giving medication, going shopping with them, cleaning, feeding and many other tasks. The NHS has a big impact in everyone’s life, especially now with this virus. They are giving their best to provide us with all the safety and care they have. Working as a healthcare professional is a risk that you take every day so you can save many lives.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AB4E191-6A72-4C23-8C3E-4D8723C933B7}" type="slidenum">
              <a:rPr lang="en-GB" smtClean="0"/>
              <a:t>8</a:t>
            </a:fld>
            <a:endParaRPr lang="en-GB"/>
          </a:p>
        </p:txBody>
      </p:sp>
    </p:spTree>
    <p:extLst>
      <p:ext uri="{BB962C8B-B14F-4D97-AF65-F5344CB8AC3E}">
        <p14:creationId xmlns:p14="http://schemas.microsoft.com/office/powerpoint/2010/main" val="1938140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0"/>
              </a:spcAft>
            </a:pPr>
            <a:r>
              <a:rPr lang="en-US" sz="1200" b="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Paloma Araujo; 1907291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Hello, I am Paloma and I am going to show you how we handle conflict in the NHS.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Well, everyone has been present in a conflict between work or friends. Conflict is a problem or a struggle that the person must face, usually the conflict is between two people, but there may even be more people involved.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There are two types of conflict, external conflict is a conflict that the protagonist has experiences with himself or someone else , also has internal conflict is  a conflict that the protagonist has with himself, and must overcome his own emotions in order to be successful . conflict at work always has these three points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Task conflict includes different ways of thinking, different ideas and opinions. some conflicting tasks can be beneficial because it causes them to discuss the different ideals and points of view of each, making that at the end of the conversation have good ideas.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Process conflict this conflict involves disagreement over the planning archiving a result.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Relationship conflict often the most destructive form of conflict and takes the form of perceived interpersonal incompatibility between people.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When we watch our colleagues have a discussion, is an obvious sign of conflict. The first signs of a conflict may be people not to show interest in tasks or contribute to meetings.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Avoid working with some staff members this may include in the rate of absent sickness.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Reduction of motivation at work and in group work.</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To prevent conflict at work we must have an act when we see the first signs of conflict. The conflict is not resolved by itself, so it must be resolved always in the beginning. To try to resolve a conflict we usually try to ask these following questions: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what kind of conflict is?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which is the most important influence on the work?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what is the conflict context?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until where does the conflict go?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how can I interfere?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What must happen now? (NHS, 2018)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Always try to resolve any conflict at work, do not mention old conversations that individual do not want to talk. Resolve conflicts of work can make the environment at work healthy and professional. Always talk to the person who hears the discussion, so the conflict is resolved. develop a plan to work on each conflict. </a:t>
            </a:r>
            <a:r>
              <a:rPr lang="en-GB" sz="1200" kern="12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(NHS , 2018 )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AB4E191-6A72-4C23-8C3E-4D8723C933B7}" type="slidenum">
              <a:rPr lang="en-GB" smtClean="0"/>
              <a:t>9</a:t>
            </a:fld>
            <a:endParaRPr lang="en-GB"/>
          </a:p>
        </p:txBody>
      </p:sp>
    </p:spTree>
    <p:extLst>
      <p:ext uri="{BB962C8B-B14F-4D97-AF65-F5344CB8AC3E}">
        <p14:creationId xmlns:p14="http://schemas.microsoft.com/office/powerpoint/2010/main" val="28299391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A5C9475C-D753-4B1A-9019-5501C0E693FD}" type="datetimeFigureOut">
              <a:rPr lang="en-GB" smtClean="0"/>
              <a:t>06/05/2020</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F5EFBE3F-DE2D-4864-AFA5-BDC34A1ADB98}"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77564822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C9475C-D753-4B1A-9019-5501C0E693FD}"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EFBE3F-DE2D-4864-AFA5-BDC34A1ADB98}" type="slidenum">
              <a:rPr lang="en-GB" smtClean="0"/>
              <a:t>‹#›</a:t>
            </a:fld>
            <a:endParaRPr lang="en-GB"/>
          </a:p>
        </p:txBody>
      </p:sp>
    </p:spTree>
    <p:extLst>
      <p:ext uri="{BB962C8B-B14F-4D97-AF65-F5344CB8AC3E}">
        <p14:creationId xmlns:p14="http://schemas.microsoft.com/office/powerpoint/2010/main" val="10455744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A5C9475C-D753-4B1A-9019-5501C0E693FD}" type="datetimeFigureOut">
              <a:rPr lang="en-GB" smtClean="0"/>
              <a:t>06/05/2020</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F5EFBE3F-DE2D-4864-AFA5-BDC34A1ADB98}"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63550735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5C9475C-D753-4B1A-9019-5501C0E693FD}" type="datetimeFigureOut">
              <a:rPr lang="en-GB" smtClean="0"/>
              <a:t>06/05/2020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EFBE3F-DE2D-4864-AFA5-BDC34A1ADB98}" type="slidenum">
              <a:rPr lang="en-GB" smtClean="0"/>
              <a:t>‹#›</a:t>
            </a:fld>
            <a:endParaRPr lang="en-GB"/>
          </a:p>
        </p:txBody>
      </p:sp>
    </p:spTree>
    <p:extLst>
      <p:ext uri="{BB962C8B-B14F-4D97-AF65-F5344CB8AC3E}">
        <p14:creationId xmlns:p14="http://schemas.microsoft.com/office/powerpoint/2010/main" val="11719117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5C9475C-D753-4B1A-9019-5501C0E693FD}" type="datetimeFigureOut">
              <a:rPr lang="en-GB" smtClean="0"/>
              <a:t>06/05/2020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5EFBE3F-DE2D-4864-AFA5-BDC34A1ADB98}" type="slidenum">
              <a:rPr lang="en-GB" smtClean="0"/>
              <a:t>‹#›</a:t>
            </a:fld>
            <a:endParaRPr lang="en-GB"/>
          </a:p>
        </p:txBody>
      </p:sp>
    </p:spTree>
    <p:extLst>
      <p:ext uri="{BB962C8B-B14F-4D97-AF65-F5344CB8AC3E}">
        <p14:creationId xmlns:p14="http://schemas.microsoft.com/office/powerpoint/2010/main" val="3717071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5C9475C-D753-4B1A-9019-5501C0E693FD}" type="datetimeFigureOut">
              <a:rPr lang="en-GB" smtClean="0"/>
              <a:t>06/05/2020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5EFBE3F-DE2D-4864-AFA5-BDC34A1ADB98}" type="slidenum">
              <a:rPr lang="en-GB" smtClean="0"/>
              <a:t>‹#›</a:t>
            </a:fld>
            <a:endParaRPr lang="en-GB"/>
          </a:p>
        </p:txBody>
      </p:sp>
    </p:spTree>
    <p:extLst>
      <p:ext uri="{BB962C8B-B14F-4D97-AF65-F5344CB8AC3E}">
        <p14:creationId xmlns:p14="http://schemas.microsoft.com/office/powerpoint/2010/main" val="3542936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C9475C-D753-4B1A-9019-5501C0E693FD}" type="datetimeFigureOut">
              <a:rPr lang="en-GB" smtClean="0"/>
              <a:t>06/05/2020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5EFBE3F-DE2D-4864-AFA5-BDC34A1ADB98}" type="slidenum">
              <a:rPr lang="en-GB" smtClean="0"/>
              <a:t>‹#›</a:t>
            </a:fld>
            <a:endParaRPr lang="en-GB"/>
          </a:p>
        </p:txBody>
      </p:sp>
    </p:spTree>
    <p:extLst>
      <p:ext uri="{BB962C8B-B14F-4D97-AF65-F5344CB8AC3E}">
        <p14:creationId xmlns:p14="http://schemas.microsoft.com/office/powerpoint/2010/main" val="27575925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A5C9475C-D753-4B1A-9019-5501C0E693FD}" type="datetimeFigureOut">
              <a:rPr lang="en-GB" smtClean="0"/>
              <a:t>06/05/2020</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F5EFBE3F-DE2D-4864-AFA5-BDC34A1ADB98}"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01170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A5C9475C-D753-4B1A-9019-5501C0E693FD}" type="datetimeFigureOut">
              <a:rPr lang="en-GB" smtClean="0"/>
              <a:t>06/05/2020</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F5EFBE3F-DE2D-4864-AFA5-BDC34A1ADB98}"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349927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C9475C-D753-4B1A-9019-5501C0E693FD}"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EFBE3F-DE2D-4864-AFA5-BDC34A1ADB98}" type="slidenum">
              <a:rPr lang="en-GB" smtClean="0"/>
              <a:t>‹#›</a:t>
            </a:fld>
            <a:endParaRPr lang="en-GB"/>
          </a:p>
        </p:txBody>
      </p:sp>
    </p:spTree>
    <p:extLst>
      <p:ext uri="{BB962C8B-B14F-4D97-AF65-F5344CB8AC3E}">
        <p14:creationId xmlns:p14="http://schemas.microsoft.com/office/powerpoint/2010/main" val="10763228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C9475C-D753-4B1A-9019-5501C0E693FD}"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EFBE3F-DE2D-4864-AFA5-BDC34A1ADB98}" type="slidenum">
              <a:rPr lang="en-GB" smtClean="0"/>
              <a:t>‹#›</a:t>
            </a:fld>
            <a:endParaRPr lang="en-GB"/>
          </a:p>
        </p:txBody>
      </p:sp>
    </p:spTree>
    <p:extLst>
      <p:ext uri="{BB962C8B-B14F-4D97-AF65-F5344CB8AC3E}">
        <p14:creationId xmlns:p14="http://schemas.microsoft.com/office/powerpoint/2010/main" val="7101161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A5C9475C-D753-4B1A-9019-5501C0E693FD}" type="datetimeFigureOut">
              <a:rPr lang="en-GB" smtClean="0"/>
              <a:t>06/05/2020</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F5EFBE3F-DE2D-4864-AFA5-BDC34A1ADB98}"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11608847"/>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6.png"/><Relationship Id="rId5" Type="http://schemas.openxmlformats.org/officeDocument/2006/relationships/image" Target="../media/image25.jp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7.jp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6.png"/><Relationship Id="rId5" Type="http://schemas.openxmlformats.org/officeDocument/2006/relationships/image" Target="../media/image46.jp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ews-medical.net/health/Roles-of-a-Nurse.aspx" TargetMode="External"/><Relationship Id="rId2" Type="http://schemas.openxmlformats.org/officeDocument/2006/relationships/hyperlink" Target="https://en.wikipedia.org/wiki/National_Health_Service_(England)" TargetMode="External"/><Relationship Id="rId1" Type="http://schemas.openxmlformats.org/officeDocument/2006/relationships/slideLayout" Target="../slideLayouts/slideLayout2.xml"/><Relationship Id="rId4" Type="http://schemas.openxmlformats.org/officeDocument/2006/relationships/hyperlink" Target="https://www.health.org.uk/blogs/helping-to-unlock-resources-the-changing-role-of-the-pharmacist?gclid=EAIaIQobChMIjKDFqfWc6QIVTe7tCh1z6ACFEAAYASAAEgJFiPD_BwE"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21ABA-7485-4F0A-8840-F2A22B7D34A8}"/>
              </a:ext>
            </a:extLst>
          </p:cNvPr>
          <p:cNvSpPr>
            <a:spLocks noGrp="1"/>
          </p:cNvSpPr>
          <p:nvPr>
            <p:ph type="ctrTitle"/>
          </p:nvPr>
        </p:nvSpPr>
        <p:spPr>
          <a:xfrm>
            <a:off x="1478522" y="1480930"/>
            <a:ext cx="5301138" cy="3254321"/>
          </a:xfrm>
        </p:spPr>
        <p:txBody>
          <a:bodyPr>
            <a:normAutofit/>
          </a:bodyPr>
          <a:lstStyle/>
          <a:p>
            <a:pPr algn="l"/>
            <a:r>
              <a:rPr lang="en-GB" sz="5100" b="1" dirty="0">
                <a:latin typeface="+mn-lt"/>
              </a:rPr>
              <a:t>EFFECTIVE TEAM WORKING AND COMMUNICATION</a:t>
            </a:r>
          </a:p>
        </p:txBody>
      </p:sp>
      <p:sp>
        <p:nvSpPr>
          <p:cNvPr id="3" name="Subtitle 2">
            <a:extLst>
              <a:ext uri="{FF2B5EF4-FFF2-40B4-BE49-F238E27FC236}">
                <a16:creationId xmlns:a16="http://schemas.microsoft.com/office/drawing/2014/main" id="{F364D5B2-D3BA-4B1B-AF46-4B292B1BC025}"/>
              </a:ext>
            </a:extLst>
          </p:cNvPr>
          <p:cNvSpPr>
            <a:spLocks noGrp="1"/>
          </p:cNvSpPr>
          <p:nvPr>
            <p:ph type="subTitle" idx="1"/>
          </p:nvPr>
        </p:nvSpPr>
        <p:spPr>
          <a:xfrm>
            <a:off x="1478524" y="4804850"/>
            <a:ext cx="5284876" cy="1086237"/>
          </a:xfrm>
        </p:spPr>
        <p:txBody>
          <a:bodyPr>
            <a:normAutofit/>
          </a:bodyPr>
          <a:lstStyle/>
          <a:p>
            <a:pPr algn="l">
              <a:spcAft>
                <a:spcPts val="600"/>
              </a:spcAft>
            </a:pPr>
            <a:r>
              <a:rPr lang="en-GB" b="1"/>
              <a:t>BMSW4002_LON</a:t>
            </a:r>
          </a:p>
        </p:txBody>
      </p:sp>
      <p:pic>
        <p:nvPicPr>
          <p:cNvPr id="7" name="Graphic 6" descr="Users">
            <a:extLst>
              <a:ext uri="{FF2B5EF4-FFF2-40B4-BE49-F238E27FC236}">
                <a16:creationId xmlns:a16="http://schemas.microsoft.com/office/drawing/2014/main" id="{A43643C5-793C-4C52-8E6A-D75114E1285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68050" y="1417241"/>
            <a:ext cx="3415614" cy="3415614"/>
          </a:xfrm>
          <a:prstGeom prst="rect">
            <a:avLst/>
          </a:prstGeom>
        </p:spPr>
      </p:pic>
    </p:spTree>
    <p:extLst>
      <p:ext uri="{BB962C8B-B14F-4D97-AF65-F5344CB8AC3E}">
        <p14:creationId xmlns:p14="http://schemas.microsoft.com/office/powerpoint/2010/main" val="1142704624"/>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drawing&#10;&#10;Description automatically generated">
            <a:extLst>
              <a:ext uri="{FF2B5EF4-FFF2-40B4-BE49-F238E27FC236}">
                <a16:creationId xmlns:a16="http://schemas.microsoft.com/office/drawing/2014/main" id="{BD90092A-A38A-42F1-9C3B-4A94858750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42670" y="304812"/>
            <a:ext cx="6248375" cy="6248375"/>
          </a:xfrm>
          <a:prstGeom prst="rect">
            <a:avLst/>
          </a:prstGeom>
        </p:spPr>
      </p:pic>
      <p:sp>
        <p:nvSpPr>
          <p:cNvPr id="2" name="Title 1">
            <a:extLst>
              <a:ext uri="{FF2B5EF4-FFF2-40B4-BE49-F238E27FC236}">
                <a16:creationId xmlns:a16="http://schemas.microsoft.com/office/drawing/2014/main" id="{DFBCF9AB-9F03-4886-AA25-6455FA75CCC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NHS</a:t>
            </a:r>
          </a:p>
        </p:txBody>
      </p:sp>
      <p:sp>
        <p:nvSpPr>
          <p:cNvPr id="3" name="Content Placeholder 2">
            <a:extLst>
              <a:ext uri="{FF2B5EF4-FFF2-40B4-BE49-F238E27FC236}">
                <a16:creationId xmlns:a16="http://schemas.microsoft.com/office/drawing/2014/main" id="{D634E2B0-2464-4655-A5A4-FB6D9BE60260}"/>
              </a:ext>
            </a:extLst>
          </p:cNvPr>
          <p:cNvSpPr>
            <a:spLocks noGrp="1"/>
          </p:cNvSpPr>
          <p:nvPr>
            <p:ph sz="half" idx="1"/>
          </p:nvPr>
        </p:nvSpPr>
        <p:spPr/>
        <p:txBody>
          <a:bodyPr/>
          <a:lstStyle/>
          <a:p>
            <a:pPr marL="0" indent="0">
              <a:buNone/>
            </a:pPr>
            <a:r>
              <a:rPr lang="en-GB" b="1" dirty="0"/>
              <a:t>Student name:                          </a:t>
            </a:r>
          </a:p>
          <a:p>
            <a:pPr marL="0" indent="0">
              <a:buNone/>
            </a:pPr>
            <a:r>
              <a:rPr lang="en-GB" dirty="0"/>
              <a:t>Paloma Araujo                   </a:t>
            </a:r>
          </a:p>
          <a:p>
            <a:pPr marL="0" indent="0">
              <a:buNone/>
            </a:pPr>
            <a:r>
              <a:rPr lang="en-GB" dirty="0"/>
              <a:t>Awinnie Ferreira</a:t>
            </a:r>
          </a:p>
          <a:p>
            <a:pPr marL="0" indent="0">
              <a:buNone/>
            </a:pPr>
            <a:r>
              <a:rPr lang="en-GB" dirty="0"/>
              <a:t>Mariam </a:t>
            </a:r>
            <a:r>
              <a:rPr lang="en-GB" dirty="0" err="1"/>
              <a:t>Nantale</a:t>
            </a:r>
            <a:endParaRPr lang="en-GB" dirty="0"/>
          </a:p>
          <a:p>
            <a:pPr marL="0" indent="0">
              <a:buNone/>
            </a:pPr>
            <a:r>
              <a:rPr lang="en-GB" dirty="0" err="1"/>
              <a:t>Abosede</a:t>
            </a:r>
            <a:r>
              <a:rPr lang="en-GB" dirty="0"/>
              <a:t> </a:t>
            </a:r>
            <a:r>
              <a:rPr lang="en-GB" dirty="0" err="1"/>
              <a:t>Siyanbola</a:t>
            </a:r>
            <a:endParaRPr lang="en-GB" dirty="0"/>
          </a:p>
          <a:p>
            <a:endParaRPr lang="en-GB" dirty="0"/>
          </a:p>
        </p:txBody>
      </p:sp>
      <p:sp>
        <p:nvSpPr>
          <p:cNvPr id="4" name="Content Placeholder 3">
            <a:extLst>
              <a:ext uri="{FF2B5EF4-FFF2-40B4-BE49-F238E27FC236}">
                <a16:creationId xmlns:a16="http://schemas.microsoft.com/office/drawing/2014/main" id="{C03F3BCF-5C30-48F7-8534-0912E432540B}"/>
              </a:ext>
            </a:extLst>
          </p:cNvPr>
          <p:cNvSpPr>
            <a:spLocks noGrp="1"/>
          </p:cNvSpPr>
          <p:nvPr>
            <p:ph sz="half" idx="2"/>
          </p:nvPr>
        </p:nvSpPr>
        <p:spPr>
          <a:xfrm>
            <a:off x="3948307" y="2285999"/>
            <a:ext cx="4447786" cy="3581401"/>
          </a:xfrm>
        </p:spPr>
        <p:txBody>
          <a:bodyPr/>
          <a:lstStyle/>
          <a:p>
            <a:pPr marL="0" indent="0">
              <a:buNone/>
            </a:pPr>
            <a:r>
              <a:rPr lang="en-GB" b="1" dirty="0"/>
              <a:t>Student ID:</a:t>
            </a:r>
          </a:p>
          <a:p>
            <a:pPr marL="0" indent="0">
              <a:buNone/>
            </a:pPr>
            <a:r>
              <a:rPr lang="en-GB" dirty="0"/>
              <a:t>1907291</a:t>
            </a:r>
          </a:p>
          <a:p>
            <a:pPr marL="0" indent="0">
              <a:buNone/>
            </a:pPr>
            <a:r>
              <a:rPr lang="en-GB" dirty="0"/>
              <a:t>1905625</a:t>
            </a:r>
          </a:p>
          <a:p>
            <a:pPr marL="0" indent="0">
              <a:buNone/>
            </a:pPr>
            <a:r>
              <a:rPr lang="en-GB" dirty="0"/>
              <a:t>1905626</a:t>
            </a:r>
          </a:p>
          <a:p>
            <a:pPr marL="0" indent="0">
              <a:buNone/>
            </a:pPr>
            <a:r>
              <a:rPr lang="en-GB" dirty="0"/>
              <a:t>1908387</a:t>
            </a:r>
          </a:p>
          <a:p>
            <a:endParaRPr lang="en-GB" dirty="0"/>
          </a:p>
        </p:txBody>
      </p:sp>
      <p:sp>
        <p:nvSpPr>
          <p:cNvPr id="5" name="TextBox 4">
            <a:extLst>
              <a:ext uri="{FF2B5EF4-FFF2-40B4-BE49-F238E27FC236}">
                <a16:creationId xmlns:a16="http://schemas.microsoft.com/office/drawing/2014/main" id="{ACF65E1E-E78A-4877-9917-0AE3A8933E0F}"/>
              </a:ext>
            </a:extLst>
          </p:cNvPr>
          <p:cNvSpPr txBox="1"/>
          <p:nvPr/>
        </p:nvSpPr>
        <p:spPr>
          <a:xfrm>
            <a:off x="1371600" y="5008098"/>
            <a:ext cx="6084277" cy="646331"/>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Lecturers name : Dr Isaiah </a:t>
            </a:r>
            <a:r>
              <a:rPr lang="en-GB" b="1" dirty="0" err="1">
                <a:latin typeface="Arial" panose="020B0604020202020204" pitchFamily="34" charset="0"/>
                <a:cs typeface="Arial" panose="020B0604020202020204" pitchFamily="34" charset="0"/>
              </a:rPr>
              <a:t>Oino</a:t>
            </a:r>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University of Wales St Trinity David</a:t>
            </a:r>
          </a:p>
        </p:txBody>
      </p:sp>
    </p:spTree>
    <p:extLst>
      <p:ext uri="{BB962C8B-B14F-4D97-AF65-F5344CB8AC3E}">
        <p14:creationId xmlns:p14="http://schemas.microsoft.com/office/powerpoint/2010/main" val="1045257251"/>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0BC9609-A8AF-411F-A9E0-C3B93C8945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D46AEB-5053-43F3-8EFD-0C61CA2A2E35}"/>
              </a:ext>
            </a:extLst>
          </p:cNvPr>
          <p:cNvSpPr>
            <a:spLocks noGrp="1"/>
          </p:cNvSpPr>
          <p:nvPr>
            <p:ph type="title"/>
          </p:nvPr>
        </p:nvSpPr>
        <p:spPr>
          <a:xfrm>
            <a:off x="640080" y="639704"/>
            <a:ext cx="3299579" cy="5577840"/>
          </a:xfrm>
        </p:spPr>
        <p:txBody>
          <a:bodyPr anchor="ctr">
            <a:normAutofit/>
          </a:bodyPr>
          <a:lstStyle/>
          <a:p>
            <a:pPr algn="ctr"/>
            <a:r>
              <a:rPr lang="en-GB" b="1" dirty="0">
                <a:latin typeface="Arial" panose="020B0604020202020204" pitchFamily="34" charset="0"/>
                <a:cs typeface="Arial" panose="020B0604020202020204" pitchFamily="34" charset="0"/>
              </a:rPr>
              <a:t>CONTENT</a:t>
            </a:r>
            <a:endParaRPr lang="en-GB" b="1">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AB48CD09-5C2C-47C8-BB7D-43334EB20544}"/>
              </a:ext>
            </a:extLst>
          </p:cNvPr>
          <p:cNvGraphicFramePr>
            <a:graphicFrameLocks noGrp="1"/>
          </p:cNvGraphicFramePr>
          <p:nvPr>
            <p:ph idx="1"/>
            <p:extLst>
              <p:ext uri="{D42A27DB-BD31-4B8C-83A1-F6EECF244321}">
                <p14:modId xmlns:p14="http://schemas.microsoft.com/office/powerpoint/2010/main" val="825865863"/>
              </p:ext>
            </p:extLst>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55227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C96282C0-351C-48EE-A89D-D662C5DB2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A7AFA3-9054-4422-B716-E848688AF6E1}"/>
              </a:ext>
            </a:extLst>
          </p:cNvPr>
          <p:cNvSpPr>
            <a:spLocks noGrp="1"/>
          </p:cNvSpPr>
          <p:nvPr>
            <p:ph type="title"/>
          </p:nvPr>
        </p:nvSpPr>
        <p:spPr>
          <a:xfrm>
            <a:off x="5100824" y="685800"/>
            <a:ext cx="6176776" cy="1485900"/>
          </a:xfrm>
        </p:spPr>
        <p:txBody>
          <a:bodyPr>
            <a:normAutofit/>
          </a:bodyPr>
          <a:lstStyle/>
          <a:p>
            <a:pPr algn="ctr"/>
            <a:r>
              <a:rPr lang="en-GB" b="1" dirty="0">
                <a:latin typeface="Arial" panose="020B0604020202020204" pitchFamily="34" charset="0"/>
                <a:cs typeface="Arial" panose="020B0604020202020204" pitchFamily="34" charset="0"/>
              </a:rPr>
              <a:t>INTRODUCTION</a:t>
            </a:r>
          </a:p>
        </p:txBody>
      </p:sp>
      <p:pic>
        <p:nvPicPr>
          <p:cNvPr id="5" name="Picture 4" descr="Two people standing in front of a curtain&#10;&#10;Description automatically generated">
            <a:extLst>
              <a:ext uri="{FF2B5EF4-FFF2-40B4-BE49-F238E27FC236}">
                <a16:creationId xmlns:a16="http://schemas.microsoft.com/office/drawing/2014/main" id="{F3728007-2508-40D7-82F4-D6992EB60A75}"/>
              </a:ext>
            </a:extLst>
          </p:cNvPr>
          <p:cNvPicPr>
            <a:picLocks noChangeAspect="1"/>
          </p:cNvPicPr>
          <p:nvPr/>
        </p:nvPicPr>
        <p:blipFill rotWithShape="1">
          <a:blip r:embed="rId5">
            <a:extLst>
              <a:ext uri="{28A0092B-C50C-407E-A947-70E740481C1C}">
                <a14:useLocalDpi xmlns:a14="http://schemas.microsoft.com/office/drawing/2010/main" val="0"/>
              </a:ext>
            </a:extLst>
          </a:blip>
          <a:srcRect l="12053" r="3199"/>
          <a:stretch/>
        </p:blipFill>
        <p:spPr>
          <a:xfrm>
            <a:off x="-1" y="10"/>
            <a:ext cx="4373546" cy="6857990"/>
          </a:xfrm>
          <a:prstGeom prst="rect">
            <a:avLst/>
          </a:prstGeom>
        </p:spPr>
      </p:pic>
      <p:sp>
        <p:nvSpPr>
          <p:cNvPr id="15" name="Rectangle 11">
            <a:extLst>
              <a:ext uri="{FF2B5EF4-FFF2-40B4-BE49-F238E27FC236}">
                <a16:creationId xmlns:a16="http://schemas.microsoft.com/office/drawing/2014/main" id="{1B35EC73-2F87-44A7-B231-91053659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5CB7E32B-97D5-4D5C-8DC8-B56FB164B65A}"/>
              </a:ext>
            </a:extLst>
          </p:cNvPr>
          <p:cNvSpPr>
            <a:spLocks noGrp="1"/>
          </p:cNvSpPr>
          <p:nvPr>
            <p:ph idx="1"/>
          </p:nvPr>
        </p:nvSpPr>
        <p:spPr>
          <a:xfrm>
            <a:off x="5194384" y="1892127"/>
            <a:ext cx="6176776" cy="3581400"/>
          </a:xfrm>
        </p:spPr>
        <p:txBody>
          <a:bodyPr>
            <a:normAutofit/>
          </a:bodyPr>
          <a:lstStyle/>
          <a:p>
            <a:r>
              <a:rPr lang="en-GB" dirty="0"/>
              <a:t>Also known as National Health Service, healthcare system in England.</a:t>
            </a:r>
          </a:p>
          <a:p>
            <a:r>
              <a:rPr lang="en-GB" dirty="0"/>
              <a:t>Formed in 5 July  1948 ; 71 years ago </a:t>
            </a:r>
          </a:p>
          <a:p>
            <a:r>
              <a:rPr lang="en-GB" dirty="0"/>
              <a:t>The picture on the left is from the minister that established the NHS. His name was Aneurin.</a:t>
            </a:r>
          </a:p>
        </p:txBody>
      </p:sp>
      <p:pic>
        <p:nvPicPr>
          <p:cNvPr id="4" name="Introduction of the NHS">
            <a:hlinkClick r:id="" action="ppaction://media"/>
            <a:extLst>
              <a:ext uri="{FF2B5EF4-FFF2-40B4-BE49-F238E27FC236}">
                <a16:creationId xmlns:a16="http://schemas.microsoft.com/office/drawing/2014/main" id="{AA2AF0E0-B701-4E34-92E9-EB4BFDEEAF8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517945" y="5473903"/>
            <a:ext cx="609600" cy="609600"/>
          </a:xfrm>
          <a:prstGeom prst="rect">
            <a:avLst/>
          </a:prstGeom>
        </p:spPr>
      </p:pic>
    </p:spTree>
    <p:extLst>
      <p:ext uri="{BB962C8B-B14F-4D97-AF65-F5344CB8AC3E}">
        <p14:creationId xmlns:p14="http://schemas.microsoft.com/office/powerpoint/2010/main" val="98417956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72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4">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AF2280-36D3-417C-ABA0-2AFE6299FCB7}"/>
              </a:ext>
            </a:extLst>
          </p:cNvPr>
          <p:cNvSpPr>
            <a:spLocks noGrp="1"/>
          </p:cNvSpPr>
          <p:nvPr>
            <p:ph type="title"/>
          </p:nvPr>
        </p:nvSpPr>
        <p:spPr>
          <a:xfrm>
            <a:off x="784743" y="685800"/>
            <a:ext cx="5793475" cy="1485900"/>
          </a:xfrm>
        </p:spPr>
        <p:txBody>
          <a:bodyPr>
            <a:normAutofit/>
          </a:bodyPr>
          <a:lstStyle/>
          <a:p>
            <a:pPr algn="ctr"/>
            <a:r>
              <a:rPr lang="en-GB" b="1" dirty="0">
                <a:latin typeface="Arial" panose="020B0604020202020204" pitchFamily="34" charset="0"/>
                <a:cs typeface="Arial" panose="020B0604020202020204" pitchFamily="34" charset="0"/>
              </a:rPr>
              <a:t>BENEFITS OF TEAM WORKING</a:t>
            </a:r>
          </a:p>
        </p:txBody>
      </p:sp>
      <p:sp>
        <p:nvSpPr>
          <p:cNvPr id="20" name="Rectangle 16">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descr="A picture containing person, holding, racket, orange&#10;&#10;Description automatically generated">
            <a:extLst>
              <a:ext uri="{FF2B5EF4-FFF2-40B4-BE49-F238E27FC236}">
                <a16:creationId xmlns:a16="http://schemas.microsoft.com/office/drawing/2014/main" id="{2C10D071-FF9A-4E97-949C-BFBA2FC28DD0}"/>
              </a:ext>
            </a:extLst>
          </p:cNvPr>
          <p:cNvPicPr>
            <a:picLocks noChangeAspect="1"/>
          </p:cNvPicPr>
          <p:nvPr/>
        </p:nvPicPr>
        <p:blipFill rotWithShape="1">
          <a:blip r:embed="rId3">
            <a:extLst>
              <a:ext uri="{28A0092B-C50C-407E-A947-70E740481C1C}">
                <a14:useLocalDpi xmlns:a14="http://schemas.microsoft.com/office/drawing/2010/main" val="0"/>
              </a:ext>
            </a:extLst>
          </a:blip>
          <a:srcRect l="34561" r="20863" b="-1"/>
          <a:stretch/>
        </p:blipFill>
        <p:spPr>
          <a:xfrm>
            <a:off x="7612261" y="10"/>
            <a:ext cx="4579739" cy="6857990"/>
          </a:xfrm>
          <a:prstGeom prst="rect">
            <a:avLst/>
          </a:prstGeom>
        </p:spPr>
      </p:pic>
      <p:graphicFrame>
        <p:nvGraphicFramePr>
          <p:cNvPr id="5" name="Content Placeholder 2">
            <a:extLst>
              <a:ext uri="{FF2B5EF4-FFF2-40B4-BE49-F238E27FC236}">
                <a16:creationId xmlns:a16="http://schemas.microsoft.com/office/drawing/2014/main" id="{83C9900E-D425-4EDA-A698-7CBF5B4E25EA}"/>
              </a:ext>
            </a:extLst>
          </p:cNvPr>
          <p:cNvGraphicFramePr>
            <a:graphicFrameLocks noGrp="1"/>
          </p:cNvGraphicFramePr>
          <p:nvPr>
            <p:ph idx="1"/>
            <p:extLst>
              <p:ext uri="{D42A27DB-BD31-4B8C-83A1-F6EECF244321}">
                <p14:modId xmlns:p14="http://schemas.microsoft.com/office/powerpoint/2010/main" val="4014964869"/>
              </p:ext>
            </p:extLst>
          </p:nvPr>
        </p:nvGraphicFramePr>
        <p:xfrm>
          <a:off x="784743" y="2286000"/>
          <a:ext cx="5793475" cy="3581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037204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3F6DED-CCD8-4D40-8E68-E5254E478A98}"/>
              </a:ext>
            </a:extLst>
          </p:cNvPr>
          <p:cNvSpPr>
            <a:spLocks noGrp="1"/>
          </p:cNvSpPr>
          <p:nvPr>
            <p:ph type="title"/>
          </p:nvPr>
        </p:nvSpPr>
        <p:spPr>
          <a:xfrm>
            <a:off x="8471424" y="1110882"/>
            <a:ext cx="3053039" cy="1060817"/>
          </a:xfrm>
        </p:spPr>
        <p:txBody>
          <a:bodyPr anchor="b">
            <a:normAutofit/>
          </a:bodyPr>
          <a:lstStyle/>
          <a:p>
            <a:pPr algn="ctr"/>
            <a:r>
              <a:rPr lang="en-GB" sz="2400" b="1" dirty="0">
                <a:latin typeface="Arial" panose="020B0604020202020204" pitchFamily="34" charset="0"/>
                <a:cs typeface="Arial" panose="020B0604020202020204" pitchFamily="34" charset="0"/>
              </a:rPr>
              <a:t>STAGES OF TEAM DEVELOPMENT</a:t>
            </a:r>
          </a:p>
        </p:txBody>
      </p:sp>
      <p:pic>
        <p:nvPicPr>
          <p:cNvPr id="4" name="Picture 3" descr="A screenshot of a cell phone&#10;&#10;Description automatically generated">
            <a:extLst>
              <a:ext uri="{FF2B5EF4-FFF2-40B4-BE49-F238E27FC236}">
                <a16:creationId xmlns:a16="http://schemas.microsoft.com/office/drawing/2014/main" id="{DC524B43-3DF6-4E17-B958-94EA398082E7}"/>
              </a:ext>
            </a:extLst>
          </p:cNvPr>
          <p:cNvPicPr>
            <a:picLocks noChangeAspect="1"/>
          </p:cNvPicPr>
          <p:nvPr/>
        </p:nvPicPr>
        <p:blipFill>
          <a:blip r:embed="rId3"/>
          <a:stretch>
            <a:fillRect/>
          </a:stretch>
        </p:blipFill>
        <p:spPr>
          <a:xfrm>
            <a:off x="634275" y="1600399"/>
            <a:ext cx="6900380" cy="3657201"/>
          </a:xfrm>
          <a:prstGeom prst="rect">
            <a:avLst/>
          </a:prstGeom>
        </p:spPr>
      </p:pic>
      <p:sp>
        <p:nvSpPr>
          <p:cNvPr id="3" name="Content Placeholder 2">
            <a:extLst>
              <a:ext uri="{FF2B5EF4-FFF2-40B4-BE49-F238E27FC236}">
                <a16:creationId xmlns:a16="http://schemas.microsoft.com/office/drawing/2014/main" id="{C5FA49BA-03AE-4BF9-A435-B4CEAE7D3866}"/>
              </a:ext>
            </a:extLst>
          </p:cNvPr>
          <p:cNvSpPr>
            <a:spLocks noGrp="1"/>
          </p:cNvSpPr>
          <p:nvPr>
            <p:ph idx="1"/>
          </p:nvPr>
        </p:nvSpPr>
        <p:spPr>
          <a:xfrm>
            <a:off x="8471423" y="2286000"/>
            <a:ext cx="3053039" cy="2971600"/>
          </a:xfrm>
        </p:spPr>
        <p:txBody>
          <a:bodyPr>
            <a:normAutofit/>
          </a:bodyPr>
          <a:lstStyle/>
          <a:p>
            <a:pPr marL="0" lvl="0" indent="0">
              <a:spcBef>
                <a:spcPct val="20000"/>
              </a:spcBef>
              <a:spcAft>
                <a:spcPts val="0"/>
              </a:spcAft>
              <a:buNone/>
            </a:pPr>
            <a:r>
              <a:rPr lang="en-US" sz="1800" dirty="0">
                <a:latin typeface="Arial" panose="020B0604020202020204" pitchFamily="34" charset="0"/>
                <a:cs typeface="Arial" panose="020B0604020202020204" pitchFamily="34" charset="0"/>
              </a:rPr>
              <a:t>This part of the presentation will advise stages of team development for NHS. </a:t>
            </a:r>
          </a:p>
          <a:p>
            <a:pPr marL="0" lvl="0" indent="0">
              <a:spcBef>
                <a:spcPct val="20000"/>
              </a:spcBef>
              <a:spcAft>
                <a:spcPts val="0"/>
              </a:spcAft>
              <a:buNone/>
            </a:pPr>
            <a:r>
              <a:rPr lang="en-US" sz="1800" dirty="0">
                <a:latin typeface="Arial" panose="020B0604020202020204" pitchFamily="34" charset="0"/>
                <a:cs typeface="Arial" panose="020B0604020202020204" pitchFamily="34" charset="0"/>
              </a:rPr>
              <a:t>This is the model of Tuckman’s for forming an effective group. Using  this model NHS can form an effective group. This model has 5 steps. </a:t>
            </a:r>
            <a:endParaRPr lang="en-GB" sz="1600" dirty="0"/>
          </a:p>
        </p:txBody>
      </p:sp>
      <p:sp>
        <p:nvSpPr>
          <p:cNvPr id="14"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8499775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57500303-A207-4812-BEB9-51E132FEB7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30" name="Freeform 6">
              <a:extLst>
                <a:ext uri="{FF2B5EF4-FFF2-40B4-BE49-F238E27FC236}">
                  <a16:creationId xmlns:a16="http://schemas.microsoft.com/office/drawing/2014/main" id="{10118C91-C025-4776-BE95-E9926378E7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31" name="Freeform 6">
              <a:extLst>
                <a:ext uri="{FF2B5EF4-FFF2-40B4-BE49-F238E27FC236}">
                  <a16:creationId xmlns:a16="http://schemas.microsoft.com/office/drawing/2014/main" id="{339174D0-30E8-4BBF-BF81-5DDAC33C0C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33" name="Rectangle 32">
            <a:extLst>
              <a:ext uri="{FF2B5EF4-FFF2-40B4-BE49-F238E27FC236}">
                <a16:creationId xmlns:a16="http://schemas.microsoft.com/office/drawing/2014/main" id="{78511CAE-6AAD-4026-90B0-6917258C1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0CD239-7956-4716-906B-1019F5154C39}"/>
              </a:ext>
            </a:extLst>
          </p:cNvPr>
          <p:cNvSpPr>
            <a:spLocks noGrp="1"/>
          </p:cNvSpPr>
          <p:nvPr>
            <p:ph type="title"/>
          </p:nvPr>
        </p:nvSpPr>
        <p:spPr>
          <a:xfrm>
            <a:off x="8154186" y="634028"/>
            <a:ext cx="3355942" cy="3732835"/>
          </a:xfrm>
        </p:spPr>
        <p:txBody>
          <a:bodyPr vert="horz" lIns="91440" tIns="45720" rIns="91440" bIns="45720" rtlCol="0" anchor="b">
            <a:normAutofit/>
          </a:bodyPr>
          <a:lstStyle/>
          <a:p>
            <a:pPr algn="ctr"/>
            <a:r>
              <a:rPr lang="en-US" sz="3200" b="1" cap="all" dirty="0">
                <a:latin typeface="Arial" panose="020B0604020202020204" pitchFamily="34" charset="0"/>
                <a:cs typeface="Arial" panose="020B0604020202020204" pitchFamily="34" charset="0"/>
              </a:rPr>
              <a:t>STAGES OF TEAM DEVELOPMENT </a:t>
            </a:r>
          </a:p>
        </p:txBody>
      </p:sp>
      <p:sp>
        <p:nvSpPr>
          <p:cNvPr id="35" name="Freeform 6">
            <a:extLst>
              <a:ext uri="{FF2B5EF4-FFF2-40B4-BE49-F238E27FC236}">
                <a16:creationId xmlns:a16="http://schemas.microsoft.com/office/drawing/2014/main" id="{7388763A-4025-4433-A72C-457FC3763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pic>
        <p:nvPicPr>
          <p:cNvPr id="4" name="Content Placeholder 11">
            <a:extLst>
              <a:ext uri="{FF2B5EF4-FFF2-40B4-BE49-F238E27FC236}">
                <a16:creationId xmlns:a16="http://schemas.microsoft.com/office/drawing/2014/main" id="{DB8700B3-2688-40AA-B682-7155DB11AEC5}"/>
              </a:ext>
            </a:extLst>
          </p:cNvPr>
          <p:cNvPicPr>
            <a:picLocks/>
          </p:cNvPicPr>
          <p:nvPr/>
        </p:nvPicPr>
        <p:blipFill rotWithShape="1">
          <a:blip r:embed="rId3"/>
          <a:srcRect r="1602" b="7390"/>
          <a:stretch/>
        </p:blipFill>
        <p:spPr bwMode="auto">
          <a:xfrm>
            <a:off x="1057252" y="1017368"/>
            <a:ext cx="2749177" cy="1455447"/>
          </a:xfrm>
          <a:prstGeom prst="rect">
            <a:avLst/>
          </a:prstGeom>
          <a:extLst>
            <a:ext uri="{53640926-AAD7-44D8-BBD7-CCE9431645EC}">
              <a14:shadowObscured xmlns:a14="http://schemas.microsoft.com/office/drawing/2010/main"/>
            </a:ext>
          </a:extLst>
        </p:spPr>
      </p:pic>
      <p:pic>
        <p:nvPicPr>
          <p:cNvPr id="5" name="Content Placeholder 5">
            <a:extLst>
              <a:ext uri="{FF2B5EF4-FFF2-40B4-BE49-F238E27FC236}">
                <a16:creationId xmlns:a16="http://schemas.microsoft.com/office/drawing/2014/main" id="{B1DCD8CB-BB7D-451F-A3A9-EC966A4E73A3}"/>
              </a:ext>
            </a:extLst>
          </p:cNvPr>
          <p:cNvPicPr>
            <a:picLocks/>
          </p:cNvPicPr>
          <p:nvPr/>
        </p:nvPicPr>
        <p:blipFill rotWithShape="1">
          <a:blip r:embed="rId4"/>
          <a:srcRect b="8529"/>
          <a:stretch/>
        </p:blipFill>
        <p:spPr bwMode="auto">
          <a:xfrm>
            <a:off x="1072997" y="4449125"/>
            <a:ext cx="3057434" cy="1602047"/>
          </a:xfrm>
          <a:prstGeom prst="rect">
            <a:avLst/>
          </a:prstGeom>
          <a:extLst>
            <a:ext uri="{53640926-AAD7-44D8-BBD7-CCE9431645EC}">
              <a14:shadowObscured xmlns:a14="http://schemas.microsoft.com/office/drawing/2010/main"/>
            </a:ext>
          </a:extLst>
        </p:spPr>
      </p:pic>
      <p:sp>
        <p:nvSpPr>
          <p:cNvPr id="37" name="Freeform 6">
            <a:extLst>
              <a:ext uri="{FF2B5EF4-FFF2-40B4-BE49-F238E27FC236}">
                <a16:creationId xmlns:a16="http://schemas.microsoft.com/office/drawing/2014/main" id="{8A2DFE20-1EAE-45A9-AD16-D4DBD0ABB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pic>
        <p:nvPicPr>
          <p:cNvPr id="3" name="Content Placeholder 5">
            <a:extLst>
              <a:ext uri="{FF2B5EF4-FFF2-40B4-BE49-F238E27FC236}">
                <a16:creationId xmlns:a16="http://schemas.microsoft.com/office/drawing/2014/main" id="{73636CD9-D681-472B-96D1-AC993D5D795C}"/>
              </a:ext>
            </a:extLst>
          </p:cNvPr>
          <p:cNvPicPr>
            <a:picLocks/>
          </p:cNvPicPr>
          <p:nvPr/>
        </p:nvPicPr>
        <p:blipFill rotWithShape="1">
          <a:blip r:embed="rId5"/>
          <a:srcRect r="961" b="6820"/>
          <a:stretch/>
        </p:blipFill>
        <p:spPr bwMode="auto">
          <a:xfrm>
            <a:off x="4445583" y="4449125"/>
            <a:ext cx="2900922" cy="1564075"/>
          </a:xfrm>
          <a:prstGeom prst="rect">
            <a:avLst/>
          </a:prstGeom>
          <a:extLst>
            <a:ext uri="{53640926-AAD7-44D8-BBD7-CCE9431645EC}">
              <a14:shadowObscured xmlns:a14="http://schemas.microsoft.com/office/drawing/2010/main"/>
            </a:ext>
          </a:extLst>
        </p:spPr>
      </p:pic>
      <p:pic>
        <p:nvPicPr>
          <p:cNvPr id="47" name="Content Placeholder 8">
            <a:extLst>
              <a:ext uri="{FF2B5EF4-FFF2-40B4-BE49-F238E27FC236}">
                <a16:creationId xmlns:a16="http://schemas.microsoft.com/office/drawing/2014/main" id="{BE67D72E-36AF-4339-B081-DDF779C217A4}"/>
              </a:ext>
            </a:extLst>
          </p:cNvPr>
          <p:cNvPicPr>
            <a:picLocks/>
          </p:cNvPicPr>
          <p:nvPr/>
        </p:nvPicPr>
        <p:blipFill rotWithShape="1">
          <a:blip r:embed="rId6"/>
          <a:srcRect b="7105"/>
          <a:stretch/>
        </p:blipFill>
        <p:spPr bwMode="auto">
          <a:xfrm>
            <a:off x="2637266" y="2480378"/>
            <a:ext cx="2900922" cy="1962286"/>
          </a:xfrm>
          <a:prstGeom prst="rect">
            <a:avLst/>
          </a:prstGeom>
          <a:ln>
            <a:noFill/>
          </a:ln>
          <a:extLst>
            <a:ext uri="{53640926-AAD7-44D8-BBD7-CCE9431645EC}">
              <a14:shadowObscured xmlns:a14="http://schemas.microsoft.com/office/drawing/2010/main"/>
            </a:ext>
          </a:extLst>
        </p:spPr>
      </p:pic>
      <p:pic>
        <p:nvPicPr>
          <p:cNvPr id="6" name="Content Placeholder 15">
            <a:extLst>
              <a:ext uri="{FF2B5EF4-FFF2-40B4-BE49-F238E27FC236}">
                <a16:creationId xmlns:a16="http://schemas.microsoft.com/office/drawing/2014/main" id="{44AC3872-5A51-4B24-8F5B-BE76986D664E}"/>
              </a:ext>
            </a:extLst>
          </p:cNvPr>
          <p:cNvPicPr>
            <a:picLocks/>
          </p:cNvPicPr>
          <p:nvPr/>
        </p:nvPicPr>
        <p:blipFill rotWithShape="1">
          <a:blip r:embed="rId7"/>
          <a:srcRect b="7960"/>
          <a:stretch/>
        </p:blipFill>
        <p:spPr bwMode="auto">
          <a:xfrm>
            <a:off x="4335401" y="832447"/>
            <a:ext cx="3011104" cy="1688038"/>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26114221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Content Placeholder 12" descr="A group of people posing for the camera&#10;&#10;Description automatically generated">
            <a:extLst>
              <a:ext uri="{FF2B5EF4-FFF2-40B4-BE49-F238E27FC236}">
                <a16:creationId xmlns:a16="http://schemas.microsoft.com/office/drawing/2014/main" id="{16ABFB44-7B30-4111-8B80-D87E77A1752C}"/>
              </a:ext>
            </a:extLst>
          </p:cNvPr>
          <p:cNvPicPr>
            <a:picLocks noChangeAspect="1"/>
          </p:cNvPicPr>
          <p:nvPr/>
        </p:nvPicPr>
        <p:blipFill rotWithShape="1">
          <a:blip r:embed="rId5">
            <a:extLst>
              <a:ext uri="{28A0092B-C50C-407E-A947-70E740481C1C}">
                <a14:useLocalDpi xmlns:a14="http://schemas.microsoft.com/office/drawing/2010/main" val="0"/>
              </a:ext>
            </a:extLst>
          </a:blip>
          <a:srcRect l="6667"/>
          <a:stretch/>
        </p:blipFill>
        <p:spPr>
          <a:xfrm>
            <a:off x="20" y="-1"/>
            <a:ext cx="12191980" cy="6858000"/>
          </a:xfrm>
          <a:prstGeom prst="rect">
            <a:avLst/>
          </a:prstGeom>
        </p:spPr>
      </p:pic>
      <p:sp>
        <p:nvSpPr>
          <p:cNvPr id="23" name="Rectangle 19">
            <a:extLst>
              <a:ext uri="{FF2B5EF4-FFF2-40B4-BE49-F238E27FC236}">
                <a16:creationId xmlns:a16="http://schemas.microsoft.com/office/drawing/2014/main" id="{3CBA2BA5-DF4D-437C-9273-F945CF857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7948" y="1838152"/>
            <a:ext cx="5607908" cy="372444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7754EA86-2D7A-4D51-B5F6-DA6349D5F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087261" y="1405049"/>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chemeClr val="tx1">
              <a:alpha val="70000"/>
            </a:schemeClr>
          </a:solidFill>
          <a:ln w="0">
            <a:noFill/>
            <a:prstDash val="solid"/>
            <a:round/>
            <a:headEnd/>
            <a:tailEnd/>
          </a:ln>
        </p:spPr>
      </p:sp>
      <p:sp>
        <p:nvSpPr>
          <p:cNvPr id="2" name="Title 1">
            <a:extLst>
              <a:ext uri="{FF2B5EF4-FFF2-40B4-BE49-F238E27FC236}">
                <a16:creationId xmlns:a16="http://schemas.microsoft.com/office/drawing/2014/main" id="{510906FC-6868-4AA4-9EE0-0989FB488CAE}"/>
              </a:ext>
            </a:extLst>
          </p:cNvPr>
          <p:cNvSpPr>
            <a:spLocks noGrp="1"/>
          </p:cNvSpPr>
          <p:nvPr>
            <p:ph type="title"/>
          </p:nvPr>
        </p:nvSpPr>
        <p:spPr>
          <a:xfrm>
            <a:off x="1885959" y="2185352"/>
            <a:ext cx="4891887" cy="1025935"/>
          </a:xfrm>
        </p:spPr>
        <p:txBody>
          <a:bodyPr anchor="ctr">
            <a:normAutofit/>
          </a:bodyPr>
          <a:lstStyle/>
          <a:p>
            <a:r>
              <a:rPr lang="en-GB" sz="3600" b="1">
                <a:latin typeface="Arial" panose="020B0604020202020204" pitchFamily="34" charset="0"/>
                <a:cs typeface="Arial" panose="020B0604020202020204" pitchFamily="34" charset="0"/>
              </a:rPr>
              <a:t>TEAM ROLES</a:t>
            </a:r>
          </a:p>
        </p:txBody>
      </p:sp>
      <p:sp>
        <p:nvSpPr>
          <p:cNvPr id="24" name="Content Placeholder 16">
            <a:extLst>
              <a:ext uri="{FF2B5EF4-FFF2-40B4-BE49-F238E27FC236}">
                <a16:creationId xmlns:a16="http://schemas.microsoft.com/office/drawing/2014/main" id="{B7C1AF78-7A04-45ED-B1FA-FD18E6E3C84C}"/>
              </a:ext>
            </a:extLst>
          </p:cNvPr>
          <p:cNvSpPr>
            <a:spLocks noGrp="1"/>
          </p:cNvSpPr>
          <p:nvPr>
            <p:ph idx="1"/>
          </p:nvPr>
        </p:nvSpPr>
        <p:spPr>
          <a:xfrm>
            <a:off x="1885959" y="3211287"/>
            <a:ext cx="4891887" cy="2068284"/>
          </a:xfrm>
        </p:spPr>
        <p:txBody>
          <a:bodyPr>
            <a:normAutofit/>
          </a:bodyPr>
          <a:lstStyle/>
          <a:p>
            <a:r>
              <a:rPr lang="en-US" dirty="0">
                <a:latin typeface="Arial" panose="020B0604020202020204" pitchFamily="34" charset="0"/>
                <a:cs typeface="Arial" panose="020B0604020202020204" pitchFamily="34" charset="0"/>
              </a:rPr>
              <a:t>Doctors</a:t>
            </a:r>
          </a:p>
          <a:p>
            <a:r>
              <a:rPr lang="en-US" dirty="0">
                <a:latin typeface="Arial" panose="020B0604020202020204" pitchFamily="34" charset="0"/>
                <a:cs typeface="Arial" panose="020B0604020202020204" pitchFamily="34" charset="0"/>
              </a:rPr>
              <a:t>Nurses</a:t>
            </a:r>
          </a:p>
          <a:p>
            <a:r>
              <a:rPr lang="en-US" dirty="0">
                <a:latin typeface="Arial" panose="020B0604020202020204" pitchFamily="34" charset="0"/>
                <a:cs typeface="Arial" panose="020B0604020202020204" pitchFamily="34" charset="0"/>
              </a:rPr>
              <a:t>Pharmacist</a:t>
            </a:r>
          </a:p>
          <a:p>
            <a:r>
              <a:rPr lang="en-US" dirty="0">
                <a:latin typeface="Arial" panose="020B0604020202020204" pitchFamily="34" charset="0"/>
                <a:cs typeface="Arial" panose="020B0604020202020204" pitchFamily="34" charset="0"/>
              </a:rPr>
              <a:t>Patient and </a:t>
            </a:r>
            <a:r>
              <a:rPr lang="en-US" dirty="0" err="1">
                <a:latin typeface="Arial" panose="020B0604020202020204" pitchFamily="34" charset="0"/>
                <a:cs typeface="Arial" panose="020B0604020202020204" pitchFamily="34" charset="0"/>
              </a:rPr>
              <a:t>Carers</a:t>
            </a:r>
            <a:endParaRPr lang="en-US" dirty="0">
              <a:latin typeface="Arial" panose="020B0604020202020204" pitchFamily="34" charset="0"/>
              <a:cs typeface="Arial" panose="020B0604020202020204" pitchFamily="34" charset="0"/>
            </a:endParaRPr>
          </a:p>
        </p:txBody>
      </p:sp>
      <p:pic>
        <p:nvPicPr>
          <p:cNvPr id="3" name="Team roles NHS">
            <a:hlinkClick r:id="" action="ppaction://media"/>
            <a:extLst>
              <a:ext uri="{FF2B5EF4-FFF2-40B4-BE49-F238E27FC236}">
                <a16:creationId xmlns:a16="http://schemas.microsoft.com/office/drawing/2014/main" id="{510F417E-E74D-4917-8778-383F41F762B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503877" y="127781"/>
            <a:ext cx="609600" cy="609600"/>
          </a:xfrm>
          <a:prstGeom prst="rect">
            <a:avLst/>
          </a:prstGeom>
        </p:spPr>
      </p:pic>
    </p:spTree>
    <p:extLst>
      <p:ext uri="{BB962C8B-B14F-4D97-AF65-F5344CB8AC3E}">
        <p14:creationId xmlns:p14="http://schemas.microsoft.com/office/powerpoint/2010/main" val="165473367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213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person, man, holding, woman&#10;&#10;Description automatically generated">
            <a:extLst>
              <a:ext uri="{FF2B5EF4-FFF2-40B4-BE49-F238E27FC236}">
                <a16:creationId xmlns:a16="http://schemas.microsoft.com/office/drawing/2014/main" id="{768D761E-9F8D-47F9-BAF1-8B6CAB6DEAB8}"/>
              </a:ext>
            </a:extLst>
          </p:cNvPr>
          <p:cNvPicPr>
            <a:picLocks noChangeAspect="1"/>
          </p:cNvPicPr>
          <p:nvPr/>
        </p:nvPicPr>
        <p:blipFill rotWithShape="1">
          <a:blip r:embed="rId3">
            <a:extLst>
              <a:ext uri="{28A0092B-C50C-407E-A947-70E740481C1C}">
                <a14:useLocalDpi xmlns:a14="http://schemas.microsoft.com/office/drawing/2010/main" val="0"/>
              </a:ext>
            </a:extLst>
          </a:blip>
          <a:srcRect t="3283" b="1781"/>
          <a:stretch/>
        </p:blipFill>
        <p:spPr>
          <a:xfrm>
            <a:off x="20" y="-1"/>
            <a:ext cx="12191980" cy="6858000"/>
          </a:xfrm>
          <a:prstGeom prst="rect">
            <a:avLst/>
          </a:prstGeom>
        </p:spPr>
      </p:pic>
      <p:sp>
        <p:nvSpPr>
          <p:cNvPr id="13" name="Rectangle 9">
            <a:extLst>
              <a:ext uri="{FF2B5EF4-FFF2-40B4-BE49-F238E27FC236}">
                <a16:creationId xmlns:a16="http://schemas.microsoft.com/office/drawing/2014/main" id="{3CBA2BA5-DF4D-437C-9273-F945CF857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7948" y="1838152"/>
            <a:ext cx="5607908" cy="372444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7754EA86-2D7A-4D51-B5F6-DA6349D5F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087261" y="1405049"/>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chemeClr val="tx1">
              <a:alpha val="70000"/>
            </a:schemeClr>
          </a:solidFill>
          <a:ln w="0">
            <a:noFill/>
            <a:prstDash val="solid"/>
            <a:round/>
            <a:headEnd/>
            <a:tailEnd/>
          </a:ln>
        </p:spPr>
      </p:sp>
      <p:sp>
        <p:nvSpPr>
          <p:cNvPr id="2" name="Title 1">
            <a:extLst>
              <a:ext uri="{FF2B5EF4-FFF2-40B4-BE49-F238E27FC236}">
                <a16:creationId xmlns:a16="http://schemas.microsoft.com/office/drawing/2014/main" id="{76C36200-607D-43C3-825C-B999ABB34602}"/>
              </a:ext>
            </a:extLst>
          </p:cNvPr>
          <p:cNvSpPr>
            <a:spLocks noGrp="1"/>
          </p:cNvSpPr>
          <p:nvPr>
            <p:ph type="title"/>
          </p:nvPr>
        </p:nvSpPr>
        <p:spPr>
          <a:xfrm>
            <a:off x="1885959" y="2185352"/>
            <a:ext cx="4891887" cy="1025935"/>
          </a:xfrm>
        </p:spPr>
        <p:txBody>
          <a:bodyPr anchor="ctr">
            <a:normAutofit/>
          </a:bodyPr>
          <a:lstStyle/>
          <a:p>
            <a:r>
              <a:rPr lang="en-GB" sz="3300" b="1">
                <a:latin typeface="Arial" panose="020B0604020202020204" pitchFamily="34" charset="0"/>
                <a:cs typeface="Arial" panose="020B0604020202020204" pitchFamily="34" charset="0"/>
              </a:rPr>
              <a:t>MANAGING CONFLICT</a:t>
            </a:r>
          </a:p>
        </p:txBody>
      </p:sp>
      <p:sp>
        <p:nvSpPr>
          <p:cNvPr id="3" name="Content Placeholder 2">
            <a:extLst>
              <a:ext uri="{FF2B5EF4-FFF2-40B4-BE49-F238E27FC236}">
                <a16:creationId xmlns:a16="http://schemas.microsoft.com/office/drawing/2014/main" id="{01FBCCC9-6A10-4710-AC9F-42F5606051C7}"/>
              </a:ext>
            </a:extLst>
          </p:cNvPr>
          <p:cNvSpPr>
            <a:spLocks noGrp="1"/>
          </p:cNvSpPr>
          <p:nvPr>
            <p:ph idx="1"/>
          </p:nvPr>
        </p:nvSpPr>
        <p:spPr>
          <a:xfrm>
            <a:off x="1885959" y="3211287"/>
            <a:ext cx="4891887" cy="2068284"/>
          </a:xfrm>
        </p:spPr>
        <p:txBody>
          <a:bodyPr>
            <a:normAutofit/>
          </a:bodyPr>
          <a:lstStyle/>
          <a:p>
            <a:pPr marL="857250" indent="-857250">
              <a:buFont typeface="Wingdings" panose="05000000000000000000" pitchFamily="2" charset="2"/>
              <a:buChar char="§"/>
            </a:pPr>
            <a:r>
              <a:rPr lang="en-GB">
                <a:latin typeface="Arial" panose="020B0604020202020204" pitchFamily="34" charset="0"/>
                <a:cs typeface="Arial" panose="020B0604020202020204" pitchFamily="34" charset="0"/>
              </a:rPr>
              <a:t>What is conflict? </a:t>
            </a:r>
          </a:p>
          <a:p>
            <a:pPr marL="857250" indent="-857250">
              <a:buFont typeface="Wingdings" panose="05000000000000000000" pitchFamily="2" charset="2"/>
              <a:buChar char="§"/>
            </a:pPr>
            <a:r>
              <a:rPr lang="en-GB">
                <a:latin typeface="Arial" panose="020B0604020202020204" pitchFamily="34" charset="0"/>
                <a:cs typeface="Arial" panose="020B0604020202020204" pitchFamily="34" charset="0"/>
              </a:rPr>
              <a:t>Identifying the signs of conﬂict</a:t>
            </a:r>
          </a:p>
          <a:p>
            <a:pPr marL="857250" indent="-857250">
              <a:buFont typeface="Wingdings" panose="05000000000000000000" pitchFamily="2" charset="2"/>
              <a:buChar char="§"/>
            </a:pPr>
            <a:r>
              <a:rPr lang="en-GB">
                <a:latin typeface="Arial" panose="020B0604020202020204" pitchFamily="34" charset="0"/>
                <a:cs typeface="Arial" panose="020B0604020202020204" pitchFamily="34" charset="0"/>
              </a:rPr>
              <a:t>How do we deal  with conflict ?</a:t>
            </a:r>
          </a:p>
          <a:p>
            <a:endParaRPr lang="en-GB" dirty="0"/>
          </a:p>
        </p:txBody>
      </p:sp>
    </p:spTree>
    <p:extLst>
      <p:ext uri="{BB962C8B-B14F-4D97-AF65-F5344CB8AC3E}">
        <p14:creationId xmlns:p14="http://schemas.microsoft.com/office/powerpoint/2010/main" val="417067542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E7A81-EDBC-4CFC-8C44-828DB2C4F757}"/>
              </a:ext>
            </a:extLst>
          </p:cNvPr>
          <p:cNvSpPr>
            <a:spLocks noGrp="1"/>
          </p:cNvSpPr>
          <p:nvPr>
            <p:ph type="title"/>
          </p:nvPr>
        </p:nvSpPr>
        <p:spPr>
          <a:xfrm>
            <a:off x="7860667" y="685800"/>
            <a:ext cx="3656419" cy="1485900"/>
          </a:xfrm>
        </p:spPr>
        <p:txBody>
          <a:bodyPr>
            <a:normAutofit/>
          </a:bodyPr>
          <a:lstStyle/>
          <a:p>
            <a:r>
              <a:rPr lang="en-GB" sz="3700" b="1">
                <a:latin typeface="Arial" panose="020B0604020202020204" pitchFamily="34" charset="0"/>
                <a:cs typeface="Arial" panose="020B0604020202020204" pitchFamily="34" charset="0"/>
              </a:rPr>
              <a:t>CONCLUSION</a:t>
            </a:r>
          </a:p>
        </p:txBody>
      </p:sp>
      <p:sp>
        <p:nvSpPr>
          <p:cNvPr id="12" name="Rectangle 9">
            <a:extLst>
              <a:ext uri="{FF2B5EF4-FFF2-40B4-BE49-F238E27FC236}">
                <a16:creationId xmlns:a16="http://schemas.microsoft.com/office/drawing/2014/main" id="{BEC9E7FA-3295-45ED-8253-D23F9E44E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descr="A group of people posing for a photo&#10;&#10;Description automatically generated">
            <a:extLst>
              <a:ext uri="{FF2B5EF4-FFF2-40B4-BE49-F238E27FC236}">
                <a16:creationId xmlns:a16="http://schemas.microsoft.com/office/drawing/2014/main" id="{A2EA650F-B43D-47CB-9697-D64F29BA09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3561" y="825080"/>
            <a:ext cx="6517065" cy="4887798"/>
          </a:xfrm>
          <a:prstGeom prst="rect">
            <a:avLst/>
          </a:prstGeom>
        </p:spPr>
      </p:pic>
      <p:sp>
        <p:nvSpPr>
          <p:cNvPr id="3" name="Content Placeholder 2">
            <a:extLst>
              <a:ext uri="{FF2B5EF4-FFF2-40B4-BE49-F238E27FC236}">
                <a16:creationId xmlns:a16="http://schemas.microsoft.com/office/drawing/2014/main" id="{DA5E887D-6741-41B8-8992-8B60802BB438}"/>
              </a:ext>
            </a:extLst>
          </p:cNvPr>
          <p:cNvSpPr>
            <a:spLocks noGrp="1"/>
          </p:cNvSpPr>
          <p:nvPr>
            <p:ph idx="1"/>
          </p:nvPr>
        </p:nvSpPr>
        <p:spPr>
          <a:xfrm>
            <a:off x="7857492" y="1765495"/>
            <a:ext cx="3656419" cy="3581400"/>
          </a:xfrm>
        </p:spPr>
        <p:txBody>
          <a:bodyPr>
            <a:normAutofit/>
          </a:bodyPr>
          <a:lstStyle/>
          <a:p>
            <a:r>
              <a:rPr lang="en-GB" sz="1900" dirty="0"/>
              <a:t>The NHS has talented and hardworking healthcare professionals.</a:t>
            </a:r>
          </a:p>
          <a:p>
            <a:r>
              <a:rPr lang="en-GB" sz="1900" dirty="0"/>
              <a:t>The NHS is here to provide patients with care 24 hours a day.</a:t>
            </a:r>
          </a:p>
          <a:p>
            <a:r>
              <a:rPr lang="en-GB" sz="1900" dirty="0"/>
              <a:t>They all work as a team to make sure everyone keeps having  good health.</a:t>
            </a:r>
          </a:p>
          <a:p>
            <a:r>
              <a:rPr lang="en-GB" sz="1900" dirty="0"/>
              <a:t>The NHS risk their lives to safe lives </a:t>
            </a:r>
          </a:p>
        </p:txBody>
      </p:sp>
    </p:spTree>
    <p:extLst>
      <p:ext uri="{BB962C8B-B14F-4D97-AF65-F5344CB8AC3E}">
        <p14:creationId xmlns:p14="http://schemas.microsoft.com/office/powerpoint/2010/main" val="406972077"/>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913E9E9-573E-4C3E-A709-64857BA59BB9}"/>
              </a:ext>
            </a:extLst>
          </p:cNvPr>
          <p:cNvSpPr>
            <a:spLocks noGrp="1"/>
          </p:cNvSpPr>
          <p:nvPr>
            <p:ph type="title"/>
          </p:nvPr>
        </p:nvSpPr>
        <p:spPr>
          <a:xfrm>
            <a:off x="640081" y="791570"/>
            <a:ext cx="4018839" cy="5262390"/>
          </a:xfrm>
        </p:spPr>
        <p:txBody>
          <a:bodyPr anchor="ctr">
            <a:normAutofit/>
          </a:bodyPr>
          <a:lstStyle/>
          <a:p>
            <a:pPr algn="r"/>
            <a:r>
              <a:rPr lang="en-GB" sz="4200" b="1">
                <a:solidFill>
                  <a:schemeClr val="bg2"/>
                </a:solidFill>
                <a:latin typeface="Arial" panose="020B0604020202020204" pitchFamily="34" charset="0"/>
                <a:cs typeface="Arial" panose="020B0604020202020204" pitchFamily="34" charset="0"/>
              </a:rPr>
              <a:t>REFERENCES </a:t>
            </a: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5183E02F-60B2-4903-9509-5C0FB4469BFD}"/>
              </a:ext>
            </a:extLst>
          </p:cNvPr>
          <p:cNvSpPr>
            <a:spLocks noGrp="1"/>
          </p:cNvSpPr>
          <p:nvPr>
            <p:ph idx="1"/>
          </p:nvPr>
        </p:nvSpPr>
        <p:spPr>
          <a:xfrm>
            <a:off x="5943601" y="313899"/>
            <a:ext cx="5984542" cy="6544101"/>
          </a:xfrm>
        </p:spPr>
        <p:txBody>
          <a:bodyPr anchor="ctr">
            <a:normAutofit/>
          </a:bodyPr>
          <a:lstStyle/>
          <a:p>
            <a:r>
              <a:rPr lang="en-GB" sz="1200" dirty="0">
                <a:latin typeface="Arial" panose="020B0604020202020204" pitchFamily="34" charset="0"/>
                <a:cs typeface="Arial" panose="020B0604020202020204" pitchFamily="34" charset="0"/>
              </a:rPr>
              <a:t>NHS(2018</a:t>
            </a:r>
            <a:r>
              <a:rPr lang="en-GB" sz="1200" i="1" dirty="0">
                <a:latin typeface="Arial" panose="020B0604020202020204" pitchFamily="34" charset="0"/>
                <a:cs typeface="Arial" panose="020B0604020202020204" pitchFamily="34" charset="0"/>
              </a:rPr>
              <a:t>) Managing problems </a:t>
            </a:r>
            <a:r>
              <a:rPr lang="en-GB" sz="1200" dirty="0">
                <a:latin typeface="Arial" panose="020B0604020202020204" pitchFamily="34" charset="0"/>
                <a:cs typeface="Arial" panose="020B0604020202020204" pitchFamily="34" charset="0"/>
              </a:rPr>
              <a:t>(online ) Available from : https://improvement.nhs.uk/resources/managing-conflict/  [Accessed from : 29 Apr. 20 ]</a:t>
            </a:r>
          </a:p>
          <a:p>
            <a:r>
              <a:rPr lang="en-GB" sz="1200" dirty="0">
                <a:latin typeface="Arial" panose="020B0604020202020204" pitchFamily="34" charset="0"/>
                <a:cs typeface="Arial" panose="020B0604020202020204" pitchFamily="34" charset="0"/>
              </a:rPr>
              <a:t>(2002) </a:t>
            </a:r>
            <a:r>
              <a:rPr lang="en-GB" sz="1200" i="1" dirty="0">
                <a:latin typeface="Arial" panose="020B0604020202020204" pitchFamily="34" charset="0"/>
                <a:cs typeface="Arial" panose="020B0604020202020204" pitchFamily="34" charset="0"/>
              </a:rPr>
              <a:t>National Health service(England) </a:t>
            </a:r>
            <a:r>
              <a:rPr lang="en-GB" sz="1200" dirty="0">
                <a:latin typeface="Arial" panose="020B0604020202020204" pitchFamily="34" charset="0"/>
                <a:cs typeface="Arial" panose="020B0604020202020204" pitchFamily="34" charset="0"/>
              </a:rPr>
              <a:t>(online) Available from : </a:t>
            </a:r>
            <a:r>
              <a:rPr lang="en-GB" sz="1200" dirty="0">
                <a:latin typeface="Arial" panose="020B0604020202020204" pitchFamily="34" charset="0"/>
                <a:cs typeface="Arial" panose="020B0604020202020204" pitchFamily="34" charset="0"/>
                <a:hlinkClick r:id="rId2"/>
              </a:rPr>
              <a:t>https://en.wikipedia.org/wiki/National_Health_Service_(England)</a:t>
            </a:r>
            <a:r>
              <a:rPr lang="en-GB" sz="1200" dirty="0">
                <a:latin typeface="Arial" panose="020B0604020202020204" pitchFamily="34" charset="0"/>
                <a:cs typeface="Arial" panose="020B0604020202020204" pitchFamily="34" charset="0"/>
              </a:rPr>
              <a:t> ( Accessed 5 May .2020)</a:t>
            </a:r>
          </a:p>
          <a:p>
            <a:r>
              <a:rPr lang="en-GB" sz="1200" dirty="0">
                <a:latin typeface="Arial" panose="020B0604020202020204" pitchFamily="34" charset="0"/>
                <a:cs typeface="Arial" panose="020B0604020202020204" pitchFamily="34" charset="0"/>
              </a:rPr>
              <a:t>Yolanda Smith (2019</a:t>
            </a:r>
            <a:r>
              <a:rPr lang="en-GB" sz="1200" i="1" dirty="0">
                <a:latin typeface="Arial" panose="020B0604020202020204" pitchFamily="34" charset="0"/>
                <a:cs typeface="Arial" panose="020B0604020202020204" pitchFamily="34" charset="0"/>
              </a:rPr>
              <a:t>) Roles of a nurse </a:t>
            </a:r>
            <a:r>
              <a:rPr lang="en-GB" sz="1200" dirty="0">
                <a:latin typeface="Arial" panose="020B0604020202020204" pitchFamily="34" charset="0"/>
                <a:cs typeface="Arial" panose="020B0604020202020204" pitchFamily="34" charset="0"/>
              </a:rPr>
              <a:t>(online) Available from: </a:t>
            </a:r>
            <a:r>
              <a:rPr lang="en-GB" sz="1200" dirty="0">
                <a:latin typeface="Arial" panose="020B0604020202020204" pitchFamily="34" charset="0"/>
                <a:cs typeface="Arial" panose="020B0604020202020204" pitchFamily="34" charset="0"/>
                <a:hlinkClick r:id="rId3"/>
              </a:rPr>
              <a:t>https://www.news-medical.net/health/Roles-of-a-Nurse.aspx</a:t>
            </a:r>
            <a:r>
              <a:rPr lang="en-GB" sz="1200" dirty="0">
                <a:latin typeface="Arial" panose="020B0604020202020204" pitchFamily="34" charset="0"/>
                <a:cs typeface="Arial" panose="020B0604020202020204" pitchFamily="34" charset="0"/>
              </a:rPr>
              <a:t> (Accessed 5 May .20)</a:t>
            </a:r>
          </a:p>
          <a:p>
            <a:r>
              <a:rPr lang="en-GB" sz="1200" dirty="0">
                <a:latin typeface="Arial" panose="020B0604020202020204" pitchFamily="34" charset="0"/>
                <a:cs typeface="Arial" panose="020B0604020202020204" pitchFamily="34" charset="0"/>
              </a:rPr>
              <a:t>Wasim </a:t>
            </a:r>
            <a:r>
              <a:rPr lang="en-GB" sz="1200" dirty="0" err="1">
                <a:latin typeface="Arial" panose="020B0604020202020204" pitchFamily="34" charset="0"/>
                <a:cs typeface="Arial" panose="020B0604020202020204" pitchFamily="34" charset="0"/>
              </a:rPr>
              <a:t>Baqir</a:t>
            </a:r>
            <a:r>
              <a:rPr lang="en-GB" sz="1200" dirty="0">
                <a:latin typeface="Arial" panose="020B0604020202020204" pitchFamily="34" charset="0"/>
                <a:cs typeface="Arial" panose="020B0604020202020204" pitchFamily="34" charset="0"/>
              </a:rPr>
              <a:t> (2015) </a:t>
            </a:r>
            <a:r>
              <a:rPr lang="en-GB" sz="1200" i="1" dirty="0">
                <a:latin typeface="Arial" panose="020B0604020202020204" pitchFamily="34" charset="0"/>
                <a:cs typeface="Arial" panose="020B0604020202020204" pitchFamily="34" charset="0"/>
              </a:rPr>
              <a:t>Helping to unlock resources: the changing role of a pharmacist </a:t>
            </a:r>
            <a:r>
              <a:rPr lang="en-GB" sz="1200" dirty="0">
                <a:latin typeface="Arial" panose="020B0604020202020204" pitchFamily="34" charset="0"/>
                <a:cs typeface="Arial" panose="020B0604020202020204" pitchFamily="34" charset="0"/>
              </a:rPr>
              <a:t>(online) Available from: </a:t>
            </a:r>
            <a:r>
              <a:rPr lang="en-GB" sz="1200" dirty="0">
                <a:latin typeface="Arial" panose="020B0604020202020204" pitchFamily="34" charset="0"/>
                <a:cs typeface="Arial" panose="020B0604020202020204" pitchFamily="34" charset="0"/>
                <a:hlinkClick r:id="rId4"/>
              </a:rPr>
              <a:t>https://www.health.org.uk/blogs/helping-to-unlock-resources-the-changing-role-of-the-pharmacist?gclid=EAIaIQobChMIjKDFqfWc6QIVTe7tCh1z6ACFEAAYASAAEgJFiPD_BwE</a:t>
            </a:r>
            <a:r>
              <a:rPr lang="en-GB" sz="1200" dirty="0">
                <a:latin typeface="Arial" panose="020B0604020202020204" pitchFamily="34" charset="0"/>
                <a:cs typeface="Arial" panose="020B0604020202020204" pitchFamily="34" charset="0"/>
              </a:rPr>
              <a:t> (Accessed 5 May .2020)</a:t>
            </a:r>
          </a:p>
          <a:p>
            <a:r>
              <a:rPr lang="en-GB" sz="1200" dirty="0" err="1">
                <a:latin typeface="Arial" panose="020B0604020202020204" pitchFamily="34" charset="0"/>
                <a:cs typeface="Arial" panose="020B0604020202020204" pitchFamily="34" charset="0"/>
              </a:rPr>
              <a:t>A.pears</a:t>
            </a:r>
            <a:r>
              <a:rPr lang="en-GB" sz="1200" dirty="0">
                <a:latin typeface="Arial" panose="020B0604020202020204" pitchFamily="34" charset="0"/>
                <a:cs typeface="Arial" panose="020B0604020202020204" pitchFamily="34" charset="0"/>
              </a:rPr>
              <a:t> and </a:t>
            </a:r>
            <a:r>
              <a:rPr lang="en-GB" sz="1200" dirty="0" err="1">
                <a:latin typeface="Arial" panose="020B0604020202020204" pitchFamily="34" charset="0"/>
                <a:cs typeface="Arial" panose="020B0604020202020204" pitchFamily="34" charset="0"/>
              </a:rPr>
              <a:t>M.Daniels</a:t>
            </a:r>
            <a:r>
              <a:rPr lang="en-GB" sz="1200" dirty="0">
                <a:latin typeface="Arial" panose="020B0604020202020204" pitchFamily="34" charset="0"/>
                <a:cs typeface="Arial" panose="020B0604020202020204" pitchFamily="34" charset="0"/>
              </a:rPr>
              <a:t> (2010) </a:t>
            </a:r>
            <a:r>
              <a:rPr lang="en-GB" sz="1200" i="1" dirty="0">
                <a:latin typeface="Arial" panose="020B0604020202020204" pitchFamily="34" charset="0"/>
                <a:cs typeface="Arial" panose="020B0604020202020204" pitchFamily="34" charset="0"/>
              </a:rPr>
              <a:t>Developing global teamwork skills </a:t>
            </a:r>
            <a:r>
              <a:rPr lang="en-GB" sz="1200" dirty="0">
                <a:latin typeface="Arial" panose="020B0604020202020204" pitchFamily="34" charset="0"/>
                <a:cs typeface="Arial" panose="020B0604020202020204" pitchFamily="34" charset="0"/>
              </a:rPr>
              <a:t>(Accessed 27 Apr.20)</a:t>
            </a:r>
          </a:p>
          <a:p>
            <a:r>
              <a:rPr lang="en-GB" sz="1200" dirty="0" err="1">
                <a:latin typeface="Arial" panose="020B0604020202020204" pitchFamily="34" charset="0"/>
                <a:cs typeface="Arial" panose="020B0604020202020204" pitchFamily="34" charset="0"/>
              </a:rPr>
              <a:t>Kiweewa</a:t>
            </a:r>
            <a:r>
              <a:rPr lang="en-GB" sz="1200" dirty="0">
                <a:latin typeface="Arial" panose="020B0604020202020204" pitchFamily="34" charset="0"/>
                <a:cs typeface="Arial" panose="020B0604020202020204" pitchFamily="34" charset="0"/>
              </a:rPr>
              <a:t>, J.M.,Gilbride,D.,</a:t>
            </a:r>
            <a:r>
              <a:rPr lang="en-GB" sz="1200" dirty="0" err="1">
                <a:latin typeface="Arial" panose="020B0604020202020204" pitchFamily="34" charset="0"/>
                <a:cs typeface="Arial" panose="020B0604020202020204" pitchFamily="34" charset="0"/>
              </a:rPr>
              <a:t>Luke,M</a:t>
            </a:r>
            <a:r>
              <a:rPr lang="en-GB" sz="1200" dirty="0">
                <a:latin typeface="Arial" panose="020B0604020202020204" pitchFamily="34" charset="0"/>
                <a:cs typeface="Arial" panose="020B0604020202020204" pitchFamily="34" charset="0"/>
              </a:rPr>
              <a:t>. and </a:t>
            </a:r>
            <a:r>
              <a:rPr lang="en-GB" sz="1200" dirty="0" err="1">
                <a:latin typeface="Arial" panose="020B0604020202020204" pitchFamily="34" charset="0"/>
                <a:cs typeface="Arial" panose="020B0604020202020204" pitchFamily="34" charset="0"/>
              </a:rPr>
              <a:t>Clingerman,T</a:t>
            </a:r>
            <a:r>
              <a:rPr lang="en-GB" sz="1200" dirty="0">
                <a:latin typeface="Arial" panose="020B0604020202020204" pitchFamily="34" charset="0"/>
                <a:cs typeface="Arial" panose="020B0604020202020204" pitchFamily="34" charset="0"/>
              </a:rPr>
              <a:t>.,(2018) Tracking growth factors in experiential training groups through Tuckman's conceptual model . The journal for Specialists in group work,43(3),pp,274-296</a:t>
            </a:r>
          </a:p>
          <a:p>
            <a:r>
              <a:rPr lang="en-GB" sz="1200" dirty="0" err="1">
                <a:latin typeface="Arial" panose="020B0604020202020204" pitchFamily="34" charset="0"/>
                <a:cs typeface="Arial" panose="020B0604020202020204" pitchFamily="34" charset="0"/>
              </a:rPr>
              <a:t>Natvig,D</a:t>
            </a:r>
            <a:r>
              <a:rPr lang="en-GB" sz="1200" dirty="0">
                <a:latin typeface="Arial" panose="020B0604020202020204" pitchFamily="34" charset="0"/>
                <a:cs typeface="Arial" panose="020B0604020202020204" pitchFamily="34" charset="0"/>
              </a:rPr>
              <a:t>. and Stark,N.I.,2016. A project team analysis using </a:t>
            </a:r>
            <a:r>
              <a:rPr lang="en-GB" sz="1200" dirty="0" err="1">
                <a:latin typeface="Arial" panose="020B0604020202020204" pitchFamily="34" charset="0"/>
                <a:cs typeface="Arial" panose="020B0604020202020204" pitchFamily="34" charset="0"/>
              </a:rPr>
              <a:t>Tuckmans</a:t>
            </a:r>
            <a:r>
              <a:rPr lang="en-GB" sz="1200" dirty="0">
                <a:latin typeface="Arial" panose="020B0604020202020204" pitchFamily="34" charset="0"/>
                <a:cs typeface="Arial" panose="020B0604020202020204" pitchFamily="34" charset="0"/>
              </a:rPr>
              <a:t> model of small group development. Journal of nursing education,55(12),pp.675-681</a:t>
            </a:r>
          </a:p>
          <a:p>
            <a:r>
              <a:rPr lang="en-GB" sz="1200" dirty="0" err="1">
                <a:latin typeface="Arial" panose="020B0604020202020204" pitchFamily="34" charset="0"/>
                <a:cs typeface="Arial" panose="020B0604020202020204" pitchFamily="34" charset="0"/>
              </a:rPr>
              <a:t>Black,S</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Gardner,D.G.,Pierce</a:t>
            </a:r>
            <a:r>
              <a:rPr lang="en-GB" sz="1200" dirty="0">
                <a:latin typeface="Arial" panose="020B0604020202020204" pitchFamily="34" charset="0"/>
                <a:cs typeface="Arial" panose="020B0604020202020204" pitchFamily="34" charset="0"/>
              </a:rPr>
              <a:t>, J.L. and </a:t>
            </a:r>
            <a:r>
              <a:rPr lang="en-GB" sz="1200" dirty="0" err="1">
                <a:latin typeface="Arial" panose="020B0604020202020204" pitchFamily="34" charset="0"/>
                <a:cs typeface="Arial" panose="020B0604020202020204" pitchFamily="34" charset="0"/>
              </a:rPr>
              <a:t>Steers,R</a:t>
            </a:r>
            <a:r>
              <a:rPr lang="en-GB" sz="1200" dirty="0">
                <a:latin typeface="Arial" panose="020B0604020202020204" pitchFamily="34" charset="0"/>
                <a:cs typeface="Arial" panose="020B0604020202020204" pitchFamily="34" charset="0"/>
              </a:rPr>
              <a:t>., 2019. Team development Over Time</a:t>
            </a:r>
            <a:r>
              <a:rPr lang="en-GB" sz="1200" i="1" dirty="0">
                <a:latin typeface="Arial" panose="020B0604020202020204" pitchFamily="34" charset="0"/>
                <a:cs typeface="Arial" panose="020B0604020202020204" pitchFamily="34" charset="0"/>
              </a:rPr>
              <a:t>, Organizational Behaviour </a:t>
            </a:r>
            <a:r>
              <a:rPr lang="en-GB" sz="1200" dirty="0">
                <a:latin typeface="Arial" panose="020B0604020202020204" pitchFamily="34" charset="0"/>
                <a:cs typeface="Arial" panose="020B0604020202020204" pitchFamily="34" charset="0"/>
              </a:rPr>
              <a:t>.</a:t>
            </a:r>
          </a:p>
          <a:p>
            <a:endParaRPr lang="en-GB" sz="1000" dirty="0"/>
          </a:p>
          <a:p>
            <a:endParaRPr lang="en-GB" sz="1000" i="1" dirty="0"/>
          </a:p>
          <a:p>
            <a:endParaRPr lang="en-GB" sz="1000" dirty="0"/>
          </a:p>
        </p:txBody>
      </p:sp>
    </p:spTree>
    <p:extLst>
      <p:ext uri="{BB962C8B-B14F-4D97-AF65-F5344CB8AC3E}">
        <p14:creationId xmlns:p14="http://schemas.microsoft.com/office/powerpoint/2010/main" val="1465049405"/>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D488911C-0EC7-40A9-9BCB-CA8A66E462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53023EA8-527A-4FA2-A71D-626F91275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4" name="Freeform 6">
              <a:extLst>
                <a:ext uri="{FF2B5EF4-FFF2-40B4-BE49-F238E27FC236}">
                  <a16:creationId xmlns:a16="http://schemas.microsoft.com/office/drawing/2014/main" id="{60C46CD6-ADBB-41BC-8969-7C707D433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5" name="Freeform 6">
              <a:extLst>
                <a:ext uri="{FF2B5EF4-FFF2-40B4-BE49-F238E27FC236}">
                  <a16:creationId xmlns:a16="http://schemas.microsoft.com/office/drawing/2014/main" id="{B6C38415-998B-45FB-A12C-BD0B184CB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17" name="Rectangle 16">
            <a:extLst>
              <a:ext uri="{FF2B5EF4-FFF2-40B4-BE49-F238E27FC236}">
                <a16:creationId xmlns:a16="http://schemas.microsoft.com/office/drawing/2014/main" id="{C8D89F71-9459-4318-ACAE-874616C3A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462" y="968188"/>
            <a:ext cx="10194046" cy="489423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FF93F14-F104-423E-B8F2-E3096E2E036E}"/>
              </a:ext>
            </a:extLst>
          </p:cNvPr>
          <p:cNvPicPr/>
          <p:nvPr/>
        </p:nvPicPr>
        <p:blipFill>
          <a:blip r:embed="rId2"/>
          <a:stretch>
            <a:fillRect/>
          </a:stretch>
        </p:blipFill>
        <p:spPr>
          <a:xfrm>
            <a:off x="2326059" y="1289918"/>
            <a:ext cx="7542850" cy="4242853"/>
          </a:xfrm>
          <a:prstGeom prst="rect">
            <a:avLst/>
          </a:prstGeom>
        </p:spPr>
      </p:pic>
    </p:spTree>
    <p:extLst>
      <p:ext uri="{BB962C8B-B14F-4D97-AF65-F5344CB8AC3E}">
        <p14:creationId xmlns:p14="http://schemas.microsoft.com/office/powerpoint/2010/main" val="393103977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97</TotalTime>
  <Words>2369</Words>
  <Application>Microsoft Office PowerPoint</Application>
  <PresentationFormat>Widescreen</PresentationFormat>
  <Paragraphs>114</Paragraphs>
  <Slides>12</Slides>
  <Notes>6</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Franklin Gothic Book</vt:lpstr>
      <vt:lpstr>Times New Roman</vt:lpstr>
      <vt:lpstr>Wingdings</vt:lpstr>
      <vt:lpstr>Crop</vt:lpstr>
      <vt:lpstr>EFFECTIVE TEAM WORKING AND COMMUNICATION</vt:lpstr>
      <vt:lpstr>NHS</vt:lpstr>
      <vt:lpstr>CONTENT</vt:lpstr>
      <vt:lpstr>INTRODUCTION</vt:lpstr>
      <vt:lpstr>BENEFITS OF TEAM WORKING</vt:lpstr>
      <vt:lpstr>STAGES OF TEAM DEVELOPMENT</vt:lpstr>
      <vt:lpstr>STAGES OF TEAM DEVELOPMENT </vt:lpstr>
      <vt:lpstr>TEAM ROLES</vt:lpstr>
      <vt:lpstr>MANAGING CONFLICT</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dc:title>
  <dc:creator>Awinnie Monteiro</dc:creator>
  <cp:lastModifiedBy>Awinnie Monteiro</cp:lastModifiedBy>
  <cp:revision>20</cp:revision>
  <dcterms:created xsi:type="dcterms:W3CDTF">2020-05-05T14:59:55Z</dcterms:created>
  <dcterms:modified xsi:type="dcterms:W3CDTF">2020-05-06T20:57:32Z</dcterms:modified>
</cp:coreProperties>
</file>