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4"/>
  </p:notesMasterIdLst>
  <p:sldIdLst>
    <p:sldId id="256" r:id="rId2"/>
    <p:sldId id="257" r:id="rId3"/>
    <p:sldId id="258" r:id="rId4"/>
    <p:sldId id="259" r:id="rId5"/>
    <p:sldId id="260" r:id="rId6"/>
    <p:sldId id="262" r:id="rId7"/>
    <p:sldId id="263" r:id="rId8"/>
    <p:sldId id="264" r:id="rId9"/>
    <p:sldId id="261" r:id="rId10"/>
    <p:sldId id="280"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785" autoAdjust="0"/>
  </p:normalViewPr>
  <p:slideViewPr>
    <p:cSldViewPr>
      <p:cViewPr>
        <p:scale>
          <a:sx n="60" d="100"/>
          <a:sy n="60" d="100"/>
        </p:scale>
        <p:origin x="-1572" y="-11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DA1B5F1-9B77-4B6C-A0AC-14F3D558195B}" type="datetimeFigureOut">
              <a:rPr lang="en-GB" smtClean="0"/>
              <a:pPr/>
              <a:t>10/08/2026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A3E2C82-CCF6-4581-824F-8BC1F61BA084}"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Char char="q"/>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Genetic factors</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Some epilepsies run in families or are linked to specific gene changes. These can affect how brain cells communicate</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(Shorvon, 2011).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Structural brain abnormalities</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Anything that changes the brain’s structure can trigger seizures:</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R="0" lvl="0" indent="27305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Stroke.</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R="0" lvl="0" indent="27305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Brain tumours.</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R="0" lvl="0" indent="27305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Scarring from previous injury.</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R="0" lvl="0" indent="27305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Abnormal brain development.</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722313" marR="0" lvl="0" indent="-369888" algn="l" defTabSz="914400" rtl="0" eaLnBrk="1" fontAlgn="base" latinLnBrk="0" hangingPunct="1">
              <a:lnSpc>
                <a:spcPct val="100000"/>
              </a:lnSpc>
              <a:spcBef>
                <a:spcPct val="0"/>
              </a:spcBef>
              <a:spcAft>
                <a:spcPct val="0"/>
              </a:spcAft>
              <a:buClrTx/>
              <a:buSzTx/>
              <a:buFont typeface="Wingdings" pitchFamily="2" charset="2"/>
              <a:buChar char="q"/>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Brain injury</a:t>
            </a:r>
          </a:p>
          <a:p>
            <a:pPr marL="722313" lvl="0" indent="-369888" eaLnBrk="0" fontAlgn="base" hangingPunct="0">
              <a:spcBef>
                <a:spcPct val="0"/>
              </a:spcBef>
              <a:spcAft>
                <a:spcPct val="0"/>
              </a:spcAf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Head trauma from accidents, falls, or violence can lead to epilepsy months or years later</a:t>
            </a:r>
            <a:r>
              <a:rPr lang="en-GB" dirty="0" smtClean="0">
                <a:latin typeface="Arial" pitchFamily="34" charset="0"/>
                <a:cs typeface="Arial" pitchFamily="34" charset="0"/>
              </a:rPr>
              <a:t> (Thijs et al., 2019)</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t>
            </a:r>
          </a:p>
          <a:p>
            <a:pPr marL="722313" marR="0" lvl="0" indent="-369888" algn="l" defTabSz="914400" rtl="0" eaLnBrk="0" fontAlgn="base" latinLnBrk="0" hangingPunct="0">
              <a:lnSpc>
                <a:spcPct val="100000"/>
              </a:lnSpc>
              <a:spcBef>
                <a:spcPct val="0"/>
              </a:spcBef>
              <a:spcAft>
                <a:spcPct val="0"/>
              </a:spcAft>
              <a:buClrTx/>
              <a:buSzTx/>
              <a:buFontTx/>
              <a:buNone/>
              <a:tabLst/>
            </a:pPr>
            <a:endPar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722313" marR="0" lvl="0" indent="-369888"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Brain infections</a:t>
            </a:r>
          </a:p>
          <a:p>
            <a:pPr marL="722313" lvl="0" indent="-369888" eaLnBrk="0" fontAlgn="base" hangingPunct="0">
              <a:spcBef>
                <a:spcPct val="0"/>
              </a:spcBef>
              <a:spcAft>
                <a:spcPct val="0"/>
              </a:spcAf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Conditions such as meningitis, encephalitis, or neurocysticercosis can damage brain tissue</a:t>
            </a:r>
            <a:r>
              <a:rPr lang="en-GB" dirty="0" smtClean="0">
                <a:latin typeface="Arial" pitchFamily="34" charset="0"/>
                <a:cs typeface="Arial" pitchFamily="34" charset="0"/>
              </a:rPr>
              <a:t> (Balestrini et al., 2021)</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t>
            </a:r>
          </a:p>
          <a:p>
            <a:pPr marL="722313" marR="0" lvl="0" indent="-369888" algn="l" defTabSz="914400" rtl="0" eaLnBrk="0" fontAlgn="base" latinLnBrk="0" hangingPunct="0">
              <a:lnSpc>
                <a:spcPct val="100000"/>
              </a:lnSpc>
              <a:spcBef>
                <a:spcPct val="0"/>
              </a:spcBef>
              <a:spcAft>
                <a:spcPct val="0"/>
              </a:spcAft>
              <a:buClrTx/>
              <a:buSzTx/>
              <a:buFontTx/>
              <a:buNone/>
              <a:tabLst/>
            </a:pPr>
            <a:endPar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722313" marR="0" lvl="0" indent="-369888"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Metabolic or immune disorders</a:t>
            </a:r>
          </a:p>
          <a:p>
            <a:pPr marL="722313" marR="0" lvl="0" indent="-369888"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Problems with the body’s chemistry (e.g., very low sodium) or autoimmune conditions can cause seizures (CDC, 2024).</a:t>
            </a:r>
          </a:p>
          <a:p>
            <a:pPr marL="722313" marR="0" lvl="0" indent="-369888"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722313" marR="0" lvl="0" indent="-369888"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Prenatal causes</a:t>
            </a: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722313" marR="0" lvl="0" indent="-369888"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In babies, epilepsy may result from:</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722313" marR="0" lvl="0" indent="-369888"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Lack of oxygen at birth.</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722313" marR="0" lvl="0" indent="-369888"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Prematurity.</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722313" lvl="0" indent="-369888" eaLnBrk="0" fontAlgn="base" hangingPunct="0">
              <a:spcBef>
                <a:spcPct val="0"/>
              </a:spcBef>
              <a:spcAft>
                <a:spcPct val="0"/>
              </a:spcAft>
              <a:buFontTx/>
              <a:buChar char="•"/>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Brain malformations</a:t>
            </a:r>
            <a:r>
              <a:rPr lang="en-GB" dirty="0" smtClean="0">
                <a:latin typeface="Arial" pitchFamily="34" charset="0"/>
                <a:cs typeface="Arial" pitchFamily="34" charset="0"/>
              </a:rPr>
              <a:t> (Duncan et al., 2006</a:t>
            </a:r>
            <a:r>
              <a:rPr lang="en-GB" dirty="0" smtClean="0"/>
              <a:t>).</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FA3E2C82-CCF6-4581-824F-8BC1F61BA084}" type="slidenum">
              <a:rPr lang="en-GB" smtClean="0"/>
              <a:pPr/>
              <a:t>5</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3E2C82-CCF6-4581-824F-8BC1F61BA084}" type="slidenum">
              <a:rPr lang="en-GB" smtClean="0"/>
              <a:pPr/>
              <a:t>6</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449263" lvl="0" indent="-352425" eaLnBrk="0" fontAlgn="base" hangingPunct="0">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Individuals with recurrent seizures experience higher rates of physical and psychiatric co morbidities, as well as increased reliance on healthcare services and elevated mortality rates (Steer et al., 2014).</a:t>
            </a:r>
          </a:p>
          <a:p>
            <a:pPr marL="449263" lvl="0" indent="-352425" eaLnBrk="0" fontAlgn="base" hangingPunct="0">
              <a:spcBef>
                <a:spcPct val="0"/>
              </a:spcBef>
              <a:spcAft>
                <a:spcPct val="0"/>
              </a:spcAft>
              <a:buFont typeface="Arial" pitchFamily="34" charset="0"/>
              <a:buChar char="•"/>
            </a:pPr>
            <a:endParaRPr lang="en-GB" dirty="0" smtClean="0">
              <a:latin typeface="Arial" pitchFamily="34" charset="0"/>
              <a:ea typeface="Calibri" pitchFamily="34" charset="0"/>
              <a:cs typeface="Arial" pitchFamily="34" charset="0"/>
            </a:endParaRPr>
          </a:p>
          <a:p>
            <a:pPr marL="449263" lvl="0" indent="-352425" eaLnBrk="0" fontAlgn="base" hangingPunct="0">
              <a:spcBef>
                <a:spcPct val="0"/>
              </a:spcBef>
              <a:spcAft>
                <a:spcPct val="0"/>
              </a:spcAft>
              <a:buFont typeface="Arial" pitchFamily="34" charset="0"/>
              <a:buChar char="•"/>
            </a:pPr>
            <a:r>
              <a:rPr lang="en-GB" dirty="0" smtClean="0">
                <a:latin typeface="Arial" pitchFamily="34" charset="0"/>
                <a:ea typeface="Calibri" pitchFamily="34" charset="0"/>
                <a:cs typeface="Arial" pitchFamily="34" charset="0"/>
              </a:rPr>
              <a:t>Numerous studies estimate that the reported incidence of new epilepsy cases is lower in high-income countries compared to low-resource countries, which are more heavily affected</a:t>
            </a:r>
            <a:r>
              <a:rPr lang="en-GB" dirty="0" smtClean="0">
                <a:latin typeface="Arial" pitchFamily="34" charset="0"/>
                <a:cs typeface="Arial" pitchFamily="34" charset="0"/>
              </a:rPr>
              <a:t> (</a:t>
            </a:r>
            <a:r>
              <a:rPr lang="en-GB" dirty="0" err="1" smtClean="0">
                <a:latin typeface="Arial" pitchFamily="34" charset="0"/>
                <a:cs typeface="Arial" pitchFamily="34" charset="0"/>
              </a:rPr>
              <a:t>Yemadje</a:t>
            </a:r>
            <a:r>
              <a:rPr lang="en-GB" dirty="0" smtClean="0">
                <a:latin typeface="Arial" pitchFamily="34" charset="0"/>
                <a:cs typeface="Arial" pitchFamily="34" charset="0"/>
              </a:rPr>
              <a:t> et al., 2011)</a:t>
            </a:r>
            <a:r>
              <a:rPr lang="en-GB" dirty="0" smtClean="0">
                <a:latin typeface="Arial" pitchFamily="34" charset="0"/>
                <a:ea typeface="Calibri" pitchFamily="34" charset="0"/>
                <a:cs typeface="Arial" pitchFamily="34" charset="0"/>
              </a:rPr>
              <a:t>. </a:t>
            </a:r>
          </a:p>
          <a:p>
            <a:pPr marL="449263" lvl="0" indent="-352425" eaLnBrk="0" fontAlgn="base" hangingPunct="0">
              <a:spcBef>
                <a:spcPct val="0"/>
              </a:spcBef>
              <a:spcAft>
                <a:spcPct val="0"/>
              </a:spcAft>
              <a:buFont typeface="Arial" pitchFamily="34" charset="0"/>
              <a:buChar char="•"/>
            </a:pPr>
            <a:endParaRPr lang="en-GB" dirty="0" smtClean="0">
              <a:latin typeface="Arial" pitchFamily="34" charset="0"/>
              <a:ea typeface="Calibri" pitchFamily="34" charset="0"/>
              <a:cs typeface="Arial" pitchFamily="34" charset="0"/>
            </a:endParaRPr>
          </a:p>
          <a:p>
            <a:pPr marL="449263" lvl="0" indent="-352425" eaLnBrk="0" fontAlgn="base" hangingPunct="0">
              <a:spcBef>
                <a:spcPct val="0"/>
              </a:spcBef>
              <a:spcAft>
                <a:spcPct val="0"/>
              </a:spcAft>
              <a:buFont typeface="Arial" pitchFamily="34" charset="0"/>
              <a:buChar char="•"/>
            </a:pPr>
            <a:r>
              <a:rPr lang="en-GB" dirty="0" smtClean="0">
                <a:latin typeface="Arial" pitchFamily="34" charset="0"/>
                <a:ea typeface="Calibri" pitchFamily="34" charset="0"/>
                <a:cs typeface="Arial" pitchFamily="34" charset="0"/>
              </a:rPr>
              <a:t>the incidence of new cases might be uniform worldwide, despite the greater impact on low-resource countries </a:t>
            </a:r>
            <a:r>
              <a:rPr lang="en-GB" dirty="0" smtClean="0">
                <a:latin typeface="Arial" pitchFamily="34" charset="0"/>
                <a:ea typeface="Times New Roman" pitchFamily="18" charset="0"/>
                <a:cs typeface="Arial" pitchFamily="34" charset="0"/>
              </a:rPr>
              <a:t>(Chen et al., 2023)</a:t>
            </a:r>
            <a:r>
              <a:rPr lang="en-GB" dirty="0" smtClean="0">
                <a:latin typeface="Arial" pitchFamily="34" charset="0"/>
                <a:ea typeface="Calibri" pitchFamily="34" charset="0"/>
                <a:cs typeface="Arial" pitchFamily="34" charset="0"/>
              </a:rPr>
              <a:t>.</a:t>
            </a:r>
            <a:r>
              <a:rPr lang="en-GB" dirty="0" smtClean="0">
                <a:latin typeface="Arial" pitchFamily="34" charset="0"/>
                <a:cs typeface="Arial" pitchFamily="34" charset="0"/>
              </a:rPr>
              <a:t> </a:t>
            </a:r>
            <a:endParaRPr lang="en-GB" dirty="0"/>
          </a:p>
        </p:txBody>
      </p:sp>
      <p:sp>
        <p:nvSpPr>
          <p:cNvPr id="4" name="Slide Number Placeholder 3"/>
          <p:cNvSpPr>
            <a:spLocks noGrp="1"/>
          </p:cNvSpPr>
          <p:nvPr>
            <p:ph type="sldNum" sz="quarter" idx="10"/>
          </p:nvPr>
        </p:nvSpPr>
        <p:spPr/>
        <p:txBody>
          <a:bodyPr/>
          <a:lstStyle/>
          <a:p>
            <a:fld id="{FA3E2C82-CCF6-4581-824F-8BC1F61BA084}" type="slidenum">
              <a:rPr lang="en-GB" smtClean="0"/>
              <a:pPr/>
              <a:t>7</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3E2C82-CCF6-4581-824F-8BC1F61BA084}" type="slidenum">
              <a:rPr lang="en-GB" smtClean="0"/>
              <a:pPr/>
              <a:t>8</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FA3E2C82-CCF6-4581-824F-8BC1F61BA084}" type="slidenum">
              <a:rPr lang="en-GB" smtClean="0"/>
              <a:pPr/>
              <a:t>9</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3E2C82-CCF6-4581-824F-8BC1F61BA084}" type="slidenum">
              <a:rPr lang="en-GB" smtClean="0"/>
              <a:pPr/>
              <a:t>22</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895C7D0-DD66-4809-8AF6-736DFDF5C865}" type="datetimeFigureOut">
              <a:rPr lang="en-GB" smtClean="0"/>
              <a:pPr/>
              <a:t>10/08/2026</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895C7D0-DD66-4809-8AF6-736DFDF5C865}" type="datetimeFigureOut">
              <a:rPr lang="en-GB" smtClean="0"/>
              <a:pPr/>
              <a:t>10/08/2026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895C7D0-DD66-4809-8AF6-736DFDF5C865}" type="datetimeFigureOut">
              <a:rPr lang="en-GB" smtClean="0"/>
              <a:pPr/>
              <a:t>10/08/2026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895C7D0-DD66-4809-8AF6-736DFDF5C865}" type="datetimeFigureOut">
              <a:rPr lang="en-GB" smtClean="0"/>
              <a:pPr/>
              <a:t>10/08/2026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895C7D0-DD66-4809-8AF6-736DFDF5C865}" type="datetimeFigureOut">
              <a:rPr lang="en-GB" smtClean="0"/>
              <a:pPr/>
              <a:t>10/08/2026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895C7D0-DD66-4809-8AF6-736DFDF5C865}" type="datetimeFigureOut">
              <a:rPr lang="en-GB" smtClean="0"/>
              <a:pPr/>
              <a:t>10/08/2026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95C7D0-DD66-4809-8AF6-736DFDF5C865}" type="datetimeFigureOut">
              <a:rPr lang="en-GB" smtClean="0"/>
              <a:pPr/>
              <a:t>10/08/2026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895C7D0-DD66-4809-8AF6-736DFDF5C865}" type="datetimeFigureOut">
              <a:rPr lang="en-GB" smtClean="0"/>
              <a:pPr/>
              <a:t>10/08/2026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895C7D0-DD66-4809-8AF6-736DFDF5C865}" type="datetimeFigureOut">
              <a:rPr lang="en-GB" smtClean="0"/>
              <a:pPr/>
              <a:t>10/08/2026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1B2CEDB9-3431-46F1-81CF-7656876E4426}"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895C7D0-DD66-4809-8AF6-736DFDF5C865}" type="datetimeFigureOut">
              <a:rPr lang="en-GB" smtClean="0"/>
              <a:pPr/>
              <a:t>10/08/2026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895C7D0-DD66-4809-8AF6-736DFDF5C865}" type="datetimeFigureOut">
              <a:rPr lang="en-GB" smtClean="0"/>
              <a:pPr/>
              <a:t>10/08/2026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895C7D0-DD66-4809-8AF6-736DFDF5C865}" type="datetimeFigureOut">
              <a:rPr lang="en-GB" smtClean="0"/>
              <a:pPr/>
              <a:t>10/08/2026</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1B2CEDB9-3431-46F1-81CF-7656876E4426}"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neurotorium.org/article/psychiatric-comorbidities-in-epilepsy/" TargetMode="External"/><Relationship Id="rId2" Type="http://schemas.openxmlformats.org/officeDocument/2006/relationships/hyperlink" Target="https://epilepsy-institute.org.uk/eri/about-epilepsy/causes/" TargetMode="External"/><Relationship Id="rId1" Type="http://schemas.openxmlformats.org/officeDocument/2006/relationships/slideLayout" Target="../slideLayouts/slideLayout7.xml"/><Relationship Id="rId4" Type="http://schemas.openxmlformats.org/officeDocument/2006/relationships/hyperlink" Target="https://www.cdc.gov/epilepsy/about/index.htm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ncbi.nlm.nih.gov/books/NBK430765/" TargetMode="External"/><Relationship Id="rId2" Type="http://schemas.openxmlformats.org/officeDocument/2006/relationships/hyperlink" Target="https://cprfirstaid.com.au/what-is-seizure/"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instagram.com/p/DTLuFJtEwFK/" TargetMode="External"/><Relationship Id="rId2" Type="http://schemas.openxmlformats.org/officeDocument/2006/relationships/hyperlink" Target="https://innovatecare.co.uk/living-safely-with-epilepsy-best-practice-seizure-management-at-home-and-in-the-community/" TargetMode="External"/><Relationship Id="rId1" Type="http://schemas.openxmlformats.org/officeDocument/2006/relationships/slideLayout" Target="../slideLayouts/slideLayout7.xml"/><Relationship Id="rId5" Type="http://schemas.openxmlformats.org/officeDocument/2006/relationships/hyperlink" Target="https://www.nhs.uk/conditions/epilepsy/?utm_source=copilot.com" TargetMode="External"/><Relationship Id="rId4" Type="http://schemas.openxmlformats.org/officeDocument/2006/relationships/hyperlink" Target="https://x.com/MFT_CSSAHPs/status/1772632098651648469"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researchgate.net/figure/Examples-of-epilepsy-treatment-options_fig2_373105229" TargetMode="External"/><Relationship Id="rId2" Type="http://schemas.openxmlformats.org/officeDocument/2006/relationships/hyperlink" Target="https://www.ncbi.nlm.nih.gov/books/NBK557645/" TargetMode="External"/><Relationship Id="rId1" Type="http://schemas.openxmlformats.org/officeDocument/2006/relationships/slideLayout" Target="../slideLayouts/slideLayout7.xml"/><Relationship Id="rId4" Type="http://schemas.openxmlformats.org/officeDocument/2006/relationships/hyperlink" Target="https://media.market.us/epileptics-statistic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rcpch.ac.uk/resources/eqip-impact?utm_source=copilot.com"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www.who.int/news-room/fact-sheets/detail/epileps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EPILEPSY.jpg"/>
          <p:cNvPicPr>
            <a:picLocks noChangeAspect="1"/>
          </p:cNvPicPr>
          <p:nvPr/>
        </p:nvPicPr>
        <p:blipFill>
          <a:blip r:embed="rId2" cstate="print"/>
          <a:stretch>
            <a:fillRect/>
          </a:stretch>
        </p:blipFill>
        <p:spPr>
          <a:xfrm>
            <a:off x="5364088" y="3284984"/>
            <a:ext cx="3528392" cy="3190875"/>
          </a:xfrm>
          <a:prstGeom prst="rect">
            <a:avLst/>
          </a:prstGeom>
        </p:spPr>
      </p:pic>
      <p:sp>
        <p:nvSpPr>
          <p:cNvPr id="2" name="Title 1"/>
          <p:cNvSpPr>
            <a:spLocks noGrp="1"/>
          </p:cNvSpPr>
          <p:nvPr>
            <p:ph type="ctrTitle"/>
          </p:nvPr>
        </p:nvSpPr>
        <p:spPr>
          <a:xfrm>
            <a:off x="683568" y="3140968"/>
            <a:ext cx="7126560" cy="864096"/>
          </a:xfrm>
        </p:spPr>
        <p:txBody>
          <a:bodyPr>
            <a:normAutofit fontScale="90000"/>
          </a:bodyPr>
          <a:lstStyle/>
          <a:p>
            <a:pPr algn="l"/>
            <a:r>
              <a:rPr lang="en-GB" sz="2700" i="1" dirty="0" smtClean="0">
                <a:latin typeface="Arial" pitchFamily="34" charset="0"/>
                <a:cs typeface="Arial" pitchFamily="34" charset="0"/>
              </a:rPr>
              <a:t/>
            </a:r>
            <a:br>
              <a:rPr lang="en-GB" sz="2700" i="1" dirty="0" smtClean="0">
                <a:latin typeface="Arial" pitchFamily="34" charset="0"/>
                <a:cs typeface="Arial" pitchFamily="34" charset="0"/>
              </a:rPr>
            </a:br>
            <a:r>
              <a:rPr lang="en-GB" sz="2700" i="1" dirty="0" smtClean="0">
                <a:latin typeface="Arial" pitchFamily="34" charset="0"/>
                <a:cs typeface="Arial" pitchFamily="34" charset="0"/>
              </a:rPr>
              <a:t/>
            </a:r>
            <a:br>
              <a:rPr lang="en-GB" sz="2700" i="1" dirty="0" smtClean="0">
                <a:latin typeface="Arial" pitchFamily="34" charset="0"/>
                <a:cs typeface="Arial" pitchFamily="34" charset="0"/>
              </a:rPr>
            </a:br>
            <a:r>
              <a:rPr lang="en-GB" sz="2700" i="1" dirty="0" smtClean="0">
                <a:latin typeface="Arial" pitchFamily="34" charset="0"/>
                <a:cs typeface="Arial" pitchFamily="34" charset="0"/>
              </a:rPr>
              <a:t/>
            </a:r>
            <a:br>
              <a:rPr lang="en-GB" sz="2700" i="1" dirty="0" smtClean="0">
                <a:latin typeface="Arial" pitchFamily="34" charset="0"/>
                <a:cs typeface="Arial" pitchFamily="34" charset="0"/>
              </a:rPr>
            </a:br>
            <a:r>
              <a:rPr lang="en-GB" sz="2700" i="1" dirty="0" smtClean="0">
                <a:latin typeface="Arial" pitchFamily="34" charset="0"/>
                <a:cs typeface="Arial" pitchFamily="34" charset="0"/>
              </a:rPr>
              <a:t/>
            </a:r>
            <a:br>
              <a:rPr lang="en-GB" sz="2700" i="1" dirty="0" smtClean="0">
                <a:latin typeface="Arial" pitchFamily="34" charset="0"/>
                <a:cs typeface="Arial" pitchFamily="34" charset="0"/>
              </a:rPr>
            </a:br>
            <a:r>
              <a:rPr lang="en-GB" sz="2200" dirty="0" smtClean="0">
                <a:effectLst/>
                <a:latin typeface="Arial" pitchFamily="34" charset="0"/>
                <a:cs typeface="Arial" pitchFamily="34" charset="0"/>
              </a:rPr>
              <a:t>Module </a:t>
            </a:r>
            <a:r>
              <a:rPr lang="en-GB" sz="2200" dirty="0">
                <a:effectLst/>
                <a:latin typeface="Arial" pitchFamily="34" charset="0"/>
                <a:cs typeface="Arial" pitchFamily="34" charset="0"/>
              </a:rPr>
              <a:t>Leader:</a:t>
            </a:r>
            <a:r>
              <a:rPr lang="en-US" sz="2200" dirty="0">
                <a:effectLst/>
                <a:latin typeface="Arial" pitchFamily="34" charset="0"/>
                <a:cs typeface="Arial" pitchFamily="34" charset="0"/>
              </a:rPr>
              <a:t> Dr. Muhammed Khan</a:t>
            </a:r>
            <a:r>
              <a:rPr lang="en-GB" sz="2200" dirty="0">
                <a:effectLst/>
                <a:latin typeface="Arial" pitchFamily="34" charset="0"/>
                <a:cs typeface="Arial" pitchFamily="34" charset="0"/>
              </a:rPr>
              <a:t/>
            </a:r>
            <a:br>
              <a:rPr lang="en-GB" sz="2200" dirty="0">
                <a:effectLst/>
                <a:latin typeface="Arial" pitchFamily="34" charset="0"/>
                <a:cs typeface="Arial" pitchFamily="34" charset="0"/>
              </a:rPr>
            </a:br>
            <a:r>
              <a:rPr lang="en-US" sz="2200" dirty="0">
                <a:effectLst/>
                <a:latin typeface="Arial" pitchFamily="34" charset="0"/>
                <a:cs typeface="Arial" pitchFamily="34" charset="0"/>
              </a:rPr>
              <a:t>Student name: Maria Fatima Mangue Mbomio-2230098</a:t>
            </a:r>
            <a:r>
              <a:rPr lang="en-GB" dirty="0"/>
              <a:t/>
            </a:r>
            <a:br>
              <a:rPr lang="en-GB" dirty="0"/>
            </a:br>
            <a:endParaRPr lang="en-GB" dirty="0"/>
          </a:p>
        </p:txBody>
      </p:sp>
      <p:sp>
        <p:nvSpPr>
          <p:cNvPr id="3" name="Subtitle 2"/>
          <p:cNvSpPr>
            <a:spLocks noGrp="1"/>
          </p:cNvSpPr>
          <p:nvPr>
            <p:ph type="subTitle" idx="1"/>
          </p:nvPr>
        </p:nvSpPr>
        <p:spPr>
          <a:xfrm>
            <a:off x="323528" y="3284984"/>
            <a:ext cx="8568952" cy="3240360"/>
          </a:xfrm>
        </p:spPr>
        <p:txBody>
          <a:bodyPr>
            <a:normAutofit/>
          </a:bodyPr>
          <a:lstStyle/>
          <a:p>
            <a:pPr algn="l"/>
            <a:r>
              <a:rPr lang="en-GB" sz="1800" b="1" i="1" dirty="0" smtClean="0">
                <a:solidFill>
                  <a:schemeClr val="tx1">
                    <a:lumMod val="95000"/>
                    <a:lumOff val="5000"/>
                  </a:schemeClr>
                </a:solidFill>
                <a:latin typeface="Arial" pitchFamily="34" charset="0"/>
                <a:cs typeface="Arial" pitchFamily="34" charset="0"/>
              </a:rPr>
              <a:t> </a:t>
            </a:r>
          </a:p>
          <a:p>
            <a:pPr algn="l"/>
            <a:r>
              <a:rPr lang="en-GB" sz="1800" b="1" i="1" dirty="0" smtClean="0">
                <a:solidFill>
                  <a:schemeClr val="tx1">
                    <a:lumMod val="95000"/>
                    <a:lumOff val="5000"/>
                  </a:schemeClr>
                </a:solidFill>
                <a:latin typeface="Arial" pitchFamily="34" charset="0"/>
                <a:cs typeface="Arial" pitchFamily="34" charset="0"/>
              </a:rPr>
              <a:t>LONG-TERM CONDITION: EPILEPSY</a:t>
            </a:r>
          </a:p>
          <a:p>
            <a:pPr algn="l"/>
            <a:r>
              <a:rPr lang="en-GB" sz="1800" b="1" i="1" dirty="0" smtClean="0">
                <a:solidFill>
                  <a:schemeClr val="tx1">
                    <a:lumMod val="95000"/>
                    <a:lumOff val="5000"/>
                  </a:schemeClr>
                </a:solidFill>
                <a:latin typeface="Arial" pitchFamily="34" charset="0"/>
                <a:cs typeface="Arial" pitchFamily="34" charset="0"/>
              </a:rPr>
              <a:t>HEALTH PROFESSIONALS: NEUROGIST</a:t>
            </a:r>
            <a:endParaRPr lang="en-GB" sz="1800" b="1" i="1" dirty="0">
              <a:solidFill>
                <a:schemeClr val="tx1">
                  <a:lumMod val="95000"/>
                  <a:lumOff val="5000"/>
                </a:schemeClr>
              </a:solidFill>
              <a:latin typeface="Arial" pitchFamily="34" charset="0"/>
              <a:cs typeface="Arial" pitchFamily="34" charset="0"/>
            </a:endParaRPr>
          </a:p>
        </p:txBody>
      </p:sp>
      <p:sp>
        <p:nvSpPr>
          <p:cNvPr id="5" name="TextBox 4"/>
          <p:cNvSpPr txBox="1"/>
          <p:nvPr/>
        </p:nvSpPr>
        <p:spPr>
          <a:xfrm>
            <a:off x="1403648" y="1412776"/>
            <a:ext cx="6696744" cy="830997"/>
          </a:xfrm>
          <a:prstGeom prst="rect">
            <a:avLst/>
          </a:prstGeom>
          <a:noFill/>
        </p:spPr>
        <p:txBody>
          <a:bodyPr wrap="square" rtlCol="0">
            <a:spAutoFit/>
          </a:bodyPr>
          <a:lstStyle/>
          <a:p>
            <a:pPr algn="ctr"/>
            <a:r>
              <a:rPr lang="en-GB" sz="2400" b="1" i="1" dirty="0" smtClean="0">
                <a:latin typeface="Arial" pitchFamily="34" charset="0"/>
                <a:cs typeface="Arial" pitchFamily="34" charset="0"/>
              </a:rPr>
              <a:t>MSc. Community Care and Management of Longer-term Conditions</a:t>
            </a:r>
            <a:r>
              <a:rPr lang="en-GB" sz="2400" i="1" dirty="0" smtClean="0">
                <a:latin typeface="Arial" pitchFamily="34" charset="0"/>
                <a:cs typeface="Arial" pitchFamily="34" charset="0"/>
              </a:rPr>
              <a:t> (</a:t>
            </a:r>
            <a:r>
              <a:rPr lang="en-GB" sz="2400" b="1" i="1" dirty="0" smtClean="0">
                <a:latin typeface="Arial" pitchFamily="34" charset="0"/>
                <a:cs typeface="Arial" pitchFamily="34" charset="0"/>
              </a:rPr>
              <a:t>LCHS7003_LON)</a:t>
            </a:r>
            <a:endParaRPr lang="en-GB" sz="2400" dirty="0"/>
          </a:p>
        </p:txBody>
      </p:sp>
      <p:pic>
        <p:nvPicPr>
          <p:cNvPr id="6" name="Picture 5" descr="University of Wales Trinity Saint David">
            <a:extLst>
              <a:ext uri="{FF2B5EF4-FFF2-40B4-BE49-F238E27FC236}">
                <a16:creationId xmlns:ve="http://schemas.openxmlformats.org/markup-compatibility/2006" xmlns:m="http://schemas.openxmlformats.org/officeDocument/2006/math" xmlns:wp="http://schemas.openxmlformats.org/drawingml/2006/wordprocessingDrawing" xmlns:wne="http://schemas.microsoft.com/office/word/2006/wordml" xmlns="" xmlns:a16="http://schemas.microsoft.com/office/drawing/2014/main" xmlns:w="http://schemas.openxmlformats.org/wordprocessingml/2006/main" xmlns:w10="urn:schemas-microsoft-com:office:word" xmlns:v="urn:schemas-microsoft-com:vml" xmlns:o="urn:schemas-microsoft-com:office:office" xmlns:lc="http://schemas.openxmlformats.org/drawingml/2006/lockedCanvas" id="{A2AC4A84-07F7-501E-E5E2-B16D175BF497}"/>
              </a:ext>
            </a:extLst>
          </p:cNvPr>
          <p:cNvPicPr/>
          <p:nvPr/>
        </p:nvPicPr>
        <p:blipFill rotWithShape="1">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a14="http://schemas.microsoft.com/office/drawing/2010/main" xmlns:w="http://schemas.openxmlformats.org/wordprocessingml/2006/main" xmlns:w10="urn:schemas-microsoft-com:office:word" xmlns:v="urn:schemas-microsoft-com:vml" xmlns:o="urn:schemas-microsoft-com:office:office" xmlns:pic="http://schemas.openxmlformats.org/drawingml/2006/picture" xmlns:lc="http://schemas.openxmlformats.org/drawingml/2006/lockedCanvas" val="0"/>
              </a:ext>
            </a:extLst>
          </a:blip>
          <a:srcRect l="5923" t="29904" r="5907" b="33238"/>
          <a:stretch/>
        </p:blipFill>
        <p:spPr bwMode="auto">
          <a:xfrm>
            <a:off x="179512" y="188640"/>
            <a:ext cx="3964305" cy="9144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3648" y="1556792"/>
            <a:ext cx="5976664" cy="2585323"/>
          </a:xfrm>
          <a:prstGeom prst="rect">
            <a:avLst/>
          </a:prstGeom>
          <a:noFill/>
        </p:spPr>
        <p:txBody>
          <a:bodyPr wrap="square" rtlCol="0">
            <a:spAutoFit/>
          </a:bodyPr>
          <a:lstStyle/>
          <a:p>
            <a:pPr algn="ctr"/>
            <a:r>
              <a:rPr lang="en-GB" b="1" dirty="0">
                <a:latin typeface="Arial" pitchFamily="34" charset="0"/>
                <a:cs typeface="Arial" pitchFamily="34" charset="0"/>
              </a:rPr>
              <a:t>Acknowledgment</a:t>
            </a:r>
            <a:endParaRPr lang="en-GB" dirty="0">
              <a:latin typeface="Arial" pitchFamily="34" charset="0"/>
              <a:cs typeface="Arial" pitchFamily="34" charset="0"/>
            </a:endParaRPr>
          </a:p>
          <a:p>
            <a:r>
              <a:rPr lang="en-GB" dirty="0">
                <a:latin typeface="Arial" pitchFamily="34" charset="0"/>
                <a:cs typeface="Arial" pitchFamily="34" charset="0"/>
              </a:rPr>
              <a:t> </a:t>
            </a:r>
          </a:p>
          <a:p>
            <a:r>
              <a:rPr lang="en-US" dirty="0">
                <a:latin typeface="Arial" pitchFamily="34" charset="0"/>
                <a:cs typeface="Arial"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 </a:t>
            </a:r>
            <a:endParaRPr lang="en-GB" dirty="0">
              <a:latin typeface="Arial" pitchFamily="34" charset="0"/>
              <a:cs typeface="Arial" pitchFamily="34" charset="0"/>
            </a:endParaRP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PILEPSY what to do.jpg"/>
          <p:cNvPicPr>
            <a:picLocks noChangeAspect="1"/>
          </p:cNvPicPr>
          <p:nvPr/>
        </p:nvPicPr>
        <p:blipFill>
          <a:blip r:embed="rId2" cstate="print"/>
          <a:stretch>
            <a:fillRect/>
          </a:stretch>
        </p:blipFill>
        <p:spPr>
          <a:xfrm>
            <a:off x="179512" y="2492896"/>
            <a:ext cx="8712968" cy="1584176"/>
          </a:xfrm>
          <a:prstGeom prst="rect">
            <a:avLst/>
          </a:prstGeom>
        </p:spPr>
      </p:pic>
      <p:sp>
        <p:nvSpPr>
          <p:cNvPr id="2" name="TextBox 1"/>
          <p:cNvSpPr txBox="1"/>
          <p:nvPr/>
        </p:nvSpPr>
        <p:spPr>
          <a:xfrm>
            <a:off x="251520" y="476672"/>
            <a:ext cx="7488832" cy="400110"/>
          </a:xfrm>
          <a:prstGeom prst="rect">
            <a:avLst/>
          </a:prstGeom>
          <a:noFill/>
        </p:spPr>
        <p:txBody>
          <a:bodyPr wrap="square" rtlCol="0">
            <a:spAutoFit/>
          </a:bodyPr>
          <a:lstStyle/>
          <a:p>
            <a:r>
              <a:rPr lang="en-GB" sz="2000" b="1" dirty="0" smtClean="0">
                <a:solidFill>
                  <a:schemeClr val="accent3">
                    <a:lumMod val="50000"/>
                  </a:schemeClr>
                </a:solidFill>
                <a:latin typeface="Arial" pitchFamily="34" charset="0"/>
                <a:cs typeface="Arial" pitchFamily="34" charset="0"/>
              </a:rPr>
              <a:t>OVERVIEW</a:t>
            </a:r>
          </a:p>
        </p:txBody>
      </p:sp>
      <p:sp>
        <p:nvSpPr>
          <p:cNvPr id="2049" name="Rectangle 1"/>
          <p:cNvSpPr>
            <a:spLocks noChangeArrowheads="1"/>
          </p:cNvSpPr>
          <p:nvPr/>
        </p:nvSpPr>
        <p:spPr bwMode="auto">
          <a:xfrm>
            <a:off x="179512" y="938805"/>
            <a:ext cx="8712968" cy="1524007"/>
          </a:xfrm>
          <a:prstGeom prst="rect">
            <a:avLst/>
          </a:prstGeom>
          <a:ln>
            <a:headEnd/>
            <a:tailEnd/>
          </a:ln>
        </p:spPr>
        <p:style>
          <a:lnRef idx="0">
            <a:schemeClr val="accent3"/>
          </a:lnRef>
          <a:fillRef idx="3">
            <a:schemeClr val="accent3"/>
          </a:fillRef>
          <a:effectRef idx="3">
            <a:schemeClr val="accent3"/>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50000"/>
              </a:lnSpc>
              <a:spcBef>
                <a:spcPct val="0"/>
              </a:spcBef>
              <a:spcAft>
                <a:spcPct val="0"/>
              </a:spcAft>
              <a:buClrTx/>
              <a:buSzTx/>
              <a:buFontTx/>
              <a:buNone/>
              <a:tabLst/>
            </a:pPr>
            <a:r>
              <a:rPr kumimoji="0" lang="en-GB" sz="16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Epilepsy is a chronic brain disorder that affects approximately 50 million individuals of all ages around the world, making it the most prevalent neurological condition globally. Alarmingly, nearly 80% of those living with epilepsy are in low-resource countries, highlighting the urgent need for increased awareness and support for those affected</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6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(Mayo Clinic, 2021)</a:t>
            </a:r>
            <a:r>
              <a:rPr kumimoji="0" lang="en-GB" sz="16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0" name="Rectangle 2"/>
          <p:cNvSpPr>
            <a:spLocks noChangeArrowheads="1"/>
          </p:cNvSpPr>
          <p:nvPr/>
        </p:nvSpPr>
        <p:spPr bwMode="auto">
          <a:xfrm>
            <a:off x="179512" y="4088011"/>
            <a:ext cx="8712968" cy="2769989"/>
          </a:xfrm>
          <a:prstGeom prst="rect">
            <a:avLst/>
          </a:prstGeom>
          <a:ln>
            <a:headEnd/>
            <a:tailEnd/>
          </a:ln>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50000"/>
              </a:lnSpc>
              <a:spcBef>
                <a:spcPct val="0"/>
              </a:spcBef>
              <a:spcAft>
                <a:spcPct val="0"/>
              </a:spcAft>
              <a:buClrTx/>
              <a:buSzTx/>
              <a:buFontTx/>
              <a:buNone/>
              <a:tabLst/>
            </a:pPr>
            <a:r>
              <a:rPr kumimoji="0" lang="en-GB" sz="1600" b="0" i="0" u="none" strike="noStrike" cap="none" normalizeH="0" baseline="0" dirty="0" smtClean="0">
                <a:ln>
                  <a:noFill/>
                </a:ln>
                <a:solidFill>
                  <a:schemeClr val="tx1">
                    <a:lumMod val="85000"/>
                    <a:lumOff val="15000"/>
                  </a:schemeClr>
                </a:solidFill>
                <a:effectLst/>
                <a:latin typeface="Arial" pitchFamily="34" charset="0"/>
                <a:ea typeface="Times New Roman" pitchFamily="18" charset="0"/>
                <a:cs typeface="Arial" pitchFamily="34" charset="0"/>
              </a:rPr>
              <a:t>According to WHO (2024) we can determinate that</a:t>
            </a:r>
            <a:r>
              <a:rPr kumimoji="0" lang="en-GB" sz="1600" b="0" i="0" u="none" strike="noStrike" cap="none" normalizeH="0" dirty="0" smtClean="0">
                <a:ln>
                  <a:noFill/>
                </a:ln>
                <a:solidFill>
                  <a:schemeClr val="tx1">
                    <a:lumMod val="85000"/>
                    <a:lumOff val="15000"/>
                  </a:schemeClr>
                </a:solidFill>
                <a:effectLst/>
                <a:latin typeface="Arial" pitchFamily="34" charset="0"/>
                <a:ea typeface="Times New Roman" pitchFamily="18" charset="0"/>
                <a:cs typeface="Arial" pitchFamily="34" charset="0"/>
              </a:rPr>
              <a:t> </a:t>
            </a:r>
            <a:r>
              <a:rPr kumimoji="0" lang="en-GB" sz="1600" b="0" i="0" u="none" strike="noStrike" cap="none" normalizeH="0" baseline="0" dirty="0" smtClean="0">
                <a:ln>
                  <a:noFill/>
                </a:ln>
                <a:solidFill>
                  <a:schemeClr val="tx1">
                    <a:lumMod val="85000"/>
                    <a:lumOff val="15000"/>
                  </a:schemeClr>
                </a:solidFill>
                <a:effectLst/>
                <a:latin typeface="Arial" pitchFamily="34" charset="0"/>
                <a:ea typeface="Calibri" pitchFamily="34" charset="0"/>
                <a:cs typeface="Arial" pitchFamily="34" charset="0"/>
              </a:rPr>
              <a:t>Epilepsy is recognized as a chronic neurological disorder characterised by the propensity to experience recurrent seizures that are not elicited by transient factors, such as fever, hypoglycaemia, or acute medical conditions.</a:t>
            </a:r>
          </a:p>
          <a:p>
            <a:pPr marL="0" marR="0" lvl="0" indent="0" algn="just" defTabSz="914400" rtl="0" eaLnBrk="1" fontAlgn="base" latinLnBrk="0" hangingPunct="1">
              <a:lnSpc>
                <a:spcPct val="150000"/>
              </a:lnSpc>
              <a:spcBef>
                <a:spcPct val="0"/>
              </a:spcBef>
              <a:spcAft>
                <a:spcPct val="0"/>
              </a:spcAft>
              <a:buClrTx/>
              <a:buSzTx/>
              <a:buFontTx/>
              <a:buNone/>
              <a:tabLst/>
            </a:pPr>
            <a:r>
              <a:rPr lang="en-GB" sz="1600" dirty="0" smtClean="0">
                <a:solidFill>
                  <a:schemeClr val="tx1">
                    <a:lumMod val="85000"/>
                    <a:lumOff val="15000"/>
                  </a:schemeClr>
                </a:solidFill>
                <a:latin typeface="Arial" pitchFamily="34" charset="0"/>
                <a:ea typeface="Calibri" pitchFamily="34" charset="0"/>
                <a:cs typeface="Arial" pitchFamily="34" charset="0"/>
              </a:rPr>
              <a:t>The seizures involves a synchronized discharge of electrical activity, leading to a disturbances of a normal brain function (WHO, 2024).</a:t>
            </a:r>
            <a:endParaRPr kumimoji="0" lang="en-GB" sz="1600" b="0" i="0" u="none" strike="noStrike" cap="none" normalizeH="0" baseline="0" dirty="0" smtClean="0">
              <a:ln>
                <a:noFill/>
              </a:ln>
              <a:solidFill>
                <a:schemeClr val="tx1">
                  <a:lumMod val="85000"/>
                  <a:lumOff val="15000"/>
                </a:schemeClr>
              </a:solidFill>
              <a:effectLst/>
              <a:latin typeface="Arial" pitchFamily="34" charset="0"/>
              <a:ea typeface="Calibri"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eizure generalised type.jpg"/>
          <p:cNvPicPr>
            <a:picLocks noChangeAspect="1"/>
          </p:cNvPicPr>
          <p:nvPr/>
        </p:nvPicPr>
        <p:blipFill>
          <a:blip r:embed="rId2" cstate="print"/>
          <a:stretch>
            <a:fillRect/>
          </a:stretch>
        </p:blipFill>
        <p:spPr>
          <a:xfrm>
            <a:off x="5940152" y="1988840"/>
            <a:ext cx="2016224" cy="4320480"/>
          </a:xfrm>
          <a:prstGeom prst="rect">
            <a:avLst/>
          </a:prstGeom>
        </p:spPr>
      </p:pic>
      <p:sp>
        <p:nvSpPr>
          <p:cNvPr id="1025" name="Rectangle 1"/>
          <p:cNvSpPr>
            <a:spLocks noChangeArrowheads="1"/>
          </p:cNvSpPr>
          <p:nvPr/>
        </p:nvSpPr>
        <p:spPr bwMode="auto">
          <a:xfrm>
            <a:off x="179512" y="791986"/>
            <a:ext cx="6120680" cy="70173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lang="en-GB" b="1" dirty="0" smtClean="0">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Focal seizures</a:t>
            </a: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Start in one specific area of the brain</a:t>
            </a:r>
            <a:r>
              <a:rPr kumimoji="0" lang="en-GB" b="0" i="0" u="none" strike="noStrike" cap="none" normalizeH="0" dirty="0" smtClean="0">
                <a:ln>
                  <a:noFill/>
                </a:ln>
                <a:solidFill>
                  <a:schemeClr val="tx1"/>
                </a:solidFill>
                <a:effectLst/>
                <a:latin typeface="Arial" pitchFamily="34" charset="0"/>
                <a:ea typeface="Times New Roman" pitchFamily="18" charset="0"/>
                <a:cs typeface="Arial" pitchFamily="34" charset="0"/>
              </a:rPr>
              <a:t> </a:t>
            </a:r>
            <a:r>
              <a:rPr lang="en-GB" dirty="0" smtClean="0">
                <a:latin typeface="Arial" pitchFamily="34" charset="0"/>
                <a:cs typeface="Arial" pitchFamily="34" charset="0"/>
              </a:rPr>
              <a:t>(Ramakrishnan and Rayi, 2022).</a:t>
            </a:r>
          </a:p>
          <a:p>
            <a:pPr indent="273050">
              <a:buFont typeface="Arial" pitchFamily="34" charset="0"/>
              <a:buChar char="•"/>
            </a:pPr>
            <a:r>
              <a:rPr lang="en-GB" dirty="0" smtClean="0">
                <a:latin typeface="Arial" pitchFamily="34" charset="0"/>
                <a:cs typeface="Arial" pitchFamily="34" charset="0"/>
              </a:rPr>
              <a:t>Jerking of one limb.</a:t>
            </a:r>
          </a:p>
          <a:p>
            <a:pPr indent="273050">
              <a:buFont typeface="Arial" pitchFamily="34" charset="0"/>
              <a:buChar char="•"/>
            </a:pPr>
            <a:r>
              <a:rPr lang="en-GB" dirty="0" smtClean="0">
                <a:latin typeface="Arial" pitchFamily="34" charset="0"/>
                <a:cs typeface="Arial" pitchFamily="34" charset="0"/>
              </a:rPr>
              <a:t>Tingling, strange sensations, déjà vu.</a:t>
            </a:r>
          </a:p>
          <a:p>
            <a:pPr indent="273050">
              <a:buFont typeface="Arial" pitchFamily="34" charset="0"/>
              <a:buChar char="•"/>
            </a:pPr>
            <a:r>
              <a:rPr lang="en-GB" dirty="0" smtClean="0">
                <a:latin typeface="Arial" pitchFamily="34" charset="0"/>
                <a:cs typeface="Arial" pitchFamily="34" charset="0"/>
              </a:rPr>
              <a:t>Rising feeling in the stomach.</a:t>
            </a:r>
          </a:p>
          <a:p>
            <a:pPr indent="273050">
              <a:buFont typeface="Arial" pitchFamily="34" charset="0"/>
              <a:buChar char="•"/>
            </a:pPr>
            <a:r>
              <a:rPr lang="en-GB" dirty="0" smtClean="0">
                <a:latin typeface="Arial" pitchFamily="34" charset="0"/>
                <a:cs typeface="Arial" pitchFamily="34" charset="0"/>
              </a:rPr>
              <a:t>Staring, confusion, or repetitive movements.</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Generalised seizures</a:t>
            </a: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Affect both sides of the brain from the start. Symptoms</a:t>
            </a:r>
            <a:r>
              <a:rPr kumimoji="0" lang="en-GB" b="0" i="0" u="none" strike="noStrike" cap="none" normalizeH="0" dirty="0" smtClean="0">
                <a:ln>
                  <a:noFill/>
                </a:ln>
                <a:solidFill>
                  <a:schemeClr val="tx1"/>
                </a:solidFill>
                <a:effectLst/>
                <a:latin typeface="Arial" pitchFamily="34" charset="0"/>
                <a:ea typeface="Times New Roman" pitchFamily="18"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(Huff and Murr, 2023).</a:t>
            </a:r>
          </a:p>
          <a:p>
            <a:pPr marR="0" lvl="0" indent="273050" algn="l" defTabSz="914400" rtl="0" eaLnBrk="0" fontAlgn="base" latinLnBrk="0" hangingPunct="0">
              <a:lnSpc>
                <a:spcPct val="100000"/>
              </a:lnSpc>
              <a:spcBef>
                <a:spcPct val="0"/>
              </a:spcBef>
              <a:spcAft>
                <a:spcPct val="0"/>
              </a:spcAft>
              <a:buClrTx/>
              <a:buSzTx/>
              <a:buFont typeface="Arial" pitchFamily="34" charset="0"/>
              <a:buChar char="•"/>
              <a:tabLst>
                <a:tab pos="457200" algn="l"/>
              </a:tabLst>
            </a:pPr>
            <a:r>
              <a:rPr lang="en-GB" dirty="0" smtClean="0">
                <a:latin typeface="Arial" pitchFamily="34" charset="0"/>
                <a:ea typeface="Times New Roman" pitchFamily="18" charset="0"/>
                <a:cs typeface="Arial" pitchFamily="34" charset="0"/>
              </a:rPr>
              <a:t>Falling.</a:t>
            </a:r>
          </a:p>
          <a:p>
            <a:pPr marR="0" lvl="0" indent="273050" algn="l" defTabSz="914400" rtl="0" eaLnBrk="0" fontAlgn="base" latinLnBrk="0" hangingPunct="0">
              <a:lnSpc>
                <a:spcPct val="100000"/>
              </a:lnSpc>
              <a:spcBef>
                <a:spcPct val="0"/>
              </a:spcBef>
              <a:spcAft>
                <a:spcPct val="0"/>
              </a:spcAft>
              <a:buClrTx/>
              <a:buSzTx/>
              <a:buFont typeface="Arial" pitchFamily="34" charset="0"/>
              <a:buChar char="•"/>
              <a:tabLst>
                <a:tab pos="457200" algn="l"/>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Sudden</a:t>
            </a:r>
            <a:r>
              <a:rPr kumimoji="0" lang="en-GB" b="0" i="0" u="none" strike="noStrike" cap="none" normalizeH="0" dirty="0" smtClean="0">
                <a:ln>
                  <a:noFill/>
                </a:ln>
                <a:solidFill>
                  <a:schemeClr val="tx1"/>
                </a:solidFill>
                <a:effectLst/>
                <a:latin typeface="Arial" pitchFamily="34" charset="0"/>
                <a:ea typeface="Times New Roman" pitchFamily="18" charset="0"/>
                <a:cs typeface="Arial" pitchFamily="34" charset="0"/>
              </a:rPr>
              <a:t> loss of muscle tone</a:t>
            </a:r>
          </a:p>
          <a:p>
            <a:pPr marR="0" lvl="0" algn="l" defTabSz="914400" rtl="0" eaLnBrk="0" fontAlgn="base" latinLnBrk="0" hangingPunct="0">
              <a:lnSpc>
                <a:spcPct val="100000"/>
              </a:lnSpc>
              <a:spcBef>
                <a:spcPct val="0"/>
              </a:spcBef>
              <a:spcAft>
                <a:spcPct val="0"/>
              </a:spcAft>
              <a:buClrTx/>
              <a:buSzTx/>
              <a:tabLst>
                <a:tab pos="457200" algn="l"/>
              </a:tabLst>
            </a:pPr>
            <a:endParaRPr lang="en-GB" baseline="0" dirty="0" smtClean="0">
              <a:latin typeface="Arial" pitchFamily="34" charset="0"/>
              <a:ea typeface="Times New Roman" pitchFamily="18" charset="0"/>
              <a:cs typeface="Arial" pitchFamily="34" charset="0"/>
            </a:endParaRPr>
          </a:p>
          <a:p>
            <a:pPr marR="0" lvl="0" algn="l" defTabSz="914400" rtl="0" eaLnBrk="0" fontAlgn="base" latinLnBrk="0" hangingPunct="0">
              <a:lnSpc>
                <a:spcPct val="100000"/>
              </a:lnSpc>
              <a:spcBef>
                <a:spcPct val="0"/>
              </a:spcBef>
              <a:spcAft>
                <a:spcPct val="0"/>
              </a:spcAft>
              <a:buClrTx/>
              <a:buSzTx/>
              <a:tabLst>
                <a:tab pos="457200" algn="l"/>
              </a:tabLst>
            </a:pPr>
            <a:r>
              <a:rPr lang="en-GB" b="1" baseline="0" dirty="0" smtClean="0">
                <a:latin typeface="Arial" pitchFamily="34" charset="0"/>
                <a:ea typeface="Times New Roman" pitchFamily="18" charset="0"/>
                <a:cs typeface="Arial" pitchFamily="34" charset="0"/>
              </a:rPr>
              <a:t>Post- seizures</a:t>
            </a:r>
            <a:r>
              <a:rPr lang="en-GB" baseline="0" dirty="0" smtClean="0">
                <a:latin typeface="Arial" pitchFamily="34" charset="0"/>
                <a:ea typeface="Times New Roman" pitchFamily="18" charset="0"/>
                <a:cs typeface="Arial" pitchFamily="34" charset="0"/>
              </a:rPr>
              <a:t>: Individual often experience general confusion,</a:t>
            </a:r>
            <a:r>
              <a:rPr lang="en-GB" dirty="0" smtClean="0">
                <a:latin typeface="Arial" pitchFamily="34" charset="0"/>
                <a:ea typeface="Times New Roman" pitchFamily="18" charset="0"/>
                <a:cs typeface="Arial" pitchFamily="34" charset="0"/>
              </a:rPr>
              <a:t> fatigue and memory loss (Huff and Murr, 2023).</a:t>
            </a: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
        <p:nvSpPr>
          <p:cNvPr id="4" name="Rectangle 3"/>
          <p:cNvSpPr/>
          <p:nvPr/>
        </p:nvSpPr>
        <p:spPr>
          <a:xfrm>
            <a:off x="323528" y="836712"/>
            <a:ext cx="7309320" cy="923330"/>
          </a:xfrm>
          <a:prstGeom prst="rect">
            <a:avLst/>
          </a:prstGeom>
        </p:spPr>
        <p:txBody>
          <a:bodyPr wrap="square">
            <a:spAutoFit/>
          </a:bodyPr>
          <a:lstStyle/>
          <a:p>
            <a:pPr algn="just"/>
            <a:r>
              <a:rPr lang="en-GB" dirty="0" smtClean="0">
                <a:latin typeface="Arial" pitchFamily="34" charset="0"/>
                <a:cs typeface="Arial" pitchFamily="34" charset="0"/>
              </a:rPr>
              <a:t>The initial signs an individual experiences are recurrent, unprovoked seizures resulting from an abnormality in the brain, the nature of which depends on the specific area of ​​the brain involved (NHS, 2025).</a:t>
            </a:r>
            <a:endParaRPr lang="en-GB" dirty="0">
              <a:latin typeface="Arial" pitchFamily="34" charset="0"/>
              <a:cs typeface="Arial" pitchFamily="34" charset="0"/>
            </a:endParaRPr>
          </a:p>
        </p:txBody>
      </p:sp>
      <p:sp>
        <p:nvSpPr>
          <p:cNvPr id="5" name="TextBox 4"/>
          <p:cNvSpPr txBox="1"/>
          <p:nvPr/>
        </p:nvSpPr>
        <p:spPr>
          <a:xfrm>
            <a:off x="179512" y="332656"/>
            <a:ext cx="5472608" cy="400110"/>
          </a:xfrm>
          <a:prstGeom prst="rect">
            <a:avLst/>
          </a:prstGeom>
          <a:noFill/>
        </p:spPr>
        <p:txBody>
          <a:bodyPr wrap="square" rtlCol="0">
            <a:spAutoFit/>
          </a:bodyPr>
          <a:lstStyle/>
          <a:p>
            <a:r>
              <a:rPr lang="en-GB" sz="2000" b="1" dirty="0" smtClean="0">
                <a:solidFill>
                  <a:schemeClr val="accent6">
                    <a:lumMod val="75000"/>
                  </a:schemeClr>
                </a:solidFill>
                <a:latin typeface="Arial" pitchFamily="34" charset="0"/>
                <a:cs typeface="Arial" pitchFamily="34" charset="0"/>
              </a:rPr>
              <a:t>SIGN AND SYMPTOMS</a:t>
            </a:r>
            <a:endParaRPr lang="en-GB" sz="2000" b="1" dirty="0">
              <a:solidFill>
                <a:schemeClr val="accent6">
                  <a:lumMod val="75000"/>
                </a:schemeClr>
              </a:solidFill>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332656"/>
            <a:ext cx="2939592" cy="400110"/>
          </a:xfrm>
          <a:prstGeom prst="rect">
            <a:avLst/>
          </a:prstGeom>
          <a:noFill/>
        </p:spPr>
        <p:txBody>
          <a:bodyPr wrap="square" rtlCol="0">
            <a:spAutoFit/>
          </a:bodyPr>
          <a:lstStyle/>
          <a:p>
            <a:r>
              <a:rPr lang="en-GB" sz="2000" b="1" dirty="0" smtClean="0">
                <a:solidFill>
                  <a:schemeClr val="accent6">
                    <a:lumMod val="75000"/>
                  </a:schemeClr>
                </a:solidFill>
                <a:latin typeface="Arial" pitchFamily="34" charset="0"/>
                <a:cs typeface="Arial" pitchFamily="34" charset="0"/>
              </a:rPr>
              <a:t>Aetiology (Causes) </a:t>
            </a:r>
            <a:endParaRPr lang="en-GB" sz="2000" b="1" dirty="0">
              <a:solidFill>
                <a:schemeClr val="accent6">
                  <a:lumMod val="75000"/>
                </a:schemeClr>
              </a:solidFill>
              <a:latin typeface="Arial" pitchFamily="34" charset="0"/>
              <a:cs typeface="Arial" pitchFamily="34" charset="0"/>
            </a:endParaRPr>
          </a:p>
        </p:txBody>
      </p:sp>
      <p:sp>
        <p:nvSpPr>
          <p:cNvPr id="17409" name="Rectangle 1"/>
          <p:cNvSpPr>
            <a:spLocks noChangeArrowheads="1"/>
          </p:cNvSpPr>
          <p:nvPr/>
        </p:nvSpPr>
        <p:spPr bwMode="auto">
          <a:xfrm>
            <a:off x="323528" y="946805"/>
            <a:ext cx="8568952" cy="258532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fontAlgn="base">
              <a:lnSpc>
                <a:spcPct val="150000"/>
              </a:lnSpc>
              <a:spcBef>
                <a:spcPct val="0"/>
              </a:spcBef>
              <a:spcAft>
                <a:spcPct val="0"/>
              </a:spcAf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Epilepsy is classified as a non-contagious neurological disorder. According to numerous studies, the underlying aetiology remains unidentified in over 50% of cases globally </a:t>
            </a:r>
            <a:r>
              <a:rPr lang="en-GB" dirty="0" smtClean="0">
                <a:latin typeface="Arial" pitchFamily="34" charset="0"/>
                <a:cs typeface="Arial" pitchFamily="34" charset="0"/>
              </a:rPr>
              <a:t>(Shorvon, 2011)</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The potential causes of epilepsy encompass a range of factors, including genetic predispositions, infectious agents, immune-related mechanisms, metabolic disturbances, and instances where the cause is unknown</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(CDC, 2024).</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descr="Causes of epilepsy.jpg"/>
          <p:cNvPicPr>
            <a:picLocks noChangeAspect="1"/>
          </p:cNvPicPr>
          <p:nvPr/>
        </p:nvPicPr>
        <p:blipFill>
          <a:blip r:embed="rId3" cstate="print"/>
          <a:stretch>
            <a:fillRect/>
          </a:stretch>
        </p:blipFill>
        <p:spPr>
          <a:xfrm>
            <a:off x="251520" y="3717032"/>
            <a:ext cx="4032448" cy="2448272"/>
          </a:xfrm>
          <a:prstGeom prst="rect">
            <a:avLst/>
          </a:prstGeom>
        </p:spPr>
      </p:pic>
      <p:sp>
        <p:nvSpPr>
          <p:cNvPr id="7" name="TextBox 6"/>
          <p:cNvSpPr txBox="1"/>
          <p:nvPr/>
        </p:nvSpPr>
        <p:spPr>
          <a:xfrm>
            <a:off x="4211960" y="3789040"/>
            <a:ext cx="4248472" cy="4247317"/>
          </a:xfrm>
          <a:prstGeom prst="rect">
            <a:avLst/>
          </a:prstGeom>
          <a:noFill/>
        </p:spPr>
        <p:txBody>
          <a:bodyPr wrap="square" rtlCol="0">
            <a:spAutoFit/>
          </a:bodyPr>
          <a:lstStyle/>
          <a:p>
            <a:pPr indent="180975">
              <a:lnSpc>
                <a:spcPct val="150000"/>
              </a:lnSpc>
              <a:buFont typeface="Arial" pitchFamily="34" charset="0"/>
              <a:buChar char="•"/>
            </a:pPr>
            <a:r>
              <a:rPr lang="en-GB" dirty="0" smtClean="0">
                <a:latin typeface="Arial" pitchFamily="34" charset="0"/>
                <a:cs typeface="Arial" pitchFamily="34" charset="0"/>
              </a:rPr>
              <a:t>Genetic</a:t>
            </a:r>
          </a:p>
          <a:p>
            <a:pPr indent="180975">
              <a:lnSpc>
                <a:spcPct val="150000"/>
              </a:lnSpc>
              <a:buFont typeface="Arial" pitchFamily="34" charset="0"/>
              <a:buChar char="•"/>
            </a:pPr>
            <a:r>
              <a:rPr lang="en-GB" dirty="0" smtClean="0">
                <a:latin typeface="Arial" pitchFamily="34" charset="0"/>
                <a:cs typeface="Arial" pitchFamily="34" charset="0"/>
              </a:rPr>
              <a:t>Brain injury</a:t>
            </a:r>
          </a:p>
          <a:p>
            <a:pPr indent="180975">
              <a:lnSpc>
                <a:spcPct val="150000"/>
              </a:lnSpc>
              <a:buFont typeface="Arial" pitchFamily="34" charset="0"/>
              <a:buChar char="•"/>
            </a:pPr>
            <a:r>
              <a:rPr lang="en-GB" dirty="0" smtClean="0">
                <a:latin typeface="Arial" pitchFamily="34" charset="0"/>
                <a:cs typeface="Arial" pitchFamily="34" charset="0"/>
              </a:rPr>
              <a:t>Stroke or brain tumour</a:t>
            </a:r>
          </a:p>
          <a:p>
            <a:pPr indent="180975">
              <a:lnSpc>
                <a:spcPct val="150000"/>
              </a:lnSpc>
              <a:buFont typeface="Arial" pitchFamily="34" charset="0"/>
              <a:buChar char="•"/>
            </a:pPr>
            <a:r>
              <a:rPr lang="en-GB" dirty="0" smtClean="0">
                <a:latin typeface="Arial" pitchFamily="34" charset="0"/>
                <a:cs typeface="Arial" pitchFamily="34" charset="0"/>
              </a:rPr>
              <a:t>Infections.</a:t>
            </a:r>
          </a:p>
          <a:p>
            <a:pPr indent="180975">
              <a:lnSpc>
                <a:spcPct val="150000"/>
              </a:lnSpc>
              <a:buFont typeface="Arial" pitchFamily="34" charset="0"/>
              <a:buChar char="•"/>
            </a:pPr>
            <a:r>
              <a:rPr lang="en-GB" dirty="0" smtClean="0">
                <a:latin typeface="Arial" pitchFamily="34" charset="0"/>
                <a:cs typeface="Arial" pitchFamily="34" charset="0"/>
              </a:rPr>
              <a:t>Lack of oxygen to the brain.</a:t>
            </a:r>
          </a:p>
          <a:p>
            <a:pPr indent="180975">
              <a:lnSpc>
                <a:spcPct val="150000"/>
              </a:lnSpc>
              <a:buFont typeface="Arial" pitchFamily="34" charset="0"/>
              <a:buChar char="•"/>
            </a:pPr>
            <a:r>
              <a:rPr lang="en-GB" dirty="0" smtClean="0">
                <a:latin typeface="Arial" pitchFamily="34" charset="0"/>
                <a:cs typeface="Arial" pitchFamily="34" charset="0"/>
              </a:rPr>
              <a:t>Prenatal causes.</a:t>
            </a:r>
          </a:p>
          <a:p>
            <a:pPr indent="180975">
              <a:buFont typeface="Arial" pitchFamily="34" charset="0"/>
              <a:buChar char="•"/>
            </a:pPr>
            <a:endParaRPr lang="en-GB" dirty="0" smtClean="0">
              <a:latin typeface="Arial" pitchFamily="34" charset="0"/>
              <a:cs typeface="Arial" pitchFamily="34" charset="0"/>
            </a:endParaRPr>
          </a:p>
          <a:p>
            <a:pPr indent="180975"/>
            <a:endParaRPr lang="en-GB" dirty="0" smtClean="0">
              <a:latin typeface="Arial" pitchFamily="34" charset="0"/>
              <a:cs typeface="Arial" pitchFamily="34" charset="0"/>
            </a:endParaRPr>
          </a:p>
          <a:p>
            <a:endParaRPr lang="en-GB" dirty="0" smtClean="0"/>
          </a:p>
          <a:p>
            <a:endParaRPr lang="en-GB" dirty="0" smtClean="0"/>
          </a:p>
          <a:p>
            <a:endParaRPr lang="en-GB" dirty="0" smtClean="0"/>
          </a:p>
          <a:p>
            <a:endParaRPr lang="en-GB" dirty="0"/>
          </a:p>
        </p:txBody>
      </p:sp>
      <p:sp>
        <p:nvSpPr>
          <p:cNvPr id="14" name="TextBox 13"/>
          <p:cNvSpPr txBox="1"/>
          <p:nvPr/>
        </p:nvSpPr>
        <p:spPr>
          <a:xfrm>
            <a:off x="2555776" y="6237312"/>
            <a:ext cx="1512168" cy="307777"/>
          </a:xfrm>
          <a:prstGeom prst="rect">
            <a:avLst/>
          </a:prstGeom>
          <a:noFill/>
        </p:spPr>
        <p:txBody>
          <a:bodyPr wrap="square" rtlCol="0">
            <a:spAutoFit/>
          </a:bodyPr>
          <a:lstStyle/>
          <a:p>
            <a:pPr algn="r"/>
            <a:r>
              <a:rPr lang="en-GB" sz="1400" dirty="0" smtClean="0">
                <a:latin typeface="Arial" pitchFamily="34" charset="0"/>
                <a:cs typeface="Arial" pitchFamily="34" charset="0"/>
              </a:rPr>
              <a:t>(CPR, 2022)</a:t>
            </a:r>
            <a:endParaRPr lang="en-GB" sz="1400" dirty="0">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revalence in the UK.png"/>
          <p:cNvPicPr>
            <a:picLocks noChangeAspect="1"/>
          </p:cNvPicPr>
          <p:nvPr/>
        </p:nvPicPr>
        <p:blipFill>
          <a:blip r:embed="rId3" cstate="print"/>
          <a:stretch>
            <a:fillRect/>
          </a:stretch>
        </p:blipFill>
        <p:spPr>
          <a:xfrm>
            <a:off x="5220073" y="1340768"/>
            <a:ext cx="2736304" cy="4247209"/>
          </a:xfrm>
          <a:prstGeom prst="rect">
            <a:avLst/>
          </a:prstGeom>
          <a:ln>
            <a:solidFill>
              <a:schemeClr val="accent6">
                <a:lumMod val="75000"/>
              </a:schemeClr>
            </a:solidFill>
          </a:ln>
          <a:effectLst>
            <a:outerShdw blurRad="63500" sx="102000" sy="102000" algn="ctr" rotWithShape="0">
              <a:prstClr val="black">
                <a:alpha val="40000"/>
              </a:prstClr>
            </a:outerShdw>
            <a:softEdge rad="31750"/>
          </a:effectLst>
        </p:spPr>
      </p:pic>
      <p:sp>
        <p:nvSpPr>
          <p:cNvPr id="3" name="Rectangle 2"/>
          <p:cNvSpPr/>
          <p:nvPr/>
        </p:nvSpPr>
        <p:spPr>
          <a:xfrm>
            <a:off x="251520" y="332656"/>
            <a:ext cx="4572000" cy="400110"/>
          </a:xfrm>
          <a:prstGeom prst="rect">
            <a:avLst/>
          </a:prstGeom>
        </p:spPr>
        <p:txBody>
          <a:bodyPr>
            <a:spAutoFit/>
          </a:bodyPr>
          <a:lstStyle/>
          <a:p>
            <a:r>
              <a:rPr lang="en-GB" sz="2000" b="1" dirty="0" smtClean="0">
                <a:solidFill>
                  <a:schemeClr val="accent6">
                    <a:lumMod val="75000"/>
                  </a:schemeClr>
                </a:solidFill>
                <a:latin typeface="Arial" pitchFamily="34" charset="0"/>
                <a:cs typeface="Arial" pitchFamily="34" charset="0"/>
              </a:rPr>
              <a:t> Prevalence  in the UK </a:t>
            </a:r>
            <a:endParaRPr lang="en-GB" sz="2000" dirty="0">
              <a:solidFill>
                <a:schemeClr val="accent6">
                  <a:lumMod val="75000"/>
                </a:schemeClr>
              </a:solidFill>
              <a:latin typeface="Arial" pitchFamily="34" charset="0"/>
              <a:cs typeface="Arial" pitchFamily="34" charset="0"/>
            </a:endParaRPr>
          </a:p>
        </p:txBody>
      </p:sp>
      <p:sp>
        <p:nvSpPr>
          <p:cNvPr id="4" name="Rectangle 3"/>
          <p:cNvSpPr/>
          <p:nvPr/>
        </p:nvSpPr>
        <p:spPr>
          <a:xfrm>
            <a:off x="179512" y="1340768"/>
            <a:ext cx="4968552" cy="3970318"/>
          </a:xfrm>
          <a:prstGeom prst="rect">
            <a:avLst/>
          </a:prstGeom>
        </p:spPr>
        <p:txBody>
          <a:bodyPr wrap="square">
            <a:spAutoFit/>
          </a:bodyPr>
          <a:lstStyle/>
          <a:p>
            <a:pPr marL="268288" lvl="0" indent="-193675" fontAlgn="base">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The Epilepsy Society reports over 600,000 people living with epilepsy in the UK (Wigglesworth et al., 2023).</a:t>
            </a:r>
          </a:p>
          <a:p>
            <a:pPr marL="268288" lvl="0" indent="-193675" fontAlgn="base">
              <a:spcBef>
                <a:spcPct val="0"/>
              </a:spcBef>
              <a:spcAft>
                <a:spcPct val="0"/>
              </a:spcAft>
            </a:pPr>
            <a:endParaRPr lang="en-GB" dirty="0" smtClean="0">
              <a:latin typeface="Arial" pitchFamily="34" charset="0"/>
              <a:ea typeface="Times New Roman" pitchFamily="18" charset="0"/>
              <a:cs typeface="Arial" pitchFamily="34" charset="0"/>
            </a:endParaRPr>
          </a:p>
          <a:p>
            <a:pPr marL="268288" lvl="0" indent="-193675" eaLnBrk="0" fontAlgn="base" hangingPunct="0">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This equals 1 in every 100 people.</a:t>
            </a:r>
          </a:p>
          <a:p>
            <a:pPr marL="268288" lvl="0" indent="-193675" eaLnBrk="0" fontAlgn="base" hangingPunct="0">
              <a:spcBef>
                <a:spcPct val="0"/>
              </a:spcBef>
              <a:spcAft>
                <a:spcPct val="0"/>
              </a:spcAft>
            </a:pPr>
            <a:endParaRPr lang="en-GB" dirty="0" smtClean="0">
              <a:latin typeface="Arial" pitchFamily="34" charset="0"/>
              <a:ea typeface="Times New Roman" pitchFamily="18" charset="0"/>
              <a:cs typeface="Arial" pitchFamily="34" charset="0"/>
            </a:endParaRPr>
          </a:p>
          <a:p>
            <a:pPr marL="268288" indent="-193675" eaLnBrk="0" fontAlgn="base" hangingPunct="0">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Epilepsy can affect individuals of any age, but it is diagnosed more often in adults than in children. Among people over the age of 65, approximately</a:t>
            </a:r>
            <a:r>
              <a:rPr lang="en-GB" dirty="0" smtClean="0">
                <a:latin typeface="Arial" pitchFamily="34" charset="0"/>
                <a:cs typeface="Arial" pitchFamily="34" charset="0"/>
              </a:rPr>
              <a:t> (Ferro, 2011)</a:t>
            </a:r>
            <a:r>
              <a:rPr lang="en-GB" dirty="0" smtClean="0">
                <a:latin typeface="Arial" pitchFamily="34" charset="0"/>
                <a:ea typeface="Times New Roman" pitchFamily="18" charset="0"/>
                <a:cs typeface="Arial" pitchFamily="34" charset="0"/>
              </a:rPr>
              <a:t>.</a:t>
            </a:r>
          </a:p>
          <a:p>
            <a:pPr marL="268288" indent="-193675" eaLnBrk="0" fontAlgn="base" hangingPunct="0">
              <a:spcBef>
                <a:spcPct val="0"/>
              </a:spcBef>
              <a:spcAft>
                <a:spcPct val="0"/>
              </a:spcAft>
            </a:pPr>
            <a:endParaRPr lang="en-GB" dirty="0" smtClean="0">
              <a:latin typeface="Arial" pitchFamily="34" charset="0"/>
              <a:ea typeface="Times New Roman" pitchFamily="18" charset="0"/>
              <a:cs typeface="Arial" pitchFamily="34" charset="0"/>
            </a:endParaRPr>
          </a:p>
          <a:p>
            <a:pPr marL="268288" lvl="0" indent="-193675" eaLnBrk="0" fontAlgn="base" hangingPunct="0">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 1 in 67 is affected by epilepsy, and 1 in 4 diagnosed individuals falls within this older age group (Wigglesworth et al., 2023).</a:t>
            </a:r>
          </a:p>
        </p:txBody>
      </p:sp>
      <p:sp>
        <p:nvSpPr>
          <p:cNvPr id="6" name="TextBox 5"/>
          <p:cNvSpPr txBox="1"/>
          <p:nvPr/>
        </p:nvSpPr>
        <p:spPr>
          <a:xfrm>
            <a:off x="5724128" y="5517232"/>
            <a:ext cx="2304256" cy="369332"/>
          </a:xfrm>
          <a:prstGeom prst="rect">
            <a:avLst/>
          </a:prstGeom>
          <a:noFill/>
        </p:spPr>
        <p:txBody>
          <a:bodyPr wrap="square" rtlCol="0">
            <a:spAutoFit/>
          </a:bodyPr>
          <a:lstStyle/>
          <a:p>
            <a:pPr algn="r"/>
            <a:r>
              <a:rPr lang="en-GB" dirty="0" smtClean="0"/>
              <a:t>(</a:t>
            </a:r>
            <a:r>
              <a:rPr lang="en-GB" sz="1400" dirty="0" smtClean="0">
                <a:latin typeface="Arial" pitchFamily="34" charset="0"/>
                <a:cs typeface="Arial" pitchFamily="34" charset="0"/>
              </a:rPr>
              <a:t>Momentum, 2026)</a:t>
            </a:r>
            <a:endParaRPr lang="en-GB" sz="1400"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worldwide.png"/>
          <p:cNvPicPr>
            <a:picLocks noChangeAspect="1"/>
          </p:cNvPicPr>
          <p:nvPr/>
        </p:nvPicPr>
        <p:blipFill>
          <a:blip r:embed="rId3" cstate="print"/>
          <a:stretch>
            <a:fillRect/>
          </a:stretch>
        </p:blipFill>
        <p:spPr>
          <a:xfrm>
            <a:off x="323528" y="908720"/>
            <a:ext cx="3744416" cy="5040560"/>
          </a:xfrm>
          <a:prstGeom prst="rect">
            <a:avLst/>
          </a:prstGeom>
        </p:spPr>
      </p:pic>
      <p:sp>
        <p:nvSpPr>
          <p:cNvPr id="2" name="Rectangle 1"/>
          <p:cNvSpPr/>
          <p:nvPr/>
        </p:nvSpPr>
        <p:spPr>
          <a:xfrm>
            <a:off x="3923928" y="548680"/>
            <a:ext cx="5220072" cy="2308324"/>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marL="449263" indent="-352425" eaLnBrk="0" fontAlgn="base" hangingPunct="0">
              <a:spcBef>
                <a:spcPct val="0"/>
              </a:spcBef>
              <a:spcAft>
                <a:spcPct val="0"/>
              </a:spcAft>
              <a:buFont typeface="Arial" pitchFamily="34" charset="0"/>
              <a:buChar char="•"/>
            </a:pPr>
            <a:r>
              <a:rPr lang="en-GB" dirty="0" smtClean="0">
                <a:solidFill>
                  <a:schemeClr val="tx1">
                    <a:lumMod val="85000"/>
                    <a:lumOff val="15000"/>
                  </a:schemeClr>
                </a:solidFill>
                <a:latin typeface="Arial" pitchFamily="34" charset="0"/>
                <a:ea typeface="Times New Roman" pitchFamily="18" charset="0"/>
                <a:cs typeface="Arial" pitchFamily="34" charset="0"/>
              </a:rPr>
              <a:t>This debilitating neurological disorder affects over 50 million people worldwide, regardless of demographic factors</a:t>
            </a:r>
            <a:r>
              <a:rPr lang="en-GB" dirty="0" smtClean="0">
                <a:solidFill>
                  <a:schemeClr val="tx1">
                    <a:lumMod val="85000"/>
                    <a:lumOff val="15000"/>
                  </a:schemeClr>
                </a:solidFill>
                <a:latin typeface="Arial" pitchFamily="34" charset="0"/>
                <a:cs typeface="Arial" pitchFamily="34" charset="0"/>
              </a:rPr>
              <a:t> (Behr et al., 2016)</a:t>
            </a:r>
            <a:r>
              <a:rPr lang="en-GB" dirty="0" smtClean="0">
                <a:solidFill>
                  <a:schemeClr val="tx1">
                    <a:lumMod val="85000"/>
                    <a:lumOff val="15000"/>
                  </a:schemeClr>
                </a:solidFill>
                <a:latin typeface="Arial" pitchFamily="34" charset="0"/>
                <a:ea typeface="Times New Roman" pitchFamily="18" charset="0"/>
                <a:cs typeface="Arial" pitchFamily="34" charset="0"/>
              </a:rPr>
              <a:t>.</a:t>
            </a:r>
          </a:p>
          <a:p>
            <a:pPr marL="449263" lvl="0" indent="-352425" eaLnBrk="0" fontAlgn="base" hangingPunct="0">
              <a:spcBef>
                <a:spcPct val="0"/>
              </a:spcBef>
              <a:spcAft>
                <a:spcPct val="0"/>
              </a:spcAft>
              <a:buFont typeface="Arial" pitchFamily="34" charset="0"/>
              <a:buChar char="•"/>
            </a:pPr>
            <a:endParaRPr lang="en-GB" dirty="0" smtClean="0">
              <a:solidFill>
                <a:schemeClr val="tx1">
                  <a:lumMod val="85000"/>
                  <a:lumOff val="15000"/>
                </a:schemeClr>
              </a:solidFill>
              <a:latin typeface="Arial" pitchFamily="34" charset="0"/>
              <a:ea typeface="Times New Roman" pitchFamily="18" charset="0"/>
              <a:cs typeface="Arial" pitchFamily="34" charset="0"/>
            </a:endParaRPr>
          </a:p>
          <a:p>
            <a:pPr marL="449263" lvl="0" indent="-352425" eaLnBrk="0" fontAlgn="base" hangingPunct="0">
              <a:spcBef>
                <a:spcPct val="0"/>
              </a:spcBef>
              <a:spcAft>
                <a:spcPct val="0"/>
              </a:spcAft>
              <a:buFont typeface="Arial" pitchFamily="34" charset="0"/>
              <a:buChar char="•"/>
            </a:pPr>
            <a:r>
              <a:rPr lang="en-GB" dirty="0" smtClean="0">
                <a:solidFill>
                  <a:schemeClr val="tx1">
                    <a:lumMod val="85000"/>
                    <a:lumOff val="15000"/>
                  </a:schemeClr>
                </a:solidFill>
                <a:latin typeface="Arial" pitchFamily="34" charset="0"/>
                <a:ea typeface="Times New Roman" pitchFamily="18" charset="0"/>
                <a:cs typeface="Arial" pitchFamily="34" charset="0"/>
              </a:rPr>
              <a:t> Research indicates that new cases arise at a rate of 4 to 10 per 1,000 inhabitants (Steer et al., 2014).</a:t>
            </a:r>
          </a:p>
          <a:p>
            <a:pPr marL="449263" lvl="0" indent="-352425" eaLnBrk="0" fontAlgn="base" hangingPunct="0">
              <a:spcBef>
                <a:spcPct val="0"/>
              </a:spcBef>
              <a:spcAft>
                <a:spcPct val="0"/>
              </a:spcAft>
            </a:pPr>
            <a:endParaRPr lang="en-GB" dirty="0" smtClean="0">
              <a:latin typeface="Arial" pitchFamily="34" charset="0"/>
              <a:ea typeface="Times New Roman" pitchFamily="18" charset="0"/>
              <a:cs typeface="Arial" pitchFamily="34" charset="0"/>
            </a:endParaRPr>
          </a:p>
        </p:txBody>
      </p:sp>
      <p:sp>
        <p:nvSpPr>
          <p:cNvPr id="3" name="TextBox 2"/>
          <p:cNvSpPr txBox="1"/>
          <p:nvPr/>
        </p:nvSpPr>
        <p:spPr>
          <a:xfrm>
            <a:off x="539552" y="188640"/>
            <a:ext cx="2304256" cy="400110"/>
          </a:xfrm>
          <a:prstGeom prst="rect">
            <a:avLst/>
          </a:prstGeom>
          <a:noFill/>
        </p:spPr>
        <p:txBody>
          <a:bodyPr wrap="square" rtlCol="0">
            <a:spAutoFit/>
          </a:bodyPr>
          <a:lstStyle/>
          <a:p>
            <a:r>
              <a:rPr lang="en-GB" sz="2000" b="1" dirty="0" smtClean="0">
                <a:solidFill>
                  <a:schemeClr val="accent6">
                    <a:lumMod val="75000"/>
                  </a:schemeClr>
                </a:solidFill>
                <a:latin typeface="Arial" pitchFamily="34" charset="0"/>
                <a:cs typeface="Arial" pitchFamily="34" charset="0"/>
              </a:rPr>
              <a:t>Worldwide</a:t>
            </a:r>
            <a:endParaRPr lang="en-GB" sz="2000" b="1" dirty="0">
              <a:solidFill>
                <a:schemeClr val="accent6">
                  <a:lumMod val="75000"/>
                </a:schemeClr>
              </a:solidFill>
              <a:latin typeface="Arial" pitchFamily="34" charset="0"/>
              <a:cs typeface="Arial" pitchFamily="34" charset="0"/>
            </a:endParaRPr>
          </a:p>
        </p:txBody>
      </p:sp>
      <p:sp>
        <p:nvSpPr>
          <p:cNvPr id="7" name="TextBox 6"/>
          <p:cNvSpPr txBox="1"/>
          <p:nvPr/>
        </p:nvSpPr>
        <p:spPr>
          <a:xfrm>
            <a:off x="395536" y="5877272"/>
            <a:ext cx="2560905" cy="276999"/>
          </a:xfrm>
          <a:prstGeom prst="rect">
            <a:avLst/>
          </a:prstGeom>
          <a:noFill/>
        </p:spPr>
        <p:txBody>
          <a:bodyPr wrap="square" rtlCol="0">
            <a:spAutoFit/>
          </a:bodyPr>
          <a:lstStyle/>
          <a:p>
            <a:r>
              <a:rPr lang="en-GB" sz="1200" dirty="0" smtClean="0">
                <a:latin typeface="Arial" pitchFamily="34" charset="0"/>
                <a:cs typeface="Arial" pitchFamily="34" charset="0"/>
              </a:rPr>
              <a:t>(Samruddhi Yardi, 2024)</a:t>
            </a:r>
            <a:endParaRPr lang="en-GB" sz="1200" dirty="0">
              <a:latin typeface="Arial" pitchFamily="34" charset="0"/>
              <a:cs typeface="Arial" pitchFamily="34" charset="0"/>
            </a:endParaRPr>
          </a:p>
        </p:txBody>
      </p:sp>
      <p:sp>
        <p:nvSpPr>
          <p:cNvPr id="8" name="TextBox 7"/>
          <p:cNvSpPr txBox="1"/>
          <p:nvPr/>
        </p:nvSpPr>
        <p:spPr>
          <a:xfrm>
            <a:off x="3923928" y="2996952"/>
            <a:ext cx="5220072" cy="3693319"/>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449263" lvl="0" indent="-352425" eaLnBrk="0" fontAlgn="base" hangingPunct="0">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Individuals with recurrent seizures experience higher rates of physical and psychiatric co morbidities, as well as increased reliance on healthcare services and elevated mortality rates (Steer et al., 2014).</a:t>
            </a:r>
          </a:p>
          <a:p>
            <a:pPr marL="449263" lvl="0" indent="-352425" eaLnBrk="0" fontAlgn="base" hangingPunct="0">
              <a:spcBef>
                <a:spcPct val="0"/>
              </a:spcBef>
              <a:spcAft>
                <a:spcPct val="0"/>
              </a:spcAft>
              <a:buFont typeface="Arial" pitchFamily="34" charset="0"/>
              <a:buChar char="•"/>
            </a:pPr>
            <a:endParaRPr lang="en-GB" dirty="0" smtClean="0">
              <a:latin typeface="Arial" pitchFamily="34" charset="0"/>
              <a:ea typeface="Calibri" pitchFamily="34" charset="0"/>
              <a:cs typeface="Arial" pitchFamily="34" charset="0"/>
            </a:endParaRPr>
          </a:p>
          <a:p>
            <a:pPr marL="449263" lvl="0" indent="-352425" eaLnBrk="0" fontAlgn="base" hangingPunct="0">
              <a:spcBef>
                <a:spcPct val="0"/>
              </a:spcBef>
              <a:spcAft>
                <a:spcPct val="0"/>
              </a:spcAft>
              <a:buFont typeface="Arial" pitchFamily="34" charset="0"/>
              <a:buChar char="•"/>
            </a:pPr>
            <a:r>
              <a:rPr lang="en-GB" dirty="0" smtClean="0">
                <a:latin typeface="Arial" pitchFamily="34" charset="0"/>
                <a:ea typeface="Calibri" pitchFamily="34" charset="0"/>
                <a:cs typeface="Arial" pitchFamily="34" charset="0"/>
              </a:rPr>
              <a:t>Numerous studies estimate that the reported incidence of new epilepsy cases is lower in high-income countries compared to low-resource countries, which are more heavily affected</a:t>
            </a:r>
            <a:r>
              <a:rPr lang="en-GB" dirty="0" smtClean="0">
                <a:latin typeface="Arial" pitchFamily="34" charset="0"/>
                <a:cs typeface="Arial" pitchFamily="34" charset="0"/>
              </a:rPr>
              <a:t> (</a:t>
            </a:r>
            <a:r>
              <a:rPr lang="en-GB" dirty="0" err="1" smtClean="0">
                <a:latin typeface="Arial" pitchFamily="34" charset="0"/>
                <a:cs typeface="Arial" pitchFamily="34" charset="0"/>
              </a:rPr>
              <a:t>Yemadje</a:t>
            </a:r>
            <a:r>
              <a:rPr lang="en-GB" dirty="0" smtClean="0">
                <a:latin typeface="Arial" pitchFamily="34" charset="0"/>
                <a:cs typeface="Arial" pitchFamily="34" charset="0"/>
              </a:rPr>
              <a:t> et al., 2011)</a:t>
            </a:r>
            <a:r>
              <a:rPr lang="en-GB" dirty="0" smtClean="0">
                <a:latin typeface="Arial" pitchFamily="34" charset="0"/>
                <a:ea typeface="Calibri" pitchFamily="34" charset="0"/>
                <a:cs typeface="Arial" pitchFamily="34" charset="0"/>
              </a:rPr>
              <a:t>. </a:t>
            </a:r>
          </a:p>
          <a:p>
            <a:pPr marL="449263" lvl="0" indent="-352425" eaLnBrk="0" fontAlgn="base" hangingPunct="0">
              <a:spcBef>
                <a:spcPct val="0"/>
              </a:spcBef>
              <a:spcAft>
                <a:spcPct val="0"/>
              </a:spcAft>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404664"/>
            <a:ext cx="3704860" cy="400110"/>
          </a:xfrm>
          <a:prstGeom prst="rect">
            <a:avLst/>
          </a:prstGeom>
          <a:noFill/>
        </p:spPr>
        <p:txBody>
          <a:bodyPr wrap="none" rtlCol="0">
            <a:spAutoFit/>
          </a:bodyPr>
          <a:lstStyle/>
          <a:p>
            <a:r>
              <a:rPr lang="en-GB" sz="2000" b="1" dirty="0" smtClean="0">
                <a:solidFill>
                  <a:schemeClr val="accent6">
                    <a:lumMod val="75000"/>
                  </a:schemeClr>
                </a:solidFill>
                <a:latin typeface="Arial" pitchFamily="34" charset="0"/>
                <a:cs typeface="Arial" pitchFamily="34" charset="0"/>
              </a:rPr>
              <a:t>Economic and Social burden</a:t>
            </a:r>
            <a:endParaRPr lang="en-GB" sz="2000" b="1" dirty="0">
              <a:solidFill>
                <a:schemeClr val="accent6">
                  <a:lumMod val="75000"/>
                </a:schemeClr>
              </a:solidFill>
              <a:latin typeface="Arial" pitchFamily="34" charset="0"/>
              <a:cs typeface="Arial" pitchFamily="34" charset="0"/>
            </a:endParaRPr>
          </a:p>
        </p:txBody>
      </p:sp>
      <p:sp>
        <p:nvSpPr>
          <p:cNvPr id="3073" name="Rectangle 1"/>
          <p:cNvSpPr>
            <a:spLocks noChangeArrowheads="1"/>
          </p:cNvSpPr>
          <p:nvPr/>
        </p:nvSpPr>
        <p:spPr bwMode="auto">
          <a:xfrm>
            <a:off x="683568" y="994518"/>
            <a:ext cx="7560840" cy="4939814"/>
          </a:xfrm>
          <a:prstGeom prst="rect">
            <a:avLst/>
          </a:prstGeom>
          <a:ln>
            <a:headEnd/>
            <a:tailEn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anchor="ctr" anchorCtr="0" compatLnSpc="1">
            <a:prstTxWarp prst="textNoShape">
              <a:avLst/>
            </a:prstTxWarp>
            <a:spAutoFit/>
          </a:bodyPr>
          <a:lstStyle/>
          <a:p>
            <a:pPr marL="274638" marR="0" lvl="0" indent="-274638" algn="l" defTabSz="914400" rtl="0" eaLnBrk="1" fontAlgn="base" latinLnBrk="0" hangingPunct="1">
              <a:lnSpc>
                <a:spcPct val="15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It is estimated that over 60,000 visits to emergency services in the UK each year are related to epileptic seizures. </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274638" marR="0" lvl="0" indent="-274638" algn="l" defTabSz="914400" rtl="0" eaLnBrk="0" fontAlgn="base" latinLnBrk="0" hangingPunct="0">
              <a:lnSpc>
                <a:spcPct val="15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Several interrelated factors contribute to the rising number of seizure admissions, including poor quality of life, mental health issues, social deprivation, and a lack of knowledge about seizure management. </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274638" marR="0" lvl="0" indent="-274638" algn="l" defTabSz="914400" rtl="0" eaLnBrk="0" fontAlgn="base" latinLnBrk="0" hangingPunct="0">
              <a:lnSpc>
                <a:spcPct val="15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healthcare cost associated with epilepsy in the UK amounts to £1.7 billion.</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274638" marR="0" lvl="0" indent="-274638" algn="l" defTabSz="914400" rtl="0" eaLnBrk="0" fontAlgn="base" latinLnBrk="0" hangingPunct="0">
              <a:lnSpc>
                <a:spcPct val="15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Stigma continues to affect individuals diagnosed with epilepsy and their families; therefore, raising public awareness is essential to alleviate the burden posed by this condition. It is crucial to implement strategies that address specific socioeconomic inequalities.</a:t>
            </a:r>
          </a:p>
          <a:p>
            <a:pPr marL="274638" marR="0" lvl="0" indent="-274638" algn="r" defTabSz="914400" rtl="0" eaLnBrk="0" fontAlgn="base" latinLnBrk="0" hangingPunct="0">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(Hassiotis and Shankar, 2024).</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EEG.jpg"/>
          <p:cNvPicPr>
            <a:picLocks noChangeAspect="1"/>
          </p:cNvPicPr>
          <p:nvPr/>
        </p:nvPicPr>
        <p:blipFill>
          <a:blip r:embed="rId3" cstate="print"/>
          <a:stretch>
            <a:fillRect/>
          </a:stretch>
        </p:blipFill>
        <p:spPr>
          <a:xfrm>
            <a:off x="5868144" y="1628800"/>
            <a:ext cx="3275856" cy="3888432"/>
          </a:xfrm>
          <a:prstGeom prst="roundRect">
            <a:avLst>
              <a:gd name="adj" fmla="val 8594"/>
            </a:avLst>
          </a:prstGeom>
          <a:solidFill>
            <a:srgbClr val="FFFFFF">
              <a:shade val="85000"/>
            </a:srgbClr>
          </a:solidFill>
          <a:ln>
            <a:noFill/>
          </a:ln>
          <a:effectLst>
            <a:reflection blurRad="12700" stA="38000" endPos="28000" dist="5000" dir="5400000" sy="-100000" algn="bl" rotWithShape="0"/>
            <a:softEdge rad="31750"/>
          </a:effectLst>
        </p:spPr>
      </p:pic>
      <p:sp>
        <p:nvSpPr>
          <p:cNvPr id="8194" name="Rectangle 2"/>
          <p:cNvSpPr>
            <a:spLocks noChangeArrowheads="1"/>
          </p:cNvSpPr>
          <p:nvPr/>
        </p:nvSpPr>
        <p:spPr bwMode="auto">
          <a:xfrm>
            <a:off x="323528" y="998730"/>
            <a:ext cx="5616624" cy="4939814"/>
          </a:xfrm>
          <a:prstGeom prst="rect">
            <a:avLst/>
          </a:prstGeom>
          <a:ln>
            <a:headEnd/>
            <a:tailEnd/>
          </a:ln>
        </p:spPr>
        <p:style>
          <a:lnRef idx="1">
            <a:schemeClr val="accent4"/>
          </a:lnRef>
          <a:fillRef idx="3">
            <a:schemeClr val="accent4"/>
          </a:fillRef>
          <a:effectRef idx="2">
            <a:schemeClr val="accent4"/>
          </a:effectRef>
          <a:fontRef idx="minor">
            <a:schemeClr val="lt1"/>
          </a:fontRef>
        </p:style>
        <p:txBody>
          <a:bodyPr vert="horz" wrap="square" lIns="91440" tIns="45720" rIns="91440" bIns="45720" numCol="1" anchor="ctr" anchorCtr="0" compatLnSpc="1">
            <a:prstTxWarp prst="textNoShape">
              <a:avLst/>
            </a:prstTxWarp>
            <a:spAutoFit/>
          </a:bodyPr>
          <a:lstStyle/>
          <a:p>
            <a:pPr marL="444500" marR="0" lvl="0" indent="-444500" algn="l" defTabSz="914400" rtl="0" eaLnBrk="1" fontAlgn="base" latinLnBrk="0" hangingPunct="1">
              <a:lnSpc>
                <a:spcPct val="15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In the UK, diagnosing epilepsy involves a specialized assessment, typically conducted by a neurologist, following a first suspected seizure.</a:t>
            </a:r>
          </a:p>
          <a:p>
            <a:pPr marL="444500" marR="0" lvl="0" indent="-444500" algn="l" defTabSz="914400" rtl="0" eaLnBrk="1" fontAlgn="base" latinLnBrk="0" hangingPunct="1">
              <a:lnSpc>
                <a:spcPct val="15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Assessment combines a detailed clinical history, eyewitness accounts, EEG tests, MRI or CT scans, and the exclusion of other potential causes. It is important to note that a single seizure is insufficient for a diagnosis unless tests indicate a high risk of recurrence</a:t>
            </a:r>
            <a:r>
              <a:rPr lang="en-GB" dirty="0" smtClean="0">
                <a:solidFill>
                  <a:schemeClr val="tx1"/>
                </a:solidFill>
                <a:latin typeface="Arial" pitchFamily="34" charset="0"/>
                <a:ea typeface="Times New Roman" pitchFamily="18" charset="0"/>
                <a:cs typeface="Arial" pitchFamily="34" charset="0"/>
              </a:rPr>
              <a:t>.</a:t>
            </a:r>
          </a:p>
          <a:p>
            <a:pPr marL="444500" marR="0" lvl="0" indent="-444500" algn="l" defTabSz="914400" rtl="0" eaLnBrk="1" fontAlgn="base" latinLnBrk="0" hangingPunct="1">
              <a:lnSpc>
                <a:spcPct val="150000"/>
              </a:lnSpc>
              <a:spcBef>
                <a:spcPct val="0"/>
              </a:spcBef>
              <a:spcAft>
                <a:spcPct val="0"/>
              </a:spcAft>
              <a:buClrTx/>
              <a:buSzTx/>
              <a:buFont typeface="Arial" pitchFamily="34" charset="0"/>
              <a:buChar char="•"/>
              <a:tabLst/>
            </a:pPr>
            <a:endParaRPr lang="en-GB" dirty="0" smtClean="0">
              <a:solidFill>
                <a:schemeClr val="tx1"/>
              </a:solidFill>
              <a:latin typeface="Arial" pitchFamily="34" charset="0"/>
              <a:ea typeface="Times New Roman" pitchFamily="18" charset="0"/>
              <a:cs typeface="Arial" pitchFamily="34" charset="0"/>
            </a:endParaRPr>
          </a:p>
          <a:p>
            <a:pPr marL="444500" marR="0" lvl="0" indent="-444500" algn="l" defTabSz="914400" rtl="0" eaLnBrk="1" fontAlgn="base" latinLnBrk="0" hangingPunct="1">
              <a:lnSpc>
                <a:spcPct val="150000"/>
              </a:lnSpc>
              <a:spcBef>
                <a:spcPct val="0"/>
              </a:spcBef>
              <a:spcAft>
                <a:spcPct val="0"/>
              </a:spcAft>
              <a:buClrTx/>
              <a:buSzTx/>
              <a:buFont typeface="Arial" pitchFamily="34" charset="0"/>
              <a:buChar char="•"/>
              <a:tabLst/>
            </a:pPr>
            <a:endParaRPr lang="en-GB" dirty="0" smtClean="0">
              <a:solidFill>
                <a:schemeClr val="tx1"/>
              </a:solidFill>
              <a:latin typeface="Arial" pitchFamily="34" charset="0"/>
              <a:ea typeface="Times New Roman" pitchFamily="18" charset="0"/>
              <a:cs typeface="Arial" pitchFamily="34" charset="0"/>
            </a:endParaRPr>
          </a:p>
          <a:p>
            <a:pPr marL="444500" marR="0" lvl="0" indent="-444500" algn="r" defTabSz="914400" rtl="0" eaLnBrk="1" fontAlgn="base" latinLnBrk="0" hangingPunct="1">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(NHS, 2017)</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
        <p:nvSpPr>
          <p:cNvPr id="8193" name="Rectangle 1"/>
          <p:cNvSpPr>
            <a:spLocks noChangeArrowheads="1"/>
          </p:cNvSpPr>
          <p:nvPr/>
        </p:nvSpPr>
        <p:spPr bwMode="auto">
          <a:xfrm>
            <a:off x="683568" y="332656"/>
            <a:ext cx="4248472"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rgbClr val="E36C0A"/>
                </a:solidFill>
                <a:effectLst/>
                <a:latin typeface="Arial" pitchFamily="34" charset="0"/>
                <a:ea typeface="Calibri" pitchFamily="34" charset="0"/>
                <a:cs typeface="Arial" pitchFamily="34" charset="0"/>
              </a:rPr>
              <a:t>Diagnosis and Initial Assessment </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
        <p:nvSpPr>
          <p:cNvPr id="18433" name="Rectangle 1"/>
          <p:cNvSpPr>
            <a:spLocks noChangeArrowheads="1"/>
          </p:cNvSpPr>
          <p:nvPr/>
        </p:nvSpPr>
        <p:spPr bwMode="auto">
          <a:xfrm>
            <a:off x="7138323" y="5517232"/>
            <a:ext cx="2005677"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Arial" pitchFamily="34" charset="0"/>
                <a:cs typeface="Arial" pitchFamily="34" charset="0"/>
              </a:rPr>
              <a:t>(</a:t>
            </a:r>
            <a:r>
              <a:rPr kumimoji="0" lang="en-US" b="0" i="0" u="none" strike="noStrike" cap="none" normalizeH="0" baseline="0" dirty="0" err="1" smtClean="0">
                <a:ln>
                  <a:noFill/>
                </a:ln>
                <a:solidFill>
                  <a:schemeClr val="tx1"/>
                </a:solidFill>
                <a:effectLst/>
                <a:latin typeface="Arial" pitchFamily="34" charset="0"/>
                <a:cs typeface="Arial" pitchFamily="34" charset="0"/>
              </a:rPr>
              <a:t>Instagram</a:t>
            </a:r>
            <a:r>
              <a:rPr kumimoji="0" lang="en-US" b="0" i="0" u="none" strike="noStrike" cap="none" normalizeH="0" baseline="0" dirty="0" smtClean="0">
                <a:ln>
                  <a:noFill/>
                </a:ln>
                <a:solidFill>
                  <a:schemeClr val="tx1"/>
                </a:solidFill>
                <a:effectLst/>
                <a:latin typeface="Arial" pitchFamily="34" charset="0"/>
                <a:cs typeface="Arial" pitchFamily="34" charset="0"/>
              </a:rPr>
              <a:t>, 2026)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699792" y="3284984"/>
            <a:ext cx="5544616" cy="266429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lvl="0" algn="just"/>
            <a:r>
              <a:rPr lang="en-GB" dirty="0" smtClean="0">
                <a:latin typeface="Arial" pitchFamily="34" charset="0"/>
                <a:ea typeface="Times New Roman" pitchFamily="18" charset="0"/>
                <a:cs typeface="Arial" pitchFamily="34" charset="0"/>
              </a:rPr>
              <a:t>The protocol following an initial seizure necessitates immediate consultation with GP or emergency medical services. For adults, it is essential to seek the expertise of a neurologist, while children should be referred to a paediatrician with specialized knowledge in epilepsy. This approach ensures a thorough and reliable assessment of the condition, contributing to effective management and treatment </a:t>
            </a:r>
            <a:r>
              <a:rPr lang="en-GB" dirty="0" smtClean="0">
                <a:latin typeface="Arial" pitchFamily="34" charset="0"/>
                <a:ea typeface="Times New Roman" pitchFamily="18" charset="0"/>
                <a:cs typeface="Arial" pitchFamily="34" charset="0"/>
              </a:rPr>
              <a:t>strategies (NICE, 2022).</a:t>
            </a:r>
            <a:endParaRPr lang="en-GB" dirty="0" smtClean="0">
              <a:latin typeface="Arial" pitchFamily="34" charset="0"/>
              <a:ea typeface="Times New Roman" pitchFamily="18" charset="0"/>
              <a:cs typeface="Arial" pitchFamily="34" charset="0"/>
            </a:endParaRPr>
          </a:p>
        </p:txBody>
      </p:sp>
      <p:sp>
        <p:nvSpPr>
          <p:cNvPr id="6" name="TextBox 5"/>
          <p:cNvSpPr txBox="1"/>
          <p:nvPr/>
        </p:nvSpPr>
        <p:spPr>
          <a:xfrm>
            <a:off x="251520" y="1052736"/>
            <a:ext cx="5544616" cy="203132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444500" indent="-444500" algn="just" fontAlgn="base">
              <a:spcBef>
                <a:spcPct val="0"/>
              </a:spcBef>
              <a:spcAft>
                <a:spcPct val="0"/>
              </a:spcAft>
            </a:pPr>
            <a:r>
              <a:rPr lang="en-GB" dirty="0" smtClean="0">
                <a:latin typeface="Arial" pitchFamily="34" charset="0"/>
                <a:ea typeface="Times New Roman" pitchFamily="18" charset="0"/>
                <a:cs typeface="Arial" pitchFamily="34" charset="0"/>
              </a:rPr>
              <a:t>	In </a:t>
            </a:r>
            <a:r>
              <a:rPr lang="en-GB" dirty="0" smtClean="0">
                <a:latin typeface="Arial" pitchFamily="34" charset="0"/>
                <a:ea typeface="Times New Roman" pitchFamily="18" charset="0"/>
                <a:cs typeface="Arial" pitchFamily="34" charset="0"/>
              </a:rPr>
              <a:t>the United Kingdom, the clinical assessment of epilepsy is performed by a medical specialist. This assessment is based on studies and strict protocols set by the National Institute for Health and Care Excellence (NICE), along with standard practices followed by the NHS (NICE, 2022).</a:t>
            </a:r>
            <a:endParaRPr lang="en-GB" dirty="0" smtClean="0">
              <a:latin typeface="Arial"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395536" y="188640"/>
            <a:ext cx="2592288" cy="4001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E36C0A"/>
                </a:solidFill>
                <a:effectLst/>
                <a:latin typeface="Arial" pitchFamily="34" charset="0"/>
                <a:ea typeface="Calibri" pitchFamily="34" charset="0"/>
                <a:cs typeface="Arial" pitchFamily="34" charset="0"/>
              </a:rPr>
              <a:t>Management </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0" name="Rectangle 2"/>
          <p:cNvSpPr>
            <a:spLocks noChangeArrowheads="1"/>
          </p:cNvSpPr>
          <p:nvPr/>
        </p:nvSpPr>
        <p:spPr bwMode="auto">
          <a:xfrm>
            <a:off x="323528" y="836712"/>
            <a:ext cx="3816424" cy="4945330"/>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Management of seizure disorders is meticulously coordinated by specialists in the field, with the primary objective of achieving complete seizure freedom. Adhering to the updated NG217 guidelines (2025), this management approach emphasises personalised treatment strategies tailored to individual patient needs. Key components of this framework include ensuring patient safety, facilitating regular follow-up consultations, and providing comprehensive support to enhance overall quality of life (Dickson et al., 2018).</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
        <p:nvSpPr>
          <p:cNvPr id="2051" name="Rectangle 3"/>
          <p:cNvSpPr>
            <a:spLocks noChangeArrowheads="1"/>
          </p:cNvSpPr>
          <p:nvPr/>
        </p:nvSpPr>
        <p:spPr bwMode="auto">
          <a:xfrm>
            <a:off x="4644008" y="908720"/>
            <a:ext cx="4032448" cy="4831072"/>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rgbClr val="E36C0A"/>
                </a:solidFill>
                <a:effectLst/>
                <a:latin typeface="Arial" pitchFamily="34" charset="0"/>
                <a:ea typeface="Times New Roman" pitchFamily="18" charset="0"/>
                <a:cs typeface="Arial" pitchFamily="34" charset="0"/>
              </a:rPr>
              <a:t>Models</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92075" marR="0" lvl="0" indent="-92075"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epilepsy specialist nursing model is a highly effective framework in UK clinical practice for improving outcomes in individuals with epilepsy (Chaplin, 2022).</a:t>
            </a:r>
          </a:p>
          <a:p>
            <a:pPr marL="92075" marR="0" lvl="0" indent="-92075" algn="l"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92075" marR="0" lvl="0" indent="-92075"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Chronic Disease Management (CDM) Model is widely used across the UK for long‑term conditions such as epilepsy. It provides a structured, proactive, and person‑centred framework designed to improve long‑term outcomes, reduce emergency admissions, and empower patients to manage their condition effectively.</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323528" y="188640"/>
            <a:ext cx="6336704" cy="4001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E36C0A"/>
                </a:solidFill>
                <a:effectLst/>
                <a:latin typeface="Arial" pitchFamily="34" charset="0"/>
                <a:ea typeface="Calibri" pitchFamily="34" charset="0"/>
                <a:cs typeface="Arial" pitchFamily="34" charset="0"/>
              </a:rPr>
              <a:t>Treatment option available in the United Kingdom</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descr="treatments epilepsy.jpg"/>
          <p:cNvPicPr>
            <a:picLocks noChangeAspect="1"/>
          </p:cNvPicPr>
          <p:nvPr/>
        </p:nvPicPr>
        <p:blipFill>
          <a:blip r:embed="rId2" cstate="print">
            <a:lum contrast="30000"/>
          </a:blip>
          <a:stretch>
            <a:fillRect/>
          </a:stretch>
        </p:blipFill>
        <p:spPr>
          <a:xfrm>
            <a:off x="4499992" y="836712"/>
            <a:ext cx="4320480" cy="51125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p:cNvSpPr txBox="1"/>
          <p:nvPr/>
        </p:nvSpPr>
        <p:spPr>
          <a:xfrm>
            <a:off x="251520" y="836712"/>
            <a:ext cx="4176464" cy="5078313"/>
          </a:xfrm>
          <a:prstGeom prst="rect">
            <a:avLst/>
          </a:prstGeom>
          <a:noFill/>
        </p:spPr>
        <p:txBody>
          <a:bodyPr wrap="square" rtlCol="0">
            <a:spAutoFit/>
          </a:bodyPr>
          <a:lstStyle/>
          <a:p>
            <a:pPr algn="just"/>
            <a:r>
              <a:rPr lang="en-GB" dirty="0" smtClean="0">
                <a:latin typeface="Arial" pitchFamily="34" charset="0"/>
                <a:cs typeface="Arial" pitchFamily="34" charset="0"/>
              </a:rPr>
              <a:t>In the United Kingdom, epilepsy treatment focuses on individualized care, starting with anti-seizure medications as the primary defence against seizures. For patients who do not achieve adequate control, advanced options such as surgery, neuromodulation, and specialized diets are available. Safety guidelines are strictly enforced, particularly for medications like valproate and topiramate, to protect patient health. This commitment to personalized and safe treatment empowers individuals with epilepsy, helping them regain control of their lives and improve their wellbeing</a:t>
            </a:r>
          </a:p>
          <a:p>
            <a:pPr algn="just"/>
            <a:r>
              <a:rPr lang="en-GB" dirty="0" smtClean="0">
                <a:latin typeface="Arial" pitchFamily="34" charset="0"/>
                <a:cs typeface="Arial" pitchFamily="34" charset="0"/>
              </a:rPr>
              <a:t>(NHS, 2023).</a:t>
            </a:r>
            <a:endParaRPr lang="en-GB" dirty="0">
              <a:latin typeface="Arial" pitchFamily="34" charset="0"/>
              <a:cs typeface="Arial" pitchFamily="34" charset="0"/>
            </a:endParaRPr>
          </a:p>
        </p:txBody>
      </p:sp>
      <p:sp>
        <p:nvSpPr>
          <p:cNvPr id="13313" name="Rectangle 1"/>
          <p:cNvSpPr>
            <a:spLocks noChangeArrowheads="1"/>
          </p:cNvSpPr>
          <p:nvPr/>
        </p:nvSpPr>
        <p:spPr bwMode="auto">
          <a:xfrm rot="10800000" flipV="1">
            <a:off x="6228184" y="6155432"/>
            <a:ext cx="2592288"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(Samanta et al., 2022)</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88640"/>
            <a:ext cx="1765227" cy="400110"/>
          </a:xfrm>
          <a:prstGeom prst="rect">
            <a:avLst/>
          </a:prstGeom>
        </p:spPr>
        <p:txBody>
          <a:bodyPr wrap="none">
            <a:spAutoFit/>
          </a:bodyPr>
          <a:lstStyle/>
          <a:p>
            <a:r>
              <a:rPr lang="en-GB" sz="2000" b="1" dirty="0" smtClean="0">
                <a:solidFill>
                  <a:schemeClr val="accent6">
                    <a:lumMod val="75000"/>
                  </a:schemeClr>
                </a:solidFill>
                <a:latin typeface="Arial" pitchFamily="34" charset="0"/>
                <a:cs typeface="Arial" pitchFamily="34" charset="0"/>
              </a:rPr>
              <a:t>Comorbidity </a:t>
            </a:r>
            <a:endParaRPr lang="en-GB" sz="2000" dirty="0">
              <a:solidFill>
                <a:schemeClr val="accent6">
                  <a:lumMod val="75000"/>
                </a:schemeClr>
              </a:solidFill>
              <a:latin typeface="Arial" pitchFamily="34" charset="0"/>
              <a:cs typeface="Arial" pitchFamily="34" charset="0"/>
            </a:endParaRPr>
          </a:p>
        </p:txBody>
      </p:sp>
      <p:sp>
        <p:nvSpPr>
          <p:cNvPr id="29697" name="Rectangle 1"/>
          <p:cNvSpPr>
            <a:spLocks noChangeArrowheads="1"/>
          </p:cNvSpPr>
          <p:nvPr/>
        </p:nvSpPr>
        <p:spPr bwMode="auto">
          <a:xfrm>
            <a:off x="395536" y="908720"/>
            <a:ext cx="8352928" cy="424731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182563" marR="0" lvl="0" indent="-182563" algn="l" defTabSz="914400" rtl="0" eaLnBrk="1" fontAlgn="base" latinLnBrk="0" hangingPunct="1">
              <a:lnSpc>
                <a:spcPct val="100000"/>
              </a:lnSpc>
              <a:spcBef>
                <a:spcPct val="0"/>
              </a:spcBef>
              <a:spcAft>
                <a:spcPct val="0"/>
              </a:spcAft>
              <a:buClrTx/>
              <a:buSzTx/>
              <a:buFontTx/>
              <a:buNone/>
              <a:tabLst/>
            </a:pPr>
            <a:r>
              <a:rPr lang="en-GB" dirty="0" smtClean="0">
                <a:latin typeface="Arial" pitchFamily="34" charset="0"/>
                <a:ea typeface="Times New Roman" pitchFamily="18"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Epilepsy is often accompanied by various types of comorbidities that affect people with the condition, as well as their overall quality of life; these comorbidities can be categorised into four domains:</a:t>
            </a:r>
          </a:p>
          <a:p>
            <a:pPr marL="182563" marR="0" lvl="0" indent="-182563"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534988" marR="0" lvl="0" indent="-182563" algn="l"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Psychiatric and psychological</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depression and anxiety, psychosis, and Attention Deficit Hyperactivity Disorder (ADHD)</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(Boye, 2025)</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a:t>
            </a:r>
          </a:p>
          <a:p>
            <a:pPr marL="534988" marR="0" lvl="0" indent="-182563" algn="l"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534988" marR="0" lvl="0" indent="-182563" algn="l"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Cognitive and Neurodevelopment</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Memory loss, autism, and intellectual disability (ID)</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(Zhang, Li and Zhou, 2023)</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a:t>
            </a:r>
          </a:p>
          <a:p>
            <a:pPr marL="534988" marR="0" lvl="0" indent="-182563" algn="l" defTabSz="914400" rtl="0" eaLnBrk="0" fontAlgn="base" latinLnBrk="0" hangingPunct="0">
              <a:lnSpc>
                <a:spcPct val="100000"/>
              </a:lnSpc>
              <a:spcBef>
                <a:spcPct val="0"/>
              </a:spcBef>
              <a:spcAft>
                <a:spcPct val="0"/>
              </a:spcAft>
              <a:buClrTx/>
              <a:buSzTx/>
              <a:buFontTx/>
              <a:buChar char="•"/>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534988" marR="0" lvl="0" indent="-182563" algn="l"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Neurological and Somatic:</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Migraine, sleep disorder, dementia, and skeletal health issues (Feldman and Gidal, 2013).</a:t>
            </a:r>
          </a:p>
          <a:p>
            <a:pPr marL="534988" marR="0" lvl="0" indent="-182563" algn="l"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534988" marR="0" lvl="0" indent="-182563" algn="l"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Unexpected Death in Epilepsy</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This is most common in uncontrolled nocturnal generalised tonic-clonic seizures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(Watkins et al., 2022).</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80728"/>
            <a:ext cx="8136904" cy="4247317"/>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a:lnSpc>
                <a:spcPct val="150000"/>
              </a:lnSpc>
            </a:pPr>
            <a:r>
              <a:rPr lang="en-GB" dirty="0" smtClean="0">
                <a:solidFill>
                  <a:schemeClr val="tx1">
                    <a:lumMod val="85000"/>
                    <a:lumOff val="15000"/>
                  </a:schemeClr>
                </a:solidFill>
                <a:latin typeface="Arial" pitchFamily="34" charset="0"/>
                <a:cs typeface="Arial" pitchFamily="34" charset="0"/>
              </a:rPr>
              <a:t> Epilepsy cannot  be prevented, but several public‑health and lifestyle measures can reduce the risk of secondary epilepsy. Preventing head injuries through seatbelts, helmets and fall‑'preventions programmes lowers post‑traumatic epilepsy. Reducing stroke risk by managing blood pressure, diabetes, smoking and cholesterol helps prevent epilepsy in older adults. Vaccination and early treatment of infections reduce infection‑related epilepsy, while good antenatal care and safe delivery practices lower perinatal causes in children. Avoiding excessive alcohol, managing blood sugar and preventing exposure to toxins also reduce metabolic‑related seizures. 								(CDC, 2024)</a:t>
            </a:r>
            <a:endParaRPr lang="en-GB" dirty="0">
              <a:solidFill>
                <a:schemeClr val="tx1">
                  <a:lumMod val="85000"/>
                  <a:lumOff val="15000"/>
                </a:schemeClr>
              </a:solidFill>
              <a:latin typeface="Arial" pitchFamily="34" charset="0"/>
              <a:cs typeface="Arial" pitchFamily="34" charset="0"/>
            </a:endParaRPr>
          </a:p>
        </p:txBody>
      </p:sp>
      <p:sp>
        <p:nvSpPr>
          <p:cNvPr id="4" name="TextBox 3"/>
          <p:cNvSpPr txBox="1"/>
          <p:nvPr/>
        </p:nvSpPr>
        <p:spPr>
          <a:xfrm>
            <a:off x="827584" y="260648"/>
            <a:ext cx="1872208" cy="400110"/>
          </a:xfrm>
          <a:prstGeom prst="rect">
            <a:avLst/>
          </a:prstGeom>
          <a:noFill/>
        </p:spPr>
        <p:txBody>
          <a:bodyPr wrap="square" rtlCol="0">
            <a:spAutoFit/>
          </a:bodyPr>
          <a:lstStyle/>
          <a:p>
            <a:r>
              <a:rPr lang="en-GB" sz="2000" dirty="0" smtClean="0">
                <a:solidFill>
                  <a:schemeClr val="accent6">
                    <a:lumMod val="75000"/>
                  </a:schemeClr>
                </a:solidFill>
                <a:latin typeface="Arial" pitchFamily="34" charset="0"/>
                <a:cs typeface="Arial" pitchFamily="34" charset="0"/>
              </a:rPr>
              <a:t>Prevention</a:t>
            </a:r>
            <a:endParaRPr lang="en-GB" sz="2000" dirty="0">
              <a:solidFill>
                <a:schemeClr val="accent6">
                  <a:lumMod val="75000"/>
                </a:schemeClr>
              </a:solidFill>
              <a:latin typeface="Arial" pitchFamily="34" charset="0"/>
              <a:cs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
          <p:cNvSpPr>
            <a:spLocks noChangeArrowheads="1"/>
          </p:cNvSpPr>
          <p:nvPr/>
        </p:nvSpPr>
        <p:spPr bwMode="auto">
          <a:xfrm>
            <a:off x="323528" y="260648"/>
            <a:ext cx="5616624" cy="9233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rgbClr val="E36C0A"/>
                </a:solidFill>
                <a:effectLst/>
                <a:latin typeface="Arial" pitchFamily="34" charset="0"/>
                <a:ea typeface="Times New Roman" pitchFamily="18" charset="0"/>
                <a:cs typeface="Arial" pitchFamily="34" charset="0"/>
              </a:rPr>
              <a:t>Evaluation of skills, values and behaviours required to provide co-productive care to a person suffering from epilepsy</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
        <p:nvSpPr>
          <p:cNvPr id="4" name="Rectangle 3"/>
          <p:cNvSpPr/>
          <p:nvPr/>
        </p:nvSpPr>
        <p:spPr>
          <a:xfrm>
            <a:off x="251520" y="1412776"/>
            <a:ext cx="4572000" cy="1477328"/>
          </a:xfrm>
          <a:prstGeom prst="rect">
            <a:avLst/>
          </a:prstGeom>
        </p:spPr>
        <p:style>
          <a:lnRef idx="1">
            <a:schemeClr val="accent1"/>
          </a:lnRef>
          <a:fillRef idx="2">
            <a:schemeClr val="accent1"/>
          </a:fillRef>
          <a:effectRef idx="1">
            <a:schemeClr val="accent1"/>
          </a:effectRef>
          <a:fontRef idx="minor">
            <a:schemeClr val="dk1"/>
          </a:fontRef>
        </p:style>
        <p:txBody>
          <a:bodyPr>
            <a:spAutoFit/>
          </a:bodyPr>
          <a:lstStyle/>
          <a:p>
            <a:r>
              <a:rPr lang="en-GB" dirty="0" smtClean="0">
                <a:latin typeface="Arial" pitchFamily="34" charset="0"/>
                <a:cs typeface="Arial" pitchFamily="34" charset="0"/>
              </a:rPr>
              <a:t>Neurologist  skills:</a:t>
            </a:r>
          </a:p>
          <a:p>
            <a:pPr marL="182563" indent="-182563">
              <a:buFont typeface="Arial" pitchFamily="34" charset="0"/>
              <a:buChar char="•"/>
            </a:pPr>
            <a:r>
              <a:rPr lang="en-GB" dirty="0" smtClean="0">
                <a:latin typeface="Arial" pitchFamily="34" charset="0"/>
                <a:cs typeface="Arial" pitchFamily="34" charset="0"/>
              </a:rPr>
              <a:t> Care Risk Communication  </a:t>
            </a:r>
          </a:p>
          <a:p>
            <a:pPr marL="182563" indent="-182563">
              <a:buFont typeface="Arial" pitchFamily="34" charset="0"/>
              <a:buChar char="•"/>
            </a:pPr>
            <a:r>
              <a:rPr lang="en-GB" dirty="0" smtClean="0">
                <a:latin typeface="Arial" pitchFamily="34" charset="0"/>
                <a:cs typeface="Arial" pitchFamily="34" charset="0"/>
              </a:rPr>
              <a:t> Empathetic Inquiry  </a:t>
            </a:r>
          </a:p>
          <a:p>
            <a:pPr marL="182563" indent="-182563">
              <a:buFont typeface="Arial" pitchFamily="34" charset="0"/>
              <a:buChar char="•"/>
            </a:pPr>
            <a:r>
              <a:rPr lang="en-GB" dirty="0" smtClean="0">
                <a:latin typeface="Arial" pitchFamily="34" charset="0"/>
                <a:cs typeface="Arial" pitchFamily="34" charset="0"/>
              </a:rPr>
              <a:t>Plain Language Translation  </a:t>
            </a:r>
          </a:p>
          <a:p>
            <a:pPr marL="182563" indent="-182563">
              <a:buFont typeface="Arial" pitchFamily="34" charset="0"/>
              <a:buChar char="•"/>
            </a:pPr>
            <a:r>
              <a:rPr lang="en-GB" dirty="0" smtClean="0">
                <a:latin typeface="Arial" pitchFamily="34" charset="0"/>
                <a:cs typeface="Arial" pitchFamily="34" charset="0"/>
              </a:rPr>
              <a:t>Co-Designing Action Plans</a:t>
            </a:r>
            <a:endParaRPr lang="en-GB" dirty="0">
              <a:latin typeface="Arial" pitchFamily="34" charset="0"/>
              <a:cs typeface="Arial" pitchFamily="34" charset="0"/>
            </a:endParaRPr>
          </a:p>
        </p:txBody>
      </p:sp>
      <p:sp>
        <p:nvSpPr>
          <p:cNvPr id="5" name="Rectangle 4"/>
          <p:cNvSpPr/>
          <p:nvPr/>
        </p:nvSpPr>
        <p:spPr>
          <a:xfrm>
            <a:off x="4139952" y="2420888"/>
            <a:ext cx="4572000" cy="20313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spAutoFit/>
          </a:bodyPr>
          <a:lstStyle/>
          <a:p>
            <a:r>
              <a:rPr lang="en-GB" dirty="0" smtClean="0">
                <a:solidFill>
                  <a:schemeClr val="tx1">
                    <a:lumMod val="85000"/>
                    <a:lumOff val="15000"/>
                  </a:schemeClr>
                </a:solidFill>
                <a:latin typeface="Arial" pitchFamily="34" charset="0"/>
                <a:cs typeface="Arial" pitchFamily="34" charset="0"/>
              </a:rPr>
              <a:t>Neurologist values:</a:t>
            </a:r>
          </a:p>
          <a:p>
            <a:pPr marL="182563" indent="-182563">
              <a:buFont typeface="Arial" pitchFamily="34" charset="0"/>
              <a:buChar char="•"/>
            </a:pPr>
            <a:r>
              <a:rPr lang="en-GB" dirty="0" smtClean="0">
                <a:solidFill>
                  <a:schemeClr val="tx1">
                    <a:lumMod val="85000"/>
                    <a:lumOff val="15000"/>
                  </a:schemeClr>
                </a:solidFill>
                <a:latin typeface="Arial" pitchFamily="34" charset="0"/>
                <a:cs typeface="Arial" pitchFamily="34" charset="0"/>
              </a:rPr>
              <a:t> Parity in Lived Experience</a:t>
            </a:r>
          </a:p>
          <a:p>
            <a:pPr marL="182563" indent="-182563">
              <a:buFont typeface="Arial" pitchFamily="34" charset="0"/>
              <a:buChar char="•"/>
            </a:pPr>
            <a:r>
              <a:rPr lang="en-GB" dirty="0" smtClean="0">
                <a:solidFill>
                  <a:schemeClr val="tx1">
                    <a:lumMod val="85000"/>
                    <a:lumOff val="15000"/>
                  </a:schemeClr>
                </a:solidFill>
                <a:latin typeface="Arial" pitchFamily="34" charset="0"/>
                <a:cs typeface="Arial" pitchFamily="34" charset="0"/>
              </a:rPr>
              <a:t> Supported Autonomy</a:t>
            </a:r>
          </a:p>
          <a:p>
            <a:pPr marL="182563" indent="-182563">
              <a:buFont typeface="Arial" pitchFamily="34" charset="0"/>
              <a:buChar char="•"/>
            </a:pPr>
            <a:r>
              <a:rPr lang="en-GB" dirty="0" smtClean="0">
                <a:solidFill>
                  <a:schemeClr val="tx1">
                    <a:lumMod val="85000"/>
                    <a:lumOff val="15000"/>
                  </a:schemeClr>
                </a:solidFill>
                <a:latin typeface="Arial" pitchFamily="34" charset="0"/>
                <a:cs typeface="Arial" pitchFamily="34" charset="0"/>
              </a:rPr>
              <a:t>Holistic Well-being</a:t>
            </a:r>
          </a:p>
          <a:p>
            <a:pPr marL="182563" indent="-182563">
              <a:buFont typeface="Arial" pitchFamily="34" charset="0"/>
              <a:buChar char="•"/>
            </a:pPr>
            <a:r>
              <a:rPr lang="en-GB" dirty="0" smtClean="0">
                <a:solidFill>
                  <a:schemeClr val="tx1">
                    <a:lumMod val="85000"/>
                    <a:lumOff val="15000"/>
                  </a:schemeClr>
                </a:solidFill>
                <a:latin typeface="Arial" pitchFamily="34" charset="0"/>
                <a:cs typeface="Arial" pitchFamily="34" charset="0"/>
              </a:rPr>
              <a:t>Cultural Humility</a:t>
            </a:r>
          </a:p>
          <a:p>
            <a:r>
              <a:rPr lang="en-GB" dirty="0" smtClean="0">
                <a:solidFill>
                  <a:schemeClr val="tx1">
                    <a:lumMod val="85000"/>
                    <a:lumOff val="15000"/>
                  </a:schemeClr>
                </a:solidFill>
                <a:latin typeface="Arial" pitchFamily="34" charset="0"/>
                <a:ea typeface="Times New Roman" pitchFamily="18" charset="0"/>
                <a:cs typeface="Arial" pitchFamily="34" charset="0"/>
              </a:rPr>
              <a:t>		(Boele and et al., 2025)</a:t>
            </a:r>
            <a:endParaRPr lang="en-GB" dirty="0" smtClean="0">
              <a:solidFill>
                <a:schemeClr val="tx1">
                  <a:lumMod val="85000"/>
                  <a:lumOff val="15000"/>
                </a:schemeClr>
              </a:solidFill>
              <a:latin typeface="Arial" pitchFamily="34" charset="0"/>
              <a:ea typeface="Calibri" pitchFamily="34" charset="0"/>
              <a:cs typeface="Arial" pitchFamily="34" charset="0"/>
            </a:endParaRPr>
          </a:p>
          <a:p>
            <a:endParaRPr lang="en-GB" dirty="0"/>
          </a:p>
        </p:txBody>
      </p:sp>
      <p:sp>
        <p:nvSpPr>
          <p:cNvPr id="6" name="Rectangle 5"/>
          <p:cNvSpPr/>
          <p:nvPr/>
        </p:nvSpPr>
        <p:spPr>
          <a:xfrm>
            <a:off x="2987824" y="5805264"/>
            <a:ext cx="4572000" cy="584775"/>
          </a:xfrm>
          <a:prstGeom prst="rect">
            <a:avLst/>
          </a:prstGeom>
        </p:spPr>
        <p:txBody>
          <a:bodyPr>
            <a:spAutoFit/>
          </a:bodyPr>
          <a:lstStyle/>
          <a:p>
            <a:r>
              <a:rPr lang="en-GB" sz="1600" dirty="0" smtClean="0">
                <a:latin typeface="Arial" pitchFamily="34" charset="0"/>
                <a:ea typeface="Times New Roman" pitchFamily="18" charset="0"/>
                <a:cs typeface="Arial" pitchFamily="34" charset="0"/>
              </a:rPr>
              <a:t>(The Royal College of Paediatrics and Child Health, 2024).</a:t>
            </a:r>
            <a:endParaRPr lang="en-GB" sz="1600" dirty="0"/>
          </a:p>
        </p:txBody>
      </p:sp>
      <p:sp>
        <p:nvSpPr>
          <p:cNvPr id="7" name="Rectangle 6"/>
          <p:cNvSpPr/>
          <p:nvPr/>
        </p:nvSpPr>
        <p:spPr>
          <a:xfrm>
            <a:off x="251520" y="4077072"/>
            <a:ext cx="4572000" cy="1477328"/>
          </a:xfrm>
          <a:prstGeom prst="rect">
            <a:avLst/>
          </a:prstGeom>
        </p:spPr>
        <p:style>
          <a:lnRef idx="0">
            <a:schemeClr val="accent2"/>
          </a:lnRef>
          <a:fillRef idx="3">
            <a:schemeClr val="accent2"/>
          </a:fillRef>
          <a:effectRef idx="3">
            <a:schemeClr val="accent2"/>
          </a:effectRef>
          <a:fontRef idx="minor">
            <a:schemeClr val="lt1"/>
          </a:fontRef>
        </p:style>
        <p:txBody>
          <a:bodyPr>
            <a:spAutoFit/>
          </a:bodyPr>
          <a:lstStyle/>
          <a:p>
            <a:r>
              <a:rPr lang="en-GB" dirty="0" smtClean="0">
                <a:solidFill>
                  <a:schemeClr val="tx1">
                    <a:lumMod val="85000"/>
                    <a:lumOff val="15000"/>
                  </a:schemeClr>
                </a:solidFill>
                <a:latin typeface="Arial" pitchFamily="34" charset="0"/>
                <a:cs typeface="Arial" pitchFamily="34" charset="0"/>
              </a:rPr>
              <a:t> Neurologist behaviours:</a:t>
            </a:r>
          </a:p>
          <a:p>
            <a:pPr marL="274638" indent="-182563">
              <a:buFont typeface="Arial" pitchFamily="34" charset="0"/>
              <a:buChar char="•"/>
              <a:tabLst>
                <a:tab pos="182563" algn="l"/>
              </a:tabLst>
            </a:pPr>
            <a:r>
              <a:rPr lang="en-GB" dirty="0" smtClean="0">
                <a:solidFill>
                  <a:schemeClr val="tx1">
                    <a:lumMod val="85000"/>
                    <a:lumOff val="15000"/>
                  </a:schemeClr>
                </a:solidFill>
                <a:latin typeface="Arial" pitchFamily="34" charset="0"/>
                <a:cs typeface="Arial" pitchFamily="34" charset="0"/>
              </a:rPr>
              <a:t>Shared Agenda Setting</a:t>
            </a:r>
          </a:p>
          <a:p>
            <a:pPr marL="274638" indent="-182563">
              <a:buFont typeface="Arial" pitchFamily="34" charset="0"/>
              <a:buChar char="•"/>
              <a:tabLst>
                <a:tab pos="182563" algn="l"/>
              </a:tabLst>
            </a:pPr>
            <a:r>
              <a:rPr lang="en-GB" dirty="0" smtClean="0">
                <a:solidFill>
                  <a:schemeClr val="tx1">
                    <a:lumMod val="85000"/>
                    <a:lumOff val="15000"/>
                  </a:schemeClr>
                </a:solidFill>
                <a:latin typeface="Arial" pitchFamily="34" charset="0"/>
                <a:cs typeface="Arial" pitchFamily="34" charset="0"/>
              </a:rPr>
              <a:t>Biopsychosocial Framing</a:t>
            </a:r>
          </a:p>
          <a:p>
            <a:pPr marL="274638" indent="-182563">
              <a:buFont typeface="Arial" pitchFamily="34" charset="0"/>
              <a:buChar char="•"/>
              <a:tabLst>
                <a:tab pos="182563" algn="l"/>
              </a:tabLst>
            </a:pPr>
            <a:r>
              <a:rPr lang="en-GB" dirty="0" smtClean="0">
                <a:solidFill>
                  <a:schemeClr val="tx1">
                    <a:lumMod val="85000"/>
                    <a:lumOff val="15000"/>
                  </a:schemeClr>
                </a:solidFill>
                <a:latin typeface="Arial" pitchFamily="34" charset="0"/>
                <a:cs typeface="Arial" pitchFamily="34" charset="0"/>
              </a:rPr>
              <a:t>Transparent Documenting</a:t>
            </a:r>
          </a:p>
          <a:p>
            <a:pPr marL="274638" indent="-182563">
              <a:buFont typeface="Arial" pitchFamily="34" charset="0"/>
              <a:buChar char="•"/>
              <a:tabLst>
                <a:tab pos="182563" algn="l"/>
              </a:tabLst>
            </a:pPr>
            <a:r>
              <a:rPr lang="en-GB" dirty="0" smtClean="0">
                <a:solidFill>
                  <a:schemeClr val="tx1">
                    <a:lumMod val="85000"/>
                    <a:lumOff val="15000"/>
                  </a:schemeClr>
                </a:solidFill>
                <a:latin typeface="Arial" pitchFamily="34" charset="0"/>
                <a:cs typeface="Arial" pitchFamily="34" charset="0"/>
              </a:rPr>
              <a:t>Flexible Consultation Management</a:t>
            </a:r>
            <a:endParaRPr lang="en-GB" dirty="0">
              <a:solidFill>
                <a:schemeClr val="tx1">
                  <a:lumMod val="85000"/>
                  <a:lumOff val="15000"/>
                </a:schemeClr>
              </a:solidFill>
              <a:latin typeface="Arial" pitchFamily="34" charset="0"/>
              <a:cs typeface="Arial"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1"/>
          <p:cNvSpPr>
            <a:spLocks noChangeArrowheads="1"/>
          </p:cNvSpPr>
          <p:nvPr/>
        </p:nvSpPr>
        <p:spPr bwMode="auto">
          <a:xfrm>
            <a:off x="179512" y="260648"/>
            <a:ext cx="5580112" cy="70788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E36C0A"/>
                </a:solidFill>
                <a:effectLst/>
                <a:latin typeface="Arial" pitchFamily="34" charset="0"/>
                <a:ea typeface="Calibri" pitchFamily="34" charset="0"/>
                <a:cs typeface="Arial" pitchFamily="34" charset="0"/>
              </a:rPr>
              <a:t>Recommendation based on the six component of Personalised Care Model</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sp>
        <p:nvSpPr>
          <p:cNvPr id="32770" name="Rectangle 2"/>
          <p:cNvSpPr>
            <a:spLocks noChangeArrowheads="1"/>
          </p:cNvSpPr>
          <p:nvPr/>
        </p:nvSpPr>
        <p:spPr bwMode="auto">
          <a:xfrm>
            <a:off x="323528" y="1196752"/>
            <a:ext cx="8496944" cy="424731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342900" marR="0" lvl="0" indent="-342900" algn="l" defTabSz="914400" rtl="0" eaLnBrk="1" fontAlgn="base" latinLnBrk="0" hangingPunct="1">
              <a:spcBef>
                <a:spcPct val="0"/>
              </a:spcBef>
              <a:spcAft>
                <a:spcPct val="0"/>
              </a:spcAft>
              <a:buClrTx/>
              <a:buSzTx/>
              <a:buFont typeface="+mj-lt"/>
              <a:buAutoNum type="arabicPeriod"/>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Shared decision-making</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enhances epilepsy care by ensuring patients thoroughly understand their condition, treatment options, associated risks, and lifestyle implications. This approach leads to improved adherence, fewer misunderstandings, and greater confidence in managing seizures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(Spanos et al., 2024)</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a:t>
            </a:r>
          </a:p>
          <a:p>
            <a:pPr marL="342900" marR="0" lvl="0" indent="-342900" algn="l" defTabSz="914400" rtl="0" eaLnBrk="1" fontAlgn="base" latinLnBrk="0" hangingPunct="1">
              <a:spcBef>
                <a:spcPct val="0"/>
              </a:spcBef>
              <a:spcAft>
                <a:spcPct val="0"/>
              </a:spcAft>
              <a:buClrTx/>
              <a:buSzTx/>
              <a:buFont typeface="+mj-lt"/>
              <a:buAutoNum type="arabicPeriod"/>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Personalized care planning</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is a continuous, patient-centred process in which individuals with epilepsy, their clinicians, and, when appropriate, their family members or caregivers collaborate to develop a clear, written plan. This plan guides daily management, emergency responses, and long-term goals (Innovate Care Group, 2025).</a:t>
            </a:r>
          </a:p>
          <a:p>
            <a:pPr marL="342900" marR="0" lvl="0" indent="-342900" algn="l" defTabSz="914400" rtl="0" eaLnBrk="0" fontAlgn="base" latinLnBrk="0" hangingPunct="0">
              <a:spcBef>
                <a:spcPct val="0"/>
              </a:spcBef>
              <a:spcAft>
                <a:spcPct val="0"/>
              </a:spcAft>
              <a:buClrTx/>
              <a:buSzTx/>
              <a:buFont typeface="+mj-lt"/>
              <a:buAutoNum type="arabicPeriod"/>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Supported self-management</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in epilepsy equips individuals with the knowledge, skills, confidence, and tools necessary to manage their condition on a day-to-day basis (NICE, 2022).</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
        <p:nvSpPr>
          <p:cNvPr id="4" name="Down Arrow 3"/>
          <p:cNvSpPr/>
          <p:nvPr/>
        </p:nvSpPr>
        <p:spPr>
          <a:xfrm>
            <a:off x="4283968" y="5517232"/>
            <a:ext cx="864096" cy="11521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751344"/>
            <a:ext cx="8568952" cy="3693319"/>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marL="342900" lvl="0" indent="-342900" eaLnBrk="0" fontAlgn="base" hangingPunct="0">
              <a:spcBef>
                <a:spcPct val="0"/>
              </a:spcBef>
              <a:spcAft>
                <a:spcPct val="0"/>
              </a:spcAft>
              <a:buFont typeface="+mj-lt"/>
              <a:buAutoNum type="arabicPeriod" startAt="4"/>
            </a:pPr>
            <a:r>
              <a:rPr lang="en-GB" b="1" dirty="0" smtClean="0">
                <a:solidFill>
                  <a:schemeClr val="tx1">
                    <a:lumMod val="85000"/>
                    <a:lumOff val="15000"/>
                  </a:schemeClr>
                </a:solidFill>
                <a:latin typeface="Arial" pitchFamily="34" charset="0"/>
                <a:ea typeface="Calibri" pitchFamily="34" charset="0"/>
                <a:cs typeface="Arial" pitchFamily="34" charset="0"/>
              </a:rPr>
              <a:t>Social prescribing:</a:t>
            </a:r>
            <a:r>
              <a:rPr lang="en-GB" dirty="0" smtClean="0">
                <a:solidFill>
                  <a:schemeClr val="tx1">
                    <a:lumMod val="85000"/>
                    <a:lumOff val="15000"/>
                  </a:schemeClr>
                </a:solidFill>
                <a:latin typeface="Arial" pitchFamily="34" charset="0"/>
                <a:ea typeface="Calibri" pitchFamily="34" charset="0"/>
                <a:cs typeface="Arial" pitchFamily="34" charset="0"/>
              </a:rPr>
              <a:t> enables GPs, epilepsy specialist nurses, and other clinicians to refer patients to community activities, support networks, and well-being services that address the social, emotional, and practical challenges of living with epilepsy (Spanos et al., 2024).</a:t>
            </a:r>
          </a:p>
          <a:p>
            <a:pPr marL="342900" lvl="0" indent="-342900" eaLnBrk="0" fontAlgn="base" hangingPunct="0">
              <a:spcBef>
                <a:spcPct val="0"/>
              </a:spcBef>
              <a:spcAft>
                <a:spcPct val="0"/>
              </a:spcAft>
              <a:buFont typeface="+mj-lt"/>
              <a:buAutoNum type="arabicPeriod" startAt="4"/>
            </a:pPr>
            <a:endParaRPr lang="en-GB" dirty="0" smtClean="0">
              <a:solidFill>
                <a:schemeClr val="tx1">
                  <a:lumMod val="85000"/>
                  <a:lumOff val="15000"/>
                </a:schemeClr>
              </a:solidFill>
              <a:latin typeface="Arial" pitchFamily="34" charset="0"/>
              <a:cs typeface="Arial" pitchFamily="34" charset="0"/>
            </a:endParaRPr>
          </a:p>
          <a:p>
            <a:pPr marL="342900" lvl="0" indent="-342900" eaLnBrk="0" fontAlgn="base" hangingPunct="0">
              <a:spcBef>
                <a:spcPct val="0"/>
              </a:spcBef>
              <a:spcAft>
                <a:spcPct val="0"/>
              </a:spcAft>
              <a:buFont typeface="+mj-lt"/>
              <a:buAutoNum type="arabicPeriod" startAt="4"/>
            </a:pPr>
            <a:r>
              <a:rPr lang="en-GB" b="1" dirty="0" smtClean="0">
                <a:solidFill>
                  <a:schemeClr val="tx1">
                    <a:lumMod val="85000"/>
                    <a:lumOff val="15000"/>
                  </a:schemeClr>
                </a:solidFill>
                <a:latin typeface="Arial" pitchFamily="34" charset="0"/>
                <a:ea typeface="Calibri" pitchFamily="34" charset="0"/>
                <a:cs typeface="Arial" pitchFamily="34" charset="0"/>
              </a:rPr>
              <a:t>Care coordination in epilepsy:</a:t>
            </a:r>
            <a:r>
              <a:rPr lang="en-GB" dirty="0" smtClean="0">
                <a:solidFill>
                  <a:schemeClr val="tx1">
                    <a:lumMod val="85000"/>
                    <a:lumOff val="15000"/>
                  </a:schemeClr>
                </a:solidFill>
                <a:latin typeface="Arial" pitchFamily="34" charset="0"/>
                <a:ea typeface="Calibri" pitchFamily="34" charset="0"/>
                <a:cs typeface="Arial" pitchFamily="34" charset="0"/>
              </a:rPr>
              <a:t> ensures that all professionals involved such as neurologists, epilepsy specialist nurses, GPs, mental health teams, social care, schools, and emergency services work together to provide timely support (NICE, 2022) .</a:t>
            </a:r>
          </a:p>
          <a:p>
            <a:pPr marL="342900" lvl="0" indent="-342900" eaLnBrk="0" fontAlgn="base" hangingPunct="0">
              <a:spcBef>
                <a:spcPct val="0"/>
              </a:spcBef>
              <a:spcAft>
                <a:spcPct val="0"/>
              </a:spcAft>
              <a:buFont typeface="+mj-lt"/>
              <a:buAutoNum type="arabicPeriod" startAt="4"/>
            </a:pPr>
            <a:endParaRPr lang="en-GB" dirty="0" smtClean="0">
              <a:solidFill>
                <a:schemeClr val="tx1">
                  <a:lumMod val="85000"/>
                  <a:lumOff val="15000"/>
                </a:schemeClr>
              </a:solidFill>
              <a:latin typeface="Arial" pitchFamily="34" charset="0"/>
              <a:cs typeface="Arial" pitchFamily="34" charset="0"/>
            </a:endParaRPr>
          </a:p>
          <a:p>
            <a:pPr marL="342900" lvl="0" indent="-342900" eaLnBrk="0" fontAlgn="base" hangingPunct="0">
              <a:spcBef>
                <a:spcPct val="0"/>
              </a:spcBef>
              <a:spcAft>
                <a:spcPct val="0"/>
              </a:spcAft>
              <a:buFont typeface="+mj-lt"/>
              <a:buAutoNum type="arabicPeriod" startAt="4"/>
            </a:pPr>
            <a:r>
              <a:rPr lang="en-GB" b="1" dirty="0" smtClean="0">
                <a:solidFill>
                  <a:schemeClr val="tx1">
                    <a:lumMod val="85000"/>
                    <a:lumOff val="15000"/>
                  </a:schemeClr>
                </a:solidFill>
                <a:latin typeface="Arial" pitchFamily="34" charset="0"/>
                <a:ea typeface="Calibri" pitchFamily="34" charset="0"/>
                <a:cs typeface="Arial" pitchFamily="34" charset="0"/>
              </a:rPr>
              <a:t>Personal Health Budgets (PHBs)</a:t>
            </a:r>
            <a:r>
              <a:rPr lang="en-GB" dirty="0" smtClean="0">
                <a:solidFill>
                  <a:schemeClr val="tx1">
                    <a:lumMod val="85000"/>
                    <a:lumOff val="15000"/>
                  </a:schemeClr>
                </a:solidFill>
                <a:latin typeface="Arial" pitchFamily="34" charset="0"/>
                <a:ea typeface="Calibri" pitchFamily="34" charset="0"/>
                <a:cs typeface="Arial" pitchFamily="34" charset="0"/>
              </a:rPr>
              <a:t>: offer individuals with epilepsy flexible, personalized funding to meet needs that traditional services may not fully address (NICE, 2022).</a:t>
            </a:r>
            <a:endParaRPr lang="en-GB" dirty="0" smtClean="0">
              <a:solidFill>
                <a:schemeClr val="tx1">
                  <a:lumMod val="85000"/>
                  <a:lumOff val="15000"/>
                </a:schemeClr>
              </a:solidFill>
              <a:latin typeface="Arial" pitchFamily="34" charset="0"/>
              <a:cs typeface="Arial" pitchFamily="34" charset="0"/>
            </a:endParaRPr>
          </a:p>
        </p:txBody>
      </p:sp>
      <p:pic>
        <p:nvPicPr>
          <p:cNvPr id="34818" name="Picture 2" descr="How to Write Thank-You Letters to Nonprofit Volunteers"/>
          <p:cNvPicPr>
            <a:picLocks noChangeAspect="1" noChangeArrowheads="1"/>
          </p:cNvPicPr>
          <p:nvPr/>
        </p:nvPicPr>
        <p:blipFill>
          <a:blip r:embed="rId2" cstate="print"/>
          <a:srcRect/>
          <a:stretch>
            <a:fillRect/>
          </a:stretch>
        </p:blipFill>
        <p:spPr bwMode="auto">
          <a:xfrm>
            <a:off x="179512" y="4725144"/>
            <a:ext cx="8640960" cy="1909986"/>
          </a:xfrm>
          <a:prstGeom prst="rect">
            <a:avLst/>
          </a:prstGeom>
          <a:ln>
            <a:noFill/>
          </a:ln>
          <a:effectLst>
            <a:softEdge rad="112500"/>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9512" y="260648"/>
            <a:ext cx="2304256" cy="400110"/>
          </a:xfrm>
          <a:prstGeom prst="rect">
            <a:avLst/>
          </a:prstGeom>
          <a:noFill/>
        </p:spPr>
        <p:txBody>
          <a:bodyPr wrap="square" rtlCol="0">
            <a:spAutoFit/>
          </a:bodyPr>
          <a:lstStyle/>
          <a:p>
            <a:r>
              <a:rPr lang="en-GB" sz="2000" b="1" dirty="0" smtClean="0">
                <a:solidFill>
                  <a:schemeClr val="accent6">
                    <a:lumMod val="75000"/>
                  </a:schemeClr>
                </a:solidFill>
                <a:latin typeface="Arial" pitchFamily="34" charset="0"/>
                <a:cs typeface="Arial" pitchFamily="34" charset="0"/>
              </a:rPr>
              <a:t>References</a:t>
            </a:r>
            <a:endParaRPr lang="en-GB" sz="2000" b="1" dirty="0">
              <a:solidFill>
                <a:schemeClr val="accent6">
                  <a:lumMod val="75000"/>
                </a:schemeClr>
              </a:solidFill>
              <a:latin typeface="Arial" pitchFamily="34" charset="0"/>
              <a:cs typeface="Arial" pitchFamily="34" charset="0"/>
            </a:endParaRPr>
          </a:p>
        </p:txBody>
      </p:sp>
      <p:sp>
        <p:nvSpPr>
          <p:cNvPr id="9219" name="Rectangle 3"/>
          <p:cNvSpPr>
            <a:spLocks noChangeArrowheads="1"/>
          </p:cNvSpPr>
          <p:nvPr/>
        </p:nvSpPr>
        <p:spPr bwMode="auto">
          <a:xfrm>
            <a:off x="251520" y="553858"/>
            <a:ext cx="8712968" cy="624786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Admin, E. (2019).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Causes of Epilepsy | epilepsy research institute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(online)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epilepsy-institute.org.uk</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Available at: </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2"/>
              </a:rPr>
              <a:t>https://epilepsy-institute.org.uk/eri/about-epilepsy/causes/</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22 July 2026).</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Balestrini</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S.,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Arzimanoglou</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Blümcke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I.,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Scheffer</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I.E.,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Wiebe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S.,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Zelano</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J. and Walker, M.C. (2021). The aetiologies of epilepsy.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Epileptic disorders</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(online) 23(1), pp.1–16. doi:10.1684/epd.2021.1255.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Behr, C.,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Goltzene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M.A.,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Kosmalski</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G., Hirsch, E. and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Ryvlin</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P. (2016). Epidemiology of epilepsy.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Revue </a:t>
            </a:r>
            <a:r>
              <a:rPr kumimoji="0" lang="en-GB" sz="1600" b="0" i="1" u="none" strike="noStrike" cap="none" normalizeH="0" baseline="0" dirty="0" err="1" smtClean="0">
                <a:ln>
                  <a:noFill/>
                </a:ln>
                <a:solidFill>
                  <a:schemeClr val="tx1"/>
                </a:solidFill>
                <a:effectLst/>
                <a:latin typeface="Arial" pitchFamily="34" charset="0"/>
                <a:ea typeface="Calibri" pitchFamily="34" charset="0"/>
                <a:cs typeface="Arial" pitchFamily="34" charset="0"/>
              </a:rPr>
              <a:t>neurologique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lang="en-GB" sz="1600" dirty="0" smtClean="0">
                <a:latin typeface="Arial" pitchFamily="34" charset="0"/>
                <a:ea typeface="Calibri" pitchFamily="34" charset="0"/>
                <a:cs typeface="Arial" pitchFamily="34" charset="0"/>
              </a:rPr>
              <a:t>(</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online) 172(1), pp.27–36. doi:10.1016/j.neurol.2015.11.003.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Boele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F. et al., (2025). Health-related quality of life and unmet needs of people with epilepsy and their family caregivers: A systematic scoping review.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Epilepsy &amp; </a:t>
            </a:r>
            <a:r>
              <a:rPr kumimoji="0" lang="en-GB" sz="1600" b="0" i="1" u="none" strike="noStrike" cap="none" normalizeH="0" baseline="0" dirty="0" err="1" smtClean="0">
                <a:ln>
                  <a:noFill/>
                </a:ln>
                <a:solidFill>
                  <a:schemeClr val="tx1"/>
                </a:solidFill>
                <a:effectLst/>
                <a:latin typeface="Arial" pitchFamily="34" charset="0"/>
                <a:ea typeface="Calibri" pitchFamily="34" charset="0"/>
                <a:cs typeface="Arial" pitchFamily="34" charset="0"/>
              </a:rPr>
              <a:t>behavior</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(online)171, p.110601. doi:10.1016/j.yebeh.2025.110601.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Boye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T. (2025).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Psychiatric co morbidities in Epilepsy</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(online) </a:t>
            </a:r>
            <a:r>
              <a:rPr kumimoji="0" lang="en-GB" sz="1600" b="0" i="1" u="none" strike="noStrike" cap="none" normalizeH="0" baseline="0" dirty="0" err="1" smtClean="0">
                <a:ln>
                  <a:noFill/>
                </a:ln>
                <a:solidFill>
                  <a:schemeClr val="tx1"/>
                </a:solidFill>
                <a:effectLst/>
                <a:latin typeface="Arial" pitchFamily="34" charset="0"/>
                <a:ea typeface="Calibri" pitchFamily="34" charset="0"/>
                <a:cs typeface="Arial" pitchFamily="34" charset="0"/>
              </a:rPr>
              <a:t>Neurotorium</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Available at: </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3"/>
              </a:rPr>
              <a:t>https://neurotorium.org/article/psychiatric-comorbidities-in-epilepsy/</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19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CDC (2024).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Epilepsy Basics</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(online) Epilepsy. Available at: </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4"/>
              </a:rPr>
              <a:t>https://www.cdc.gov/epilepsy/about/index.html</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16 July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Chaplin, S. (2022). Updated guideline on diagnosing and managing epilepsies.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Prescriber</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33(8–9), pp.28–30.doi:10.1002/psb.2010.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ChangeArrowheads="1"/>
          </p:cNvSpPr>
          <p:nvPr/>
        </p:nvSpPr>
        <p:spPr bwMode="auto">
          <a:xfrm>
            <a:off x="251520" y="363915"/>
            <a:ext cx="8676456" cy="649408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Chen, Z.,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Brodie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M.J., Ding, D. and Kwan, P. (2023). Editorial: Epidemiology of epilepsy and seizures.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Frontiers in epidemiology</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3. doi:10.3389/fepid.2023.1273163.</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CPR (2022).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What is seizure | CPR first aid</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(online) Available at: </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2"/>
              </a:rPr>
              <a:t>https://cprfirstaid.com.au/what-is-seizure/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26 July 2026).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Dickson, J.M. et al., (2018). Emergency hospital care for adults with suspected seizures in the NHS in England 2007–2013: A cross-sectional study.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BMJ open</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(online) 8(10), p.e023352. doi:10.1136/bmjopen-2018-023352.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Duncan, J.S., Sander, J.W.,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Sisodiya</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S.M. and Walker, M.C. (2006). Adult epilepsy.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lancet</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(online) 367(9516), pp.1087–1100. doi:10.1016/s0140-6736(06)68477-8.</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Feldman, A.E. and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Gidal</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B.E. (2013).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QTc</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prolongation by antiepileptic drugs and the risk of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torsade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de pointes in patients with epilepsy.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Epilepsy &amp; </a:t>
            </a:r>
            <a:r>
              <a:rPr kumimoji="0" lang="en-GB" sz="1600" b="0" i="1" u="none" strike="noStrike" cap="none" normalizeH="0" baseline="0" dirty="0" err="1" smtClean="0">
                <a:ln>
                  <a:noFill/>
                </a:ln>
                <a:solidFill>
                  <a:schemeClr val="tx1"/>
                </a:solidFill>
                <a:effectLst/>
                <a:latin typeface="Arial" pitchFamily="34" charset="0"/>
                <a:ea typeface="Calibri" pitchFamily="34" charset="0"/>
                <a:cs typeface="Arial" pitchFamily="34" charset="0"/>
              </a:rPr>
              <a:t>behavior</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(online) 26(3), pp.421–426. doi:10.1016/j.yebeh.2012.09.021.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Ferro, M.A. (2011). A population-based study of the prevalence and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sociodemographic</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risk factors of self-reported epilepsy among adults in the united kingdom.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Seizure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20(10), pp.784–788. doi:10.1016/j.seizure.2011.07.011.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Hassiotis</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 and Shankar, R. (2024). Inequalities in epilepsy in the UK: Action is needed now.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lancet public health</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9(8), pp.e536-e537. doi:10.1016/s2468-2667(24)00164-6.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Huff, J.S. and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Murr</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N. (2023). </a:t>
            </a:r>
            <a:r>
              <a:rPr kumimoji="0" lang="en-GB" sz="1600" b="0" i="1" u="none" strike="noStrike" cap="none" normalizeH="0" baseline="0" dirty="0" smtClean="0">
                <a:ln>
                  <a:noFill/>
                </a:ln>
                <a:solidFill>
                  <a:schemeClr val="tx1"/>
                </a:solidFill>
                <a:effectLst/>
                <a:latin typeface="Arial" pitchFamily="34" charset="0"/>
                <a:ea typeface="Calibri" pitchFamily="34" charset="0"/>
                <a:cs typeface="Arial" pitchFamily="34" charset="0"/>
              </a:rPr>
              <a:t>Seizure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(online) </a:t>
            </a:r>
            <a:r>
              <a:rPr kumimoji="0" lang="en-GB" sz="16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PubMed</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Available at: </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3"/>
              </a:rPr>
              <a:t>https://www.ncbi.nlm.nih.gov/books/NBK430765/</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16 July 2026).</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95536" y="363915"/>
            <a:ext cx="8389440" cy="6494085"/>
          </a:xfrm>
          <a:prstGeom prst="rect">
            <a:avLst/>
          </a:prstGeom>
        </p:spPr>
        <p:txBody>
          <a:bodyPr wrap="square">
            <a:spAutoFit/>
          </a:bodyPr>
          <a:lstStyle/>
          <a:p>
            <a:r>
              <a:rPr lang="en-GB" sz="1600" dirty="0" smtClean="0">
                <a:latin typeface="Arial" pitchFamily="34" charset="0"/>
                <a:cs typeface="Arial" pitchFamily="34" charset="0"/>
              </a:rPr>
              <a:t>Innovate Care Group (2025). </a:t>
            </a:r>
            <a:r>
              <a:rPr lang="en-GB" sz="1600" i="1" dirty="0" smtClean="0">
                <a:latin typeface="Arial" pitchFamily="34" charset="0"/>
                <a:cs typeface="Arial" pitchFamily="34" charset="0"/>
              </a:rPr>
              <a:t>Living safely with epilepsy: Best practice seizure management at Home and in the community</a:t>
            </a:r>
            <a:r>
              <a:rPr lang="en-GB" sz="1600" dirty="0" smtClean="0">
                <a:latin typeface="Arial" pitchFamily="34" charset="0"/>
                <a:cs typeface="Arial" pitchFamily="34" charset="0"/>
              </a:rPr>
              <a:t>. (online) Innovate care group. Available at: </a:t>
            </a:r>
            <a:r>
              <a:rPr lang="en-GB" sz="1600" u="sng" dirty="0" smtClean="0">
                <a:latin typeface="Arial" pitchFamily="34" charset="0"/>
                <a:cs typeface="Arial" pitchFamily="34" charset="0"/>
                <a:hlinkClick r:id="rId2"/>
              </a:rPr>
              <a:t>https://innovatecare.co.uk/living-safely-with-epilepsy-best-practice-seizure-management-at-home-and-in-the-community/</a:t>
            </a:r>
            <a:r>
              <a:rPr lang="en-GB" sz="1600" dirty="0" smtClean="0">
                <a:latin typeface="Arial" pitchFamily="34" charset="0"/>
                <a:cs typeface="Arial" pitchFamily="34" charset="0"/>
              </a:rPr>
              <a:t> (Accessed 25 July 2026</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err="1" smtClean="0">
                <a:latin typeface="Arial" pitchFamily="34" charset="0"/>
                <a:cs typeface="Arial" pitchFamily="34" charset="0"/>
              </a:rPr>
              <a:t>Instagram</a:t>
            </a:r>
            <a:r>
              <a:rPr lang="en-GB" sz="1600" dirty="0" smtClean="0">
                <a:latin typeface="Arial" pitchFamily="34" charset="0"/>
                <a:cs typeface="Arial" pitchFamily="34" charset="0"/>
              </a:rPr>
              <a:t>. (2026). </a:t>
            </a:r>
            <a:r>
              <a:rPr lang="en-GB" sz="1600" i="1" dirty="0" err="1" smtClean="0">
                <a:latin typeface="Arial" pitchFamily="34" charset="0"/>
                <a:cs typeface="Arial" pitchFamily="34" charset="0"/>
              </a:rPr>
              <a:t>Vinod</a:t>
            </a:r>
            <a:r>
              <a:rPr lang="en-GB" sz="1600" i="1" dirty="0" smtClean="0">
                <a:latin typeface="Arial" pitchFamily="34" charset="0"/>
                <a:cs typeface="Arial" pitchFamily="34" charset="0"/>
              </a:rPr>
              <a:t> Pathology Laboratory on </a:t>
            </a:r>
            <a:r>
              <a:rPr lang="en-GB" sz="1600" i="1" dirty="0" err="1" smtClean="0">
                <a:latin typeface="Arial" pitchFamily="34" charset="0"/>
                <a:cs typeface="Arial" pitchFamily="34" charset="0"/>
              </a:rPr>
              <a:t>Instagram</a:t>
            </a:r>
            <a:r>
              <a:rPr lang="en-GB" sz="1600" i="1" dirty="0" smtClean="0">
                <a:latin typeface="Arial" pitchFamily="34" charset="0"/>
                <a:cs typeface="Arial" pitchFamily="34" charset="0"/>
              </a:rPr>
              <a:t>: ‘An EEG (electroencephalogram) test helps us understand the brain’s electrical activity.</a:t>
            </a:r>
            <a:r>
              <a:rPr lang="en-GB" sz="1600" dirty="0" smtClean="0">
                <a:latin typeface="Arial" pitchFamily="34" charset="0"/>
                <a:cs typeface="Arial" pitchFamily="34" charset="0"/>
              </a:rPr>
              <a:t> (online) Available at: </a:t>
            </a:r>
            <a:r>
              <a:rPr lang="en-GB" sz="1600" u="sng" dirty="0" smtClean="0">
                <a:latin typeface="Arial" pitchFamily="34" charset="0"/>
                <a:cs typeface="Arial" pitchFamily="34" charset="0"/>
                <a:hlinkClick r:id="rId3"/>
              </a:rPr>
              <a:t>https://www.instagram.com/p/DTLuFJtEwFK/</a:t>
            </a:r>
            <a:r>
              <a:rPr lang="en-GB" sz="1600" dirty="0" smtClean="0">
                <a:latin typeface="Arial" pitchFamily="34" charset="0"/>
                <a:cs typeface="Arial" pitchFamily="34" charset="0"/>
              </a:rPr>
              <a:t>  (Accessed 10 Aug. 2026). </a:t>
            </a:r>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r>
              <a:rPr lang="en-GB" sz="1600" dirty="0" smtClean="0">
                <a:latin typeface="Arial" pitchFamily="34" charset="0"/>
                <a:cs typeface="Arial" pitchFamily="34" charset="0"/>
              </a:rPr>
              <a:t>Mayo Clinic (2021). </a:t>
            </a:r>
            <a:r>
              <a:rPr lang="en-GB" sz="1600" i="1" dirty="0" smtClean="0">
                <a:latin typeface="Arial" pitchFamily="34" charset="0"/>
                <a:cs typeface="Arial" pitchFamily="34" charset="0"/>
              </a:rPr>
              <a:t>Epilepsy - Symptoms and Causes</a:t>
            </a:r>
            <a:r>
              <a:rPr lang="en-GB" sz="1600" dirty="0" smtClean="0">
                <a:latin typeface="Arial" pitchFamily="34" charset="0"/>
                <a:cs typeface="Arial" pitchFamily="34" charset="0"/>
              </a:rPr>
              <a:t>. (online) Mayo Clinic. Available at: https://www.mayoclinic.org/diseases-conditions/epilepsy/symptoms-causes/syc-20350093   (Accessed 16 July 2026</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smtClean="0">
                <a:latin typeface="Arial" pitchFamily="34" charset="0"/>
                <a:cs typeface="Arial" pitchFamily="34" charset="0"/>
              </a:rPr>
              <a:t>momentum (2026). </a:t>
            </a:r>
            <a:r>
              <a:rPr lang="en-GB" sz="1600" i="1" dirty="0" smtClean="0">
                <a:latin typeface="Arial" pitchFamily="34" charset="0"/>
                <a:cs typeface="Arial" pitchFamily="34" charset="0"/>
              </a:rPr>
              <a:t>Epilepsy statistic</a:t>
            </a:r>
            <a:r>
              <a:rPr lang="en-GB" sz="1600" dirty="0" smtClean="0">
                <a:latin typeface="Arial" pitchFamily="34" charset="0"/>
                <a:cs typeface="Arial" pitchFamily="34" charset="0"/>
              </a:rPr>
              <a:t>. (online) </a:t>
            </a:r>
            <a:r>
              <a:rPr lang="en-GB" sz="1600" i="1" dirty="0" smtClean="0">
                <a:latin typeface="Arial" pitchFamily="34" charset="0"/>
                <a:cs typeface="Arial" pitchFamily="34" charset="0"/>
              </a:rPr>
              <a:t>X (formerly Twitter)</a:t>
            </a:r>
            <a:r>
              <a:rPr lang="en-GB" sz="1600" dirty="0" smtClean="0">
                <a:latin typeface="Arial" pitchFamily="34" charset="0"/>
                <a:cs typeface="Arial" pitchFamily="34" charset="0"/>
              </a:rPr>
              <a:t>. Available at: </a:t>
            </a:r>
            <a:r>
              <a:rPr lang="en-GB" sz="1600" u="sng" dirty="0" smtClean="0">
                <a:latin typeface="Arial" pitchFamily="34" charset="0"/>
                <a:cs typeface="Arial" pitchFamily="34" charset="0"/>
                <a:hlinkClick r:id="rId4"/>
              </a:rPr>
              <a:t>https://x.com/MFT_CSSAHPs/status/1772632098651648469</a:t>
            </a:r>
            <a:r>
              <a:rPr lang="en-GB" sz="1600" dirty="0" smtClean="0">
                <a:latin typeface="Arial" pitchFamily="34" charset="0"/>
                <a:cs typeface="Arial" pitchFamily="34" charset="0"/>
              </a:rPr>
              <a:t> (Accessed 27 July 2026</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smtClean="0">
                <a:latin typeface="Arial" pitchFamily="34" charset="0"/>
                <a:cs typeface="Arial" pitchFamily="34" charset="0"/>
              </a:rPr>
              <a:t>NHS (2025). </a:t>
            </a:r>
            <a:r>
              <a:rPr lang="en-GB" sz="1600" i="1" dirty="0" smtClean="0">
                <a:latin typeface="Arial" pitchFamily="34" charset="0"/>
                <a:cs typeface="Arial" pitchFamily="34" charset="0"/>
              </a:rPr>
              <a:t>Epilepsy</a:t>
            </a:r>
            <a:r>
              <a:rPr lang="en-GB" sz="1600" dirty="0" smtClean="0">
                <a:latin typeface="Arial" pitchFamily="34" charset="0"/>
                <a:cs typeface="Arial" pitchFamily="34" charset="0"/>
              </a:rPr>
              <a:t>. (online) NHS. Available at: https://www.nhs.uk/conditions/epilepsy/ (Accessed 16 July 2026</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smtClean="0">
                <a:latin typeface="Arial" pitchFamily="34" charset="0"/>
                <a:cs typeface="Arial" pitchFamily="34" charset="0"/>
              </a:rPr>
              <a:t>NHS website (2017). </a:t>
            </a:r>
            <a:r>
              <a:rPr lang="en-GB" sz="1600" i="1" dirty="0" smtClean="0">
                <a:latin typeface="Arial" pitchFamily="34" charset="0"/>
                <a:cs typeface="Arial" pitchFamily="34" charset="0"/>
              </a:rPr>
              <a:t>Epilepsy</a:t>
            </a:r>
            <a:r>
              <a:rPr lang="en-GB" sz="1600" dirty="0" smtClean="0">
                <a:latin typeface="Arial" pitchFamily="34" charset="0"/>
                <a:cs typeface="Arial" pitchFamily="34" charset="0"/>
              </a:rPr>
              <a:t>. (online) Nhs.uk. Available at: </a:t>
            </a:r>
            <a:r>
              <a:rPr lang="en-GB" sz="1600" u="sng" dirty="0" smtClean="0">
                <a:latin typeface="Arial" pitchFamily="34" charset="0"/>
                <a:cs typeface="Arial" pitchFamily="34" charset="0"/>
                <a:hlinkClick r:id="rId5"/>
              </a:rPr>
              <a:t>https://www.nhs.uk/conditions/epilepsy/?utm_source=copilot.com</a:t>
            </a:r>
            <a:r>
              <a:rPr lang="en-GB" sz="1600" dirty="0" smtClean="0">
                <a:latin typeface="Arial" pitchFamily="34" charset="0"/>
                <a:cs typeface="Arial" pitchFamily="34" charset="0"/>
              </a:rPr>
              <a:t> (Accessed 18 July 2026). </a:t>
            </a:r>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r>
              <a:rPr lang="en-GB" sz="1600" dirty="0" smtClean="0">
                <a:latin typeface="Arial" pitchFamily="34" charset="0"/>
                <a:cs typeface="Arial" pitchFamily="34" charset="0"/>
              </a:rPr>
              <a:t>NICE (2022). </a:t>
            </a:r>
            <a:r>
              <a:rPr lang="en-GB" sz="1600" i="1" dirty="0" smtClean="0">
                <a:latin typeface="Arial" pitchFamily="34" charset="0"/>
                <a:cs typeface="Arial" pitchFamily="34" charset="0"/>
              </a:rPr>
              <a:t>Diagnosis and assessment of epilepsy | epilepsies in children, young people and adults | guidance | NICE</a:t>
            </a:r>
            <a:r>
              <a:rPr lang="en-GB" sz="1600" dirty="0" smtClean="0">
                <a:latin typeface="Arial" pitchFamily="34" charset="0"/>
                <a:cs typeface="Arial" pitchFamily="34" charset="0"/>
              </a:rPr>
              <a:t>. (online) Www.nice.org.uk. Available at: https://www.nice.org.uk/guidance/ng217/chapter/1-Diagnosis-and-assessment-of-epilepsy (Accessed 19 July 2026).</a:t>
            </a:r>
            <a:endParaRPr lang="en-GB" sz="1600" dirty="0">
              <a:latin typeface="Arial" pitchFamily="34" charset="0"/>
              <a:cs typeface="Arial"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117693"/>
            <a:ext cx="8640960" cy="6740307"/>
          </a:xfrm>
          <a:prstGeom prst="rect">
            <a:avLst/>
          </a:prstGeom>
        </p:spPr>
        <p:txBody>
          <a:bodyPr wrap="square">
            <a:spAutoFit/>
          </a:bodyPr>
          <a:lstStyle/>
          <a:p>
            <a:r>
              <a:rPr lang="en-GB" sz="1600" dirty="0" err="1" smtClean="0">
                <a:latin typeface="Arial" pitchFamily="34" charset="0"/>
                <a:cs typeface="Arial" pitchFamily="34" charset="0"/>
              </a:rPr>
              <a:t>Patil</a:t>
            </a:r>
            <a:r>
              <a:rPr lang="en-GB" sz="1600" dirty="0" smtClean="0">
                <a:latin typeface="Arial" pitchFamily="34" charset="0"/>
                <a:cs typeface="Arial" pitchFamily="34" charset="0"/>
              </a:rPr>
              <a:t>, V. (2025). Psychosocial interventions for the caregivers of patients with epilepsy. </a:t>
            </a:r>
            <a:r>
              <a:rPr lang="en-GB" sz="1600" i="1" dirty="0" smtClean="0">
                <a:latin typeface="Arial" pitchFamily="34" charset="0"/>
                <a:cs typeface="Arial" pitchFamily="34" charset="0"/>
              </a:rPr>
              <a:t>European psychiatry</a:t>
            </a:r>
            <a:r>
              <a:rPr lang="en-GB" sz="1600" dirty="0" smtClean="0">
                <a:latin typeface="Arial" pitchFamily="34" charset="0"/>
                <a:cs typeface="Arial" pitchFamily="34" charset="0"/>
              </a:rPr>
              <a:t>, </a:t>
            </a:r>
            <a:r>
              <a:rPr lang="en-GB" sz="1600" dirty="0" smtClean="0">
                <a:latin typeface="Arial" pitchFamily="34" charset="0"/>
                <a:cs typeface="Arial" pitchFamily="34" charset="0"/>
              </a:rPr>
              <a:t>(online) </a:t>
            </a:r>
            <a:r>
              <a:rPr lang="en-GB" sz="1600" dirty="0" smtClean="0">
                <a:latin typeface="Arial" pitchFamily="34" charset="0"/>
                <a:cs typeface="Arial" pitchFamily="34" charset="0"/>
              </a:rPr>
              <a:t>68(S1), pp.S734-S735.  doi:10.1192/j.eurpsy.2025.1491</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err="1" smtClean="0">
                <a:latin typeface="Arial" pitchFamily="34" charset="0"/>
                <a:cs typeface="Arial" pitchFamily="34" charset="0"/>
              </a:rPr>
              <a:t>Ramakrishnan</a:t>
            </a:r>
            <a:r>
              <a:rPr lang="en-GB" sz="1600" dirty="0" smtClean="0">
                <a:latin typeface="Arial" pitchFamily="34" charset="0"/>
                <a:cs typeface="Arial" pitchFamily="34" charset="0"/>
              </a:rPr>
              <a:t>, S. and </a:t>
            </a:r>
            <a:r>
              <a:rPr lang="en-GB" sz="1600" dirty="0" err="1" smtClean="0">
                <a:latin typeface="Arial" pitchFamily="34" charset="0"/>
                <a:cs typeface="Arial" pitchFamily="34" charset="0"/>
              </a:rPr>
              <a:t>Rayi</a:t>
            </a:r>
            <a:r>
              <a:rPr lang="en-GB" sz="1600" dirty="0" smtClean="0">
                <a:latin typeface="Arial" pitchFamily="34" charset="0"/>
                <a:cs typeface="Arial" pitchFamily="34" charset="0"/>
              </a:rPr>
              <a:t>, A. (2022). </a:t>
            </a:r>
            <a:r>
              <a:rPr lang="en-GB" sz="1600" i="1" dirty="0" smtClean="0">
                <a:latin typeface="Arial" pitchFamily="34" charset="0"/>
                <a:cs typeface="Arial" pitchFamily="34" charset="0"/>
              </a:rPr>
              <a:t>EEG localization related epilepsies</a:t>
            </a:r>
            <a:r>
              <a:rPr lang="en-GB" sz="1600" dirty="0" smtClean="0">
                <a:latin typeface="Arial" pitchFamily="34" charset="0"/>
                <a:cs typeface="Arial" pitchFamily="34" charset="0"/>
              </a:rPr>
              <a:t>. (online) </a:t>
            </a:r>
            <a:r>
              <a:rPr lang="en-GB" sz="1600" i="1" dirty="0" err="1" smtClean="0">
                <a:latin typeface="Arial" pitchFamily="34" charset="0"/>
                <a:cs typeface="Arial" pitchFamily="34" charset="0"/>
              </a:rPr>
              <a:t>PubMed</a:t>
            </a:r>
            <a:r>
              <a:rPr lang="en-GB" sz="1600" dirty="0" smtClean="0">
                <a:latin typeface="Arial" pitchFamily="34" charset="0"/>
                <a:cs typeface="Arial" pitchFamily="34" charset="0"/>
              </a:rPr>
              <a:t>. Treasure Island (FL): </a:t>
            </a:r>
            <a:r>
              <a:rPr lang="en-GB" sz="1600" dirty="0" err="1" smtClean="0">
                <a:latin typeface="Arial" pitchFamily="34" charset="0"/>
                <a:cs typeface="Arial" pitchFamily="34" charset="0"/>
              </a:rPr>
              <a:t>StatPearls</a:t>
            </a:r>
            <a:r>
              <a:rPr lang="en-GB" sz="1600" dirty="0" smtClean="0">
                <a:latin typeface="Arial" pitchFamily="34" charset="0"/>
                <a:cs typeface="Arial" pitchFamily="34" charset="0"/>
              </a:rPr>
              <a:t> Publishing. Available at: </a:t>
            </a:r>
            <a:r>
              <a:rPr lang="en-GB" sz="1600" u="sng" dirty="0" smtClean="0">
                <a:latin typeface="Arial" pitchFamily="34" charset="0"/>
                <a:cs typeface="Arial" pitchFamily="34" charset="0"/>
                <a:hlinkClick r:id="rId2"/>
              </a:rPr>
              <a:t>https://www.ncbi.nlm.nih.gov/books/NBK557645/</a:t>
            </a:r>
            <a:r>
              <a:rPr lang="en-GB" sz="1600" dirty="0" smtClean="0">
                <a:latin typeface="Arial" pitchFamily="34" charset="0"/>
                <a:cs typeface="Arial" pitchFamily="34" charset="0"/>
              </a:rPr>
              <a:t> (Accessed 20 July 2026). </a:t>
            </a:r>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r>
              <a:rPr lang="en-GB" sz="1600" dirty="0" err="1" smtClean="0">
                <a:latin typeface="Arial" pitchFamily="34" charset="0"/>
                <a:cs typeface="Arial" pitchFamily="34" charset="0"/>
              </a:rPr>
              <a:t>ReasearchGate</a:t>
            </a:r>
            <a:r>
              <a:rPr lang="en-GB" sz="1600" dirty="0" smtClean="0">
                <a:latin typeface="Arial" pitchFamily="34" charset="0"/>
                <a:cs typeface="Arial" pitchFamily="34" charset="0"/>
              </a:rPr>
              <a:t> (2024). </a:t>
            </a:r>
            <a:r>
              <a:rPr lang="en-GB" sz="1600" i="1" dirty="0" smtClean="0">
                <a:latin typeface="Arial" pitchFamily="34" charset="0"/>
                <a:cs typeface="Arial" pitchFamily="34" charset="0"/>
              </a:rPr>
              <a:t>Fig. 3. Examples of epilepsy treatment options.</a:t>
            </a:r>
            <a:r>
              <a:rPr lang="en-GB" sz="1600" dirty="0" smtClean="0">
                <a:latin typeface="Arial" pitchFamily="34" charset="0"/>
                <a:cs typeface="Arial" pitchFamily="34" charset="0"/>
              </a:rPr>
              <a:t> (online) </a:t>
            </a:r>
            <a:r>
              <a:rPr lang="en-GB" sz="1600" i="1" dirty="0" err="1" smtClean="0">
                <a:latin typeface="Arial" pitchFamily="34" charset="0"/>
                <a:cs typeface="Arial" pitchFamily="34" charset="0"/>
              </a:rPr>
              <a:t>ResearchGate</a:t>
            </a:r>
            <a:r>
              <a:rPr lang="en-GB" sz="1600" dirty="0" smtClean="0">
                <a:latin typeface="Arial" pitchFamily="34" charset="0"/>
                <a:cs typeface="Arial" pitchFamily="34" charset="0"/>
              </a:rPr>
              <a:t>. Available at: </a:t>
            </a:r>
            <a:r>
              <a:rPr lang="en-GB" sz="1600" u="sng" dirty="0" smtClean="0">
                <a:latin typeface="Arial" pitchFamily="34" charset="0"/>
                <a:cs typeface="Arial" pitchFamily="34" charset="0"/>
                <a:hlinkClick r:id="rId3"/>
              </a:rPr>
              <a:t>https://www.researchgate.net/figure/Examples-of-epilepsy-treatment-options_fig2_373105229</a:t>
            </a:r>
            <a:r>
              <a:rPr lang="en-GB" sz="1600" dirty="0" smtClean="0">
                <a:latin typeface="Arial" pitchFamily="34" charset="0"/>
                <a:cs typeface="Arial" pitchFamily="34" charset="0"/>
              </a:rPr>
              <a:t> (Accessed 19 July 2026</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err="1" smtClean="0">
                <a:latin typeface="Arial" pitchFamily="34" charset="0"/>
                <a:cs typeface="Arial" pitchFamily="34" charset="0"/>
              </a:rPr>
              <a:t>Samanta</a:t>
            </a:r>
            <a:r>
              <a:rPr lang="en-GB" sz="1600" dirty="0" smtClean="0">
                <a:latin typeface="Arial" pitchFamily="34" charset="0"/>
                <a:cs typeface="Arial" pitchFamily="34" charset="0"/>
              </a:rPr>
              <a:t>, D., </a:t>
            </a:r>
            <a:r>
              <a:rPr lang="en-GB" sz="1600" dirty="0" err="1" smtClean="0">
                <a:latin typeface="Arial" pitchFamily="34" charset="0"/>
                <a:cs typeface="Arial" pitchFamily="34" charset="0"/>
              </a:rPr>
              <a:t>Ostendorf</a:t>
            </a:r>
            <a:r>
              <a:rPr lang="en-GB" sz="1600" dirty="0" smtClean="0">
                <a:latin typeface="Arial" pitchFamily="34" charset="0"/>
                <a:cs typeface="Arial" pitchFamily="34" charset="0"/>
              </a:rPr>
              <a:t>, A.P., Singh, R., </a:t>
            </a:r>
            <a:r>
              <a:rPr lang="en-GB" sz="1600" dirty="0" err="1" smtClean="0">
                <a:latin typeface="Arial" pitchFamily="34" charset="0"/>
                <a:cs typeface="Arial" pitchFamily="34" charset="0"/>
              </a:rPr>
              <a:t>Gedela</a:t>
            </a:r>
            <a:r>
              <a:rPr lang="en-GB" sz="1600" dirty="0" smtClean="0">
                <a:latin typeface="Arial" pitchFamily="34" charset="0"/>
                <a:cs typeface="Arial" pitchFamily="34" charset="0"/>
              </a:rPr>
              <a:t>, S., </a:t>
            </a:r>
            <a:r>
              <a:rPr lang="en-GB" sz="1600" dirty="0" err="1" smtClean="0">
                <a:latin typeface="Arial" pitchFamily="34" charset="0"/>
                <a:cs typeface="Arial" pitchFamily="34" charset="0"/>
              </a:rPr>
              <a:t>Elumalai</a:t>
            </a:r>
            <a:r>
              <a:rPr lang="en-GB" sz="1600" dirty="0" smtClean="0">
                <a:latin typeface="Arial" pitchFamily="34" charset="0"/>
                <a:cs typeface="Arial" pitchFamily="34" charset="0"/>
              </a:rPr>
              <a:t>, V., Hoyt, M.L., Perry, M.S., </a:t>
            </a:r>
            <a:r>
              <a:rPr lang="en-GB" sz="1600" dirty="0" err="1" smtClean="0">
                <a:latin typeface="Arial" pitchFamily="34" charset="0"/>
                <a:cs typeface="Arial" pitchFamily="34" charset="0"/>
              </a:rPr>
              <a:t>Bartolini</a:t>
            </a:r>
            <a:r>
              <a:rPr lang="en-GB" sz="1600" dirty="0" smtClean="0">
                <a:latin typeface="Arial" pitchFamily="34" charset="0"/>
                <a:cs typeface="Arial" pitchFamily="34" charset="0"/>
              </a:rPr>
              <a:t>, L. and Curran, G.M. (2022). Physicians’ perspectives on </a:t>
            </a:r>
            <a:r>
              <a:rPr lang="en-GB" sz="1600" dirty="0" err="1" smtClean="0">
                <a:latin typeface="Arial" pitchFamily="34" charset="0"/>
                <a:cs typeface="Arial" pitchFamily="34" charset="0"/>
              </a:rPr>
              <a:t>presurgical</a:t>
            </a:r>
            <a:r>
              <a:rPr lang="en-GB" sz="1600" dirty="0" smtClean="0">
                <a:latin typeface="Arial" pitchFamily="34" charset="0"/>
                <a:cs typeface="Arial" pitchFamily="34" charset="0"/>
              </a:rPr>
              <a:t> discussion and shared Decision-Making in </a:t>
            </a:r>
            <a:r>
              <a:rPr lang="en-GB" sz="1600" dirty="0" err="1" smtClean="0">
                <a:latin typeface="Arial" pitchFamily="34" charset="0"/>
                <a:cs typeface="Arial" pitchFamily="34" charset="0"/>
              </a:rPr>
              <a:t>Pediatric</a:t>
            </a:r>
            <a:r>
              <a:rPr lang="en-GB" sz="1600" dirty="0" smtClean="0">
                <a:latin typeface="Arial" pitchFamily="34" charset="0"/>
                <a:cs typeface="Arial" pitchFamily="34" charset="0"/>
              </a:rPr>
              <a:t> epilepsy surgery. </a:t>
            </a:r>
            <a:r>
              <a:rPr lang="en-GB" sz="1600" i="1" dirty="0" smtClean="0">
                <a:latin typeface="Arial" pitchFamily="34" charset="0"/>
                <a:cs typeface="Arial" pitchFamily="34" charset="0"/>
              </a:rPr>
              <a:t>Journal of Child neurology</a:t>
            </a:r>
            <a:r>
              <a:rPr lang="en-GB" sz="1600" dirty="0" smtClean="0">
                <a:latin typeface="Arial" pitchFamily="34" charset="0"/>
                <a:cs typeface="Arial" pitchFamily="34" charset="0"/>
              </a:rPr>
              <a:t>, </a:t>
            </a:r>
            <a:r>
              <a:rPr lang="en-GB" sz="1600" dirty="0" smtClean="0">
                <a:latin typeface="Arial" pitchFamily="34" charset="0"/>
                <a:cs typeface="Arial" pitchFamily="34" charset="0"/>
              </a:rPr>
              <a:t>(online) </a:t>
            </a:r>
            <a:r>
              <a:rPr lang="en-GB" sz="1600" dirty="0" smtClean="0">
                <a:latin typeface="Arial" pitchFamily="34" charset="0"/>
                <a:cs typeface="Arial" pitchFamily="34" charset="0"/>
              </a:rPr>
              <a:t>37(5), pp.416–425. doi:10.1177/08830738221089472</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err="1" smtClean="0">
                <a:latin typeface="Arial" pitchFamily="34" charset="0"/>
                <a:cs typeface="Arial" pitchFamily="34" charset="0"/>
              </a:rPr>
              <a:t>Samruddhi</a:t>
            </a:r>
            <a:r>
              <a:rPr lang="en-GB" sz="1600" dirty="0" smtClean="0">
                <a:latin typeface="Arial" pitchFamily="34" charset="0"/>
                <a:cs typeface="Arial" pitchFamily="34" charset="0"/>
              </a:rPr>
              <a:t> </a:t>
            </a:r>
            <a:r>
              <a:rPr lang="en-GB" sz="1600" dirty="0" err="1" smtClean="0">
                <a:latin typeface="Arial" pitchFamily="34" charset="0"/>
                <a:cs typeface="Arial" pitchFamily="34" charset="0"/>
              </a:rPr>
              <a:t>Yardi</a:t>
            </a:r>
            <a:r>
              <a:rPr lang="en-GB" sz="1600" dirty="0" smtClean="0">
                <a:latin typeface="Arial" pitchFamily="34" charset="0"/>
                <a:cs typeface="Arial" pitchFamily="34" charset="0"/>
              </a:rPr>
              <a:t> (2024). </a:t>
            </a:r>
            <a:r>
              <a:rPr lang="en-GB" sz="1600" i="1" dirty="0" smtClean="0">
                <a:latin typeface="Arial" pitchFamily="34" charset="0"/>
                <a:cs typeface="Arial" pitchFamily="34" charset="0"/>
              </a:rPr>
              <a:t>Epileptics statistics 2024 by gender, cures, treatments</a:t>
            </a:r>
            <a:r>
              <a:rPr lang="en-GB" sz="1600" dirty="0" smtClean="0">
                <a:latin typeface="Arial" pitchFamily="34" charset="0"/>
                <a:cs typeface="Arial" pitchFamily="34" charset="0"/>
              </a:rPr>
              <a:t>. (online) </a:t>
            </a:r>
            <a:r>
              <a:rPr lang="en-GB" sz="1600" i="1" dirty="0" err="1" smtClean="0">
                <a:latin typeface="Arial" pitchFamily="34" charset="0"/>
                <a:cs typeface="Arial" pitchFamily="34" charset="0"/>
              </a:rPr>
              <a:t>Market.us</a:t>
            </a:r>
            <a:r>
              <a:rPr lang="en-GB" sz="1600" i="1" dirty="0" smtClean="0">
                <a:latin typeface="Arial" pitchFamily="34" charset="0"/>
                <a:cs typeface="Arial" pitchFamily="34" charset="0"/>
              </a:rPr>
              <a:t> Media</a:t>
            </a:r>
            <a:r>
              <a:rPr lang="en-GB" sz="1600" dirty="0" smtClean="0">
                <a:latin typeface="Arial" pitchFamily="34" charset="0"/>
                <a:cs typeface="Arial" pitchFamily="34" charset="0"/>
              </a:rPr>
              <a:t>. Available at: </a:t>
            </a:r>
            <a:r>
              <a:rPr lang="en-GB" sz="1600" u="sng" dirty="0" smtClean="0">
                <a:latin typeface="Arial" pitchFamily="34" charset="0"/>
                <a:cs typeface="Arial" pitchFamily="34" charset="0"/>
                <a:hlinkClick r:id="rId4"/>
              </a:rPr>
              <a:t>https://media.market.us/epileptics-statistics/</a:t>
            </a:r>
            <a:r>
              <a:rPr lang="en-GB" sz="1600" dirty="0" smtClean="0">
                <a:latin typeface="Arial" pitchFamily="34" charset="0"/>
                <a:cs typeface="Arial" pitchFamily="34" charset="0"/>
              </a:rPr>
              <a:t> (Accessed 27 July 2026</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err="1" smtClean="0">
                <a:latin typeface="Arial" pitchFamily="34" charset="0"/>
                <a:cs typeface="Arial" pitchFamily="34" charset="0"/>
              </a:rPr>
              <a:t>Shorvon</a:t>
            </a:r>
            <a:r>
              <a:rPr lang="en-GB" sz="1600" dirty="0" smtClean="0">
                <a:latin typeface="Arial" pitchFamily="34" charset="0"/>
                <a:cs typeface="Arial" pitchFamily="34" charset="0"/>
              </a:rPr>
              <a:t>, S.D. (2011). The causes of epilepsy: Changing concepts of </a:t>
            </a:r>
            <a:r>
              <a:rPr lang="en-GB" sz="1600" dirty="0" err="1" smtClean="0">
                <a:latin typeface="Arial" pitchFamily="34" charset="0"/>
                <a:cs typeface="Arial" pitchFamily="34" charset="0"/>
              </a:rPr>
              <a:t>etiology</a:t>
            </a:r>
            <a:r>
              <a:rPr lang="en-GB" sz="1600" dirty="0" smtClean="0">
                <a:latin typeface="Arial" pitchFamily="34" charset="0"/>
                <a:cs typeface="Arial" pitchFamily="34" charset="0"/>
              </a:rPr>
              <a:t> of epilepsy over the past 150 years. </a:t>
            </a:r>
            <a:r>
              <a:rPr lang="en-GB" sz="1600" i="1" dirty="0" err="1" smtClean="0">
                <a:latin typeface="Arial" pitchFamily="34" charset="0"/>
                <a:cs typeface="Arial" pitchFamily="34" charset="0"/>
              </a:rPr>
              <a:t>Epilepsia</a:t>
            </a:r>
            <a:r>
              <a:rPr lang="en-GB" sz="1600" dirty="0" smtClean="0">
                <a:latin typeface="Arial" pitchFamily="34" charset="0"/>
                <a:cs typeface="Arial" pitchFamily="34" charset="0"/>
              </a:rPr>
              <a:t>, 52(6), pp.1033–1044. doi:10.1111/j.1528-1167.2011.03051.x</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err="1" smtClean="0">
                <a:latin typeface="Arial" pitchFamily="34" charset="0"/>
                <a:cs typeface="Arial" pitchFamily="34" charset="0"/>
              </a:rPr>
              <a:t>Spanos</a:t>
            </a:r>
            <a:r>
              <a:rPr lang="en-GB" sz="1600" dirty="0" smtClean="0">
                <a:latin typeface="Arial" pitchFamily="34" charset="0"/>
                <a:cs typeface="Arial" pitchFamily="34" charset="0"/>
              </a:rPr>
              <a:t>, S., Hutchinson, K., Ryder, T., Rapport, F., Goodwin, N. and </a:t>
            </a:r>
            <a:r>
              <a:rPr lang="en-GB" sz="1600" dirty="0" err="1" smtClean="0">
                <a:latin typeface="Arial" pitchFamily="34" charset="0"/>
                <a:cs typeface="Arial" pitchFamily="34" charset="0"/>
              </a:rPr>
              <a:t>Zurynski</a:t>
            </a:r>
            <a:r>
              <a:rPr lang="en-GB" sz="1600" dirty="0" smtClean="0">
                <a:latin typeface="Arial" pitchFamily="34" charset="0"/>
                <a:cs typeface="Arial" pitchFamily="34" charset="0"/>
              </a:rPr>
              <a:t>, Y. (2024). Integrated care in Epilepsy management: A scoping review of the models and components of Health and social care delivery. </a:t>
            </a:r>
            <a:r>
              <a:rPr lang="en-GB" sz="1600" i="1" dirty="0" smtClean="0">
                <a:latin typeface="Arial" pitchFamily="34" charset="0"/>
                <a:cs typeface="Arial" pitchFamily="34" charset="0"/>
              </a:rPr>
              <a:t>International journal of integrated care</a:t>
            </a:r>
            <a:r>
              <a:rPr lang="en-GB" sz="1600" dirty="0" smtClean="0">
                <a:latin typeface="Arial" pitchFamily="34" charset="0"/>
                <a:cs typeface="Arial" pitchFamily="34" charset="0"/>
              </a:rPr>
              <a:t>, </a:t>
            </a:r>
            <a:r>
              <a:rPr lang="en-GB" sz="1600" dirty="0" smtClean="0">
                <a:latin typeface="Arial" pitchFamily="34" charset="0"/>
                <a:cs typeface="Arial" pitchFamily="34" charset="0"/>
              </a:rPr>
              <a:t>(online) </a:t>
            </a:r>
            <a:r>
              <a:rPr lang="en-GB" sz="1600" dirty="0" smtClean="0">
                <a:latin typeface="Arial" pitchFamily="34" charset="0"/>
                <a:cs typeface="Arial" pitchFamily="34" charset="0"/>
              </a:rPr>
              <a:t>24(1), p.18. doi:10.5334/ijic.7659.</a:t>
            </a:r>
            <a:endParaRPr lang="en-GB" sz="1600" dirty="0">
              <a:latin typeface="Arial" pitchFamily="34" charset="0"/>
              <a:cs typeface="Arial"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51520" y="332656"/>
            <a:ext cx="8568952" cy="6247864"/>
          </a:xfrm>
          <a:prstGeom prst="rect">
            <a:avLst/>
          </a:prstGeom>
        </p:spPr>
        <p:txBody>
          <a:bodyPr wrap="square">
            <a:spAutoFit/>
          </a:bodyPr>
          <a:lstStyle/>
          <a:p>
            <a:r>
              <a:rPr lang="en-GB" sz="1600" dirty="0" smtClean="0">
                <a:latin typeface="Arial" pitchFamily="34" charset="0"/>
                <a:cs typeface="Arial" pitchFamily="34" charset="0"/>
              </a:rPr>
              <a:t>The Royal College of Paediatrics and Child Health (2024). </a:t>
            </a:r>
            <a:r>
              <a:rPr lang="en-GB" sz="1600" i="1" dirty="0" smtClean="0">
                <a:latin typeface="Arial" pitchFamily="34" charset="0"/>
                <a:cs typeface="Arial" pitchFamily="34" charset="0"/>
              </a:rPr>
              <a:t>The royal college of Paediatrics and child health</a:t>
            </a:r>
            <a:r>
              <a:rPr lang="en-GB" sz="1600" dirty="0" smtClean="0">
                <a:latin typeface="Arial" pitchFamily="34" charset="0"/>
                <a:cs typeface="Arial" pitchFamily="34" charset="0"/>
              </a:rPr>
              <a:t>. (online) </a:t>
            </a:r>
            <a:r>
              <a:rPr lang="en-GB" sz="1600" dirty="0" err="1" smtClean="0">
                <a:latin typeface="Arial" pitchFamily="34" charset="0"/>
                <a:cs typeface="Arial" pitchFamily="34" charset="0"/>
              </a:rPr>
              <a:t>Rcpch</a:t>
            </a:r>
            <a:r>
              <a:rPr lang="en-GB" sz="1600" dirty="0" smtClean="0">
                <a:latin typeface="Arial" pitchFamily="34" charset="0"/>
                <a:cs typeface="Arial" pitchFamily="34" charset="0"/>
              </a:rPr>
              <a:t>. Available at: </a:t>
            </a:r>
            <a:r>
              <a:rPr lang="en-GB" sz="1600" u="sng" dirty="0" smtClean="0">
                <a:latin typeface="Arial" pitchFamily="34" charset="0"/>
                <a:cs typeface="Arial" pitchFamily="34" charset="0"/>
                <a:hlinkClick r:id="rId3"/>
              </a:rPr>
              <a:t>https://www.rcpch.ac.uk/resources/eqip-impact?utm_source=copilot.com</a:t>
            </a:r>
            <a:r>
              <a:rPr lang="en-GB" sz="1600" dirty="0" smtClean="0">
                <a:latin typeface="Arial" pitchFamily="34" charset="0"/>
                <a:cs typeface="Arial" pitchFamily="34" charset="0"/>
              </a:rPr>
              <a:t> (Accessed 20 July 2026</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err="1" smtClean="0">
                <a:latin typeface="Arial" pitchFamily="34" charset="0"/>
                <a:cs typeface="Arial" pitchFamily="34" charset="0"/>
              </a:rPr>
              <a:t>Thijs</a:t>
            </a:r>
            <a:r>
              <a:rPr lang="en-GB" sz="1600" dirty="0" smtClean="0">
                <a:latin typeface="Arial" pitchFamily="34" charset="0"/>
                <a:cs typeface="Arial" pitchFamily="34" charset="0"/>
              </a:rPr>
              <a:t>, R. D, Surges, R., O’Brien, T.J. and Sander, J.W. (2019). Epilepsy in adults. </a:t>
            </a:r>
            <a:r>
              <a:rPr lang="en-GB" sz="1600" i="1" dirty="0" smtClean="0">
                <a:latin typeface="Arial" pitchFamily="34" charset="0"/>
                <a:cs typeface="Arial" pitchFamily="34" charset="0"/>
              </a:rPr>
              <a:t>The lancet</a:t>
            </a:r>
            <a:r>
              <a:rPr lang="en-GB" sz="1600" dirty="0" smtClean="0">
                <a:latin typeface="Arial" pitchFamily="34" charset="0"/>
                <a:cs typeface="Arial" pitchFamily="34" charset="0"/>
              </a:rPr>
              <a:t>, (online) 393(10172), pp.689–701. doi:10.1016/s0140-6736(18)32596-0</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smtClean="0">
                <a:latin typeface="Arial" pitchFamily="34" charset="0"/>
                <a:cs typeface="Arial" pitchFamily="34" charset="0"/>
              </a:rPr>
              <a:t>Watkins, L.V. et al., (2022). Epilepsy in adults with </a:t>
            </a:r>
            <a:r>
              <a:rPr lang="en-GB" sz="1600" dirty="0" err="1" smtClean="0">
                <a:latin typeface="Arial" pitchFamily="34" charset="0"/>
                <a:cs typeface="Arial" pitchFamily="34" charset="0"/>
              </a:rPr>
              <a:t>neurodevelopmental</a:t>
            </a:r>
            <a:r>
              <a:rPr lang="en-GB" sz="1600" dirty="0" smtClean="0">
                <a:latin typeface="Arial" pitchFamily="34" charset="0"/>
                <a:cs typeface="Arial" pitchFamily="34" charset="0"/>
              </a:rPr>
              <a:t> disability - what every neurologist should know. </a:t>
            </a:r>
            <a:r>
              <a:rPr lang="en-GB" sz="1600" i="1" dirty="0" smtClean="0">
                <a:latin typeface="Arial" pitchFamily="34" charset="0"/>
                <a:cs typeface="Arial" pitchFamily="34" charset="0"/>
              </a:rPr>
              <a:t>Epileptic disorders</a:t>
            </a:r>
            <a:r>
              <a:rPr lang="en-GB" sz="1600" dirty="0" smtClean="0">
                <a:latin typeface="Arial" pitchFamily="34" charset="0"/>
                <a:cs typeface="Arial" pitchFamily="34" charset="0"/>
              </a:rPr>
              <a:t>, 24(1), pp.9–25. doi:10.1684/epd.2021.1366</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smtClean="0">
                <a:latin typeface="Arial" pitchFamily="34" charset="0"/>
                <a:cs typeface="Arial" pitchFamily="34" charset="0"/>
              </a:rPr>
              <a:t>WHO (2024). </a:t>
            </a:r>
            <a:r>
              <a:rPr lang="en-GB" sz="1600" i="1" dirty="0" smtClean="0">
                <a:latin typeface="Arial" pitchFamily="34" charset="0"/>
                <a:cs typeface="Arial" pitchFamily="34" charset="0"/>
              </a:rPr>
              <a:t>Epilepsy</a:t>
            </a:r>
            <a:r>
              <a:rPr lang="en-GB" sz="1600" dirty="0" smtClean="0">
                <a:latin typeface="Arial" pitchFamily="34" charset="0"/>
                <a:cs typeface="Arial" pitchFamily="34" charset="0"/>
              </a:rPr>
              <a:t>. (online) World Health Organization. Available at: </a:t>
            </a:r>
            <a:r>
              <a:rPr lang="en-GB" sz="1600" u="sng" dirty="0" smtClean="0">
                <a:latin typeface="Arial" pitchFamily="34" charset="0"/>
                <a:cs typeface="Arial" pitchFamily="34" charset="0"/>
                <a:hlinkClick r:id="rId4"/>
              </a:rPr>
              <a:t>https://www.who.int/news-room/fact-sheets/detail/epilepsy</a:t>
            </a:r>
            <a:r>
              <a:rPr lang="en-GB" sz="1600" dirty="0" smtClean="0">
                <a:latin typeface="Arial" pitchFamily="34" charset="0"/>
                <a:cs typeface="Arial" pitchFamily="34" charset="0"/>
              </a:rPr>
              <a:t> (Accessed 16 July 2026</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smtClean="0">
                <a:latin typeface="Arial" pitchFamily="34" charset="0"/>
                <a:cs typeface="Arial" pitchFamily="34" charset="0"/>
              </a:rPr>
              <a:t>Wigglesworth, S., </a:t>
            </a:r>
            <a:r>
              <a:rPr lang="en-GB" sz="1600" dirty="0" err="1" smtClean="0">
                <a:latin typeface="Arial" pitchFamily="34" charset="0"/>
                <a:cs typeface="Arial" pitchFamily="34" charset="0"/>
              </a:rPr>
              <a:t>Neligan</a:t>
            </a:r>
            <a:r>
              <a:rPr lang="en-GB" sz="1600" dirty="0" smtClean="0">
                <a:latin typeface="Arial" pitchFamily="34" charset="0"/>
                <a:cs typeface="Arial" pitchFamily="34" charset="0"/>
              </a:rPr>
              <a:t>, A., Dickson, J., Pullen, A., </a:t>
            </a:r>
            <a:r>
              <a:rPr lang="en-GB" sz="1600" dirty="0" err="1" smtClean="0">
                <a:latin typeface="Arial" pitchFamily="34" charset="0"/>
                <a:cs typeface="Arial" pitchFamily="34" charset="0"/>
              </a:rPr>
              <a:t>Yelland</a:t>
            </a:r>
            <a:r>
              <a:rPr lang="en-GB" sz="1600" dirty="0" smtClean="0">
                <a:latin typeface="Arial" pitchFamily="34" charset="0"/>
                <a:cs typeface="Arial" pitchFamily="34" charset="0"/>
              </a:rPr>
              <a:t>, E., </a:t>
            </a:r>
            <a:r>
              <a:rPr lang="en-GB" sz="1600" dirty="0" err="1" smtClean="0">
                <a:latin typeface="Arial" pitchFamily="34" charset="0"/>
                <a:cs typeface="Arial" pitchFamily="34" charset="0"/>
              </a:rPr>
              <a:t>Anjuman</a:t>
            </a:r>
            <a:r>
              <a:rPr lang="en-GB" sz="1600" dirty="0" smtClean="0">
                <a:latin typeface="Arial" pitchFamily="34" charset="0"/>
                <a:cs typeface="Arial" pitchFamily="34" charset="0"/>
              </a:rPr>
              <a:t>, T. and </a:t>
            </a:r>
            <a:r>
              <a:rPr lang="en-GB" sz="1600" dirty="0" err="1" smtClean="0">
                <a:latin typeface="Arial" pitchFamily="34" charset="0"/>
                <a:cs typeface="Arial" pitchFamily="34" charset="0"/>
              </a:rPr>
              <a:t>Reuber</a:t>
            </a:r>
            <a:r>
              <a:rPr lang="en-GB" sz="1600" dirty="0" smtClean="0">
                <a:latin typeface="Arial" pitchFamily="34" charset="0"/>
                <a:cs typeface="Arial" pitchFamily="34" charset="0"/>
              </a:rPr>
              <a:t>, M. (2023). The Incidence and Prevalence of Epilepsy in the United Kingdom 2013-2018: A retrospective cohort study of UK primary care data. </a:t>
            </a:r>
            <a:r>
              <a:rPr lang="en-GB" sz="1600" i="1" dirty="0" smtClean="0">
                <a:latin typeface="Arial" pitchFamily="34" charset="0"/>
                <a:cs typeface="Arial" pitchFamily="34" charset="0"/>
              </a:rPr>
              <a:t>Seizure</a:t>
            </a:r>
            <a:r>
              <a:rPr lang="en-GB" sz="1600" dirty="0" smtClean="0">
                <a:latin typeface="Arial" pitchFamily="34" charset="0"/>
                <a:cs typeface="Arial" pitchFamily="34" charset="0"/>
              </a:rPr>
              <a:t>, (online) 105(37–42). doi:10.1016/j.seizure.2023.01.003</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err="1" smtClean="0">
                <a:latin typeface="Arial" pitchFamily="34" charset="0"/>
                <a:cs typeface="Arial" pitchFamily="34" charset="0"/>
              </a:rPr>
              <a:t>Yemadje</a:t>
            </a:r>
            <a:r>
              <a:rPr lang="en-GB" sz="1600" dirty="0" smtClean="0">
                <a:latin typeface="Arial" pitchFamily="34" charset="0"/>
                <a:cs typeface="Arial" pitchFamily="34" charset="0"/>
              </a:rPr>
              <a:t>, L.P., </a:t>
            </a:r>
            <a:r>
              <a:rPr lang="en-GB" sz="1600" dirty="0" err="1" smtClean="0">
                <a:latin typeface="Arial" pitchFamily="34" charset="0"/>
                <a:cs typeface="Arial" pitchFamily="34" charset="0"/>
              </a:rPr>
              <a:t>Houinato</a:t>
            </a:r>
            <a:r>
              <a:rPr lang="en-GB" sz="1600" dirty="0" smtClean="0">
                <a:latin typeface="Arial" pitchFamily="34" charset="0"/>
                <a:cs typeface="Arial" pitchFamily="34" charset="0"/>
              </a:rPr>
              <a:t>, D., </a:t>
            </a:r>
            <a:r>
              <a:rPr lang="en-GB" sz="1600" dirty="0" err="1" smtClean="0">
                <a:latin typeface="Arial" pitchFamily="34" charset="0"/>
                <a:cs typeface="Arial" pitchFamily="34" charset="0"/>
              </a:rPr>
              <a:t>Quet</a:t>
            </a:r>
            <a:r>
              <a:rPr lang="en-GB" sz="1600" dirty="0" smtClean="0">
                <a:latin typeface="Arial" pitchFamily="34" charset="0"/>
                <a:cs typeface="Arial" pitchFamily="34" charset="0"/>
              </a:rPr>
              <a:t>, F., </a:t>
            </a:r>
            <a:r>
              <a:rPr lang="en-GB" sz="1600" dirty="0" err="1" smtClean="0">
                <a:latin typeface="Arial" pitchFamily="34" charset="0"/>
                <a:cs typeface="Arial" pitchFamily="34" charset="0"/>
              </a:rPr>
              <a:t>Druet‐Cabanac</a:t>
            </a:r>
            <a:r>
              <a:rPr lang="en-GB" sz="1600" dirty="0" smtClean="0">
                <a:latin typeface="Arial" pitchFamily="34" charset="0"/>
                <a:cs typeface="Arial" pitchFamily="34" charset="0"/>
              </a:rPr>
              <a:t>, M. and </a:t>
            </a:r>
            <a:r>
              <a:rPr lang="en-GB" sz="1600" dirty="0" err="1" smtClean="0">
                <a:latin typeface="Arial" pitchFamily="34" charset="0"/>
                <a:cs typeface="Arial" pitchFamily="34" charset="0"/>
              </a:rPr>
              <a:t>Preux</a:t>
            </a:r>
            <a:r>
              <a:rPr lang="en-GB" sz="1600" dirty="0" smtClean="0">
                <a:latin typeface="Arial" pitchFamily="34" charset="0"/>
                <a:cs typeface="Arial" pitchFamily="34" charset="0"/>
              </a:rPr>
              <a:t>, P.M. (2011). Understanding the differences in prevalence of epilepsy in tropical regions. </a:t>
            </a:r>
            <a:r>
              <a:rPr lang="en-GB" sz="1600" i="1" dirty="0" err="1" smtClean="0">
                <a:latin typeface="Arial" pitchFamily="34" charset="0"/>
                <a:cs typeface="Arial" pitchFamily="34" charset="0"/>
              </a:rPr>
              <a:t>Epilepsia</a:t>
            </a:r>
            <a:r>
              <a:rPr lang="en-GB" sz="1600" dirty="0" smtClean="0">
                <a:latin typeface="Arial" pitchFamily="34" charset="0"/>
                <a:cs typeface="Arial" pitchFamily="34" charset="0"/>
              </a:rPr>
              <a:t>, 52(8), pp.1376–1381. doi:10.1111/j.1528-1167.2011.03099.x</a:t>
            </a:r>
            <a:r>
              <a:rPr lang="en-GB" sz="1600" dirty="0" smtClean="0">
                <a:latin typeface="Arial" pitchFamily="34" charset="0"/>
                <a:cs typeface="Arial" pitchFamily="34" charset="0"/>
              </a:rPr>
              <a:t>.</a:t>
            </a:r>
          </a:p>
          <a:p>
            <a:endParaRPr lang="en-GB" sz="1600" dirty="0" smtClean="0">
              <a:latin typeface="Arial" pitchFamily="34" charset="0"/>
              <a:cs typeface="Arial" pitchFamily="34" charset="0"/>
            </a:endParaRPr>
          </a:p>
          <a:p>
            <a:r>
              <a:rPr lang="en-GB" sz="1600" dirty="0" smtClean="0">
                <a:latin typeface="Arial" pitchFamily="34" charset="0"/>
                <a:cs typeface="Arial" pitchFamily="34" charset="0"/>
              </a:rPr>
              <a:t>Zhang, S., Li, J. and Zhou, D. (2023). A comparison of co morbid headache between patients with temporal lobe epilepsy and juvenile </a:t>
            </a:r>
            <a:r>
              <a:rPr lang="en-GB" sz="1600" dirty="0" err="1" smtClean="0">
                <a:latin typeface="Arial" pitchFamily="34" charset="0"/>
                <a:cs typeface="Arial" pitchFamily="34" charset="0"/>
              </a:rPr>
              <a:t>myoclonic</a:t>
            </a:r>
            <a:r>
              <a:rPr lang="en-GB" sz="1600" dirty="0" smtClean="0">
                <a:latin typeface="Arial" pitchFamily="34" charset="0"/>
                <a:cs typeface="Arial" pitchFamily="34" charset="0"/>
              </a:rPr>
              <a:t> epilepsy. </a:t>
            </a:r>
            <a:r>
              <a:rPr lang="en-GB" sz="1600" i="1" dirty="0" smtClean="0">
                <a:latin typeface="Arial" pitchFamily="34" charset="0"/>
                <a:cs typeface="Arial" pitchFamily="34" charset="0"/>
              </a:rPr>
              <a:t>Scientific reports</a:t>
            </a:r>
            <a:r>
              <a:rPr lang="en-GB" sz="1600" dirty="0" smtClean="0">
                <a:latin typeface="Arial" pitchFamily="34" charset="0"/>
                <a:cs typeface="Arial" pitchFamily="34" charset="0"/>
              </a:rPr>
              <a:t>, 13(1). doi:10.1038/s41598-023-43705-7. </a:t>
            </a:r>
            <a:endParaRPr lang="en-GB" sz="1600" dirty="0">
              <a:latin typeface="Arial" pitchFamily="34" charset="0"/>
              <a:cs typeface="Arial"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1820</TotalTime>
  <Words>3086</Words>
  <Application>Microsoft Office PowerPoint</Application>
  <PresentationFormat>On-screen Show (4:3)</PresentationFormat>
  <Paragraphs>233</Paragraphs>
  <Slides>22</Slides>
  <Notes>6</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Flow</vt:lpstr>
      <vt:lpstr>    Module Leader: Dr. Muhammed Khan Student name: Maria Fatima Mangue Mbomio-2230098 </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Leader: Dr. Muhammed Khan Student name: Maria Fatima Mangue Mbomio-2230098 </dc:title>
  <dc:creator>Oumar Souu</dc:creator>
  <cp:lastModifiedBy>Oumar Souu</cp:lastModifiedBy>
  <cp:revision>71</cp:revision>
  <dcterms:created xsi:type="dcterms:W3CDTF">2026-07-13T10:18:06Z</dcterms:created>
  <dcterms:modified xsi:type="dcterms:W3CDTF">2026-08-10T21:40:45Z</dcterms:modified>
</cp:coreProperties>
</file>