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4"/>
  </p:sldMasterIdLst>
  <p:notesMasterIdLst>
    <p:notesMasterId r:id="rId16"/>
  </p:notesMasterIdLst>
  <p:sldIdLst>
    <p:sldId id="289" r:id="rId5"/>
    <p:sldId id="302" r:id="rId6"/>
    <p:sldId id="286" r:id="rId7"/>
    <p:sldId id="281" r:id="rId8"/>
    <p:sldId id="278" r:id="rId9"/>
    <p:sldId id="273" r:id="rId10"/>
    <p:sldId id="291" r:id="rId11"/>
    <p:sldId id="299" r:id="rId12"/>
    <p:sldId id="304" r:id="rId13"/>
    <p:sldId id="288" r:id="rId14"/>
    <p:sldId id="303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13" orient="horz" pos="216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3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0A2"/>
    <a:srgbClr val="404040"/>
  </p:clrMru>
  <p:extLst>
    <p:ext uri="{E76CE94A-603C-4142-B9EB-6D1370010A27}">
      <p14:discardImageEditData xmlns:p14="http://schemas.microsoft.com/office/powerpoint/2010/main" val="1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20"/>
  </p:normalViewPr>
  <p:slideViewPr>
    <p:cSldViewPr snapToGrid="0">
      <p:cViewPr varScale="1">
        <p:scale>
          <a:sx n="109" d="100"/>
          <a:sy n="109" d="100"/>
        </p:scale>
        <p:origin x="720" y="192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16A9CD-5E57-4C86-B862-09CA519924BA}" type="datetimeFigureOut">
              <a:rPr lang="en-US" smtClean="0"/>
              <a:t>5/6/19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A004F4-F240-48F9-8AE1-486585C7F00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48810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7D165-49B0-44FF-A267-367F5A6EE3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039514"/>
            <a:ext cx="9144000" cy="2128049"/>
          </a:xfrm>
        </p:spPr>
        <p:txBody>
          <a:bodyPr anchor="b"/>
          <a:lstStyle>
            <a:lvl1pPr algn="ctr">
              <a:lnSpc>
                <a:spcPct val="125000"/>
              </a:lnSpc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B52800-74D6-4A78-AC9B-8E737A1A3B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21162"/>
            <a:ext cx="9144000" cy="882001"/>
          </a:xfrm>
          <a:solidFill>
            <a:schemeClr val="accent2">
              <a:alpha val="90000"/>
            </a:schemeClr>
          </a:solidFill>
        </p:spPr>
        <p:txBody>
          <a:bodyPr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500" b="1" i="1" kern="1200" spc="65" dirty="0">
                <a:solidFill>
                  <a:schemeClr val="accent1"/>
                </a:solidFill>
                <a:latin typeface="Arial"/>
                <a:ea typeface="+mn-ea"/>
                <a:cs typeface="Arial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B91F7B-C4AF-4FC6-A6BE-657DEF6D53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08ED5-AEFE-4443-9040-726EF6690995}" type="datetime1">
              <a:rPr lang="en-US" smtClean="0"/>
              <a:t>5/6/19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ED32F8-B0C7-4332-B0A5-BC19DD8C4C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030946-D0C7-4F78-94B0-427DAA6D5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9509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11141-A77D-4E0E-8CAF-4CD3B2799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EFDE0-5A54-402A-B0C3-6BC0BB739C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2825AD-4585-4E37-A076-3D0070C930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2561F-7E45-400C-8758-912CDFE9410A}" type="datetime1">
              <a:rPr lang="en-US" smtClean="0"/>
              <a:t>5/6/19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064AD-EDC3-4B13-8CD6-49EB60099E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90FD1E-16F6-49B1-A938-8CE601ED7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54652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FA988-92AD-48D7-890A-AA0540961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A999FA-A189-41DB-9CFC-D1356C5343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4D83DC-20E7-4B71-9794-36FC33B1BA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24BC7-4CDB-41D7-81AF-9CE8473FF4B8}" type="datetime1">
              <a:rPr lang="en-US" smtClean="0"/>
              <a:t>5/6/19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E7D103-1290-4592-B37C-19C9C9DBE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955B1B-4A5C-42C7-99A5-B8217736F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201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60EB58-EF7E-435A-8B07-B5BCF3AF1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F76098-6FA1-470A-BEF4-E4B0AC75E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47ABC-6745-43B6-8A64-6E191BD65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387105-2538-4216-9A7E-445FA092F9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F57DE0-C032-4FCC-9006-09C2C328A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CD216-73DE-4B96-8E1B-BB64D86142BB}" type="datetime1">
              <a:rPr lang="en-US" smtClean="0"/>
              <a:t>5/6/19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C776CB-2819-4488-9012-A6EA22079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5036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43C73-1D0F-45F9-A7E4-E9D24EAFD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B88E76-F6AB-4621-A9A6-20A81C5A3F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313FB9-6D6C-4F61-9E7A-76E686D06C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93A737-E48B-4909-BE04-F55B581032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F9958C-DB5F-444E-ACE8-73F5E0CA67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D097D1-3052-4C1F-B573-CA25FFF6CC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5CD8C-7FEF-4E71-8EB9-D3BA6E2E3E9E}" type="datetime1">
              <a:rPr lang="en-US" smtClean="0"/>
              <a:t>5/6/19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607AC3-2220-4DDA-A22A-C404538FE4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D8DEB3-F122-4B42-9E12-F61189B87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769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89EF5-3FD9-4423-A9E8-B67B4E902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0D7191-31B4-440E-A4E9-F412FA558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4379E-9B58-41EA-B928-5B1C8436A60E}" type="datetime1">
              <a:rPr lang="en-US" smtClean="0"/>
              <a:t>5/6/19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C85CB6-0880-4BF0-8E98-291E70C71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4A5E74-F26F-4C7A-BED1-6EE66C0B3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1903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55C546-684A-45B9-8890-66DC55DF7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A371-51FE-4D99-BD87-6A650FCE519D}" type="datetime1">
              <a:rPr lang="en-US" smtClean="0"/>
              <a:t>5/6/19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43EBDF-D696-42F7-B962-56F5FEE12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89D77E-1675-4F9D-9113-B274CB0E87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602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E9C90-06AB-49B5-9970-F5791DE93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B0071-932D-4CA0-92FB-A6E75AC855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C8D9F5-8B70-4BDD-9CB5-BBF87CF553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9DE91-7A80-4682-9D32-2CD41DEFB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F8CFF-A1C0-4B6C-AA8D-BE72CB14468D}" type="datetime1">
              <a:rPr lang="en-US" smtClean="0"/>
              <a:t>5/6/19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9E2482-2E7D-4868-95A7-4A55B40FEC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4E84CF-C3E5-4475-84C7-21CBAC064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26256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0E0AA-5363-4861-AB6B-0E4D34D74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44B7CE-2038-4CCA-AA8A-D03DE5FD95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79774D-36EB-4201-B1AC-922DD2E066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D1E234-1CB2-41A0-B40D-7E7F160CB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D634D-0427-413D-A0D0-098959D06FEF}" type="datetime1">
              <a:rPr lang="en-US" smtClean="0"/>
              <a:t>5/6/19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FD472E-6334-4051-B4D9-6361A819F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2384B9-6290-4070-B7D1-A105B27F0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7443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s with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44B7CE-2038-4CCA-AA8A-D03DE5FD95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0"/>
            <a:ext cx="12192000" cy="6857999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8AB8B54-69CD-4C57-8DBB-02A0E09851DD}"/>
              </a:ext>
            </a:extLst>
          </p:cNvPr>
          <p:cNvSpPr/>
          <p:nvPr userDrawn="1"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90E0AA-5363-4861-AB6B-0E4D34D74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17362"/>
            <a:ext cx="3932237" cy="1302111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79774D-36EB-4201-B1AC-922DD2E066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52419" y="1887801"/>
            <a:ext cx="4057961" cy="1431234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D1E234-1CB2-41A0-B40D-7E7F160CB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D634D-0427-413D-A0D0-098959D06FEF}" type="datetime1">
              <a:rPr lang="en-US" smtClean="0"/>
              <a:t>5/6/19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FD472E-6334-4051-B4D9-6361A819F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2384B9-6290-4070-B7D1-A105B27F0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Picture Placeholder 28">
            <a:extLst>
              <a:ext uri="{FF2B5EF4-FFF2-40B4-BE49-F238E27FC236}">
                <a16:creationId xmlns:a16="http://schemas.microsoft.com/office/drawing/2014/main" id="{2EB2F967-97B6-4CA8-B3E7-5FF7CA2BDD8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44273" y="1883115"/>
            <a:ext cx="576000" cy="576000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Picture Placeholder 28">
            <a:extLst>
              <a:ext uri="{FF2B5EF4-FFF2-40B4-BE49-F238E27FC236}">
                <a16:creationId xmlns:a16="http://schemas.microsoft.com/office/drawing/2014/main" id="{5E78E133-FE09-456A-8463-9EFAC6ADE26B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844273" y="3573118"/>
            <a:ext cx="576000" cy="576000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7F0C3496-EA4B-43E5-9704-968F80A8552C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1552418" y="3575461"/>
            <a:ext cx="4057961" cy="1431234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icture Placeholder 28">
            <a:extLst>
              <a:ext uri="{FF2B5EF4-FFF2-40B4-BE49-F238E27FC236}">
                <a16:creationId xmlns:a16="http://schemas.microsoft.com/office/drawing/2014/main" id="{13414E14-9FEB-40F8-AE6E-319637A8F1CB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44273" y="5263121"/>
            <a:ext cx="576000" cy="576000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8EC97C88-8B4C-4665-845B-95CE8F237779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1552418" y="5263122"/>
            <a:ext cx="4057961" cy="77572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48061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mparison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B74348DE-EC54-4C62-948C-0B2BF904557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3115389"/>
            <a:ext cx="12188825" cy="3742611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object 3">
            <a:extLst>
              <a:ext uri="{FF2B5EF4-FFF2-40B4-BE49-F238E27FC236}">
                <a16:creationId xmlns:a16="http://schemas.microsoft.com/office/drawing/2014/main" id="{2A53E879-94A1-4659-9069-ED0D6F03014D}"/>
              </a:ext>
            </a:extLst>
          </p:cNvPr>
          <p:cNvSpPr/>
          <p:nvPr userDrawn="1"/>
        </p:nvSpPr>
        <p:spPr>
          <a:xfrm>
            <a:off x="2400" y="1999821"/>
            <a:ext cx="12189600" cy="1115568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F43C73-1D0F-45F9-A7E4-E9D24EAFD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B88E76-F6AB-4621-A9A6-20A81C5A3F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85963"/>
            <a:ext cx="5157787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313FB9-6D6C-4F61-9E7A-76E686D06C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434047"/>
            <a:ext cx="5157787" cy="27556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93A737-E48B-4909-BE04-F55B581032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85963"/>
            <a:ext cx="5183188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F9958C-DB5F-444E-ACE8-73F5E0CA67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434047"/>
            <a:ext cx="5183188" cy="27556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D097D1-3052-4C1F-B573-CA25FFF6CC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5CD8C-7FEF-4E71-8EB9-D3BA6E2E3E9E}" type="datetime1">
              <a:rPr lang="en-US" smtClean="0"/>
              <a:t>5/6/19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607AC3-2220-4DDA-A22A-C404538FE4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D8DEB3-F122-4B42-9E12-F61189B87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05760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 with Three Sec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3">
            <a:extLst>
              <a:ext uri="{FF2B5EF4-FFF2-40B4-BE49-F238E27FC236}">
                <a16:creationId xmlns:a16="http://schemas.microsoft.com/office/drawing/2014/main" id="{29F16048-FF4E-41B1-B3D4-0FB210A70DF2}"/>
              </a:ext>
            </a:extLst>
          </p:cNvPr>
          <p:cNvSpPr/>
          <p:nvPr userDrawn="1"/>
        </p:nvSpPr>
        <p:spPr>
          <a:xfrm>
            <a:off x="5294630" y="0"/>
            <a:ext cx="6897370" cy="6858000"/>
          </a:xfrm>
          <a:custGeom>
            <a:avLst/>
            <a:gdLst/>
            <a:ahLst/>
            <a:cxnLst/>
            <a:rect l="l" t="t" r="r" b="b"/>
            <a:pathLst>
              <a:path w="6897370" h="6858000">
                <a:moveTo>
                  <a:pt x="0" y="6858000"/>
                </a:moveTo>
                <a:lnTo>
                  <a:pt x="6896900" y="6858000"/>
                </a:lnTo>
                <a:lnTo>
                  <a:pt x="6896900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8AB8B54-69CD-4C57-8DBB-02A0E09851DD}"/>
              </a:ext>
            </a:extLst>
          </p:cNvPr>
          <p:cNvSpPr/>
          <p:nvPr userDrawn="1"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90E0AA-5363-4861-AB6B-0E4D34D74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17362"/>
            <a:ext cx="3932237" cy="1302111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79774D-36EB-4201-B1AC-922DD2E066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94251" y="1192697"/>
            <a:ext cx="4057961" cy="1431234"/>
          </a:xfrm>
        </p:spPr>
        <p:txBody>
          <a:bodyPr/>
          <a:lstStyle>
            <a:lvl1pPr marL="0" indent="0">
              <a:buNone/>
              <a:defRPr sz="16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D1E234-1CB2-41A0-B40D-7E7F160CB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D634D-0427-413D-A0D0-098959D06FEF}" type="datetime1">
              <a:rPr lang="en-US" smtClean="0"/>
              <a:t>5/6/19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FD472E-6334-4051-B4D9-6361A819F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2384B9-6290-4070-B7D1-A105B27F0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object 2">
            <a:extLst>
              <a:ext uri="{FF2B5EF4-FFF2-40B4-BE49-F238E27FC236}">
                <a16:creationId xmlns:a16="http://schemas.microsoft.com/office/drawing/2014/main" id="{9337951D-6DB6-4713-9200-E8513CDEB6B3}"/>
              </a:ext>
            </a:extLst>
          </p:cNvPr>
          <p:cNvSpPr/>
          <p:nvPr userDrawn="1"/>
        </p:nvSpPr>
        <p:spPr>
          <a:xfrm>
            <a:off x="0" y="2430411"/>
            <a:ext cx="3625850" cy="3438525"/>
          </a:xfrm>
          <a:custGeom>
            <a:avLst/>
            <a:gdLst/>
            <a:ahLst/>
            <a:cxnLst/>
            <a:rect l="l" t="t" r="r" b="b"/>
            <a:pathLst>
              <a:path w="3625850" h="3438525">
                <a:moveTo>
                  <a:pt x="0" y="3438486"/>
                </a:moveTo>
                <a:lnTo>
                  <a:pt x="3625596" y="3438486"/>
                </a:lnTo>
                <a:lnTo>
                  <a:pt x="3625596" y="0"/>
                </a:lnTo>
                <a:lnTo>
                  <a:pt x="0" y="0"/>
                </a:lnTo>
                <a:lnTo>
                  <a:pt x="0" y="3438486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44B7CE-2038-4CCA-AA8A-D03DE5FD95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781223"/>
            <a:ext cx="6040800" cy="273690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Picture Placeholder 28">
            <a:extLst>
              <a:ext uri="{FF2B5EF4-FFF2-40B4-BE49-F238E27FC236}">
                <a16:creationId xmlns:a16="http://schemas.microsoft.com/office/drawing/2014/main" id="{2EB2F967-97B6-4CA8-B3E7-5FF7CA2BDD8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586106" y="1188012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Picture Placeholder 28">
            <a:extLst>
              <a:ext uri="{FF2B5EF4-FFF2-40B4-BE49-F238E27FC236}">
                <a16:creationId xmlns:a16="http://schemas.microsoft.com/office/drawing/2014/main" id="{5E78E133-FE09-456A-8463-9EFAC6ADE26B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586106" y="2878015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7F0C3496-EA4B-43E5-9704-968F80A8552C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7294250" y="2880357"/>
            <a:ext cx="4057961" cy="1431234"/>
          </a:xfrm>
        </p:spPr>
        <p:txBody>
          <a:bodyPr/>
          <a:lstStyle>
            <a:lvl1pPr marL="0" indent="0">
              <a:buNone/>
              <a:defRPr sz="16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icture Placeholder 28">
            <a:extLst>
              <a:ext uri="{FF2B5EF4-FFF2-40B4-BE49-F238E27FC236}">
                <a16:creationId xmlns:a16="http://schemas.microsoft.com/office/drawing/2014/main" id="{13414E14-9FEB-40F8-AE6E-319637A8F1CB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586106" y="4568018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8EC97C88-8B4C-4665-845B-95CE8F237779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7294250" y="4568018"/>
            <a:ext cx="4057961" cy="1431234"/>
          </a:xfrm>
        </p:spPr>
        <p:txBody>
          <a:bodyPr/>
          <a:lstStyle>
            <a:lvl1pPr marL="0" indent="0">
              <a:buNone/>
              <a:defRPr sz="16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564904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CEC732-0DE2-456B-92A1-84321C9BD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816A5B-B156-4DC3-B18E-14F3E59A64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B0252E-67CD-4B33-849F-7B1449CF27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17490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2591E0-5367-4F2F-9C30-2087D79A846D}" type="datetime1">
              <a:rPr lang="en-US" noProof="0" smtClean="0"/>
              <a:t>5/6/19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620AD2-E3F8-48CB-8B72-B0945DF534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17490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5A5F3BCF-F6FD-4DFF-B0B4-9892C9389344}"/>
              </a:ext>
            </a:extLst>
          </p:cNvPr>
          <p:cNvSpPr/>
          <p:nvPr userDrawn="1"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5DEFFD-817B-43EC-86F0-34DEA2BA5E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68844" y="6174902"/>
            <a:ext cx="3571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1">
                <a:solidFill>
                  <a:schemeClr val="tx2">
                    <a:alpha val="70000"/>
                  </a:schemeClr>
                </a:solidFill>
              </a:defRPr>
            </a:lvl1pPr>
          </a:lstStyle>
          <a:p>
            <a:fld id="{82EE24B5-652C-4DB5-B7C3-B5BBEC1280B1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64101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9" r:id="rId10"/>
    <p:sldLayoutId id="2147483660" r:id="rId11"/>
    <p:sldLayoutId id="2147483662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8F81FA50-2DCC-8341-8F3E-9D2028E1AF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4" name="object 3" descr="People with documents">
            <a:extLst>
              <a:ext uri="{FF2B5EF4-FFF2-40B4-BE49-F238E27FC236}">
                <a16:creationId xmlns:a16="http://schemas.microsoft.com/office/drawing/2014/main" id="{0CA2E80D-F3EC-4A5F-8E65-56FEA206EE0F}"/>
              </a:ext>
            </a:extLst>
          </p:cNvPr>
          <p:cNvSpPr/>
          <p:nvPr/>
        </p:nvSpPr>
        <p:spPr>
          <a:xfrm>
            <a:off x="1270" y="-1"/>
            <a:ext cx="12190730" cy="6857999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9999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B6C91D-4B22-49F1-9A0B-ABEB9E1F5A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008518"/>
            <a:ext cx="9144000" cy="2128049"/>
          </a:xfrm>
        </p:spPr>
        <p:txBody>
          <a:bodyPr>
            <a:normAutofit/>
          </a:bodyPr>
          <a:lstStyle/>
          <a:p>
            <a:pPr>
              <a:lnSpc>
                <a:spcPct val="125000"/>
              </a:lnSpc>
            </a:pPr>
            <a:r>
              <a:rPr lang="en-US" sz="5000" dirty="0">
                <a:latin typeface="Gill Sans MT" panose="020B0502020104020203" pitchFamily="34" charset="0"/>
              </a:rPr>
              <a:t>Rope &amp; Sling Specialists Ltd.</a:t>
            </a:r>
            <a:br>
              <a:rPr lang="en-US" sz="5000" dirty="0">
                <a:solidFill>
                  <a:schemeClr val="bg1"/>
                </a:solidFill>
                <a:latin typeface="Gill Sans MT" panose="020B0502020104020203" pitchFamily="34" charset="0"/>
              </a:rPr>
            </a:br>
            <a:r>
              <a:rPr lang="en-US" sz="5000" dirty="0">
                <a:latin typeface="Gill Sans MT" panose="020B0502020104020203" pitchFamily="34" charset="0"/>
              </a:rPr>
              <a:t>Privacy, Trust and Security</a:t>
            </a:r>
            <a:endParaRPr lang="en-US" sz="5000" dirty="0">
              <a:solidFill>
                <a:schemeClr val="bg1"/>
              </a:solidFill>
              <a:latin typeface="Gill Sans MT" panose="020B0502020104020203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8CF06A-B594-4BA2-8B1E-D649096D74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52000" y="4221162"/>
            <a:ext cx="3888000" cy="882001"/>
          </a:xfrm>
          <a:solidFill>
            <a:schemeClr val="accent2">
              <a:alpha val="90000"/>
            </a:schemeClr>
          </a:solidFill>
        </p:spPr>
        <p:txBody>
          <a:bodyPr anchor="ctr" anchorCtr="0">
            <a:normAutofit/>
          </a:bodyPr>
          <a:lstStyle/>
          <a:p>
            <a:r>
              <a:rPr lang="en-US" sz="2500" b="0" i="0" spc="65" dirty="0">
                <a:solidFill>
                  <a:schemeClr val="accent1"/>
                </a:solidFill>
                <a:latin typeface="Arial"/>
                <a:cs typeface="Arial"/>
              </a:rPr>
              <a:t>By Jack Steele</a:t>
            </a:r>
          </a:p>
        </p:txBody>
      </p:sp>
      <p:sp>
        <p:nvSpPr>
          <p:cNvPr id="6" name="object 7" descr="Beige rectangle">
            <a:extLst>
              <a:ext uri="{FF2B5EF4-FFF2-40B4-BE49-F238E27FC236}">
                <a16:creationId xmlns:a16="http://schemas.microsoft.com/office/drawing/2014/main" id="{B36975AA-C62E-46BE-9382-E2CF56FDF817}"/>
              </a:ext>
            </a:extLst>
          </p:cNvPr>
          <p:cNvSpPr/>
          <p:nvPr/>
        </p:nvSpPr>
        <p:spPr>
          <a:xfrm>
            <a:off x="3108000" y="3229869"/>
            <a:ext cx="5976000" cy="0"/>
          </a:xfrm>
          <a:custGeom>
            <a:avLst/>
            <a:gdLst/>
            <a:ahLst/>
            <a:cxnLst/>
            <a:rect l="l" t="t" r="r" b="b"/>
            <a:pathLst>
              <a:path w="3935729">
                <a:moveTo>
                  <a:pt x="0" y="0"/>
                </a:moveTo>
                <a:lnTo>
                  <a:pt x="3935349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81FD446-A8DD-CE43-A163-C9A7A3F48F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4428" y="837351"/>
            <a:ext cx="2943143" cy="1187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5560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4140CF4-2DAA-4239-BB77-274BDD82A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2</a:t>
            </a:fld>
            <a:endParaRPr lang="en-US" dirty="0"/>
          </a:p>
        </p:txBody>
      </p:sp>
      <p:pic>
        <p:nvPicPr>
          <p:cNvPr id="4" name="Picture Placeholder 11">
            <a:extLst>
              <a:ext uri="{FF2B5EF4-FFF2-40B4-BE49-F238E27FC236}">
                <a16:creationId xmlns:a16="http://schemas.microsoft.com/office/drawing/2014/main" id="{509FA566-1699-4388-B44C-C3EE5EC051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1" y="579294"/>
            <a:ext cx="7704083" cy="5778062"/>
          </a:xfrm>
          <a:prstGeom prst="rect">
            <a:avLst/>
          </a:prstGeom>
        </p:spPr>
      </p:pic>
      <p:sp>
        <p:nvSpPr>
          <p:cNvPr id="5" name="object 3" descr="Beige rectangle">
            <a:extLst>
              <a:ext uri="{FF2B5EF4-FFF2-40B4-BE49-F238E27FC236}">
                <a16:creationId xmlns:a16="http://schemas.microsoft.com/office/drawing/2014/main" id="{857A0168-DBD5-47D4-A751-3B39262D8254}"/>
              </a:ext>
            </a:extLst>
          </p:cNvPr>
          <p:cNvSpPr/>
          <p:nvPr/>
        </p:nvSpPr>
        <p:spPr>
          <a:xfrm>
            <a:off x="8355283" y="836613"/>
            <a:ext cx="3307960" cy="5184775"/>
          </a:xfrm>
          <a:custGeom>
            <a:avLst/>
            <a:gdLst/>
            <a:ahLst/>
            <a:cxnLst/>
            <a:rect l="l" t="t" r="r" b="b"/>
            <a:pathLst>
              <a:path w="4010659" h="333375">
                <a:moveTo>
                  <a:pt x="0" y="333006"/>
                </a:moveTo>
                <a:lnTo>
                  <a:pt x="4010367" y="333006"/>
                </a:lnTo>
                <a:lnTo>
                  <a:pt x="4010367" y="0"/>
                </a:lnTo>
                <a:lnTo>
                  <a:pt x="0" y="0"/>
                </a:lnTo>
                <a:lnTo>
                  <a:pt x="0" y="333006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6" name="object 6" descr="Blue rectangle">
            <a:extLst>
              <a:ext uri="{FF2B5EF4-FFF2-40B4-BE49-F238E27FC236}">
                <a16:creationId xmlns:a16="http://schemas.microsoft.com/office/drawing/2014/main" id="{7F009843-AFA3-44E8-B7D5-3F39B363C92E}"/>
              </a:ext>
            </a:extLst>
          </p:cNvPr>
          <p:cNvSpPr/>
          <p:nvPr/>
        </p:nvSpPr>
        <p:spPr>
          <a:xfrm>
            <a:off x="6226175" y="1"/>
            <a:ext cx="5056205" cy="6857999"/>
          </a:xfrm>
          <a:custGeom>
            <a:avLst/>
            <a:gdLst/>
            <a:ahLst/>
            <a:cxnLst/>
            <a:rect l="l" t="t" r="r" b="b"/>
            <a:pathLst>
              <a:path w="6689725" h="3528060">
                <a:moveTo>
                  <a:pt x="0" y="3527996"/>
                </a:moveTo>
                <a:lnTo>
                  <a:pt x="6689648" y="3527996"/>
                </a:lnTo>
                <a:lnTo>
                  <a:pt x="6689648" y="0"/>
                </a:lnTo>
                <a:lnTo>
                  <a:pt x="0" y="0"/>
                </a:lnTo>
                <a:lnTo>
                  <a:pt x="0" y="352799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FC6730AE-386B-426F-9F29-221DCC5F714D}"/>
              </a:ext>
            </a:extLst>
          </p:cNvPr>
          <p:cNvSpPr txBox="1">
            <a:spLocks/>
          </p:cNvSpPr>
          <p:nvPr/>
        </p:nvSpPr>
        <p:spPr>
          <a:xfrm>
            <a:off x="6892776" y="2921652"/>
            <a:ext cx="3118732" cy="325325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This PowerPoint will be going through what is needed for a website and social media site to be trustworthy. </a:t>
            </a:r>
          </a:p>
          <a:p>
            <a:r>
              <a:rPr lang="en-US" sz="18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This PowerPoint will also show Rope and Slings website and social media and show whether the site is trustworthy or not.</a:t>
            </a:r>
          </a:p>
          <a:p>
            <a:endParaRPr lang="en-US" sz="18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endParaRPr lang="en-US" sz="18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4" name="object 27" descr="Beige rectangle">
            <a:extLst>
              <a:ext uri="{FF2B5EF4-FFF2-40B4-BE49-F238E27FC236}">
                <a16:creationId xmlns:a16="http://schemas.microsoft.com/office/drawing/2014/main" id="{7F820741-8871-4D59-8ED1-466FEFD2AF94}"/>
              </a:ext>
            </a:extLst>
          </p:cNvPr>
          <p:cNvSpPr/>
          <p:nvPr/>
        </p:nvSpPr>
        <p:spPr>
          <a:xfrm flipV="1">
            <a:off x="6892775" y="2384427"/>
            <a:ext cx="3529039" cy="65695"/>
          </a:xfrm>
          <a:custGeom>
            <a:avLst/>
            <a:gdLst/>
            <a:ahLst/>
            <a:cxnLst/>
            <a:rect l="l" t="t" r="r" b="b"/>
            <a:pathLst>
              <a:path w="2501265">
                <a:moveTo>
                  <a:pt x="0" y="0"/>
                </a:moveTo>
                <a:lnTo>
                  <a:pt x="2500883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668119-9603-4701-8EEC-F2E48B808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8354" y="1279525"/>
            <a:ext cx="4421229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What this PowerPoint is about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68844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7">
            <a:extLst>
              <a:ext uri="{FF2B5EF4-FFF2-40B4-BE49-F238E27FC236}">
                <a16:creationId xmlns:a16="http://schemas.microsoft.com/office/drawing/2014/main" id="{2894B736-0F24-454E-8A9D-717EB78697D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45" t="1" b="-22"/>
          <a:stretch/>
        </p:blipFill>
        <p:spPr>
          <a:xfrm>
            <a:off x="0" y="0"/>
            <a:ext cx="8273866" cy="6854099"/>
          </a:xfrm>
          <a:prstGeom prst="rect">
            <a:avLst/>
          </a:prstGeom>
        </p:spPr>
      </p:pic>
      <p:sp>
        <p:nvSpPr>
          <p:cNvPr id="5" name="object 3" descr="Beige rectangle">
            <a:extLst>
              <a:ext uri="{FF2B5EF4-FFF2-40B4-BE49-F238E27FC236}">
                <a16:creationId xmlns:a16="http://schemas.microsoft.com/office/drawing/2014/main" id="{DCF29767-6635-4A46-AB77-672CC90C6FBE}"/>
              </a:ext>
            </a:extLst>
          </p:cNvPr>
          <p:cNvSpPr/>
          <p:nvPr/>
        </p:nvSpPr>
        <p:spPr>
          <a:xfrm>
            <a:off x="8181340" y="1359001"/>
            <a:ext cx="4010660" cy="4194074"/>
          </a:xfrm>
          <a:custGeom>
            <a:avLst/>
            <a:gdLst/>
            <a:ahLst/>
            <a:cxnLst/>
            <a:rect l="l" t="t" r="r" b="b"/>
            <a:pathLst>
              <a:path w="4010659" h="333375">
                <a:moveTo>
                  <a:pt x="0" y="333006"/>
                </a:moveTo>
                <a:lnTo>
                  <a:pt x="4010367" y="333006"/>
                </a:lnTo>
                <a:lnTo>
                  <a:pt x="4010367" y="0"/>
                </a:lnTo>
                <a:lnTo>
                  <a:pt x="0" y="0"/>
                </a:lnTo>
                <a:lnTo>
                  <a:pt x="0" y="333006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6" name="object 6" descr="Blue rectangle">
            <a:extLst>
              <a:ext uri="{FF2B5EF4-FFF2-40B4-BE49-F238E27FC236}">
                <a16:creationId xmlns:a16="http://schemas.microsoft.com/office/drawing/2014/main" id="{9FABC344-E043-45BE-8588-06C658DBCE70}"/>
              </a:ext>
            </a:extLst>
          </p:cNvPr>
          <p:cNvSpPr/>
          <p:nvPr/>
        </p:nvSpPr>
        <p:spPr>
          <a:xfrm>
            <a:off x="5502275" y="1692008"/>
            <a:ext cx="6689725" cy="3528060"/>
          </a:xfrm>
          <a:custGeom>
            <a:avLst/>
            <a:gdLst/>
            <a:ahLst/>
            <a:cxnLst/>
            <a:rect l="l" t="t" r="r" b="b"/>
            <a:pathLst>
              <a:path w="6689725" h="3528060">
                <a:moveTo>
                  <a:pt x="0" y="3527996"/>
                </a:moveTo>
                <a:lnTo>
                  <a:pt x="6689648" y="3527996"/>
                </a:lnTo>
                <a:lnTo>
                  <a:pt x="6689648" y="0"/>
                </a:lnTo>
                <a:lnTo>
                  <a:pt x="0" y="0"/>
                </a:lnTo>
                <a:lnTo>
                  <a:pt x="0" y="352799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5C5720-51D4-4632-91CD-936B8AB96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7698" y="1916607"/>
            <a:ext cx="5165558" cy="124833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What makes a website trustworthy?</a:t>
            </a:r>
            <a:endParaRPr lang="en-US" dirty="0">
              <a:latin typeface="Gill Sans MT" panose="020B0502020104020203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4D506CC-0185-443E-82C7-1600C21D6E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3</a:t>
            </a:fld>
            <a:endParaRPr lang="en-US" dirty="0"/>
          </a:p>
        </p:txBody>
      </p:sp>
      <p:sp>
        <p:nvSpPr>
          <p:cNvPr id="7" name="object 9" descr="Beige rectangle">
            <a:extLst>
              <a:ext uri="{FF2B5EF4-FFF2-40B4-BE49-F238E27FC236}">
                <a16:creationId xmlns:a16="http://schemas.microsoft.com/office/drawing/2014/main" id="{02C6628C-972C-4717-AAF3-D882B30F6658}"/>
              </a:ext>
            </a:extLst>
          </p:cNvPr>
          <p:cNvSpPr/>
          <p:nvPr/>
        </p:nvSpPr>
        <p:spPr>
          <a:xfrm flipV="1">
            <a:off x="6313932" y="2989835"/>
            <a:ext cx="3826530" cy="45719"/>
          </a:xfrm>
          <a:custGeom>
            <a:avLst/>
            <a:gdLst/>
            <a:ahLst/>
            <a:cxnLst/>
            <a:rect l="l" t="t" r="r" b="b"/>
            <a:pathLst>
              <a:path w="2642870">
                <a:moveTo>
                  <a:pt x="0" y="0"/>
                </a:moveTo>
                <a:lnTo>
                  <a:pt x="2642616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E7A818AB-B120-41D5-88A6-933AB9CAAE68}"/>
              </a:ext>
            </a:extLst>
          </p:cNvPr>
          <p:cNvSpPr txBox="1">
            <a:spLocks/>
          </p:cNvSpPr>
          <p:nvPr/>
        </p:nvSpPr>
        <p:spPr>
          <a:xfrm>
            <a:off x="6188242" y="3217631"/>
            <a:ext cx="5181600" cy="1603375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spc="-25" dirty="0">
                <a:solidFill>
                  <a:schemeClr val="bg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Social Proof</a:t>
            </a:r>
          </a:p>
          <a:p>
            <a:r>
              <a:rPr lang="en-US" sz="1800" spc="-25" dirty="0">
                <a:solidFill>
                  <a:schemeClr val="bg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Readable site design</a:t>
            </a:r>
          </a:p>
          <a:p>
            <a:r>
              <a:rPr lang="en-US" sz="1800" spc="-25" dirty="0">
                <a:solidFill>
                  <a:schemeClr val="bg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Transparency</a:t>
            </a:r>
          </a:p>
          <a:p>
            <a:r>
              <a:rPr lang="en-US" sz="1800" spc="-25" dirty="0">
                <a:solidFill>
                  <a:schemeClr val="bg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Available policies</a:t>
            </a:r>
          </a:p>
          <a:p>
            <a:r>
              <a:rPr lang="en-US" sz="1800" spc="-25" dirty="0">
                <a:solidFill>
                  <a:schemeClr val="bg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Recognizable URL (Stemler, 2018)</a:t>
            </a:r>
          </a:p>
          <a:p>
            <a:endParaRPr lang="en-US" sz="1800" spc="-25" dirty="0">
              <a:solidFill>
                <a:schemeClr val="bg2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939497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97D2A81D-F7D1-4144-9EC5-03531DC5260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1" y="1"/>
            <a:ext cx="6857999" cy="6857999"/>
          </a:xfrm>
        </p:spPr>
      </p:pic>
      <p:sp>
        <p:nvSpPr>
          <p:cNvPr id="16" name="object 3" descr="Beige rectangle">
            <a:extLst>
              <a:ext uri="{FF2B5EF4-FFF2-40B4-BE49-F238E27FC236}">
                <a16:creationId xmlns:a16="http://schemas.microsoft.com/office/drawing/2014/main" id="{C6CF32E2-A869-4259-A659-5EEE6BDA3B59}"/>
              </a:ext>
            </a:extLst>
          </p:cNvPr>
          <p:cNvSpPr/>
          <p:nvPr/>
        </p:nvSpPr>
        <p:spPr>
          <a:xfrm>
            <a:off x="579775" y="472492"/>
            <a:ext cx="4051368" cy="5913017"/>
          </a:xfrm>
          <a:custGeom>
            <a:avLst/>
            <a:gdLst/>
            <a:ahLst/>
            <a:cxnLst/>
            <a:rect l="l" t="t" r="r" b="b"/>
            <a:pathLst>
              <a:path w="4010659" h="333375">
                <a:moveTo>
                  <a:pt x="0" y="333006"/>
                </a:moveTo>
                <a:lnTo>
                  <a:pt x="4010367" y="333006"/>
                </a:lnTo>
                <a:lnTo>
                  <a:pt x="4010367" y="0"/>
                </a:lnTo>
                <a:lnTo>
                  <a:pt x="0" y="0"/>
                </a:lnTo>
                <a:lnTo>
                  <a:pt x="0" y="333006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14" name="Oval 13" descr="Beige oval">
            <a:extLst>
              <a:ext uri="{FF2B5EF4-FFF2-40B4-BE49-F238E27FC236}">
                <a16:creationId xmlns:a16="http://schemas.microsoft.com/office/drawing/2014/main" id="{B8809DE3-0F1D-442A-8935-B40AD580864B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object 6" descr="Blue rectangle">
            <a:extLst>
              <a:ext uri="{FF2B5EF4-FFF2-40B4-BE49-F238E27FC236}">
                <a16:creationId xmlns:a16="http://schemas.microsoft.com/office/drawing/2014/main" id="{882E2F92-EB16-4B55-B49A-3C6AB7B2BF30}"/>
              </a:ext>
            </a:extLst>
          </p:cNvPr>
          <p:cNvSpPr/>
          <p:nvPr/>
        </p:nvSpPr>
        <p:spPr>
          <a:xfrm>
            <a:off x="911225" y="836613"/>
            <a:ext cx="5184775" cy="5184775"/>
          </a:xfrm>
          <a:custGeom>
            <a:avLst/>
            <a:gdLst/>
            <a:ahLst/>
            <a:cxnLst/>
            <a:rect l="l" t="t" r="r" b="b"/>
            <a:pathLst>
              <a:path w="6689725" h="3528060">
                <a:moveTo>
                  <a:pt x="0" y="3527996"/>
                </a:moveTo>
                <a:lnTo>
                  <a:pt x="6689648" y="3527996"/>
                </a:lnTo>
                <a:lnTo>
                  <a:pt x="6689648" y="0"/>
                </a:lnTo>
                <a:lnTo>
                  <a:pt x="0" y="0"/>
                </a:lnTo>
                <a:lnTo>
                  <a:pt x="0" y="352799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02303BC-9A39-470F-8733-A268BC16B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9723" y="1570892"/>
            <a:ext cx="4770591" cy="975760"/>
          </a:xfrm>
        </p:spPr>
        <p:txBody>
          <a:bodyPr>
            <a:normAutofit/>
          </a:bodyPr>
          <a:lstStyle/>
          <a:p>
            <a:r>
              <a:rPr lang="en-US" sz="3000" dirty="0">
                <a:solidFill>
                  <a:schemeClr val="bg1"/>
                </a:solidFill>
              </a:rPr>
              <a:t>What makes a Social media site trustworthy?</a:t>
            </a:r>
          </a:p>
        </p:txBody>
      </p:sp>
      <p:sp>
        <p:nvSpPr>
          <p:cNvPr id="15" name="object 27" descr="Beige rectangle">
            <a:extLst>
              <a:ext uri="{FF2B5EF4-FFF2-40B4-BE49-F238E27FC236}">
                <a16:creationId xmlns:a16="http://schemas.microsoft.com/office/drawing/2014/main" id="{C5B67D68-F2A3-48A2-B2A0-C9DF8BA55D80}"/>
              </a:ext>
            </a:extLst>
          </p:cNvPr>
          <p:cNvSpPr/>
          <p:nvPr/>
        </p:nvSpPr>
        <p:spPr>
          <a:xfrm flipV="1">
            <a:off x="1473385" y="2395266"/>
            <a:ext cx="4032000" cy="75489"/>
          </a:xfrm>
          <a:custGeom>
            <a:avLst/>
            <a:gdLst/>
            <a:ahLst/>
            <a:cxnLst/>
            <a:rect l="l" t="t" r="r" b="b"/>
            <a:pathLst>
              <a:path w="2501265">
                <a:moveTo>
                  <a:pt x="0" y="0"/>
                </a:moveTo>
                <a:lnTo>
                  <a:pt x="2500883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C2D5CA-E2DA-4224-B2BC-C872D2EF6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4</a:t>
            </a:fld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7D24E88B-FCF3-1E40-86D2-DA9462817ED3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1552418" y="2834876"/>
            <a:ext cx="4057961" cy="2839093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Accessible links to the company's main website.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Active accounts and frequent updates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Verified Accounts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40399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54379-12DC-488A-96E2-264D244A3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4587" y="438224"/>
            <a:ext cx="3932237" cy="1302111"/>
          </a:xfrm>
        </p:spPr>
        <p:txBody>
          <a:bodyPr/>
          <a:lstStyle/>
          <a:p>
            <a:r>
              <a:rPr lang="en-US" dirty="0"/>
              <a:t>Privacy Policy on RSS’s website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30DBC9-EEFC-416D-BFAD-DB6D1A9E8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5</a:t>
            </a:fld>
            <a:endParaRPr lang="en-US" dirty="0"/>
          </a:p>
        </p:txBody>
      </p:sp>
      <p:pic>
        <p:nvPicPr>
          <p:cNvPr id="16" name="Picture Placeholder 15">
            <a:extLst>
              <a:ext uri="{FF2B5EF4-FFF2-40B4-BE49-F238E27FC236}">
                <a16:creationId xmlns:a16="http://schemas.microsoft.com/office/drawing/2014/main" id="{48FA199D-A4E2-45BF-978A-675A900780A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48" r="301"/>
          <a:stretch/>
        </p:blipFill>
        <p:spPr>
          <a:xfrm>
            <a:off x="342594" y="2028090"/>
            <a:ext cx="5985705" cy="3559190"/>
          </a:xfrm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9884D43A-F693-45B5-941E-26162517B9A6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6744702" y="1071903"/>
            <a:ext cx="3815368" cy="1912373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10000"/>
              </a:lnSpc>
              <a:spcBef>
                <a:spcPts val="400"/>
              </a:spcBef>
            </a:pPr>
            <a:r>
              <a:rPr lang="en-US" sz="2200" b="1" dirty="0">
                <a:solidFill>
                  <a:schemeClr val="bg1"/>
                </a:solidFill>
                <a:latin typeface="+mj-lt"/>
              </a:rPr>
              <a:t>The website has a page dedicated to the privacy and cookie policies. This page gives information on the data they collect and how they use the data. </a:t>
            </a:r>
          </a:p>
          <a:p>
            <a:pPr>
              <a:lnSpc>
                <a:spcPct val="110000"/>
              </a:lnSpc>
              <a:spcBef>
                <a:spcPts val="400"/>
              </a:spcBef>
            </a:pPr>
            <a:endParaRPr lang="en-US" sz="1500" spc="-15" dirty="0">
              <a:solidFill>
                <a:schemeClr val="bg2">
                  <a:lumMod val="20000"/>
                  <a:lumOff val="80000"/>
                </a:schemeClr>
              </a:solidFill>
              <a:cs typeface="Arial"/>
            </a:endParaRPr>
          </a:p>
        </p:txBody>
      </p:sp>
      <p:sp>
        <p:nvSpPr>
          <p:cNvPr id="14" name="object 13" descr="Beige rectangle">
            <a:extLst>
              <a:ext uri="{FF2B5EF4-FFF2-40B4-BE49-F238E27FC236}">
                <a16:creationId xmlns:a16="http://schemas.microsoft.com/office/drawing/2014/main" id="{FEBB8673-0A72-4C5C-8239-7EF600504010}"/>
              </a:ext>
            </a:extLst>
          </p:cNvPr>
          <p:cNvSpPr/>
          <p:nvPr/>
        </p:nvSpPr>
        <p:spPr>
          <a:xfrm>
            <a:off x="915657" y="1732553"/>
            <a:ext cx="3096000" cy="0"/>
          </a:xfrm>
          <a:custGeom>
            <a:avLst/>
            <a:gdLst/>
            <a:ahLst/>
            <a:cxnLst/>
            <a:rect l="l" t="t" r="r" b="b"/>
            <a:pathLst>
              <a:path w="2694304">
                <a:moveTo>
                  <a:pt x="0" y="0"/>
                </a:moveTo>
                <a:lnTo>
                  <a:pt x="2694127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6068A69A-1690-CF47-AB08-05FEF188FA0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01" r="394"/>
          <a:stretch/>
        </p:blipFill>
        <p:spPr>
          <a:xfrm>
            <a:off x="4011657" y="2825261"/>
            <a:ext cx="6527389" cy="3915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67562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Placeholder 32">
            <a:extLst>
              <a:ext uri="{FF2B5EF4-FFF2-40B4-BE49-F238E27FC236}">
                <a16:creationId xmlns:a16="http://schemas.microsoft.com/office/drawing/2014/main" id="{2F5DB649-A4D3-4E21-BA31-0C84C9B3603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06615"/>
            <a:ext cx="12190800" cy="3752359"/>
          </a:xfrm>
        </p:spPr>
      </p:pic>
      <p:sp>
        <p:nvSpPr>
          <p:cNvPr id="13" name="Oval 12" descr="Beige oval">
            <a:extLst>
              <a:ext uri="{FF2B5EF4-FFF2-40B4-BE49-F238E27FC236}">
                <a16:creationId xmlns:a16="http://schemas.microsoft.com/office/drawing/2014/main" id="{F336552F-CA64-452F-9BD8-01334388BFF5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9ADB42F-AE48-4323-897F-DB5A083BD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064" y="361648"/>
            <a:ext cx="10515600" cy="1325563"/>
          </a:xfrm>
        </p:spPr>
        <p:txBody>
          <a:bodyPr/>
          <a:lstStyle/>
          <a:p>
            <a:r>
              <a:rPr lang="en-US" dirty="0"/>
              <a:t>Why is a privacy policy important?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3C1E99-672F-46AE-BB08-DD22B09283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5637" y="2344551"/>
            <a:ext cx="7125466" cy="823912"/>
          </a:xfrm>
        </p:spPr>
        <p:txBody>
          <a:bodyPr>
            <a:normAutofit fontScale="85000" lnSpcReduction="10000"/>
          </a:bodyPr>
          <a:lstStyle/>
          <a:p>
            <a:r>
              <a:rPr lang="en-GB" sz="2000" dirty="0"/>
              <a:t>Privacy laws around the world dictate that if you collect personal information from your website visitors, then you need to have a Privacy Policy posted to your site. (PrivacyPolicies, 2018)</a:t>
            </a:r>
          </a:p>
          <a:p>
            <a:endParaRPr lang="en-US" sz="200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8F7FB6B-EAC9-40F7-9522-61A8D53EF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6</a:t>
            </a:fld>
            <a:endParaRPr lang="en-US" dirty="0"/>
          </a:p>
        </p:txBody>
      </p:sp>
      <p:sp>
        <p:nvSpPr>
          <p:cNvPr id="9" name="object 5" descr="Beige rectangle">
            <a:extLst>
              <a:ext uri="{FF2B5EF4-FFF2-40B4-BE49-F238E27FC236}">
                <a16:creationId xmlns:a16="http://schemas.microsoft.com/office/drawing/2014/main" id="{890F7762-BD37-4D33-9F80-1DA07B5E172E}"/>
              </a:ext>
            </a:extLst>
          </p:cNvPr>
          <p:cNvSpPr/>
          <p:nvPr/>
        </p:nvSpPr>
        <p:spPr>
          <a:xfrm flipV="1">
            <a:off x="915637" y="1291384"/>
            <a:ext cx="6587132" cy="45719"/>
          </a:xfrm>
          <a:custGeom>
            <a:avLst/>
            <a:gdLst/>
            <a:ahLst/>
            <a:cxnLst/>
            <a:rect l="l" t="t" r="r" b="b"/>
            <a:pathLst>
              <a:path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ln w="54864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70198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4140CF4-2DAA-4239-BB77-274BDD82A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7</a:t>
            </a:fld>
            <a:endParaRPr lang="en-US" dirty="0"/>
          </a:p>
        </p:txBody>
      </p:sp>
      <p:sp>
        <p:nvSpPr>
          <p:cNvPr id="5" name="object 3" descr="Beige rectangle">
            <a:extLst>
              <a:ext uri="{FF2B5EF4-FFF2-40B4-BE49-F238E27FC236}">
                <a16:creationId xmlns:a16="http://schemas.microsoft.com/office/drawing/2014/main" id="{857A0168-DBD5-47D4-A751-3B39262D8254}"/>
              </a:ext>
            </a:extLst>
          </p:cNvPr>
          <p:cNvSpPr/>
          <p:nvPr/>
        </p:nvSpPr>
        <p:spPr>
          <a:xfrm>
            <a:off x="8355283" y="836613"/>
            <a:ext cx="3307960" cy="5184775"/>
          </a:xfrm>
          <a:custGeom>
            <a:avLst/>
            <a:gdLst/>
            <a:ahLst/>
            <a:cxnLst/>
            <a:rect l="l" t="t" r="r" b="b"/>
            <a:pathLst>
              <a:path w="4010659" h="333375">
                <a:moveTo>
                  <a:pt x="0" y="333006"/>
                </a:moveTo>
                <a:lnTo>
                  <a:pt x="4010367" y="333006"/>
                </a:lnTo>
                <a:lnTo>
                  <a:pt x="4010367" y="0"/>
                </a:lnTo>
                <a:lnTo>
                  <a:pt x="0" y="0"/>
                </a:lnTo>
                <a:lnTo>
                  <a:pt x="0" y="333006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6" name="object 6" descr="Blue rectangle">
            <a:extLst>
              <a:ext uri="{FF2B5EF4-FFF2-40B4-BE49-F238E27FC236}">
                <a16:creationId xmlns:a16="http://schemas.microsoft.com/office/drawing/2014/main" id="{7F009843-AFA3-44E8-B7D5-3F39B363C92E}"/>
              </a:ext>
            </a:extLst>
          </p:cNvPr>
          <p:cNvSpPr/>
          <p:nvPr/>
        </p:nvSpPr>
        <p:spPr>
          <a:xfrm>
            <a:off x="6226175" y="1"/>
            <a:ext cx="5056205" cy="6857999"/>
          </a:xfrm>
          <a:custGeom>
            <a:avLst/>
            <a:gdLst/>
            <a:ahLst/>
            <a:cxnLst/>
            <a:rect l="l" t="t" r="r" b="b"/>
            <a:pathLst>
              <a:path w="6689725" h="3528060">
                <a:moveTo>
                  <a:pt x="0" y="3527996"/>
                </a:moveTo>
                <a:lnTo>
                  <a:pt x="6689648" y="3527996"/>
                </a:lnTo>
                <a:lnTo>
                  <a:pt x="6689648" y="0"/>
                </a:lnTo>
                <a:lnTo>
                  <a:pt x="0" y="0"/>
                </a:lnTo>
                <a:lnTo>
                  <a:pt x="0" y="352799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FC6730AE-386B-426F-9F29-221DCC5F714D}"/>
              </a:ext>
            </a:extLst>
          </p:cNvPr>
          <p:cNvSpPr txBox="1">
            <a:spLocks/>
          </p:cNvSpPr>
          <p:nvPr/>
        </p:nvSpPr>
        <p:spPr>
          <a:xfrm>
            <a:off x="7711795" y="1773531"/>
            <a:ext cx="3118732" cy="325325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Site security is secure in the URL</a:t>
            </a:r>
          </a:p>
          <a:p>
            <a:r>
              <a:rPr lang="en-US" sz="18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Includes </a:t>
            </a:r>
            <a:r>
              <a:rPr lang="en-US" sz="1800" b="1" dirty="0" err="1">
                <a:solidFill>
                  <a:schemeClr val="bg2">
                    <a:lumMod val="20000"/>
                    <a:lumOff val="80000"/>
                  </a:schemeClr>
                </a:solidFill>
              </a:rPr>
              <a:t>reCAPTCHA</a:t>
            </a:r>
            <a:endParaRPr lang="en-US" sz="18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en-US" sz="18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Has a readable design</a:t>
            </a:r>
          </a:p>
          <a:p>
            <a:r>
              <a:rPr lang="en-US" sz="18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Manage the supply chain effectively and efficiently. </a:t>
            </a:r>
          </a:p>
          <a:p>
            <a:r>
              <a:rPr lang="en-US" sz="18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When buying from the website, payments go through Sage Pay</a:t>
            </a:r>
          </a:p>
        </p:txBody>
      </p:sp>
      <p:sp>
        <p:nvSpPr>
          <p:cNvPr id="14" name="object 27" descr="Beige rectangle">
            <a:extLst>
              <a:ext uri="{FF2B5EF4-FFF2-40B4-BE49-F238E27FC236}">
                <a16:creationId xmlns:a16="http://schemas.microsoft.com/office/drawing/2014/main" id="{7F820741-8871-4D59-8ED1-466FEFD2AF94}"/>
              </a:ext>
            </a:extLst>
          </p:cNvPr>
          <p:cNvSpPr/>
          <p:nvPr/>
        </p:nvSpPr>
        <p:spPr>
          <a:xfrm flipV="1">
            <a:off x="7506642" y="1465427"/>
            <a:ext cx="3529039" cy="65695"/>
          </a:xfrm>
          <a:custGeom>
            <a:avLst/>
            <a:gdLst/>
            <a:ahLst/>
            <a:cxnLst/>
            <a:rect l="l" t="t" r="r" b="b"/>
            <a:pathLst>
              <a:path w="2501265">
                <a:moveTo>
                  <a:pt x="0" y="0"/>
                </a:moveTo>
                <a:lnTo>
                  <a:pt x="2500883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668119-9603-4701-8EEC-F2E48B808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6642" y="476812"/>
            <a:ext cx="4421229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Website</a:t>
            </a:r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7915443-7F45-8347-BC05-9226322FF6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42" r="581"/>
          <a:stretch/>
        </p:blipFill>
        <p:spPr>
          <a:xfrm>
            <a:off x="0" y="237192"/>
            <a:ext cx="7392854" cy="442251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761F036-29C1-904F-AB3B-2CCB919CDD3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04" t="48204" r="11646" b="22473"/>
          <a:stretch/>
        </p:blipFill>
        <p:spPr>
          <a:xfrm>
            <a:off x="15596" y="4847030"/>
            <a:ext cx="8487509" cy="2010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89643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ject 3" descr="Beige rectangle">
            <a:extLst>
              <a:ext uri="{FF2B5EF4-FFF2-40B4-BE49-F238E27FC236}">
                <a16:creationId xmlns:a16="http://schemas.microsoft.com/office/drawing/2014/main" id="{C6CF32E2-A869-4259-A659-5EEE6BDA3B59}"/>
              </a:ext>
            </a:extLst>
          </p:cNvPr>
          <p:cNvSpPr/>
          <p:nvPr/>
        </p:nvSpPr>
        <p:spPr>
          <a:xfrm>
            <a:off x="363363" y="472303"/>
            <a:ext cx="4051368" cy="5913017"/>
          </a:xfrm>
          <a:custGeom>
            <a:avLst/>
            <a:gdLst/>
            <a:ahLst/>
            <a:cxnLst/>
            <a:rect l="l" t="t" r="r" b="b"/>
            <a:pathLst>
              <a:path w="4010659" h="333375">
                <a:moveTo>
                  <a:pt x="0" y="333006"/>
                </a:moveTo>
                <a:lnTo>
                  <a:pt x="4010367" y="333006"/>
                </a:lnTo>
                <a:lnTo>
                  <a:pt x="4010367" y="0"/>
                </a:lnTo>
                <a:lnTo>
                  <a:pt x="0" y="0"/>
                </a:lnTo>
                <a:lnTo>
                  <a:pt x="0" y="333006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14" name="Oval 13" descr="Beige oval">
            <a:extLst>
              <a:ext uri="{FF2B5EF4-FFF2-40B4-BE49-F238E27FC236}">
                <a16:creationId xmlns:a16="http://schemas.microsoft.com/office/drawing/2014/main" id="{B8809DE3-0F1D-442A-8935-B40AD580864B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object 6" descr="Blue rectangle">
            <a:extLst>
              <a:ext uri="{FF2B5EF4-FFF2-40B4-BE49-F238E27FC236}">
                <a16:creationId xmlns:a16="http://schemas.microsoft.com/office/drawing/2014/main" id="{882E2F92-EB16-4B55-B49A-3C6AB7B2BF30}"/>
              </a:ext>
            </a:extLst>
          </p:cNvPr>
          <p:cNvSpPr/>
          <p:nvPr/>
        </p:nvSpPr>
        <p:spPr>
          <a:xfrm>
            <a:off x="592941" y="836423"/>
            <a:ext cx="5184775" cy="5184775"/>
          </a:xfrm>
          <a:custGeom>
            <a:avLst/>
            <a:gdLst/>
            <a:ahLst/>
            <a:cxnLst/>
            <a:rect l="l" t="t" r="r" b="b"/>
            <a:pathLst>
              <a:path w="6689725" h="3528060">
                <a:moveTo>
                  <a:pt x="0" y="3527996"/>
                </a:moveTo>
                <a:lnTo>
                  <a:pt x="6689648" y="3527996"/>
                </a:lnTo>
                <a:lnTo>
                  <a:pt x="6689648" y="0"/>
                </a:lnTo>
                <a:lnTo>
                  <a:pt x="0" y="0"/>
                </a:lnTo>
                <a:lnTo>
                  <a:pt x="0" y="352799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02303BC-9A39-470F-8733-A268BC16B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2097" y="1786406"/>
            <a:ext cx="4770591" cy="646604"/>
          </a:xfrm>
        </p:spPr>
        <p:txBody>
          <a:bodyPr>
            <a:normAutofit/>
          </a:bodyPr>
          <a:lstStyle/>
          <a:p>
            <a:r>
              <a:rPr lang="en-US" sz="3000" dirty="0">
                <a:solidFill>
                  <a:schemeClr val="bg1"/>
                </a:solidFill>
              </a:rPr>
              <a:t>Social Media</a:t>
            </a:r>
          </a:p>
        </p:txBody>
      </p:sp>
      <p:sp>
        <p:nvSpPr>
          <p:cNvPr id="15" name="object 27" descr="Beige rectangle">
            <a:extLst>
              <a:ext uri="{FF2B5EF4-FFF2-40B4-BE49-F238E27FC236}">
                <a16:creationId xmlns:a16="http://schemas.microsoft.com/office/drawing/2014/main" id="{C5B67D68-F2A3-48A2-B2A0-C9DF8BA55D80}"/>
              </a:ext>
            </a:extLst>
          </p:cNvPr>
          <p:cNvSpPr/>
          <p:nvPr/>
        </p:nvSpPr>
        <p:spPr>
          <a:xfrm flipV="1">
            <a:off x="1011710" y="2406893"/>
            <a:ext cx="4032000" cy="75489"/>
          </a:xfrm>
          <a:custGeom>
            <a:avLst/>
            <a:gdLst/>
            <a:ahLst/>
            <a:cxnLst/>
            <a:rect l="l" t="t" r="r" b="b"/>
            <a:pathLst>
              <a:path w="2501265">
                <a:moveTo>
                  <a:pt x="0" y="0"/>
                </a:moveTo>
                <a:lnTo>
                  <a:pt x="2500883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C2D5CA-E2DA-4224-B2BC-C872D2EF6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8</a:t>
            </a:fld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7D24E88B-FCF3-1E40-86D2-DA9462817ED3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902097" y="2864378"/>
            <a:ext cx="2474149" cy="2839093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Link to main website.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Frequent updates on the business on Twitter, not on others.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 Not Verified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97D2A81D-F7D1-4144-9EC5-03531DC5260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91"/>
          <a:stretch/>
        </p:blipFill>
        <p:spPr>
          <a:xfrm>
            <a:off x="3961615" y="55763"/>
            <a:ext cx="5707657" cy="3396380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6E8ACD0-C7E8-B34B-8415-97FD17B6CB8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91" t="4637" r="19038"/>
          <a:stretch/>
        </p:blipFill>
        <p:spPr>
          <a:xfrm>
            <a:off x="7236696" y="2255342"/>
            <a:ext cx="4865152" cy="38168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DDA65D5-925A-A94E-927E-FA7B258876A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50" t="4637" r="10190"/>
          <a:stretch/>
        </p:blipFill>
        <p:spPr>
          <a:xfrm>
            <a:off x="3185328" y="3634203"/>
            <a:ext cx="4180741" cy="3128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2475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4140CF4-2DAA-4239-BB77-274BDD82A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9</a:t>
            </a:fld>
            <a:endParaRPr lang="en-US" dirty="0"/>
          </a:p>
        </p:txBody>
      </p:sp>
      <p:sp>
        <p:nvSpPr>
          <p:cNvPr id="5" name="object 3" descr="Beige rectangle">
            <a:extLst>
              <a:ext uri="{FF2B5EF4-FFF2-40B4-BE49-F238E27FC236}">
                <a16:creationId xmlns:a16="http://schemas.microsoft.com/office/drawing/2014/main" id="{857A0168-DBD5-47D4-A751-3B39262D8254}"/>
              </a:ext>
            </a:extLst>
          </p:cNvPr>
          <p:cNvSpPr/>
          <p:nvPr/>
        </p:nvSpPr>
        <p:spPr>
          <a:xfrm>
            <a:off x="8355283" y="836613"/>
            <a:ext cx="3307960" cy="5184775"/>
          </a:xfrm>
          <a:custGeom>
            <a:avLst/>
            <a:gdLst/>
            <a:ahLst/>
            <a:cxnLst/>
            <a:rect l="l" t="t" r="r" b="b"/>
            <a:pathLst>
              <a:path w="4010659" h="333375">
                <a:moveTo>
                  <a:pt x="0" y="333006"/>
                </a:moveTo>
                <a:lnTo>
                  <a:pt x="4010367" y="333006"/>
                </a:lnTo>
                <a:lnTo>
                  <a:pt x="4010367" y="0"/>
                </a:lnTo>
                <a:lnTo>
                  <a:pt x="0" y="0"/>
                </a:lnTo>
                <a:lnTo>
                  <a:pt x="0" y="333006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6" name="object 6" descr="Blue rectangle">
            <a:extLst>
              <a:ext uri="{FF2B5EF4-FFF2-40B4-BE49-F238E27FC236}">
                <a16:creationId xmlns:a16="http://schemas.microsoft.com/office/drawing/2014/main" id="{7F009843-AFA3-44E8-B7D5-3F39B363C92E}"/>
              </a:ext>
            </a:extLst>
          </p:cNvPr>
          <p:cNvSpPr/>
          <p:nvPr/>
        </p:nvSpPr>
        <p:spPr>
          <a:xfrm>
            <a:off x="6226173" y="1"/>
            <a:ext cx="5056205" cy="6857999"/>
          </a:xfrm>
          <a:custGeom>
            <a:avLst/>
            <a:gdLst/>
            <a:ahLst/>
            <a:cxnLst/>
            <a:rect l="l" t="t" r="r" b="b"/>
            <a:pathLst>
              <a:path w="6689725" h="3528060">
                <a:moveTo>
                  <a:pt x="0" y="3527996"/>
                </a:moveTo>
                <a:lnTo>
                  <a:pt x="6689648" y="3527996"/>
                </a:lnTo>
                <a:lnTo>
                  <a:pt x="6689648" y="0"/>
                </a:lnTo>
                <a:lnTo>
                  <a:pt x="0" y="0"/>
                </a:lnTo>
                <a:lnTo>
                  <a:pt x="0" y="352799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FC6730AE-386B-426F-9F29-221DCC5F714D}"/>
              </a:ext>
            </a:extLst>
          </p:cNvPr>
          <p:cNvSpPr txBox="1">
            <a:spLocks/>
          </p:cNvSpPr>
          <p:nvPr/>
        </p:nvSpPr>
        <p:spPr>
          <a:xfrm>
            <a:off x="6943739" y="1890761"/>
            <a:ext cx="3118732" cy="325325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The social media sites that Rope and Sling use all have their own privacy policies.</a:t>
            </a:r>
          </a:p>
          <a:p>
            <a:r>
              <a:rPr lang="en-US" sz="18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When the company creates an account with any of the social media sites they agree to all the terms and conditions.</a:t>
            </a:r>
          </a:p>
          <a:p>
            <a:r>
              <a:rPr lang="en-US" sz="18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(LinkedIn, 2019) (Twitter, 2019)</a:t>
            </a:r>
          </a:p>
          <a:p>
            <a:endParaRPr lang="en-US" sz="18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endParaRPr lang="en-US" sz="18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4" name="object 27" descr="Beige rectangle">
            <a:extLst>
              <a:ext uri="{FF2B5EF4-FFF2-40B4-BE49-F238E27FC236}">
                <a16:creationId xmlns:a16="http://schemas.microsoft.com/office/drawing/2014/main" id="{7F820741-8871-4D59-8ED1-466FEFD2AF94}"/>
              </a:ext>
            </a:extLst>
          </p:cNvPr>
          <p:cNvSpPr/>
          <p:nvPr/>
        </p:nvSpPr>
        <p:spPr>
          <a:xfrm flipV="1">
            <a:off x="6683199" y="1475608"/>
            <a:ext cx="3529039" cy="65695"/>
          </a:xfrm>
          <a:custGeom>
            <a:avLst/>
            <a:gdLst/>
            <a:ahLst/>
            <a:cxnLst/>
            <a:rect l="l" t="t" r="r" b="b"/>
            <a:pathLst>
              <a:path w="2501265">
                <a:moveTo>
                  <a:pt x="0" y="0"/>
                </a:moveTo>
                <a:lnTo>
                  <a:pt x="2500883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668119-9603-4701-8EEC-F2E48B808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3662" y="326763"/>
            <a:ext cx="4421229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Social Media Privacy Policies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FDBF016-DB5A-3F49-8B57-1733AC19282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37"/>
          <a:stretch/>
        </p:blipFill>
        <p:spPr>
          <a:xfrm>
            <a:off x="0" y="0"/>
            <a:ext cx="6095999" cy="363334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89078A5-D55F-A049-BDF4-A59934FDF51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37"/>
          <a:stretch/>
        </p:blipFill>
        <p:spPr>
          <a:xfrm>
            <a:off x="0" y="3317632"/>
            <a:ext cx="5939999" cy="3540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6395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ject 3" descr="Beige rectangle">
            <a:extLst>
              <a:ext uri="{FF2B5EF4-FFF2-40B4-BE49-F238E27FC236}">
                <a16:creationId xmlns:a16="http://schemas.microsoft.com/office/drawing/2014/main" id="{A95FEDF6-DE99-4349-9492-2628C2015529}"/>
              </a:ext>
            </a:extLst>
          </p:cNvPr>
          <p:cNvSpPr/>
          <p:nvPr/>
        </p:nvSpPr>
        <p:spPr>
          <a:xfrm>
            <a:off x="7793798" y="483022"/>
            <a:ext cx="4051368" cy="5913017"/>
          </a:xfrm>
          <a:custGeom>
            <a:avLst/>
            <a:gdLst/>
            <a:ahLst/>
            <a:cxnLst/>
            <a:rect l="l" t="t" r="r" b="b"/>
            <a:pathLst>
              <a:path w="4010659" h="333375">
                <a:moveTo>
                  <a:pt x="0" y="333006"/>
                </a:moveTo>
                <a:lnTo>
                  <a:pt x="4010367" y="333006"/>
                </a:lnTo>
                <a:lnTo>
                  <a:pt x="4010367" y="0"/>
                </a:lnTo>
                <a:lnTo>
                  <a:pt x="0" y="0"/>
                </a:lnTo>
                <a:lnTo>
                  <a:pt x="0" y="333006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pic>
        <p:nvPicPr>
          <p:cNvPr id="4" name="Content Placeholder 6">
            <a:extLst>
              <a:ext uri="{FF2B5EF4-FFF2-40B4-BE49-F238E27FC236}">
                <a16:creationId xmlns:a16="http://schemas.microsoft.com/office/drawing/2014/main" id="{BD5BAEF8-04EE-4148-AB9D-25427A9268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36" y="11205"/>
            <a:ext cx="9142200" cy="6856650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5537408-2125-4CE5-92A7-F7E0FCBA31D0}"/>
              </a:ext>
            </a:extLst>
          </p:cNvPr>
          <p:cNvSpPr txBox="1">
            <a:spLocks/>
          </p:cNvSpPr>
          <p:nvPr/>
        </p:nvSpPr>
        <p:spPr>
          <a:xfrm>
            <a:off x="5843587" y="1358899"/>
            <a:ext cx="6348413" cy="4140200"/>
          </a:xfrm>
          <a:prstGeom prst="rect">
            <a:avLst/>
          </a:prstGeom>
          <a:solidFill>
            <a:schemeClr val="accent2"/>
          </a:solidFill>
        </p:spPr>
        <p:txBody>
          <a:bodyPr lIns="1548000" tIns="216000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5000"/>
              </a:lnSpc>
              <a:buFont typeface="Arial" panose="020B0604020202020204" pitchFamily="34" charset="0"/>
              <a:buNone/>
            </a:pPr>
            <a:endParaRPr lang="en-US" sz="2500" b="1" dirty="0">
              <a:solidFill>
                <a:schemeClr val="bg2">
                  <a:alpha val="5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D43A5E-77DF-44FD-800D-158434A3A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85" y="2557312"/>
            <a:ext cx="4859215" cy="1325563"/>
          </a:xfrm>
        </p:spPr>
        <p:txBody>
          <a:bodyPr>
            <a:normAutofit/>
          </a:bodyPr>
          <a:lstStyle/>
          <a:p>
            <a:r>
              <a:rPr lang="en-US" sz="5000" dirty="0">
                <a:solidFill>
                  <a:schemeClr val="bg1"/>
                </a:solidFill>
              </a:rPr>
              <a:t>THANK YOU!</a:t>
            </a:r>
            <a:endParaRPr lang="en-US" sz="5000" dirty="0"/>
          </a:p>
        </p:txBody>
      </p:sp>
      <p:sp>
        <p:nvSpPr>
          <p:cNvPr id="6" name="object 6" descr="Beige rectangle">
            <a:extLst>
              <a:ext uri="{FF2B5EF4-FFF2-40B4-BE49-F238E27FC236}">
                <a16:creationId xmlns:a16="http://schemas.microsoft.com/office/drawing/2014/main" id="{B0C70F64-F3E5-413B-AF4F-E15CE944B761}"/>
              </a:ext>
            </a:extLst>
          </p:cNvPr>
          <p:cNvSpPr/>
          <p:nvPr/>
        </p:nvSpPr>
        <p:spPr>
          <a:xfrm>
            <a:off x="6667394" y="3672668"/>
            <a:ext cx="4176000" cy="0"/>
          </a:xfrm>
          <a:custGeom>
            <a:avLst/>
            <a:gdLst/>
            <a:ahLst/>
            <a:cxnLst/>
            <a:rect l="l" t="t" r="r" b="b"/>
            <a:pathLst>
              <a:path w="4206240">
                <a:moveTo>
                  <a:pt x="0" y="0"/>
                </a:moveTo>
                <a:lnTo>
                  <a:pt x="4206240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7AF64F-4D0C-D446-9ABB-AFFB190036F8}"/>
              </a:ext>
            </a:extLst>
          </p:cNvPr>
          <p:cNvSpPr txBox="1"/>
          <p:nvPr/>
        </p:nvSpPr>
        <p:spPr>
          <a:xfrm>
            <a:off x="6193899" y="4008179"/>
            <a:ext cx="51229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If you have any questions, I will happily answer them now!</a:t>
            </a:r>
          </a:p>
        </p:txBody>
      </p:sp>
    </p:spTree>
    <p:extLst>
      <p:ext uri="{BB962C8B-B14F-4D97-AF65-F5344CB8AC3E}">
        <p14:creationId xmlns:p14="http://schemas.microsoft.com/office/powerpoint/2010/main" val="14869512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6">
            <a:extLst>
              <a:ext uri="{FF2B5EF4-FFF2-40B4-BE49-F238E27FC236}">
                <a16:creationId xmlns:a16="http://schemas.microsoft.com/office/drawing/2014/main" id="{EA4A3639-F9B9-4B3D-896B-128B8F77FA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5" name="object 3" descr="Blue rectangle">
            <a:extLst>
              <a:ext uri="{FF2B5EF4-FFF2-40B4-BE49-F238E27FC236}">
                <a16:creationId xmlns:a16="http://schemas.microsoft.com/office/drawing/2014/main" id="{3544D2CA-9A07-47BD-B1E4-88366F5FCD45}"/>
              </a:ext>
            </a:extLst>
          </p:cNvPr>
          <p:cNvSpPr/>
          <p:nvPr/>
        </p:nvSpPr>
        <p:spPr>
          <a:xfrm>
            <a:off x="-14898" y="0"/>
            <a:ext cx="12190800" cy="6858000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9999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6" name="Oval 5" descr="Beige oval">
            <a:extLst>
              <a:ext uri="{FF2B5EF4-FFF2-40B4-BE49-F238E27FC236}">
                <a16:creationId xmlns:a16="http://schemas.microsoft.com/office/drawing/2014/main" id="{7F1F7E6E-09DB-407E-9D0A-1AACE7719624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0AF24A-ACB5-4319-9371-B0D71908A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702" y="566599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Work Cited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49181BA-BE91-4062-B6BE-B8C10EBD5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11</a:t>
            </a:fld>
            <a:endParaRPr lang="en-US" dirty="0"/>
          </a:p>
        </p:txBody>
      </p:sp>
      <p:sp>
        <p:nvSpPr>
          <p:cNvPr id="9" name="object 18" descr="Beige rectangle">
            <a:extLst>
              <a:ext uri="{FF2B5EF4-FFF2-40B4-BE49-F238E27FC236}">
                <a16:creationId xmlns:a16="http://schemas.microsoft.com/office/drawing/2014/main" id="{2D844B0B-BA7B-4E53-BCA1-628F65C6A4CA}"/>
              </a:ext>
            </a:extLst>
          </p:cNvPr>
          <p:cNvSpPr/>
          <p:nvPr/>
        </p:nvSpPr>
        <p:spPr>
          <a:xfrm flipV="1">
            <a:off x="942535" y="1697720"/>
            <a:ext cx="3366000" cy="45719"/>
          </a:xfrm>
          <a:custGeom>
            <a:avLst/>
            <a:gdLst/>
            <a:ahLst/>
            <a:cxnLst/>
            <a:rect l="l" t="t" r="r" b="b"/>
            <a:pathLst>
              <a:path w="3218815">
                <a:moveTo>
                  <a:pt x="0" y="0"/>
                </a:moveTo>
                <a:lnTo>
                  <a:pt x="3218395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12" name="Rectangle 4">
            <a:extLst>
              <a:ext uri="{FF2B5EF4-FFF2-40B4-BE49-F238E27FC236}">
                <a16:creationId xmlns:a16="http://schemas.microsoft.com/office/drawing/2014/main" id="{418D8D1C-5ABD-7A42-BBBE-1877A625DE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5139" y="5913674"/>
            <a:ext cx="1092590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227BFC71-563D-C24B-91A1-22674B46A7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292" y="2462331"/>
            <a:ext cx="8241323" cy="2523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LinkedIn,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2019.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Privacy Policy.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[Online] 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400" b="0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</a:t>
            </a:r>
            <a:r>
              <a:rPr kumimoji="0" lang="en-US" altLang="en-US" sz="1400" b="0" i="0" u="sng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www.linkedin.com</a:t>
            </a:r>
            <a:r>
              <a:rPr kumimoji="0" lang="en-US" altLang="en-US" sz="1400" b="0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/legal/privacy-policy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PrivacyPolicies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2018.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Privacy Policies are Legally Required.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[Online] 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400" b="0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</a:t>
            </a:r>
            <a:r>
              <a:rPr kumimoji="0" lang="en-US" altLang="en-US" sz="1400" b="0" i="0" u="sng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www.privacypolicies.com</a:t>
            </a:r>
            <a:r>
              <a:rPr kumimoji="0" lang="en-US" altLang="en-US" sz="1400" b="0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/blog/privacy-policies-legally-required/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[Accessed 2019].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Stemler, S., 2018.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5 Factors that Make or Break Trust Online.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[Online] 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400" b="0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</a:t>
            </a:r>
            <a:r>
              <a:rPr kumimoji="0" lang="en-US" altLang="en-US" sz="1400" b="0" i="0" u="sng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boast.io</a:t>
            </a:r>
            <a:r>
              <a:rPr kumimoji="0" lang="en-US" altLang="en-US" sz="1400" b="0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/what-makes-a-website-trustworthy-5-factors-that-make-or-break-trust-online/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Twitter, 2019.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Twitter Privacy Policy.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[Online] 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400" b="0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</a:t>
            </a:r>
            <a:r>
              <a:rPr kumimoji="0" lang="en-US" altLang="en-US" sz="1400" b="0" i="0" u="sng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twitter.com</a:t>
            </a:r>
            <a:r>
              <a:rPr kumimoji="0" lang="en-US" altLang="en-US" sz="1400" b="0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kumimoji="0" lang="en-US" altLang="en-US" sz="1400" b="0" i="0" u="sng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</a:t>
            </a:r>
            <a:r>
              <a:rPr kumimoji="0" lang="en-US" altLang="en-US" sz="1400" b="0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/privacy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46038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30">
      <a:dk1>
        <a:sysClr val="windowText" lastClr="000000"/>
      </a:dk1>
      <a:lt1>
        <a:sysClr val="window" lastClr="FFFFFF"/>
      </a:lt1>
      <a:dk2>
        <a:srgbClr val="00292E"/>
      </a:dk2>
      <a:lt2>
        <a:srgbClr val="64B2C1"/>
      </a:lt2>
      <a:accent1>
        <a:srgbClr val="F0CDA1"/>
      </a:accent1>
      <a:accent2>
        <a:srgbClr val="107082"/>
      </a:accent2>
      <a:accent3>
        <a:srgbClr val="054854"/>
      </a:accent3>
      <a:accent4>
        <a:srgbClr val="00AEEF"/>
      </a:accent4>
      <a:accent5>
        <a:srgbClr val="F99927"/>
      </a:accent5>
      <a:accent6>
        <a:srgbClr val="EC7216"/>
      </a:accent6>
      <a:hlink>
        <a:srgbClr val="000000"/>
      </a:hlink>
      <a:folHlink>
        <a:srgbClr val="000000"/>
      </a:folHlink>
    </a:clrScheme>
    <a:fontScheme name="Custom 24">
      <a:majorFont>
        <a:latin typeface="Gill Sans MT"/>
        <a:ea typeface=""/>
        <a:cs typeface=""/>
      </a:majorFont>
      <a:minorFont>
        <a:latin typeface="Arial 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SMB Services Marketing Plan-MO - v10" id="{D2B383F0-A072-4C31-B044-B24E3F36A001}" vid="{7ADDDA98-BED0-41DA-9EE7-E78FA65D87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09D0DE2-9246-4781-9572-94E5D2739AB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FA47DF8-C0F0-4BE6-9174-35A3AD5B5BF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FA1644E1-86BD-4151-91E2-50E1C9DF808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292</Words>
  <Application>Microsoft Macintosh PowerPoint</Application>
  <PresentationFormat>Widescreen</PresentationFormat>
  <Paragraphs>49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Arial </vt:lpstr>
      <vt:lpstr>Calibri</vt:lpstr>
      <vt:lpstr>Gill Sans MT</vt:lpstr>
      <vt:lpstr>Office Theme</vt:lpstr>
      <vt:lpstr>Rope &amp; Sling Specialists Ltd. Privacy, Trust and Security</vt:lpstr>
      <vt:lpstr>What this PowerPoint is about</vt:lpstr>
      <vt:lpstr>What makes a website trustworthy?</vt:lpstr>
      <vt:lpstr>What makes a Social media site trustworthy?</vt:lpstr>
      <vt:lpstr>Privacy Policy on RSS’s website</vt:lpstr>
      <vt:lpstr>Why is a privacy policy important?</vt:lpstr>
      <vt:lpstr>Website</vt:lpstr>
      <vt:lpstr>Social Media</vt:lpstr>
      <vt:lpstr>Social Media Privacy Policies</vt:lpstr>
      <vt:lpstr>THANK YOU!</vt:lpstr>
      <vt:lpstr>Work Cited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Jack Steele (1700866)</dc:creator>
  <cp:lastModifiedBy/>
  <cp:revision>1</cp:revision>
  <dcterms:created xsi:type="dcterms:W3CDTF">2019-03-25T13:52:02Z</dcterms:created>
  <dcterms:modified xsi:type="dcterms:W3CDTF">2019-05-06T20:57:03Z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