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changesInfos/changesInfo1.xml" ContentType="application/vnd.ms-powerpoint.changesinfo+xml"/>
  <Override PartName="/ppt/authors.xml" ContentType="application/vnd.ms-powerpoint.author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92" r:id="rId5"/>
    <p:sldId id="275" r:id="rId6"/>
    <p:sldId id="276" r:id="rId7"/>
    <p:sldId id="277" r:id="rId8"/>
    <p:sldId id="299" r:id="rId9"/>
    <p:sldId id="307" r:id="rId10"/>
    <p:sldId id="302" r:id="rId11"/>
    <p:sldId id="303" r:id="rId12"/>
    <p:sldId id="304" r:id="rId13"/>
    <p:sldId id="306" r:id="rId14"/>
    <p:sldId id="298" r:id="rId15"/>
    <p:sldId id="289" r:id="rId1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6" autoAdjust="0"/>
    <p:restoredTop sz="93741" autoAdjust="0"/>
  </p:normalViewPr>
  <p:slideViewPr>
    <p:cSldViewPr snapToGrid="0" showGuides="1">
      <p:cViewPr varScale="1">
        <p:scale>
          <a:sx n="91" d="100"/>
          <a:sy n="91" d="100"/>
        </p:scale>
        <p:origin x="390" y="90"/>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shita chaudhary" userId="de81e8b90333e686" providerId="LiveId" clId="{96F28D8B-9928-40A4-A5E9-DD6AD3A0B0A5}"/>
    <pc:docChg chg="custSel modSld">
      <pc:chgData name="harshita chaudhary" userId="de81e8b90333e686" providerId="LiveId" clId="{96F28D8B-9928-40A4-A5E9-DD6AD3A0B0A5}" dt="2023-10-26T12:11:10.122" v="118" actId="255"/>
      <pc:docMkLst>
        <pc:docMk/>
      </pc:docMkLst>
      <pc:sldChg chg="delSp modSp mod">
        <pc:chgData name="harshita chaudhary" userId="de81e8b90333e686" providerId="LiveId" clId="{96F28D8B-9928-40A4-A5E9-DD6AD3A0B0A5}" dt="2023-10-26T12:10:13.147" v="1" actId="478"/>
        <pc:sldMkLst>
          <pc:docMk/>
          <pc:sldMk cId="529279411" sldId="289"/>
        </pc:sldMkLst>
        <pc:spChg chg="del mod">
          <ac:chgData name="harshita chaudhary" userId="de81e8b90333e686" providerId="LiveId" clId="{96F28D8B-9928-40A4-A5E9-DD6AD3A0B0A5}" dt="2023-10-26T12:10:13.147" v="1" actId="478"/>
          <ac:spMkLst>
            <pc:docMk/>
            <pc:sldMk cId="529279411" sldId="289"/>
            <ac:spMk id="25" creationId="{B993E4D5-4AD0-4740-096D-6822944C8FF6}"/>
          </ac:spMkLst>
        </pc:spChg>
      </pc:sldChg>
      <pc:sldChg chg="modSp mod">
        <pc:chgData name="harshita chaudhary" userId="de81e8b90333e686" providerId="LiveId" clId="{96F28D8B-9928-40A4-A5E9-DD6AD3A0B0A5}" dt="2023-10-26T12:11:10.122" v="118" actId="255"/>
        <pc:sldMkLst>
          <pc:docMk/>
          <pc:sldMk cId="3898447929" sldId="292"/>
        </pc:sldMkLst>
        <pc:spChg chg="mod">
          <ac:chgData name="harshita chaudhary" userId="de81e8b90333e686" providerId="LiveId" clId="{96F28D8B-9928-40A4-A5E9-DD6AD3A0B0A5}" dt="2023-10-26T12:11:10.122" v="118" actId="255"/>
          <ac:spMkLst>
            <pc:docMk/>
            <pc:sldMk cId="3898447929" sldId="292"/>
            <ac:spMk id="7" creationId="{93A3B864-5E85-99D2-93E5-5CA1F4F35DC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11/20/2023</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A894A48D-3417-BE20-3062-A366096904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Slide Image Placeholder 8">
            <a:extLst>
              <a:ext uri="{FF2B5EF4-FFF2-40B4-BE49-F238E27FC236}">
                <a16:creationId xmlns:a16="http://schemas.microsoft.com/office/drawing/2014/main" id="{AC9ED954-709D-51DC-3EA0-0E06FE1D72A5}"/>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a:extLst>
              <a:ext uri="{FF2B5EF4-FFF2-40B4-BE49-F238E27FC236}">
                <a16:creationId xmlns:a16="http://schemas.microsoft.com/office/drawing/2014/main" id="{1F57F2FB-2942-7663-E6DB-E3A976549D5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1" name="Date Placeholder 10">
            <a:extLst>
              <a:ext uri="{FF2B5EF4-FFF2-40B4-BE49-F238E27FC236}">
                <a16:creationId xmlns:a16="http://schemas.microsoft.com/office/drawing/2014/main" id="{ED31FE42-8AA6-DC9C-5EE7-8737143C1DD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58D246-FB21-4ACB-9068-6447CC7872F8}" type="datetimeFigureOut">
              <a:rPr lang="en-US" smtClean="0"/>
              <a:t>11/20/2023</a:t>
            </a:fld>
            <a:endParaRPr lang="en-US"/>
          </a:p>
        </p:txBody>
      </p:sp>
      <p:sp>
        <p:nvSpPr>
          <p:cNvPr id="12" name="Notes Placeholder 11">
            <a:extLst>
              <a:ext uri="{FF2B5EF4-FFF2-40B4-BE49-F238E27FC236}">
                <a16:creationId xmlns:a16="http://schemas.microsoft.com/office/drawing/2014/main" id="{5F659C92-43C4-05C5-9170-5CF256AF997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74923A81-0599-8ECF-BDF0-A4898D46829C}"/>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F3159-94EB-4F6B-8273-09F1A6B019E6}" type="slidenum">
              <a:rPr lang="en-US" smtClean="0"/>
              <a:t>‹#›</a:t>
            </a:fld>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3712883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dirty="0"/>
          </a:p>
        </p:txBody>
      </p:sp>
    </p:spTree>
    <p:extLst>
      <p:ext uri="{BB962C8B-B14F-4D97-AF65-F5344CB8AC3E}">
        <p14:creationId xmlns:p14="http://schemas.microsoft.com/office/powerpoint/2010/main" val="914374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IN" dirty="0"/>
              <a:t>As a participant in the Walgreens Boots Alliance, Boots UK is a well-known health and beauty retailer in the UK. In 1849, the corporation was established. The company offers a wide range of products and services, including prescription medications, cosmetics, and photography, to its clients at more than 2,300 sites around the UK. Located at the </a:t>
            </a:r>
            <a:r>
              <a:rPr lang="en-IN" dirty="0" err="1"/>
              <a:t>center</a:t>
            </a:r>
            <a:r>
              <a:rPr lang="en-IN" dirty="0"/>
              <a:t> of British society, Boots UK offers its customers high-quality cosmetics and a comprehensive variety of healthcare services. Reputable for its commitment to delivering clients with high-quality items and delighting them, Boots UK (Boots, 2023) is a company that people can trust. Among other essential healthcare services, the company's pharmacies provide prescription medications and advice from licensed pharmacists.</a:t>
            </a:r>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a:t>
            </a:fld>
            <a:endParaRPr lang="en-US" altLang="zh-CN" noProof="0" dirty="0"/>
          </a:p>
        </p:txBody>
      </p:sp>
    </p:spTree>
    <p:extLst>
      <p:ext uri="{BB962C8B-B14F-4D97-AF65-F5344CB8AC3E}">
        <p14:creationId xmlns:p14="http://schemas.microsoft.com/office/powerpoint/2010/main" val="3235818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IN" sz="1800" b="1" dirty="0">
                <a:effectLst/>
                <a:latin typeface="Times New Roman" panose="02020603050405020304" pitchFamily="18" charset="0"/>
                <a:ea typeface="Times New Roman" panose="02020603050405020304" pitchFamily="18" charset="0"/>
              </a:rPr>
              <a:t>High-Context</a:t>
            </a:r>
            <a:r>
              <a:rPr lang="en-IN" sz="1800" dirty="0">
                <a:effectLst/>
                <a:latin typeface="Times New Roman" panose="02020603050405020304" pitchFamily="18" charset="0"/>
                <a:ea typeface="Times New Roman" panose="02020603050405020304" pitchFamily="18" charset="0"/>
              </a:rPr>
              <a:t>: </a:t>
            </a:r>
          </a:p>
          <a:p>
            <a:r>
              <a:rPr lang="en-IN" sz="1800" dirty="0">
                <a:effectLst/>
                <a:latin typeface="Times New Roman" panose="02020603050405020304" pitchFamily="18" charset="0"/>
                <a:ea typeface="Times New Roman" panose="02020603050405020304" pitchFamily="18" charset="0"/>
              </a:rPr>
              <a:t>Germany is viewed as a high-context culture. Germans place a high value on clear, concise communication in an organised setting. Rather than being expressed outright, information is frequently inferred. Communication is greatly supported by common history, context and nonverbal communication.  This communication style has its roots in German culture, where people appreciate nuance and indirectness in interpersonal relationships (Berger, 2019). Germans interpret each other's intentions and worldviews through common experiences and forms of non-verbal communication. Understanding the high-context culture is important for Building relationships and establishing trust. </a:t>
            </a:r>
          </a:p>
          <a:p>
            <a:r>
              <a:rPr lang="en-IN" sz="1800" b="1" dirty="0">
                <a:effectLst/>
                <a:latin typeface="Times New Roman" panose="02020603050405020304" pitchFamily="18" charset="0"/>
                <a:ea typeface="Times New Roman" panose="02020603050405020304" pitchFamily="18" charset="0"/>
              </a:rPr>
              <a:t>Low-Context</a:t>
            </a:r>
            <a:endParaRPr lang="en-IN" sz="1800" dirty="0">
              <a:effectLst/>
              <a:latin typeface="Times New Roman" panose="02020603050405020304" pitchFamily="18" charset="0"/>
              <a:ea typeface="Times New Roman" panose="02020603050405020304" pitchFamily="18" charset="0"/>
            </a:endParaRPr>
          </a:p>
          <a:p>
            <a:r>
              <a:rPr lang="en-IN" sz="1800" dirty="0">
                <a:effectLst/>
                <a:latin typeface="Times New Roman" panose="02020603050405020304" pitchFamily="18" charset="0"/>
                <a:ea typeface="Times New Roman" panose="02020603050405020304" pitchFamily="18" charset="0"/>
              </a:rPr>
              <a:t>The culture in the UK is often relatively low-context. Explicit, direct, and unambiguous communication is preferred in British communication. The words that are used typically communicate the information, and implicit context is not as important. Relationships in the UK are based on open communication. People in the UK place a high value on honest and likes to openly express their opinion without common experiences or nonverbal clues (Baluku et al., 2021). People are able to better understand one another's intentions and expectations in this low-context society since words and their literal meanings are highly valued. Rather than depending on the implicit context, open and honest communication.</a:t>
            </a: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4</a:t>
            </a:fld>
            <a:endParaRPr lang="en-US" altLang="zh-CN" noProof="0" dirty="0"/>
          </a:p>
        </p:txBody>
      </p:sp>
    </p:spTree>
    <p:extLst>
      <p:ext uri="{BB962C8B-B14F-4D97-AF65-F5344CB8AC3E}">
        <p14:creationId xmlns:p14="http://schemas.microsoft.com/office/powerpoint/2010/main" val="961386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IN" sz="1200" dirty="0">
              <a:effectLst/>
              <a:latin typeface="Times New Roman" panose="02020603050405020304" pitchFamily="18" charset="0"/>
              <a:ea typeface="Times New Roman" panose="02020603050405020304" pitchFamily="18" charset="0"/>
            </a:endParaRPr>
          </a:p>
          <a:p>
            <a:endParaRPr lang="en-IN" sz="12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11</a:t>
            </a:fld>
            <a:endParaRPr lang="en-US" altLang="zh-CN" noProof="0" dirty="0"/>
          </a:p>
        </p:txBody>
      </p:sp>
    </p:spTree>
    <p:extLst>
      <p:ext uri="{BB962C8B-B14F-4D97-AF65-F5344CB8AC3E}">
        <p14:creationId xmlns:p14="http://schemas.microsoft.com/office/powerpoint/2010/main" val="2978941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12</a:t>
            </a:fld>
            <a:endParaRPr lang="en-US" altLang="zh-CN" noProof="0" dirty="0"/>
          </a:p>
        </p:txBody>
      </p:sp>
    </p:spTree>
    <p:extLst>
      <p:ext uri="{BB962C8B-B14F-4D97-AF65-F5344CB8AC3E}">
        <p14:creationId xmlns:p14="http://schemas.microsoft.com/office/powerpoint/2010/main" val="3077670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696536" y="1229657"/>
            <a:ext cx="6261311" cy="2057441"/>
          </a:xfrm>
        </p:spPr>
        <p:txBody>
          <a:bodyPr/>
          <a:lstStyle/>
          <a:p>
            <a:r>
              <a:rPr lang="en-US" sz="4000" dirty="0">
                <a:latin typeface="Calibri" panose="020F0502020204030204" pitchFamily="34" charset="0"/>
                <a:cs typeface="Calibri" panose="020F0502020204030204" pitchFamily="34" charset="0"/>
              </a:rPr>
              <a:t>A presentation on the Expansion of British business, Boots, UK to Germany</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555532" y="3983421"/>
            <a:ext cx="3773214" cy="948951"/>
          </a:xfrm>
        </p:spPr>
        <p:txBody>
          <a:bodyPr/>
          <a:lstStyle/>
          <a:p>
            <a:pPr>
              <a:lnSpc>
                <a:spcPct val="150000"/>
              </a:lnSpc>
              <a:spcBef>
                <a:spcPts val="0"/>
              </a:spcBef>
            </a:pPr>
            <a:r>
              <a:rPr lang="en-US" sz="1400" b="1" dirty="0">
                <a:latin typeface="Calibri" panose="020F0502020204030204" pitchFamily="34" charset="0"/>
                <a:cs typeface="Calibri" panose="020F0502020204030204" pitchFamily="34" charset="0"/>
              </a:rPr>
              <a:t>Student Name: </a:t>
            </a:r>
            <a:r>
              <a:rPr lang="ro-MD" sz="1400" b="1" dirty="0" smtClean="0">
                <a:latin typeface="Calibri" panose="020F0502020204030204" pitchFamily="34" charset="0"/>
                <a:cs typeface="Calibri" panose="020F0502020204030204" pitchFamily="34" charset="0"/>
              </a:rPr>
              <a:t> </a:t>
            </a:r>
            <a:r>
              <a:rPr lang="ro-MD" sz="1600" b="1" dirty="0" smtClean="0">
                <a:latin typeface="Calibri" panose="020F0502020204030204" pitchFamily="34" charset="0"/>
                <a:cs typeface="Calibri" panose="020F0502020204030204" pitchFamily="34" charset="0"/>
              </a:rPr>
              <a:t>Mihail Cristian</a:t>
            </a:r>
          </a:p>
          <a:p>
            <a:pPr>
              <a:lnSpc>
                <a:spcPct val="150000"/>
              </a:lnSpc>
              <a:spcBef>
                <a:spcPts val="0"/>
              </a:spcBef>
            </a:pPr>
            <a:r>
              <a:rPr lang="en-US" sz="1400" b="1" dirty="0">
                <a:latin typeface="Calibri" panose="020F0502020204030204" pitchFamily="34" charset="0"/>
                <a:cs typeface="Calibri" panose="020F0502020204030204" pitchFamily="34" charset="0"/>
              </a:rPr>
              <a:t>Student ID </a:t>
            </a:r>
            <a:r>
              <a:rPr lang="ro-MD" sz="1400" b="1" dirty="0" smtClean="0">
                <a:latin typeface="Calibri" panose="020F0502020204030204" pitchFamily="34" charset="0"/>
                <a:cs typeface="Calibri" panose="020F0502020204030204" pitchFamily="34" charset="0"/>
              </a:rPr>
              <a:t>:</a:t>
            </a:r>
            <a:r>
              <a:rPr lang="en-US" sz="1400" b="1" dirty="0" smtClean="0">
                <a:latin typeface="Calibri" panose="020F0502020204030204" pitchFamily="34" charset="0"/>
                <a:cs typeface="Calibri" panose="020F0502020204030204" pitchFamily="34" charset="0"/>
              </a:rPr>
              <a:t> </a:t>
            </a:r>
            <a:r>
              <a:rPr lang="en-US" sz="1600" b="1" dirty="0">
                <a:latin typeface="Calibri" panose="020F0502020204030204" pitchFamily="34" charset="0"/>
                <a:cs typeface="Calibri" panose="020F0502020204030204" pitchFamily="34" charset="0"/>
              </a:rPr>
              <a:t>2112321</a:t>
            </a:r>
            <a:endParaRPr lang="ro-MD" sz="1600" b="1" dirty="0" smtClean="0">
              <a:latin typeface="Calibri" panose="020F0502020204030204" pitchFamily="34" charset="0"/>
              <a:cs typeface="Calibri" panose="020F0502020204030204" pitchFamily="34" charset="0"/>
            </a:endParaRPr>
          </a:p>
          <a:p>
            <a:pPr>
              <a:lnSpc>
                <a:spcPct val="150000"/>
              </a:lnSpc>
              <a:spcBef>
                <a:spcPts val="0"/>
              </a:spcBef>
            </a:pPr>
            <a:r>
              <a:rPr lang="en-US" sz="1400" b="1" dirty="0" smtClean="0">
                <a:latin typeface="Calibri" panose="020F0502020204030204" pitchFamily="34" charset="0"/>
                <a:cs typeface="Calibri" panose="020F0502020204030204" pitchFamily="34" charset="0"/>
              </a:rPr>
              <a:t>Lecturer </a:t>
            </a:r>
            <a:r>
              <a:rPr lang="ro-MD" sz="1400" b="1" dirty="0" smtClean="0">
                <a:latin typeface="Calibri" panose="020F0502020204030204" pitchFamily="34" charset="0"/>
                <a:cs typeface="Calibri" panose="020F0502020204030204" pitchFamily="34" charset="0"/>
              </a:rPr>
              <a:t>:</a:t>
            </a:r>
            <a:r>
              <a:rPr lang="en-US" sz="1400" b="1" dirty="0" smtClean="0">
                <a:latin typeface="Calibri" panose="020F0502020204030204" pitchFamily="34" charset="0"/>
                <a:cs typeface="Calibri" panose="020F0502020204030204" pitchFamily="34" charset="0"/>
              </a:rPr>
              <a:t> </a:t>
            </a:r>
            <a:r>
              <a:rPr lang="en-US" sz="1600" b="1" dirty="0">
                <a:latin typeface="Calibri" panose="020F0502020204030204" pitchFamily="34" charset="0"/>
                <a:cs typeface="Calibri" panose="020F0502020204030204" pitchFamily="34" charset="0"/>
              </a:rPr>
              <a:t>Afzal </a:t>
            </a:r>
            <a:r>
              <a:rPr lang="en-US" sz="1600" b="1" dirty="0" err="1">
                <a:latin typeface="Calibri" panose="020F0502020204030204" pitchFamily="34" charset="0"/>
                <a:cs typeface="Calibri" panose="020F0502020204030204" pitchFamily="34" charset="0"/>
              </a:rPr>
              <a:t>Munna</a:t>
            </a:r>
            <a:r>
              <a:rPr lang="en-US" sz="1400" dirty="0">
                <a:latin typeface="Calibri" panose="020F0502020204030204" pitchFamily="34" charset="0"/>
                <a:cs typeface="Calibri" panose="020F0502020204030204" pitchFamily="34" charset="0"/>
              </a:rPr>
              <a:t> </a:t>
            </a:r>
          </a:p>
        </p:txBody>
      </p:sp>
      <p:pic>
        <p:nvPicPr>
          <p:cNvPr id="30" name="Picture placeholder 29" descr="People in an office discussing work over a laptop&#10;">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rotWithShape="1">
          <a:blip r:embed="rId3">
            <a:extLst>
              <a:ext uri="{28A0092B-C50C-407E-A947-70E740481C1C}">
                <a14:useLocalDpi xmlns:a14="http://schemas.microsoft.com/office/drawing/2010/main"/>
              </a:ext>
            </a:extLst>
          </a:blip>
          <a:srcRect t="1875" r="1875"/>
          <a:stretch/>
        </p:blipFill>
        <p:spPr>
          <a:xfrm>
            <a:off x="6742557" y="821836"/>
            <a:ext cx="4405503" cy="5066346"/>
          </a:xfrm>
        </p:spPr>
      </p:pic>
      <p:sp>
        <p:nvSpPr>
          <p:cNvPr id="10" name="Freeform: Shape 11">
            <a:extLst>
              <a:ext uri="{FF2B5EF4-FFF2-40B4-BE49-F238E27FC236}">
                <a16:creationId xmlns:a16="http://schemas.microsoft.com/office/drawing/2014/main" id="{01A79B69-242C-3AEB-4A42-7A606A54C63A}"/>
              </a:ext>
              <a:ext uri="{C183D7F6-B498-43B3-948B-1728B52AA6E4}">
                <adec:decorative xmlns="" xmlns:adec="http://schemas.microsoft.com/office/drawing/2017/decorative" val="1"/>
              </a:ext>
            </a:extLst>
          </p:cNvPr>
          <p:cNvSpPr/>
          <p:nvPr/>
        </p:nvSpPr>
        <p:spPr>
          <a:xfrm>
            <a:off x="9857505" y="838985"/>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tx2">
                <a:lumMod val="50000"/>
                <a:lumOff val="50000"/>
              </a:scheme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14" name="Freeform: Shape 11">
            <a:extLst>
              <a:ext uri="{FF2B5EF4-FFF2-40B4-BE49-F238E27FC236}">
                <a16:creationId xmlns:a16="http://schemas.microsoft.com/office/drawing/2014/main" id="{E5D4DE6D-89C8-6FFF-287D-3F3BAD416CA1}"/>
              </a:ext>
              <a:ext uri="{C183D7F6-B498-43B3-948B-1728B52AA6E4}">
                <adec:decorative xmlns="" xmlns:adec="http://schemas.microsoft.com/office/drawing/2017/decorative" val="1"/>
              </a:ext>
            </a:extLst>
          </p:cNvPr>
          <p:cNvSpPr/>
          <p:nvPr/>
        </p:nvSpPr>
        <p:spPr>
          <a:xfrm>
            <a:off x="5974436" y="3694919"/>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alpha val="50196"/>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5DF64211-DCD8-B458-DBD2-EBDA7AE3396F}"/>
              </a:ext>
            </a:extLst>
          </p:cNvPr>
          <p:cNvSpPr>
            <a:spLocks noGrp="1"/>
          </p:cNvSpPr>
          <p:nvPr>
            <p:ph type="title"/>
          </p:nvPr>
        </p:nvSpPr>
        <p:spPr>
          <a:xfrm>
            <a:off x="570420" y="2484279"/>
            <a:ext cx="4366580" cy="2232762"/>
          </a:xfrm>
        </p:spPr>
        <p:txBody>
          <a:bodyPr/>
          <a:lstStyle/>
          <a:p>
            <a:r>
              <a:rPr lang="en-US" altLang="zh-CN" sz="3600" dirty="0">
                <a:latin typeface="Calibri" panose="020F0502020204030204" pitchFamily="34" charset="0"/>
                <a:cs typeface="Calibri" panose="020F0502020204030204" pitchFamily="34" charset="0"/>
              </a:rPr>
              <a:t>Agenda</a:t>
            </a:r>
            <a:endParaRPr lang="en-US" sz="3600" dirty="0">
              <a:latin typeface="Calibri" panose="020F0502020204030204" pitchFamily="34" charset="0"/>
              <a:cs typeface="Calibri" panose="020F0502020204030204" pitchFamily="34" charset="0"/>
            </a:endParaRPr>
          </a:p>
        </p:txBody>
      </p:sp>
      <p:sp>
        <p:nvSpPr>
          <p:cNvPr id="16" name="Text Placeholder 15">
            <a:extLst>
              <a:ext uri="{FF2B5EF4-FFF2-40B4-BE49-F238E27FC236}">
                <a16:creationId xmlns:a16="http://schemas.microsoft.com/office/drawing/2014/main" id="{8FEA3BB9-F064-CFBE-C0BE-BB7A22A4DCFC}"/>
              </a:ext>
            </a:extLst>
          </p:cNvPr>
          <p:cNvSpPr>
            <a:spLocks noGrp="1"/>
          </p:cNvSpPr>
          <p:nvPr>
            <p:ph type="body" sz="quarter" idx="28"/>
          </p:nvPr>
        </p:nvSpPr>
        <p:spPr/>
        <p:txBody>
          <a:bodyPr/>
          <a:lstStyle/>
          <a:p>
            <a:r>
              <a:rPr lang="en-US" dirty="0">
                <a:latin typeface="Calibri" panose="020F0502020204030204" pitchFamily="34" charset="0"/>
                <a:cs typeface="Calibri" panose="020F0502020204030204" pitchFamily="34" charset="0"/>
              </a:rPr>
              <a:t>Introduction</a:t>
            </a:r>
          </a:p>
        </p:txBody>
      </p:sp>
      <p:sp>
        <p:nvSpPr>
          <p:cNvPr id="9" name="Text Placeholder 8">
            <a:extLst>
              <a:ext uri="{FF2B5EF4-FFF2-40B4-BE49-F238E27FC236}">
                <a16:creationId xmlns:a16="http://schemas.microsoft.com/office/drawing/2014/main" id="{78024C77-A2F8-1ABA-5412-E6BB88B5FA1B}"/>
              </a:ext>
            </a:extLst>
          </p:cNvPr>
          <p:cNvSpPr>
            <a:spLocks noGrp="1"/>
          </p:cNvSpPr>
          <p:nvPr>
            <p:ph type="body" sz="quarter" idx="29"/>
          </p:nvPr>
        </p:nvSpPr>
        <p:spPr/>
        <p:txBody>
          <a:bodyPr/>
          <a:lstStyle/>
          <a:p>
            <a:r>
              <a:rPr lang="en-US" dirty="0">
                <a:latin typeface="Calibri" panose="020F0502020204030204" pitchFamily="34" charset="0"/>
                <a:cs typeface="Calibri" panose="020F0502020204030204" pitchFamily="34" charset="0"/>
              </a:rPr>
              <a:t>Similarity and variations</a:t>
            </a:r>
          </a:p>
        </p:txBody>
      </p:sp>
      <p:sp>
        <p:nvSpPr>
          <p:cNvPr id="18" name="Text Placeholder 17">
            <a:extLst>
              <a:ext uri="{FF2B5EF4-FFF2-40B4-BE49-F238E27FC236}">
                <a16:creationId xmlns:a16="http://schemas.microsoft.com/office/drawing/2014/main" id="{241202DB-E499-EB19-8A48-A3301DA59ED7}"/>
              </a:ext>
            </a:extLst>
          </p:cNvPr>
          <p:cNvSpPr>
            <a:spLocks noGrp="1"/>
          </p:cNvSpPr>
          <p:nvPr>
            <p:ph type="body" sz="quarter" idx="30"/>
          </p:nvPr>
        </p:nvSpPr>
        <p:spPr/>
        <p:txBody>
          <a:bodyPr/>
          <a:lstStyle/>
          <a:p>
            <a:r>
              <a:rPr lang="en-US" dirty="0">
                <a:latin typeface="Calibri" panose="020F0502020204030204" pitchFamily="34" charset="0"/>
                <a:cs typeface="Calibri" panose="020F0502020204030204" pitchFamily="34" charset="0"/>
              </a:rPr>
              <a:t>Intercultural theory</a:t>
            </a:r>
          </a:p>
        </p:txBody>
      </p:sp>
      <p:sp>
        <p:nvSpPr>
          <p:cNvPr id="22" name="Text Placeholder 21">
            <a:extLst>
              <a:ext uri="{FF2B5EF4-FFF2-40B4-BE49-F238E27FC236}">
                <a16:creationId xmlns:a16="http://schemas.microsoft.com/office/drawing/2014/main" id="{D5402852-C1AD-6A4E-DAA7-0AE582A742FD}"/>
              </a:ext>
            </a:extLst>
          </p:cNvPr>
          <p:cNvSpPr>
            <a:spLocks noGrp="1"/>
          </p:cNvSpPr>
          <p:nvPr>
            <p:ph type="body" sz="quarter" idx="31"/>
          </p:nvPr>
        </p:nvSpPr>
        <p:spPr>
          <a:xfrm>
            <a:off x="9333186" y="2826795"/>
            <a:ext cx="2112579" cy="1107124"/>
          </a:xfrm>
        </p:spPr>
        <p:txBody>
          <a:bodyPr/>
          <a:lstStyle/>
          <a:p>
            <a:r>
              <a:rPr lang="en-US" dirty="0">
                <a:latin typeface="Calibri" panose="020F0502020204030204" pitchFamily="34" charset="0"/>
                <a:cs typeface="Calibri" panose="020F0502020204030204" pitchFamily="34" charset="0"/>
              </a:rPr>
              <a:t>Recommendation</a:t>
            </a:r>
          </a:p>
        </p:txBody>
      </p:sp>
      <p:sp>
        <p:nvSpPr>
          <p:cNvPr id="24" name="Text Placeholder 23">
            <a:extLst>
              <a:ext uri="{FF2B5EF4-FFF2-40B4-BE49-F238E27FC236}">
                <a16:creationId xmlns:a16="http://schemas.microsoft.com/office/drawing/2014/main" id="{ABF1D337-2A3C-A0FB-A6CD-5E4B9D6DFD91}"/>
              </a:ext>
            </a:extLst>
          </p:cNvPr>
          <p:cNvSpPr>
            <a:spLocks noGrp="1"/>
          </p:cNvSpPr>
          <p:nvPr>
            <p:ph type="body" sz="quarter" idx="32"/>
          </p:nvPr>
        </p:nvSpPr>
        <p:spPr/>
        <p:txBody>
          <a:bodyPr/>
          <a:lstStyle/>
          <a:p>
            <a:r>
              <a:rPr lang="en-US" dirty="0">
                <a:latin typeface="Calibri" panose="020F0502020204030204" pitchFamily="34" charset="0"/>
                <a:cs typeface="Calibri" panose="020F0502020204030204" pitchFamily="34" charset="0"/>
              </a:rPr>
              <a:t>Conclusion</a:t>
            </a:r>
          </a:p>
        </p:txBody>
      </p:sp>
      <p:sp>
        <p:nvSpPr>
          <p:cNvPr id="21" name="Footer Placeholder 19">
            <a:extLst>
              <a:ext uri="{FF2B5EF4-FFF2-40B4-BE49-F238E27FC236}">
                <a16:creationId xmlns:a16="http://schemas.microsoft.com/office/drawing/2014/main" id="{A6E539FA-B60E-5585-524F-1BFA8C5B3E2F}"/>
              </a:ext>
            </a:extLst>
          </p:cNvPr>
          <p:cNvSpPr txBox="1">
            <a:spLocks/>
          </p:cNvSpPr>
          <p:nvPr/>
        </p:nvSpPr>
        <p:spPr>
          <a:xfrm>
            <a:off x="399393" y="5402318"/>
            <a:ext cx="4202106" cy="599090"/>
          </a:xfrm>
          <a:prstGeom prst="rect">
            <a:avLst/>
          </a:prstGeom>
        </p:spPr>
        <p:txBody>
          <a:bodyPr anchor="ctr"/>
          <a:lstStyle>
            <a:defPPr>
              <a:defRPr lang="zh-CN"/>
            </a:defPPr>
            <a:lvl1pPr marL="0" algn="l"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u="none" strike="noStrike" kern="1200" cap="none" spc="0" normalizeH="0" baseline="0" noProof="0" dirty="0">
                <a:ln>
                  <a:noFill/>
                </a:ln>
                <a:solidFill>
                  <a:schemeClr val="bg1"/>
                </a:solidFill>
                <a:effectLst/>
                <a:uLnTx/>
                <a:uFillTx/>
              </a:rPr>
              <a:t>Presentation Title</a:t>
            </a:r>
          </a:p>
        </p:txBody>
      </p:sp>
      <p:sp>
        <p:nvSpPr>
          <p:cNvPr id="8" name="Footer Placeholder 7">
            <a:extLst>
              <a:ext uri="{FF2B5EF4-FFF2-40B4-BE49-F238E27FC236}">
                <a16:creationId xmlns:a16="http://schemas.microsoft.com/office/drawing/2014/main" id="{D36D0CF6-7418-9349-F7A8-045EA96B2D03}"/>
              </a:ext>
            </a:extLst>
          </p:cNvPr>
          <p:cNvSpPr>
            <a:spLocks noGrp="1"/>
          </p:cNvSpPr>
          <p:nvPr>
            <p:ph type="ftr" sz="quarter" idx="33"/>
          </p:nvPr>
        </p:nvSpPr>
        <p:spPr>
          <a:xfrm rot="10800000" flipV="1">
            <a:off x="315308" y="4078014"/>
            <a:ext cx="4792717" cy="1797269"/>
          </a:xfrm>
        </p:spPr>
        <p:txBody>
          <a:bodyPr/>
          <a:lstStyle/>
          <a:p>
            <a:r>
              <a:rPr lang="en-US" sz="2000" b="1" dirty="0" err="1" smtClean="0">
                <a:latin typeface="Calibri" panose="020F0502020204030204" pitchFamily="34" charset="0"/>
                <a:cs typeface="Calibri" panose="020F0502020204030204" pitchFamily="34" charset="0"/>
              </a:rPr>
              <a:t>Internațional</a:t>
            </a:r>
            <a:r>
              <a:rPr lang="en-US" sz="2000" b="1" dirty="0" smtClean="0">
                <a:latin typeface="Calibri" panose="020F0502020204030204" pitchFamily="34" charset="0"/>
                <a:cs typeface="Calibri" panose="020F0502020204030204" pitchFamily="34" charset="0"/>
              </a:rPr>
              <a:t> </a:t>
            </a:r>
            <a:r>
              <a:rPr lang="ro-MD" sz="2000" b="1" dirty="0">
                <a:latin typeface="Calibri" panose="020F0502020204030204" pitchFamily="34" charset="0"/>
                <a:cs typeface="Calibri" panose="020F0502020204030204" pitchFamily="34" charset="0"/>
              </a:rPr>
              <a:t>B</a:t>
            </a:r>
            <a:r>
              <a:rPr lang="en-US" sz="2000" b="1" dirty="0" err="1" smtClean="0">
                <a:latin typeface="Calibri" panose="020F0502020204030204" pitchFamily="34" charset="0"/>
                <a:cs typeface="Calibri" panose="020F0502020204030204" pitchFamily="34" charset="0"/>
              </a:rPr>
              <a:t>usiness</a:t>
            </a:r>
            <a:r>
              <a:rPr lang="en-US" sz="2000" b="1" dirty="0" smtClean="0">
                <a:latin typeface="Calibri" panose="020F0502020204030204" pitchFamily="34" charset="0"/>
                <a:cs typeface="Calibri" panose="020F0502020204030204" pitchFamily="34" charset="0"/>
              </a:rPr>
              <a:t> </a:t>
            </a:r>
            <a:r>
              <a:rPr lang="ro-MD" sz="2000" b="1" dirty="0">
                <a:latin typeface="Calibri" panose="020F0502020204030204" pitchFamily="34" charset="0"/>
                <a:cs typeface="Calibri" panose="020F0502020204030204" pitchFamily="34" charset="0"/>
              </a:rPr>
              <a:t>C</a:t>
            </a:r>
            <a:r>
              <a:rPr lang="en-US" sz="2000" b="1" dirty="0" err="1" smtClean="0">
                <a:latin typeface="Calibri" panose="020F0502020204030204" pitchFamily="34" charset="0"/>
                <a:cs typeface="Calibri" panose="020F0502020204030204" pitchFamily="34" charset="0"/>
              </a:rPr>
              <a:t>ommunications</a:t>
            </a:r>
            <a:endParaRPr lang="en-US" sz="20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75535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484632" y="1156957"/>
            <a:ext cx="5117162" cy="1325563"/>
          </a:xfrm>
        </p:spPr>
        <p:txBody>
          <a:bodyPr/>
          <a:lstStyle/>
          <a:p>
            <a:r>
              <a:rPr lang="en-US" altLang="zh-CN" sz="3600" dirty="0">
                <a:latin typeface="Calibri" panose="020F0502020204030204" pitchFamily="34" charset="0"/>
                <a:cs typeface="Calibri" panose="020F0502020204030204" pitchFamily="34" charset="0"/>
              </a:rPr>
              <a:t>Introduction</a:t>
            </a:r>
            <a:endParaRPr lang="en-US" sz="3600" dirty="0">
              <a:latin typeface="Calibri" panose="020F0502020204030204" pitchFamily="34" charset="0"/>
              <a:cs typeface="Calibri" panose="020F0502020204030204" pitchFamily="34" charset="0"/>
            </a:endParaRP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484632" y="2588523"/>
            <a:ext cx="4260180" cy="1294530"/>
          </a:xfrm>
        </p:spPr>
        <p:txBody>
          <a:bodyPr/>
          <a:lstStyle/>
          <a:p>
            <a:r>
              <a:rPr lang="en-IN" sz="1800" dirty="0">
                <a:latin typeface="Calibri" panose="020F0502020204030204" pitchFamily="34" charset="0"/>
                <a:cs typeface="Calibri" panose="020F0502020204030204" pitchFamily="34" charset="0"/>
              </a:rPr>
              <a:t>Boots UK is a well-known health and beauty retailer in the UK</a:t>
            </a:r>
          </a:p>
          <a:p>
            <a:r>
              <a:rPr lang="en-IN" sz="1800" dirty="0">
                <a:latin typeface="Calibri" panose="020F0502020204030204" pitchFamily="34" charset="0"/>
                <a:cs typeface="Calibri" panose="020F0502020204030204" pitchFamily="34" charset="0"/>
              </a:rPr>
              <a:t>The corporation was established in 1849</a:t>
            </a:r>
          </a:p>
          <a:p>
            <a:r>
              <a:rPr lang="en-IN" sz="1800" dirty="0">
                <a:latin typeface="Calibri" panose="020F0502020204030204" pitchFamily="34" charset="0"/>
                <a:cs typeface="Calibri" panose="020F0502020204030204" pitchFamily="34" charset="0"/>
              </a:rPr>
              <a:t>It offers a wide range of products and services, including prescription medications, cosmetics, and photography.</a:t>
            </a:r>
          </a:p>
          <a:p>
            <a:r>
              <a:rPr lang="en-IN" sz="1800" dirty="0">
                <a:latin typeface="Calibri" panose="020F0502020204030204" pitchFamily="34" charset="0"/>
                <a:cs typeface="Calibri" panose="020F0502020204030204" pitchFamily="34" charset="0"/>
              </a:rPr>
              <a:t>Boots UK offers its customers high-quality cosmetics and a comprehensive variety of healthcare services. </a:t>
            </a:r>
          </a:p>
          <a:p>
            <a:endParaRPr lang="en-US" dirty="0"/>
          </a:p>
        </p:txBody>
      </p:sp>
      <p:sp>
        <p:nvSpPr>
          <p:cNvPr id="6" name="Freeform: Shape 5">
            <a:extLst>
              <a:ext uri="{FF2B5EF4-FFF2-40B4-BE49-F238E27FC236}">
                <a16:creationId xmlns:a16="http://schemas.microsoft.com/office/drawing/2014/main" id="{D91FB993-29E1-3DBD-8335-7970016F8DE7}"/>
              </a:ext>
              <a:ext uri="{C183D7F6-B498-43B3-948B-1728B52AA6E4}">
                <adec:decorative xmlns="" xmlns:adec="http://schemas.microsoft.com/office/drawing/2017/decorative"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7D952"/>
              </a:solidFill>
              <a:effectLst/>
              <a:uLnTx/>
              <a:uFillTx/>
              <a:latin typeface="Posterama Text SemiBold"/>
              <a:ea typeface="+mn-ea"/>
              <a:cs typeface="+mn-cs"/>
            </a:endParaRPr>
          </a:p>
        </p:txBody>
      </p:sp>
      <p:pic>
        <p:nvPicPr>
          <p:cNvPr id="28" name="Picture Placeholder 27">
            <a:extLst>
              <a:ext uri="{FF2B5EF4-FFF2-40B4-BE49-F238E27FC236}">
                <a16:creationId xmlns:a16="http://schemas.microsoft.com/office/drawing/2014/main" id="{0CF00B24-DBE3-14D0-AA9B-A63BA054E18F}"/>
              </a:ext>
            </a:extLst>
          </p:cNvPr>
          <p:cNvPicPr>
            <a:picLocks noGrp="1" noChangeAspect="1"/>
          </p:cNvPicPr>
          <p:nvPr>
            <p:ph type="pic" sz="quarter" idx="51"/>
          </p:nvPr>
        </p:nvPicPr>
        <p:blipFill>
          <a:blip r:embed="rId3"/>
          <a:srcRect l="2998" r="2998"/>
          <a:stretch>
            <a:fillRect/>
          </a:stretch>
        </p:blipFill>
        <p:spPr/>
      </p:pic>
    </p:spTree>
    <p:extLst>
      <p:ext uri="{BB962C8B-B14F-4D97-AF65-F5344CB8AC3E}">
        <p14:creationId xmlns:p14="http://schemas.microsoft.com/office/powerpoint/2010/main" val="77554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4D761329-3BEF-0173-1328-A4DB26572AFF}"/>
              </a:ext>
            </a:extLst>
          </p:cNvPr>
          <p:cNvSpPr>
            <a:spLocks noGrp="1"/>
          </p:cNvSpPr>
          <p:nvPr>
            <p:ph type="title"/>
          </p:nvPr>
        </p:nvSpPr>
        <p:spPr>
          <a:xfrm>
            <a:off x="5938345" y="1902373"/>
            <a:ext cx="5507421" cy="3468166"/>
          </a:xfrm>
        </p:spPr>
        <p:txBody>
          <a:bodyPr/>
          <a:lstStyle/>
          <a:p>
            <a:r>
              <a:rPr lang="en-US" sz="3600" dirty="0">
                <a:latin typeface="Calibri" panose="020F0502020204030204" pitchFamily="34" charset="0"/>
                <a:cs typeface="Calibri" panose="020F0502020204030204" pitchFamily="34" charset="0"/>
              </a:rPr>
              <a:t>High Context</a:t>
            </a:r>
            <a:br>
              <a:rPr lang="en-US" sz="3600" dirty="0">
                <a:latin typeface="Calibri" panose="020F0502020204030204" pitchFamily="34" charset="0"/>
                <a:cs typeface="Calibri" panose="020F0502020204030204" pitchFamily="34" charset="0"/>
              </a:rPr>
            </a:br>
            <a:r>
              <a:rPr lang="en-US" sz="2400" dirty="0">
                <a:latin typeface="Abadi" panose="020B0604020104020204" pitchFamily="34" charset="0"/>
              </a:rPr>
              <a:t> </a:t>
            </a:r>
            <a:br>
              <a:rPr lang="en-US" sz="2400" dirty="0">
                <a:latin typeface="Abadi" panose="020B0604020104020204" pitchFamily="34" charset="0"/>
              </a:rPr>
            </a:br>
            <a:r>
              <a:rPr lang="en-IN" sz="1800" b="0" dirty="0">
                <a:latin typeface="Calibri" panose="020F0502020204030204" pitchFamily="34" charset="0"/>
                <a:cs typeface="Calibri" panose="020F0502020204030204" pitchFamily="34" charset="0"/>
              </a:rPr>
              <a:t>Germany's high-context culture values clear, concise communication, relying on common history, context, and nonverbal cues to build relationships and establish trust.</a:t>
            </a:r>
            <a:r>
              <a:rPr lang="en-IN" sz="1800" dirty="0">
                <a:latin typeface="Calibri" panose="020F0502020204030204" pitchFamily="34" charset="0"/>
                <a:cs typeface="Calibri" panose="020F0502020204030204" pitchFamily="34" charset="0"/>
              </a:rPr>
              <a:t/>
            </a:r>
            <a:br>
              <a:rPr lang="en-IN" sz="1800" dirty="0">
                <a:latin typeface="Calibri" panose="020F0502020204030204" pitchFamily="34" charset="0"/>
                <a:cs typeface="Calibri" panose="020F0502020204030204" pitchFamily="34" charset="0"/>
              </a:rPr>
            </a:br>
            <a:r>
              <a:rPr lang="en-IN" sz="1800" dirty="0">
                <a:latin typeface="Calibri" panose="020F0502020204030204" pitchFamily="34" charset="0"/>
                <a:cs typeface="Calibri" panose="020F0502020204030204" pitchFamily="34" charset="0"/>
              </a:rPr>
              <a:t/>
            </a:r>
            <a:br>
              <a:rPr lang="en-IN" sz="1800" dirty="0">
                <a:latin typeface="Calibri" panose="020F0502020204030204" pitchFamily="34" charset="0"/>
                <a:cs typeface="Calibri" panose="020F0502020204030204" pitchFamily="34" charset="0"/>
              </a:rPr>
            </a:br>
            <a:r>
              <a:rPr lang="en-IN" sz="3600" dirty="0">
                <a:latin typeface="Calibri" panose="020F0502020204030204" pitchFamily="34" charset="0"/>
                <a:cs typeface="Calibri" panose="020F0502020204030204" pitchFamily="34" charset="0"/>
              </a:rPr>
              <a:t>Low Context </a:t>
            </a:r>
            <a:br>
              <a:rPr lang="en-IN" sz="3600" dirty="0">
                <a:latin typeface="Calibri" panose="020F0502020204030204" pitchFamily="34" charset="0"/>
                <a:cs typeface="Calibri" panose="020F0502020204030204" pitchFamily="34" charset="0"/>
              </a:rPr>
            </a:br>
            <a:r>
              <a:rPr lang="en-IN" sz="2400" dirty="0">
                <a:latin typeface="Abadi" panose="020B0604020104020204" pitchFamily="34" charset="0"/>
              </a:rPr>
              <a:t/>
            </a:r>
            <a:br>
              <a:rPr lang="en-IN" sz="2400" dirty="0">
                <a:latin typeface="Abadi" panose="020B0604020104020204" pitchFamily="34" charset="0"/>
              </a:rPr>
            </a:br>
            <a:r>
              <a:rPr lang="en-IN" sz="1800" b="0" dirty="0">
                <a:latin typeface="Calibri" panose="020F0502020204030204" pitchFamily="34" charset="0"/>
                <a:cs typeface="Calibri" panose="020F0502020204030204" pitchFamily="34" charset="0"/>
              </a:rPr>
              <a:t>The UK values open, honest communication, valuing literal meanings over implicit context, fostering relationships based on open, direct, and unambiguous communication.</a:t>
            </a:r>
            <a:r>
              <a:rPr lang="en-IN" sz="1800" dirty="0">
                <a:latin typeface="Calibri" panose="020F0502020204030204" pitchFamily="34" charset="0"/>
                <a:cs typeface="Calibri" panose="020F0502020204030204" pitchFamily="34" charset="0"/>
              </a:rPr>
              <a:t/>
            </a:r>
            <a:br>
              <a:rPr lang="en-IN" sz="1800" dirty="0">
                <a:latin typeface="Calibri" panose="020F0502020204030204" pitchFamily="34" charset="0"/>
                <a:cs typeface="Calibri" panose="020F0502020204030204" pitchFamily="34" charset="0"/>
              </a:rPr>
            </a:br>
            <a:r>
              <a:rPr lang="en-IN" sz="2400" dirty="0">
                <a:latin typeface="Abadi" panose="020B0604020104020204" pitchFamily="34" charset="0"/>
              </a:rPr>
              <a:t/>
            </a:r>
            <a:br>
              <a:rPr lang="en-IN" sz="2400" dirty="0">
                <a:latin typeface="Abadi" panose="020B0604020104020204" pitchFamily="34" charset="0"/>
              </a:rPr>
            </a:br>
            <a:endParaRPr lang="en-US" sz="2400" dirty="0">
              <a:latin typeface="Abadi" panose="020B0604020104020204" pitchFamily="34" charset="0"/>
            </a:endParaRPr>
          </a:p>
        </p:txBody>
      </p:sp>
      <p:sp>
        <p:nvSpPr>
          <p:cNvPr id="19" name="Text Placeholder 18">
            <a:extLst>
              <a:ext uri="{FF2B5EF4-FFF2-40B4-BE49-F238E27FC236}">
                <a16:creationId xmlns:a16="http://schemas.microsoft.com/office/drawing/2014/main" id="{FC101F03-8617-09D4-619B-F38E2F0A4F15}"/>
              </a:ext>
            </a:extLst>
          </p:cNvPr>
          <p:cNvSpPr>
            <a:spLocks noGrp="1"/>
          </p:cNvSpPr>
          <p:nvPr>
            <p:ph type="body" sz="quarter" idx="28"/>
          </p:nvPr>
        </p:nvSpPr>
        <p:spPr/>
        <p:txBody>
          <a:bodyPr/>
          <a:lstStyle/>
          <a:p>
            <a:r>
              <a:rPr lang="en-US" dirty="0"/>
              <a:t>High context &amp; Low Context Theory</a:t>
            </a:r>
          </a:p>
          <a:p>
            <a:endParaRPr lang="en-US" dirty="0"/>
          </a:p>
        </p:txBody>
      </p:sp>
      <p:pic>
        <p:nvPicPr>
          <p:cNvPr id="48" name="Picture placeholder 19" descr="Layout of website design sketches on white paper">
            <a:extLst>
              <a:ext uri="{FF2B5EF4-FFF2-40B4-BE49-F238E27FC236}">
                <a16:creationId xmlns:a16="http://schemas.microsoft.com/office/drawing/2014/main" id="{6D25AB81-B10A-BD11-E8FE-ECF8CB1B12F0}"/>
              </a:ext>
            </a:extLst>
          </p:cNvPr>
          <p:cNvPicPr>
            <a:picLocks noGrp="1" noChangeAspect="1"/>
          </p:cNvPicPr>
          <p:nvPr>
            <p:ph type="pic" sz="quarter" idx="47"/>
          </p:nvPr>
        </p:nvPicPr>
        <p:blipFill>
          <a:blip r:embed="rId3">
            <a:extLst>
              <a:ext uri="{28A0092B-C50C-407E-A947-70E740481C1C}">
                <a14:useLocalDpi xmlns:a14="http://schemas.microsoft.com/office/drawing/2010/main"/>
              </a:ext>
            </a:extLst>
          </a:blip>
          <a:srcRect/>
          <a:stretch/>
        </p:blipFill>
        <p:spPr>
          <a:blipFill>
            <a:blip r:embed="rId4"/>
            <a:stretch>
              <a:fillRect/>
            </a:stretch>
          </a:blipFill>
        </p:spPr>
      </p:pic>
    </p:spTree>
    <p:extLst>
      <p:ext uri="{BB962C8B-B14F-4D97-AF65-F5344CB8AC3E}">
        <p14:creationId xmlns:p14="http://schemas.microsoft.com/office/powerpoint/2010/main" val="2478079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09297" y="630621"/>
            <a:ext cx="10843464" cy="1019503"/>
          </a:xfrm>
        </p:spPr>
        <p:txBody>
          <a:bodyPr/>
          <a:lstStyle/>
          <a:p>
            <a:r>
              <a:rPr lang="en-US" sz="3600" dirty="0">
                <a:latin typeface="Calibri" panose="020F0502020204030204" pitchFamily="34" charset="0"/>
                <a:cs typeface="Calibri" panose="020F0502020204030204" pitchFamily="34" charset="0"/>
              </a:rPr>
              <a:t>Similarities and Variation between the UK and Germany</a:t>
            </a:r>
            <a:r>
              <a:rPr lang="ru-RU" sz="3600" dirty="0">
                <a:latin typeface="Calibri" panose="020F0502020204030204" pitchFamily="34" charset="0"/>
                <a:cs typeface="Calibri" panose="020F0502020204030204" pitchFamily="34" charset="0"/>
              </a:rPr>
              <a:t/>
            </a:r>
            <a:br>
              <a:rPr lang="ru-RU" sz="3600" dirty="0">
                <a:latin typeface="Calibri" panose="020F0502020204030204" pitchFamily="34" charset="0"/>
                <a:cs typeface="Calibri" panose="020F0502020204030204" pitchFamily="34" charset="0"/>
              </a:rPr>
            </a:br>
            <a:endParaRPr lang="ru-RU" sz="3600" dirty="0">
              <a:latin typeface="Calibri" panose="020F0502020204030204" pitchFamily="34" charset="0"/>
              <a:cs typeface="Calibri" panose="020F0502020204030204" pitchFamily="34" charset="0"/>
            </a:endParaRPr>
          </a:p>
        </p:txBody>
      </p:sp>
      <p:sp>
        <p:nvSpPr>
          <p:cNvPr id="3" name="Текст 2"/>
          <p:cNvSpPr>
            <a:spLocks noGrp="1"/>
          </p:cNvSpPr>
          <p:nvPr>
            <p:ph type="body" sz="quarter" idx="29"/>
          </p:nvPr>
        </p:nvSpPr>
        <p:spPr>
          <a:xfrm>
            <a:off x="4635062" y="2039007"/>
            <a:ext cx="6915807" cy="3344914"/>
          </a:xfrm>
        </p:spPr>
        <p:txBody>
          <a:bodyPr/>
          <a:lstStyle/>
          <a:p>
            <a:pPr lvl="0"/>
            <a:r>
              <a:rPr lang="en-IN" sz="1800" b="1" dirty="0">
                <a:solidFill>
                  <a:sysClr val="windowText" lastClr="000000">
                    <a:hueOff val="0"/>
                    <a:satOff val="0"/>
                    <a:lumOff val="0"/>
                    <a:alphaOff val="0"/>
                  </a:sysClr>
                </a:solidFill>
                <a:latin typeface="Calibri" panose="020F0502020204030204" pitchFamily="34" charset="0"/>
                <a:cs typeface="Calibri" panose="020F0502020204030204" pitchFamily="34" charset="0"/>
              </a:rPr>
              <a:t>Language</a:t>
            </a:r>
            <a:r>
              <a:rPr lang="en-IN" sz="1800" dirty="0">
                <a:solidFill>
                  <a:sysClr val="windowText" lastClr="000000">
                    <a:hueOff val="0"/>
                    <a:satOff val="0"/>
                    <a:lumOff val="0"/>
                    <a:alphaOff val="0"/>
                  </a:sysClr>
                </a:solidFill>
                <a:latin typeface="Calibri" panose="020F0502020204030204" pitchFamily="34" charset="0"/>
                <a:cs typeface="Calibri" panose="020F0502020204030204" pitchFamily="34" charset="0"/>
              </a:rPr>
              <a:t>:</a:t>
            </a:r>
          </a:p>
          <a:p>
            <a:pPr lvl="0"/>
            <a:r>
              <a:rPr lang="en-IN" sz="1800" dirty="0">
                <a:solidFill>
                  <a:sysClr val="windowText" lastClr="000000">
                    <a:hueOff val="0"/>
                    <a:satOff val="0"/>
                    <a:lumOff val="0"/>
                    <a:alphaOff val="0"/>
                  </a:sysClr>
                </a:solidFill>
                <a:latin typeface="Calibri" panose="020F0502020204030204" pitchFamily="34" charset="0"/>
                <a:cs typeface="Calibri" panose="020F0502020204030204" pitchFamily="34" charset="0"/>
              </a:rPr>
              <a:t>English, the most widely spoken language in the </a:t>
            </a:r>
            <a:r>
              <a:rPr lang="en-IN" sz="1800" dirty="0" smtClean="0">
                <a:solidFill>
                  <a:sysClr val="windowText" lastClr="000000">
                    <a:hueOff val="0"/>
                    <a:satOff val="0"/>
                    <a:lumOff val="0"/>
                    <a:alphaOff val="0"/>
                  </a:sysClr>
                </a:solidFill>
                <a:latin typeface="Calibri" panose="020F0502020204030204" pitchFamily="34" charset="0"/>
                <a:cs typeface="Calibri" panose="020F0502020204030204" pitchFamily="34" charset="0"/>
              </a:rPr>
              <a:t>UK</a:t>
            </a:r>
            <a:endParaRPr lang="ro-MD" sz="1800" dirty="0" smtClean="0">
              <a:solidFill>
                <a:sysClr val="windowText" lastClr="000000">
                  <a:hueOff val="0"/>
                  <a:satOff val="0"/>
                  <a:lumOff val="0"/>
                  <a:alphaOff val="0"/>
                </a:sysClr>
              </a:solidFill>
              <a:latin typeface="Calibri" panose="020F0502020204030204" pitchFamily="34" charset="0"/>
              <a:cs typeface="Calibri" panose="020F0502020204030204" pitchFamily="34" charset="0"/>
            </a:endParaRPr>
          </a:p>
          <a:p>
            <a:r>
              <a:rPr lang="en-IN" sz="1800" dirty="0">
                <a:solidFill>
                  <a:sysClr val="windowText" lastClr="000000">
                    <a:hueOff val="0"/>
                    <a:satOff val="0"/>
                    <a:lumOff val="0"/>
                    <a:alphaOff val="0"/>
                  </a:sysClr>
                </a:solidFill>
                <a:latin typeface="Calibri" panose="020F0502020204030204" pitchFamily="34" charset="0"/>
                <a:cs typeface="Calibri" panose="020F0502020204030204" pitchFamily="34" charset="0"/>
              </a:rPr>
              <a:t>The official language is German in Germany. </a:t>
            </a:r>
            <a:endParaRPr lang="ro-MD" sz="1800" dirty="0" smtClean="0">
              <a:solidFill>
                <a:sysClr val="windowText" lastClr="000000">
                  <a:hueOff val="0"/>
                  <a:satOff val="0"/>
                  <a:lumOff val="0"/>
                  <a:alphaOff val="0"/>
                </a:sysClr>
              </a:solidFill>
              <a:latin typeface="Calibri" panose="020F0502020204030204" pitchFamily="34" charset="0"/>
              <a:cs typeface="Calibri" panose="020F0502020204030204" pitchFamily="34" charset="0"/>
            </a:endParaRPr>
          </a:p>
          <a:p>
            <a:endParaRPr lang="en-IN" sz="1600" dirty="0" smtClean="0">
              <a:solidFill>
                <a:sysClr val="windowText" lastClr="000000">
                  <a:hueOff val="0"/>
                  <a:satOff val="0"/>
                  <a:lumOff val="0"/>
                  <a:alphaOff val="0"/>
                </a:sysClr>
              </a:solidFill>
              <a:latin typeface="Abadi" panose="020B0604020104020204"/>
            </a:endParaRPr>
          </a:p>
          <a:p>
            <a:r>
              <a:rPr lang="en-IN" sz="1800" b="1" dirty="0">
                <a:solidFill>
                  <a:sysClr val="windowText" lastClr="000000">
                    <a:hueOff val="0"/>
                    <a:satOff val="0"/>
                    <a:lumOff val="0"/>
                    <a:alphaOff val="0"/>
                  </a:sysClr>
                </a:solidFill>
                <a:latin typeface="Calibri" panose="020F0502020204030204" pitchFamily="34" charset="0"/>
                <a:cs typeface="Calibri" panose="020F0502020204030204" pitchFamily="34" charset="0"/>
              </a:rPr>
              <a:t>Social Structures</a:t>
            </a:r>
            <a:r>
              <a:rPr lang="en-IN" sz="1800" dirty="0" smtClean="0">
                <a:solidFill>
                  <a:sysClr val="windowText" lastClr="000000">
                    <a:hueOff val="0"/>
                    <a:satOff val="0"/>
                    <a:lumOff val="0"/>
                    <a:alphaOff val="0"/>
                  </a:sysClr>
                </a:solidFill>
                <a:latin typeface="Calibri" panose="020F0502020204030204" pitchFamily="34" charset="0"/>
                <a:cs typeface="Calibri" panose="020F0502020204030204" pitchFamily="34" charset="0"/>
              </a:rPr>
              <a:t>:</a:t>
            </a:r>
            <a:endParaRPr lang="ro-MD" sz="1800" dirty="0" smtClean="0">
              <a:solidFill>
                <a:sysClr val="windowText" lastClr="000000">
                  <a:hueOff val="0"/>
                  <a:satOff val="0"/>
                  <a:lumOff val="0"/>
                  <a:alphaOff val="0"/>
                </a:sysClr>
              </a:solidFill>
              <a:latin typeface="Calibri" panose="020F0502020204030204" pitchFamily="34" charset="0"/>
              <a:cs typeface="Calibri" panose="020F0502020204030204" pitchFamily="34" charset="0"/>
            </a:endParaRPr>
          </a:p>
          <a:p>
            <a:pPr lvl="0"/>
            <a:r>
              <a:rPr lang="en-IN" sz="1800" dirty="0">
                <a:solidFill>
                  <a:sysClr val="windowText" lastClr="000000">
                    <a:hueOff val="0"/>
                    <a:satOff val="0"/>
                    <a:lumOff val="0"/>
                    <a:alphaOff val="0"/>
                  </a:sysClr>
                </a:solidFill>
                <a:latin typeface="Calibri" panose="020F0502020204030204" pitchFamily="34" charset="0"/>
                <a:cs typeface="Calibri" panose="020F0502020204030204" pitchFamily="34" charset="0"/>
              </a:rPr>
              <a:t>The UK's diverse social culture includes people from various cultures, and class still influences social mobility</a:t>
            </a:r>
            <a:r>
              <a:rPr lang="en-IN" sz="1800" dirty="0" smtClean="0">
                <a:solidFill>
                  <a:sysClr val="windowText" lastClr="000000">
                    <a:hueOff val="0"/>
                    <a:satOff val="0"/>
                    <a:lumOff val="0"/>
                    <a:alphaOff val="0"/>
                  </a:sysClr>
                </a:solidFill>
                <a:latin typeface="Calibri" panose="020F0502020204030204" pitchFamily="34" charset="0"/>
                <a:cs typeface="Calibri" panose="020F0502020204030204" pitchFamily="34" charset="0"/>
              </a:rPr>
              <a:t>.</a:t>
            </a:r>
            <a:endParaRPr lang="ro-MD" sz="1800" dirty="0" smtClean="0">
              <a:solidFill>
                <a:sysClr val="windowText" lastClr="000000">
                  <a:hueOff val="0"/>
                  <a:satOff val="0"/>
                  <a:lumOff val="0"/>
                  <a:alphaOff val="0"/>
                </a:sysClr>
              </a:solidFill>
              <a:latin typeface="Calibri" panose="020F0502020204030204" pitchFamily="34" charset="0"/>
              <a:cs typeface="Calibri" panose="020F0502020204030204" pitchFamily="34" charset="0"/>
            </a:endParaRPr>
          </a:p>
          <a:p>
            <a:r>
              <a:rPr lang="en-IN" sz="1800" dirty="0">
                <a:solidFill>
                  <a:sysClr val="windowText" lastClr="000000">
                    <a:hueOff val="0"/>
                    <a:satOff val="0"/>
                    <a:lumOff val="0"/>
                    <a:alphaOff val="0"/>
                  </a:sysClr>
                </a:solidFill>
                <a:latin typeface="Calibri" panose="020F0502020204030204" pitchFamily="34" charset="0"/>
                <a:cs typeface="Calibri" panose="020F0502020204030204" pitchFamily="34" charset="0"/>
              </a:rPr>
              <a:t>Germany's society is more equitable and less apparent than other countries.</a:t>
            </a:r>
          </a:p>
          <a:p>
            <a:pPr lvl="0"/>
            <a:endParaRPr lang="en-IN" dirty="0">
              <a:solidFill>
                <a:sysClr val="windowText" lastClr="000000">
                  <a:hueOff val="0"/>
                  <a:satOff val="0"/>
                  <a:lumOff val="0"/>
                  <a:alphaOff val="0"/>
                </a:sysClr>
              </a:solidFill>
              <a:latin typeface="Calibri" panose="020F0502020204030204"/>
            </a:endParaRPr>
          </a:p>
          <a:p>
            <a:endParaRPr lang="en-IN" dirty="0">
              <a:solidFill>
                <a:sysClr val="windowText" lastClr="000000">
                  <a:hueOff val="0"/>
                  <a:satOff val="0"/>
                  <a:lumOff val="0"/>
                  <a:alphaOff val="0"/>
                </a:sysClr>
              </a:solidFill>
              <a:latin typeface="Calibri" panose="020F0502020204030204"/>
            </a:endParaRPr>
          </a:p>
          <a:p>
            <a:pPr lvl="0"/>
            <a:endParaRPr lang="en-IN" dirty="0">
              <a:solidFill>
                <a:sysClr val="windowText" lastClr="000000">
                  <a:hueOff val="0"/>
                  <a:satOff val="0"/>
                  <a:lumOff val="0"/>
                  <a:alphaOff val="0"/>
                </a:sysClr>
              </a:solidFill>
              <a:latin typeface="Calibri" panose="020F0502020204030204"/>
            </a:endParaRPr>
          </a:p>
          <a:p>
            <a:endParaRPr lang="ru-RU" dirty="0"/>
          </a:p>
        </p:txBody>
      </p:sp>
    </p:spTree>
    <p:extLst>
      <p:ext uri="{BB962C8B-B14F-4D97-AF65-F5344CB8AC3E}">
        <p14:creationId xmlns:p14="http://schemas.microsoft.com/office/powerpoint/2010/main" val="4276954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Прямоугольник 13"/>
          <p:cNvSpPr/>
          <p:nvPr/>
        </p:nvSpPr>
        <p:spPr>
          <a:xfrm>
            <a:off x="7735615" y="3829845"/>
            <a:ext cx="3108742" cy="15450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3" name="Прямоугольник 12"/>
          <p:cNvSpPr/>
          <p:nvPr/>
        </p:nvSpPr>
        <p:spPr>
          <a:xfrm>
            <a:off x="4209536" y="3829845"/>
            <a:ext cx="2994713" cy="155145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ru-RU"/>
          </a:p>
        </p:txBody>
      </p:sp>
      <p:sp>
        <p:nvSpPr>
          <p:cNvPr id="9" name="Прямоугольник 8"/>
          <p:cNvSpPr/>
          <p:nvPr/>
        </p:nvSpPr>
        <p:spPr>
          <a:xfrm>
            <a:off x="7735614" y="1927472"/>
            <a:ext cx="3108742" cy="1593494"/>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ru-RU"/>
          </a:p>
        </p:txBody>
      </p:sp>
      <p:sp>
        <p:nvSpPr>
          <p:cNvPr id="3" name="Прямоугольник 2"/>
          <p:cNvSpPr/>
          <p:nvPr/>
        </p:nvSpPr>
        <p:spPr>
          <a:xfrm>
            <a:off x="4214648" y="1927472"/>
            <a:ext cx="2989602" cy="16040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7" name="Текст 6"/>
          <p:cNvSpPr>
            <a:spLocks noGrp="1"/>
          </p:cNvSpPr>
          <p:nvPr>
            <p:ph type="body" sz="quarter" idx="27"/>
          </p:nvPr>
        </p:nvSpPr>
        <p:spPr>
          <a:xfrm>
            <a:off x="4209540" y="1891862"/>
            <a:ext cx="2994712" cy="2028497"/>
          </a:xfrm>
        </p:spPr>
        <p:txBody>
          <a:bodyPr/>
          <a:lstStyle/>
          <a:p>
            <a:pPr lvl="0" algn="ctr"/>
            <a:r>
              <a:rPr lang="en-IN" b="0" dirty="0">
                <a:solidFill>
                  <a:schemeClr val="bg1"/>
                </a:solidFill>
                <a:latin typeface="Calibri" panose="020F0502020204030204" pitchFamily="34" charset="0"/>
                <a:cs typeface="Calibri" panose="020F0502020204030204" pitchFamily="34" charset="0"/>
              </a:rPr>
              <a:t>Germany is predominantly homogenous in terms of race, but recent immigration has significantly increased its diversity.</a:t>
            </a:r>
            <a:endParaRPr lang="en-IN" dirty="0">
              <a:solidFill>
                <a:schemeClr val="bg1"/>
              </a:solidFill>
              <a:latin typeface="Calibri" panose="020F0502020204030204" pitchFamily="34" charset="0"/>
              <a:cs typeface="Calibri" panose="020F0502020204030204" pitchFamily="34" charset="0"/>
            </a:endParaRPr>
          </a:p>
          <a:p>
            <a:endParaRPr lang="ru-RU" dirty="0"/>
          </a:p>
        </p:txBody>
      </p:sp>
      <p:sp>
        <p:nvSpPr>
          <p:cNvPr id="8" name="Текст 7"/>
          <p:cNvSpPr>
            <a:spLocks noGrp="1"/>
          </p:cNvSpPr>
          <p:nvPr>
            <p:ph type="body" sz="quarter" idx="28"/>
          </p:nvPr>
        </p:nvSpPr>
        <p:spPr>
          <a:xfrm>
            <a:off x="4288222" y="4067504"/>
            <a:ext cx="2827282" cy="1099507"/>
          </a:xfrm>
        </p:spPr>
        <p:txBody>
          <a:bodyPr/>
          <a:lstStyle/>
          <a:p>
            <a:pPr lvl="0" algn="ctr"/>
            <a:r>
              <a:rPr lang="en-IN" sz="1800" dirty="0">
                <a:latin typeface="Calibri" panose="020F0502020204030204" pitchFamily="34" charset="0"/>
                <a:cs typeface="Calibri" panose="020F0502020204030204" pitchFamily="34" charset="0"/>
              </a:rPr>
              <a:t>The UK's d</a:t>
            </a:r>
            <a:r>
              <a:rPr lang="en-IN" sz="1800" b="1" dirty="0">
                <a:latin typeface="Calibri" panose="020F0502020204030204" pitchFamily="34" charset="0"/>
                <a:cs typeface="Calibri" panose="020F0502020204030204" pitchFamily="34" charset="0"/>
              </a:rPr>
              <a:t>ive</a:t>
            </a:r>
            <a:r>
              <a:rPr lang="en-IN" sz="1800" dirty="0">
                <a:latin typeface="Calibri" panose="020F0502020204030204" pitchFamily="34" charset="0"/>
                <a:cs typeface="Calibri" panose="020F0502020204030204" pitchFamily="34" charset="0"/>
              </a:rPr>
              <a:t>rse ethnic population, influenced by its colonial past.</a:t>
            </a:r>
          </a:p>
          <a:p>
            <a:endParaRPr lang="ru-RU" dirty="0"/>
          </a:p>
        </p:txBody>
      </p:sp>
      <p:pic>
        <p:nvPicPr>
          <p:cNvPr id="12" name="Рисунок 11"/>
          <p:cNvPicPr>
            <a:picLocks noGrp="1" noChangeAspect="1"/>
          </p:cNvPicPr>
          <p:nvPr>
            <p:ph type="pic" sz="quarter" idx="51"/>
          </p:nvPr>
        </p:nvPicPr>
        <p:blipFill>
          <a:blip r:embed="rId2"/>
          <a:srcRect l="176" r="176"/>
          <a:stretch>
            <a:fillRect/>
          </a:stretch>
        </p:blipFill>
        <p:spPr>
          <a:xfrm>
            <a:off x="1518546" y="2757511"/>
            <a:ext cx="1886360" cy="2144668"/>
          </a:xfrm>
          <a:prstGeom prst="rect">
            <a:avLst/>
          </a:prstGeom>
        </p:spPr>
      </p:pic>
      <p:sp>
        <p:nvSpPr>
          <p:cNvPr id="6" name="Заголовок 5"/>
          <p:cNvSpPr>
            <a:spLocks noGrp="1"/>
          </p:cNvSpPr>
          <p:nvPr>
            <p:ph type="title"/>
          </p:nvPr>
        </p:nvSpPr>
        <p:spPr>
          <a:xfrm>
            <a:off x="5591503" y="609600"/>
            <a:ext cx="5558630" cy="1135117"/>
          </a:xfrm>
        </p:spPr>
        <p:txBody>
          <a:bodyPr/>
          <a:lstStyle/>
          <a:p>
            <a:pPr lvl="0"/>
            <a:r>
              <a:rPr lang="en-IN" sz="3600" dirty="0">
                <a:latin typeface="Calibri" panose="020F0502020204030204" pitchFamily="34" charset="0"/>
                <a:cs typeface="Calibri" panose="020F0502020204030204" pitchFamily="34" charset="0"/>
              </a:rPr>
              <a:t>Religious Values</a:t>
            </a:r>
            <a:br>
              <a:rPr lang="en-IN" sz="3600" dirty="0">
                <a:latin typeface="Calibri" panose="020F0502020204030204" pitchFamily="34" charset="0"/>
                <a:cs typeface="Calibri" panose="020F0502020204030204" pitchFamily="34" charset="0"/>
              </a:rPr>
            </a:br>
            <a:endParaRPr lang="ru-RU" sz="3600" dirty="0">
              <a:latin typeface="Calibri" panose="020F0502020204030204" pitchFamily="34" charset="0"/>
              <a:cs typeface="Calibri" panose="020F0502020204030204" pitchFamily="34" charset="0"/>
            </a:endParaRPr>
          </a:p>
        </p:txBody>
      </p:sp>
      <p:sp>
        <p:nvSpPr>
          <p:cNvPr id="10" name="Текст 9"/>
          <p:cNvSpPr>
            <a:spLocks noGrp="1"/>
          </p:cNvSpPr>
          <p:nvPr>
            <p:ph type="body" sz="quarter" idx="52"/>
          </p:nvPr>
        </p:nvSpPr>
        <p:spPr>
          <a:xfrm>
            <a:off x="7609490" y="2017986"/>
            <a:ext cx="3268717" cy="1811859"/>
          </a:xfrm>
        </p:spPr>
        <p:txBody>
          <a:bodyPr/>
          <a:lstStyle/>
          <a:p>
            <a:pPr lvl="0" algn="ctr"/>
            <a:r>
              <a:rPr lang="en-IN" b="0" dirty="0">
                <a:latin typeface="Calibri" panose="020F0502020204030204" pitchFamily="34" charset="0"/>
                <a:cs typeface="Calibri" panose="020F0502020204030204" pitchFamily="34" charset="0"/>
              </a:rPr>
              <a:t>The UK's religious landscape includes  Anglicanism being the largest Christian group and secularism being a prevalent practice.</a:t>
            </a:r>
            <a:endParaRPr lang="en-IN" dirty="0">
              <a:latin typeface="Calibri" panose="020F0502020204030204" pitchFamily="34" charset="0"/>
              <a:cs typeface="Calibri" panose="020F0502020204030204" pitchFamily="34" charset="0"/>
            </a:endParaRPr>
          </a:p>
          <a:p>
            <a:endParaRPr lang="ru-RU" dirty="0"/>
          </a:p>
        </p:txBody>
      </p:sp>
      <p:sp>
        <p:nvSpPr>
          <p:cNvPr id="11" name="Текст 10"/>
          <p:cNvSpPr>
            <a:spLocks noGrp="1"/>
          </p:cNvSpPr>
          <p:nvPr>
            <p:ph type="body" sz="quarter" idx="53"/>
          </p:nvPr>
        </p:nvSpPr>
        <p:spPr>
          <a:xfrm>
            <a:off x="7735615" y="3829845"/>
            <a:ext cx="3108742" cy="2143774"/>
          </a:xfrm>
        </p:spPr>
        <p:txBody>
          <a:bodyPr/>
          <a:lstStyle/>
          <a:p>
            <a:pPr lvl="0" algn="ctr"/>
            <a:r>
              <a:rPr lang="en-IN" sz="1800" dirty="0" smtClean="0">
                <a:solidFill>
                  <a:schemeClr val="bg1"/>
                </a:solidFill>
                <a:latin typeface="Calibri" panose="020F0502020204030204" pitchFamily="34" charset="0"/>
                <a:cs typeface="Calibri" panose="020F0502020204030204" pitchFamily="34" charset="0"/>
              </a:rPr>
              <a:t>Germany </a:t>
            </a:r>
            <a:r>
              <a:rPr lang="en-IN" sz="1800" dirty="0">
                <a:solidFill>
                  <a:schemeClr val="bg1"/>
                </a:solidFill>
                <a:latin typeface="Calibri" panose="020F0502020204030204" pitchFamily="34" charset="0"/>
                <a:cs typeface="Calibri" panose="020F0502020204030204" pitchFamily="34" charset="0"/>
              </a:rPr>
              <a:t>has a significant portion of the population, particularly in East Germany, identify as nonreligious or irreligious.</a:t>
            </a:r>
          </a:p>
          <a:p>
            <a:pPr algn="ctr"/>
            <a:endParaRPr lang="ru-RU" sz="1600" dirty="0">
              <a:latin typeface="Calibri" panose="020F0502020204030204" pitchFamily="34" charset="0"/>
              <a:cs typeface="Calibri" panose="020F0502020204030204" pitchFamily="34" charset="0"/>
            </a:endParaRPr>
          </a:p>
        </p:txBody>
      </p:sp>
      <p:sp>
        <p:nvSpPr>
          <p:cNvPr id="4" name="Нижний колонтитул 3"/>
          <p:cNvSpPr>
            <a:spLocks noGrp="1"/>
          </p:cNvSpPr>
          <p:nvPr>
            <p:ph type="ftr" sz="quarter" idx="4294967295"/>
          </p:nvPr>
        </p:nvSpPr>
        <p:spPr>
          <a:xfrm>
            <a:off x="5801710" y="5465380"/>
            <a:ext cx="3731172" cy="924910"/>
          </a:xfrm>
        </p:spPr>
        <p:txBody>
          <a:bodyPr/>
          <a:lstStyle/>
          <a:p>
            <a:pPr lvl="0"/>
            <a:r>
              <a:rPr lang="en-IN" sz="3600" b="1" kern="0" dirty="0">
                <a:solidFill>
                  <a:sysClr val="windowText" lastClr="000000"/>
                </a:solidFill>
                <a:latin typeface="Calibri" panose="020F0502020204030204" pitchFamily="34" charset="0"/>
                <a:cs typeface="Calibri" panose="020F0502020204030204" pitchFamily="34" charset="0"/>
              </a:rPr>
              <a:t>Ethnic Makeup</a:t>
            </a:r>
            <a:endParaRPr lang="en-IN" sz="3600" kern="0" dirty="0">
              <a:solidFill>
                <a:sysClr val="windowText" lastClr="00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0457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Заголовок 12"/>
          <p:cNvSpPr>
            <a:spLocks noGrp="1"/>
          </p:cNvSpPr>
          <p:nvPr>
            <p:ph type="title"/>
          </p:nvPr>
        </p:nvSpPr>
        <p:spPr>
          <a:xfrm>
            <a:off x="4204138" y="1755228"/>
            <a:ext cx="7126014" cy="1789873"/>
          </a:xfrm>
        </p:spPr>
        <p:txBody>
          <a:bodyPr/>
          <a:lstStyle/>
          <a:p>
            <a:pPr lvl="0"/>
            <a:r>
              <a:rPr lang="en-IN" sz="2000" b="0" dirty="0">
                <a:solidFill>
                  <a:sysClr val="windowText" lastClr="000000">
                    <a:hueOff val="0"/>
                    <a:satOff val="0"/>
                    <a:lumOff val="0"/>
                    <a:alphaOff val="0"/>
                  </a:sysClr>
                </a:solidFill>
                <a:latin typeface="Calibri" panose="020F0502020204030204"/>
              </a:rPr>
              <a:t>The UK's work culture is adaptable, dynamic, and flexible, encouraging risk-taking and formality, though not as strictly as in Germany.</a:t>
            </a:r>
            <a:br>
              <a:rPr lang="en-IN" sz="2000" b="0" dirty="0">
                <a:solidFill>
                  <a:sysClr val="windowText" lastClr="000000">
                    <a:hueOff val="0"/>
                    <a:satOff val="0"/>
                    <a:lumOff val="0"/>
                    <a:alphaOff val="0"/>
                  </a:sysClr>
                </a:solidFill>
                <a:latin typeface="Calibri" panose="020F0502020204030204"/>
              </a:rPr>
            </a:br>
            <a:endParaRPr lang="ru-RU" sz="2000" dirty="0"/>
          </a:p>
        </p:txBody>
      </p:sp>
      <p:sp>
        <p:nvSpPr>
          <p:cNvPr id="14" name="Текст 13"/>
          <p:cNvSpPr>
            <a:spLocks noGrp="1"/>
          </p:cNvSpPr>
          <p:nvPr>
            <p:ph type="body" sz="quarter" idx="29"/>
          </p:nvPr>
        </p:nvSpPr>
        <p:spPr>
          <a:xfrm>
            <a:off x="4298732" y="3695015"/>
            <a:ext cx="7031420" cy="1688906"/>
          </a:xfrm>
        </p:spPr>
        <p:txBody>
          <a:bodyPr/>
          <a:lstStyle/>
          <a:p>
            <a:pPr lvl="0"/>
            <a:r>
              <a:rPr lang="en-IN" sz="2000" dirty="0">
                <a:solidFill>
                  <a:sysClr val="windowText" lastClr="000000">
                    <a:hueOff val="0"/>
                    <a:satOff val="0"/>
                    <a:lumOff val="0"/>
                    <a:alphaOff val="0"/>
                  </a:sysClr>
                </a:solidFill>
                <a:latin typeface="Calibri" panose="020F0502020204030204"/>
              </a:rPr>
              <a:t>Germany's workplaces are known for their organization, discipline, and strict adherence to rules and regulations, requiring greater caution when taking risks.</a:t>
            </a:r>
          </a:p>
          <a:p>
            <a:endParaRPr lang="ru-RU" dirty="0"/>
          </a:p>
        </p:txBody>
      </p:sp>
      <p:sp>
        <p:nvSpPr>
          <p:cNvPr id="15" name="Прямоугольник 14"/>
          <p:cNvSpPr/>
          <p:nvPr/>
        </p:nvSpPr>
        <p:spPr>
          <a:xfrm>
            <a:off x="4120055" y="746234"/>
            <a:ext cx="7346731" cy="1200329"/>
          </a:xfrm>
          <a:prstGeom prst="rect">
            <a:avLst/>
          </a:prstGeom>
        </p:spPr>
        <p:txBody>
          <a:bodyPr wrap="square">
            <a:spAutoFit/>
          </a:bodyPr>
          <a:lstStyle/>
          <a:p>
            <a:r>
              <a:rPr lang="en-US" sz="3600" b="1" dirty="0">
                <a:latin typeface="Calibri" panose="020F0502020204030204" pitchFamily="34" charset="0"/>
                <a:cs typeface="Calibri" panose="020F0502020204030204" pitchFamily="34" charset="0"/>
              </a:rPr>
              <a:t>Business and Work-Related Attitudes</a:t>
            </a:r>
            <a:br>
              <a:rPr lang="en-US" sz="3600" b="1" dirty="0">
                <a:latin typeface="Calibri" panose="020F0502020204030204" pitchFamily="34" charset="0"/>
                <a:cs typeface="Calibri" panose="020F0502020204030204" pitchFamily="34" charset="0"/>
              </a:rPr>
            </a:br>
            <a:endParaRPr lang="ru-RU" sz="36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99319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5044966" y="546539"/>
            <a:ext cx="5843751" cy="725214"/>
          </a:xfrm>
        </p:spPr>
        <p:txBody>
          <a:bodyPr/>
          <a:lstStyle/>
          <a:p>
            <a:r>
              <a:rPr lang="en-US" sz="3600" dirty="0">
                <a:latin typeface="Calibri" panose="020F0502020204030204" pitchFamily="34" charset="0"/>
                <a:cs typeface="Calibri" panose="020F0502020204030204" pitchFamily="34" charset="0"/>
              </a:rPr>
              <a:t>Recommendations</a:t>
            </a:r>
            <a:endParaRPr lang="ru-RU" sz="3600" dirty="0">
              <a:latin typeface="Calibri" panose="020F0502020204030204" pitchFamily="34" charset="0"/>
              <a:cs typeface="Calibri" panose="020F0502020204030204" pitchFamily="34" charset="0"/>
            </a:endParaRPr>
          </a:p>
        </p:txBody>
      </p:sp>
      <p:sp>
        <p:nvSpPr>
          <p:cNvPr id="3" name="Текст 2"/>
          <p:cNvSpPr>
            <a:spLocks noGrp="1"/>
          </p:cNvSpPr>
          <p:nvPr>
            <p:ph type="body" sz="quarter" idx="29"/>
          </p:nvPr>
        </p:nvSpPr>
        <p:spPr/>
        <p:txBody>
          <a:bodyPr/>
          <a:lstStyle/>
          <a:p>
            <a:pPr lvl="0">
              <a:spcBef>
                <a:spcPts val="0"/>
              </a:spcBef>
            </a:pPr>
            <a:r>
              <a:rPr lang="ro-MD" sz="1800" kern="0" dirty="0" smtClean="0">
                <a:solidFill>
                  <a:sysClr val="window" lastClr="FFFFFF"/>
                </a:solidFill>
                <a:latin typeface="Calibri" panose="020F0502020204030204"/>
              </a:rPr>
              <a:t>.</a:t>
            </a:r>
            <a:endParaRPr lang="en-IN" sz="1800" kern="0" dirty="0">
              <a:solidFill>
                <a:sysClr val="window" lastClr="FFFFFF"/>
              </a:solidFill>
              <a:latin typeface="Calibri" panose="020F0502020204030204"/>
            </a:endParaRPr>
          </a:p>
        </p:txBody>
      </p:sp>
      <p:grpSp>
        <p:nvGrpSpPr>
          <p:cNvPr id="8" name="Группа 7"/>
          <p:cNvGrpSpPr/>
          <p:nvPr/>
        </p:nvGrpSpPr>
        <p:grpSpPr>
          <a:xfrm>
            <a:off x="8432345" y="1574450"/>
            <a:ext cx="2340000" cy="1872000"/>
            <a:chOff x="3032401" y="393861"/>
            <a:chExt cx="1616906" cy="1616906"/>
          </a:xfrm>
        </p:grpSpPr>
        <p:sp>
          <p:nvSpPr>
            <p:cNvPr id="9" name="Скругленный прямоугольник 8"/>
            <p:cNvSpPr/>
            <p:nvPr/>
          </p:nvSpPr>
          <p:spPr>
            <a:xfrm>
              <a:off x="3032401" y="393861"/>
              <a:ext cx="1616906" cy="1616906"/>
            </a:xfrm>
            <a:prstGeom prst="roundRect">
              <a:avLst/>
            </a:prstGeom>
            <a:solidFill>
              <a:srgbClr val="4472C4">
                <a:hueOff val="-2451115"/>
                <a:satOff val="-3409"/>
                <a:lumOff val="-1307"/>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sp>
        <p:sp>
          <p:nvSpPr>
            <p:cNvPr id="10" name="Скругленный прямоугольник 4"/>
            <p:cNvSpPr txBox="1"/>
            <p:nvPr/>
          </p:nvSpPr>
          <p:spPr>
            <a:xfrm>
              <a:off x="3111332" y="472792"/>
              <a:ext cx="1459044" cy="145904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2000" kern="1200" dirty="0">
                  <a:solidFill>
                    <a:sysClr val="window" lastClr="FFFFFF"/>
                  </a:solidFill>
                  <a:latin typeface="Calibri" panose="020F0502020204030204"/>
                  <a:ea typeface="+mn-ea"/>
                  <a:cs typeface="+mn-cs"/>
                </a:rPr>
                <a:t>Knowledge of Local Language. </a:t>
              </a:r>
            </a:p>
          </p:txBody>
        </p:sp>
      </p:grpSp>
      <p:grpSp>
        <p:nvGrpSpPr>
          <p:cNvPr id="11" name="Группа 10"/>
          <p:cNvGrpSpPr/>
          <p:nvPr/>
        </p:nvGrpSpPr>
        <p:grpSpPr>
          <a:xfrm>
            <a:off x="4971392" y="1592994"/>
            <a:ext cx="2340000" cy="1872000"/>
            <a:chOff x="1291116" y="393861"/>
            <a:chExt cx="1616906" cy="1616906"/>
          </a:xfrm>
        </p:grpSpPr>
        <p:sp>
          <p:nvSpPr>
            <p:cNvPr id="12" name="Скругленный прямоугольник 11"/>
            <p:cNvSpPr/>
            <p:nvPr/>
          </p:nvSpPr>
          <p:spPr>
            <a:xfrm>
              <a:off x="1291116" y="393861"/>
              <a:ext cx="1616906" cy="1616906"/>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sp>
        <p:sp>
          <p:nvSpPr>
            <p:cNvPr id="13" name="Скругленный прямоугольник 4"/>
            <p:cNvSpPr txBox="1"/>
            <p:nvPr/>
          </p:nvSpPr>
          <p:spPr>
            <a:xfrm>
              <a:off x="1370047" y="472792"/>
              <a:ext cx="1459044" cy="145904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2000" kern="1200" dirty="0">
                  <a:solidFill>
                    <a:sysClr val="window" lastClr="FFFFFF"/>
                  </a:solidFill>
                  <a:latin typeface="Calibri" panose="020F0502020204030204"/>
                  <a:ea typeface="+mn-ea"/>
                  <a:cs typeface="+mn-cs"/>
                </a:rPr>
                <a:t>Cross-cultural training for the employees. </a:t>
              </a:r>
            </a:p>
          </p:txBody>
        </p:sp>
      </p:grpSp>
      <p:grpSp>
        <p:nvGrpSpPr>
          <p:cNvPr id="14" name="Группа 13"/>
          <p:cNvGrpSpPr/>
          <p:nvPr/>
        </p:nvGrpSpPr>
        <p:grpSpPr>
          <a:xfrm>
            <a:off x="4971391" y="4016256"/>
            <a:ext cx="2340000" cy="1872000"/>
            <a:chOff x="1291116" y="2135146"/>
            <a:chExt cx="1616907" cy="1701945"/>
          </a:xfrm>
        </p:grpSpPr>
        <p:sp>
          <p:nvSpPr>
            <p:cNvPr id="15" name="Скругленный прямоугольник 14"/>
            <p:cNvSpPr/>
            <p:nvPr/>
          </p:nvSpPr>
          <p:spPr>
            <a:xfrm>
              <a:off x="1291116" y="2135146"/>
              <a:ext cx="1616906" cy="1616906"/>
            </a:xfrm>
            <a:prstGeom prst="roundRect">
              <a:avLst/>
            </a:prstGeom>
            <a:solidFill>
              <a:srgbClr val="4472C4">
                <a:hueOff val="-4902230"/>
                <a:satOff val="-6819"/>
                <a:lumOff val="-2615"/>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sp>
        <p:sp>
          <p:nvSpPr>
            <p:cNvPr id="16" name="Скругленный прямоугольник 4"/>
            <p:cNvSpPr txBox="1"/>
            <p:nvPr/>
          </p:nvSpPr>
          <p:spPr>
            <a:xfrm>
              <a:off x="1370046" y="2214077"/>
              <a:ext cx="1537977" cy="162301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2000" kern="1200" dirty="0">
                  <a:solidFill>
                    <a:sysClr val="window" lastClr="FFFFFF"/>
                  </a:solidFill>
                  <a:latin typeface="Calibri" panose="020F0502020204030204"/>
                  <a:ea typeface="+mn-ea"/>
                  <a:cs typeface="+mn-cs"/>
                </a:rPr>
                <a:t>Establishing strong long-term relationships</a:t>
              </a:r>
            </a:p>
          </p:txBody>
        </p:sp>
      </p:grpSp>
      <p:grpSp>
        <p:nvGrpSpPr>
          <p:cNvPr id="17" name="Группа 16"/>
          <p:cNvGrpSpPr/>
          <p:nvPr/>
        </p:nvGrpSpPr>
        <p:grpSpPr>
          <a:xfrm>
            <a:off x="8523728" y="4103074"/>
            <a:ext cx="2340000" cy="1872000"/>
            <a:chOff x="3032401" y="2135146"/>
            <a:chExt cx="1616906" cy="1616906"/>
          </a:xfrm>
        </p:grpSpPr>
        <p:sp>
          <p:nvSpPr>
            <p:cNvPr id="18" name="Скругленный прямоугольник 17"/>
            <p:cNvSpPr/>
            <p:nvPr/>
          </p:nvSpPr>
          <p:spPr>
            <a:xfrm>
              <a:off x="3032401" y="2135146"/>
              <a:ext cx="1616906" cy="1616906"/>
            </a:xfrm>
            <a:prstGeom prst="roundRect">
              <a:avLst/>
            </a:prstGeom>
            <a:solidFill>
              <a:srgbClr val="4472C4">
                <a:hueOff val="-7353344"/>
                <a:satOff val="-10228"/>
                <a:lumOff val="-3922"/>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sp>
        <p:sp>
          <p:nvSpPr>
            <p:cNvPr id="19" name="Скругленный прямоугольник 4"/>
            <p:cNvSpPr txBox="1"/>
            <p:nvPr/>
          </p:nvSpPr>
          <p:spPr>
            <a:xfrm>
              <a:off x="3111330" y="2214077"/>
              <a:ext cx="1536657" cy="149719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IN" sz="2000" kern="1200" dirty="0">
                  <a:solidFill>
                    <a:sysClr val="window" lastClr="FFFFFF"/>
                  </a:solidFill>
                  <a:latin typeface="Calibri" panose="020F0502020204030204"/>
                  <a:ea typeface="+mn-ea"/>
                  <a:cs typeface="+mn-cs"/>
                </a:rPr>
                <a:t>Complying with legal and regulatory law and regulations</a:t>
              </a:r>
            </a:p>
          </p:txBody>
        </p:sp>
      </p:grpSp>
    </p:spTree>
    <p:extLst>
      <p:ext uri="{BB962C8B-B14F-4D97-AF65-F5344CB8AC3E}">
        <p14:creationId xmlns:p14="http://schemas.microsoft.com/office/powerpoint/2010/main" val="2849882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5685217" y="630621"/>
            <a:ext cx="4931984" cy="672662"/>
          </a:xfrm>
        </p:spPr>
        <p:txBody>
          <a:bodyPr/>
          <a:lstStyle/>
          <a:p>
            <a:r>
              <a:rPr lang="en-US" sz="3600" dirty="0">
                <a:latin typeface="Calibri" panose="020F0502020204030204" pitchFamily="34" charset="0"/>
                <a:cs typeface="Calibri" panose="020F0502020204030204" pitchFamily="34" charset="0"/>
              </a:rPr>
              <a:t>Recommendations</a:t>
            </a:r>
            <a:endParaRPr lang="ru-RU" sz="3600" dirty="0">
              <a:latin typeface="Calibri" panose="020F0502020204030204" pitchFamily="34" charset="0"/>
              <a:cs typeface="Calibri" panose="020F0502020204030204" pitchFamily="34" charset="0"/>
            </a:endParaRPr>
          </a:p>
        </p:txBody>
      </p:sp>
      <p:sp>
        <p:nvSpPr>
          <p:cNvPr id="3" name="Текст 2"/>
          <p:cNvSpPr>
            <a:spLocks noGrp="1"/>
          </p:cNvSpPr>
          <p:nvPr>
            <p:ph type="body" sz="quarter" idx="29"/>
          </p:nvPr>
        </p:nvSpPr>
        <p:spPr/>
        <p:txBody>
          <a:bodyPr/>
          <a:lstStyle/>
          <a:p>
            <a:r>
              <a:rPr lang="ro-MD" smtClean="0"/>
              <a:t>.</a:t>
            </a:r>
            <a:endParaRPr lang="ru-RU" dirty="0"/>
          </a:p>
        </p:txBody>
      </p:sp>
      <p:grpSp>
        <p:nvGrpSpPr>
          <p:cNvPr id="6" name="Группа 5"/>
          <p:cNvGrpSpPr/>
          <p:nvPr/>
        </p:nvGrpSpPr>
        <p:grpSpPr>
          <a:xfrm>
            <a:off x="4843509" y="2155491"/>
            <a:ext cx="2021505" cy="2021500"/>
            <a:chOff x="0" y="221263"/>
            <a:chExt cx="2021505" cy="2021500"/>
          </a:xfrm>
        </p:grpSpPr>
        <p:sp>
          <p:nvSpPr>
            <p:cNvPr id="7" name="Овал 6"/>
            <p:cNvSpPr/>
            <p:nvPr/>
          </p:nvSpPr>
          <p:spPr>
            <a:xfrm>
              <a:off x="0" y="221263"/>
              <a:ext cx="2021505" cy="2021500"/>
            </a:xfrm>
            <a:prstGeom prst="ellipse">
              <a:avLst/>
            </a:prstGeom>
            <a:solidFill>
              <a:srgbClr val="ED7D31">
                <a:alpha val="5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tx1"/>
            </a:fontRef>
          </p:style>
        </p:sp>
        <p:sp>
          <p:nvSpPr>
            <p:cNvPr id="8" name="Овал 4"/>
            <p:cNvSpPr txBox="1"/>
            <p:nvPr/>
          </p:nvSpPr>
          <p:spPr>
            <a:xfrm>
              <a:off x="243499" y="517305"/>
              <a:ext cx="1555528" cy="1429416"/>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kern="1200" dirty="0">
                  <a:solidFill>
                    <a:sysClr val="windowText" lastClr="000000"/>
                  </a:solidFill>
                  <a:latin typeface="Calibri" panose="020F0502020204030204"/>
                  <a:ea typeface="+mn-ea"/>
                  <a:cs typeface="+mn-cs"/>
                </a:rPr>
                <a:t>Understanding the needs and preferences of German consumers</a:t>
              </a:r>
            </a:p>
          </p:txBody>
        </p:sp>
      </p:grpSp>
      <p:grpSp>
        <p:nvGrpSpPr>
          <p:cNvPr id="9" name="Группа 8"/>
          <p:cNvGrpSpPr/>
          <p:nvPr/>
        </p:nvGrpSpPr>
        <p:grpSpPr>
          <a:xfrm>
            <a:off x="6642536" y="2165751"/>
            <a:ext cx="2021505" cy="2021500"/>
            <a:chOff x="2079597" y="221263"/>
            <a:chExt cx="2021505" cy="2021500"/>
          </a:xfrm>
        </p:grpSpPr>
        <p:sp>
          <p:nvSpPr>
            <p:cNvPr id="10" name="Овал 9"/>
            <p:cNvSpPr/>
            <p:nvPr/>
          </p:nvSpPr>
          <p:spPr>
            <a:xfrm>
              <a:off x="2079597" y="221263"/>
              <a:ext cx="2021505" cy="2021500"/>
            </a:xfrm>
            <a:prstGeom prst="ellipse">
              <a:avLst/>
            </a:prstGeom>
            <a:solidFill>
              <a:srgbClr val="FFC000">
                <a:alpha val="5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tx1"/>
            </a:fontRef>
          </p:style>
        </p:sp>
        <p:sp>
          <p:nvSpPr>
            <p:cNvPr id="11" name="Овал 4"/>
            <p:cNvSpPr txBox="1"/>
            <p:nvPr/>
          </p:nvSpPr>
          <p:spPr>
            <a:xfrm>
              <a:off x="2375640" y="517305"/>
              <a:ext cx="1429419" cy="1429416"/>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kern="1200" dirty="0">
                  <a:solidFill>
                    <a:sysClr val="windowText" lastClr="000000"/>
                  </a:solidFill>
                  <a:latin typeface="Calibri" panose="020F0502020204030204"/>
                  <a:ea typeface="+mn-ea"/>
                  <a:cs typeface="+mn-cs"/>
                </a:rPr>
                <a:t>Maintain a work-life balance</a:t>
              </a:r>
            </a:p>
          </p:txBody>
        </p:sp>
      </p:grpSp>
      <p:grpSp>
        <p:nvGrpSpPr>
          <p:cNvPr id="12" name="Группа 11"/>
          <p:cNvGrpSpPr/>
          <p:nvPr/>
        </p:nvGrpSpPr>
        <p:grpSpPr>
          <a:xfrm>
            <a:off x="8367998" y="2155491"/>
            <a:ext cx="2021505" cy="2021500"/>
            <a:chOff x="4158577" y="221263"/>
            <a:chExt cx="2021505" cy="2021500"/>
          </a:xfrm>
        </p:grpSpPr>
        <p:sp>
          <p:nvSpPr>
            <p:cNvPr id="13" name="Овал 12"/>
            <p:cNvSpPr/>
            <p:nvPr/>
          </p:nvSpPr>
          <p:spPr>
            <a:xfrm>
              <a:off x="4158577" y="221263"/>
              <a:ext cx="2021505" cy="2021500"/>
            </a:xfrm>
            <a:prstGeom prst="ellipse">
              <a:avLst/>
            </a:prstGeom>
            <a:solidFill>
              <a:srgbClr val="70AD47">
                <a:alpha val="5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tx1"/>
            </a:fontRef>
          </p:style>
        </p:sp>
        <p:sp>
          <p:nvSpPr>
            <p:cNvPr id="14" name="Овал 4"/>
            <p:cNvSpPr txBox="1"/>
            <p:nvPr/>
          </p:nvSpPr>
          <p:spPr>
            <a:xfrm>
              <a:off x="4454620" y="517305"/>
              <a:ext cx="1502984" cy="1429416"/>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kern="1200" dirty="0">
                  <a:solidFill>
                    <a:sysClr val="windowText" lastClr="000000"/>
                  </a:solidFill>
                  <a:latin typeface="Calibri" panose="020F0502020204030204"/>
                  <a:ea typeface="+mn-ea"/>
                  <a:cs typeface="+mn-cs"/>
                </a:rPr>
                <a:t>Providing excellent customer service</a:t>
              </a:r>
            </a:p>
          </p:txBody>
        </p:sp>
      </p:grpSp>
      <p:grpSp>
        <p:nvGrpSpPr>
          <p:cNvPr id="15" name="Группа 14"/>
          <p:cNvGrpSpPr/>
          <p:nvPr/>
        </p:nvGrpSpPr>
        <p:grpSpPr>
          <a:xfrm>
            <a:off x="5685217" y="3787221"/>
            <a:ext cx="2021505" cy="2021500"/>
            <a:chOff x="1039489" y="1569492"/>
            <a:chExt cx="2021505" cy="2021500"/>
          </a:xfrm>
        </p:grpSpPr>
        <p:sp>
          <p:nvSpPr>
            <p:cNvPr id="16" name="Овал 15"/>
            <p:cNvSpPr/>
            <p:nvPr/>
          </p:nvSpPr>
          <p:spPr>
            <a:xfrm>
              <a:off x="1039489" y="1569492"/>
              <a:ext cx="2021505" cy="2021500"/>
            </a:xfrm>
            <a:prstGeom prst="ellipse">
              <a:avLst/>
            </a:prstGeom>
            <a:solidFill>
              <a:srgbClr val="A5A5A5">
                <a:alpha val="5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tx1"/>
            </a:fontRef>
          </p:style>
        </p:sp>
        <p:sp>
          <p:nvSpPr>
            <p:cNvPr id="17" name="Овал 4"/>
            <p:cNvSpPr txBox="1"/>
            <p:nvPr/>
          </p:nvSpPr>
          <p:spPr>
            <a:xfrm>
              <a:off x="1335532" y="1865534"/>
              <a:ext cx="1429419" cy="1429416"/>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kern="1200" dirty="0">
                  <a:solidFill>
                    <a:sysClr val="windowText" lastClr="000000"/>
                  </a:solidFill>
                  <a:latin typeface="Calibri" panose="020F0502020204030204"/>
                  <a:ea typeface="+mn-ea"/>
                  <a:cs typeface="+mn-cs"/>
                </a:rPr>
                <a:t>Focusing on the quality of products and services</a:t>
              </a:r>
            </a:p>
          </p:txBody>
        </p:sp>
      </p:grpSp>
      <p:grpSp>
        <p:nvGrpSpPr>
          <p:cNvPr id="18" name="Группа 17"/>
          <p:cNvGrpSpPr/>
          <p:nvPr/>
        </p:nvGrpSpPr>
        <p:grpSpPr>
          <a:xfrm>
            <a:off x="7653288" y="3826389"/>
            <a:ext cx="2021505" cy="2021500"/>
            <a:chOff x="3119087" y="1569492"/>
            <a:chExt cx="2021505" cy="2021500"/>
          </a:xfrm>
        </p:grpSpPr>
        <p:sp>
          <p:nvSpPr>
            <p:cNvPr id="19" name="Овал 18"/>
            <p:cNvSpPr/>
            <p:nvPr/>
          </p:nvSpPr>
          <p:spPr>
            <a:xfrm>
              <a:off x="3119087" y="1569492"/>
              <a:ext cx="2021505" cy="2021500"/>
            </a:xfrm>
            <a:prstGeom prst="ellipse">
              <a:avLst/>
            </a:prstGeom>
            <a:solidFill>
              <a:srgbClr val="4472C4">
                <a:alpha val="50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tx1"/>
            </a:fontRef>
          </p:style>
        </p:sp>
        <p:sp>
          <p:nvSpPr>
            <p:cNvPr id="20" name="Овал 4"/>
            <p:cNvSpPr txBox="1"/>
            <p:nvPr/>
          </p:nvSpPr>
          <p:spPr>
            <a:xfrm>
              <a:off x="3415130" y="1865534"/>
              <a:ext cx="1502984" cy="1429416"/>
            </a:xfrm>
            <a:prstGeom prst="rect">
              <a:avLst/>
            </a:prstGeom>
          </p:spPr>
          <p:style>
            <a:lnRef idx="0">
              <a:scrgbClr r="0" g="0" b="0"/>
            </a:lnRef>
            <a:fillRef idx="0">
              <a:scrgbClr r="0" g="0" b="0"/>
            </a:fillRef>
            <a:effectRef idx="0">
              <a:scrgbClr r="0" g="0" b="0"/>
            </a:effectRef>
            <a:fontRef idx="minor">
              <a:schemeClr val="tx1"/>
            </a:fontRef>
          </p:style>
          <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IN" kern="1200" dirty="0">
                  <a:solidFill>
                    <a:sysClr val="windowText" lastClr="000000"/>
                  </a:solidFill>
                  <a:latin typeface="Calibri" panose="020F0502020204030204"/>
                  <a:ea typeface="+mn-ea"/>
                  <a:cs typeface="+mn-cs"/>
                </a:rPr>
                <a:t>Creating marketing strategies according to German culture</a:t>
              </a:r>
            </a:p>
          </p:txBody>
        </p:sp>
      </p:grpSp>
    </p:spTree>
    <p:extLst>
      <p:ext uri="{BB962C8B-B14F-4D97-AF65-F5344CB8AC3E}">
        <p14:creationId xmlns:p14="http://schemas.microsoft.com/office/powerpoint/2010/main" val="3124412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5990897" y="599090"/>
            <a:ext cx="4626304" cy="704193"/>
          </a:xfrm>
        </p:spPr>
        <p:txBody>
          <a:bodyPr/>
          <a:lstStyle/>
          <a:p>
            <a:r>
              <a:rPr lang="en-US" altLang="zh-CN" sz="3600" dirty="0">
                <a:latin typeface="Calibri" panose="020F0502020204030204" pitchFamily="34" charset="0"/>
                <a:cs typeface="Calibri" panose="020F0502020204030204" pitchFamily="34" charset="0"/>
              </a:rPr>
              <a:t>Summary</a:t>
            </a:r>
            <a:endParaRPr lang="ru-RU" sz="3600" dirty="0">
              <a:latin typeface="Calibri" panose="020F0502020204030204" pitchFamily="34" charset="0"/>
              <a:cs typeface="Calibri" panose="020F0502020204030204" pitchFamily="34" charset="0"/>
            </a:endParaRPr>
          </a:p>
        </p:txBody>
      </p:sp>
      <p:sp>
        <p:nvSpPr>
          <p:cNvPr id="3" name="Текст 2"/>
          <p:cNvSpPr>
            <a:spLocks noGrp="1"/>
          </p:cNvSpPr>
          <p:nvPr>
            <p:ph type="body" sz="quarter" idx="29"/>
          </p:nvPr>
        </p:nvSpPr>
        <p:spPr>
          <a:xfrm>
            <a:off x="5454869" y="2291255"/>
            <a:ext cx="5313823" cy="3092666"/>
          </a:xfrm>
        </p:spPr>
        <p:txBody>
          <a:bodyPr/>
          <a:lstStyle/>
          <a:p>
            <a:r>
              <a:rPr lang="ro-MD" dirty="0" smtClean="0"/>
              <a:t>.</a:t>
            </a:r>
            <a:endParaRPr lang="ru-RU" dirty="0"/>
          </a:p>
        </p:txBody>
      </p:sp>
      <p:pic>
        <p:nvPicPr>
          <p:cNvPr id="6" name="Рисунок 5"/>
          <p:cNvPicPr>
            <a:picLocks noChangeAspect="1"/>
          </p:cNvPicPr>
          <p:nvPr/>
        </p:nvPicPr>
        <p:blipFill>
          <a:blip r:embed="rId2"/>
          <a:stretch>
            <a:fillRect/>
          </a:stretch>
        </p:blipFill>
        <p:spPr>
          <a:xfrm>
            <a:off x="240188" y="1063547"/>
            <a:ext cx="4249280" cy="4730906"/>
          </a:xfrm>
          <a:prstGeom prst="rect">
            <a:avLst/>
          </a:prstGeom>
        </p:spPr>
      </p:pic>
      <p:grpSp>
        <p:nvGrpSpPr>
          <p:cNvPr id="7" name="Группа 6"/>
          <p:cNvGrpSpPr/>
          <p:nvPr/>
        </p:nvGrpSpPr>
        <p:grpSpPr>
          <a:xfrm>
            <a:off x="5034865" y="1901321"/>
            <a:ext cx="6388600" cy="779867"/>
            <a:chOff x="542453" y="389933"/>
            <a:chExt cx="6388600" cy="779867"/>
          </a:xfrm>
        </p:grpSpPr>
        <p:sp>
          <p:nvSpPr>
            <p:cNvPr id="8" name="Прямоугольник 7"/>
            <p:cNvSpPr/>
            <p:nvPr/>
          </p:nvSpPr>
          <p:spPr>
            <a:xfrm>
              <a:off x="542453" y="389933"/>
              <a:ext cx="6388600" cy="779867"/>
            </a:xfrm>
            <a:prstGeom prst="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sp>
        <p:sp>
          <p:nvSpPr>
            <p:cNvPr id="9" name="TextBox 8"/>
            <p:cNvSpPr txBox="1"/>
            <p:nvPr/>
          </p:nvSpPr>
          <p:spPr>
            <a:xfrm>
              <a:off x="542453" y="389933"/>
              <a:ext cx="6388600" cy="77986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19020" tIns="30480" rIns="30480" bIns="30480" numCol="1" spcCol="1270" anchor="ctr" anchorCtr="0">
              <a:noAutofit/>
            </a:bodyPr>
            <a:lstStyle/>
            <a:p>
              <a:pPr lvl="0" algn="l" defTabSz="533400">
                <a:lnSpc>
                  <a:spcPct val="90000"/>
                </a:lnSpc>
                <a:spcBef>
                  <a:spcPct val="0"/>
                </a:spcBef>
                <a:spcAft>
                  <a:spcPct val="35000"/>
                </a:spcAft>
              </a:pPr>
              <a:r>
                <a:rPr lang="en-IN" sz="1600" b="0" kern="1200" dirty="0">
                  <a:solidFill>
                    <a:sysClr val="window" lastClr="FFFFFF"/>
                  </a:solidFill>
                  <a:latin typeface="Calibri" panose="020F0502020204030204"/>
                  <a:ea typeface="+mn-ea"/>
                  <a:cs typeface="+mn-cs"/>
                </a:rPr>
                <a:t>Boots must understand and respect the cultural differences between the UK and Germany to succeed in the German market.</a:t>
              </a:r>
              <a:endParaRPr lang="en-IN" sz="1600" kern="1200" dirty="0">
                <a:solidFill>
                  <a:sysClr val="window" lastClr="FFFFFF"/>
                </a:solidFill>
                <a:latin typeface="Calibri" panose="020F0502020204030204"/>
                <a:ea typeface="+mn-ea"/>
                <a:cs typeface="+mn-cs"/>
              </a:endParaRPr>
            </a:p>
          </p:txBody>
        </p:sp>
      </p:grpSp>
      <p:grpSp>
        <p:nvGrpSpPr>
          <p:cNvPr id="10" name="Группа 9"/>
          <p:cNvGrpSpPr/>
          <p:nvPr/>
        </p:nvGrpSpPr>
        <p:grpSpPr>
          <a:xfrm>
            <a:off x="5034865" y="2929494"/>
            <a:ext cx="6388599" cy="779867"/>
            <a:chOff x="825934" y="1559735"/>
            <a:chExt cx="6105118" cy="779867"/>
          </a:xfrm>
        </p:grpSpPr>
        <p:sp>
          <p:nvSpPr>
            <p:cNvPr id="11" name="Прямоугольник 10"/>
            <p:cNvSpPr/>
            <p:nvPr/>
          </p:nvSpPr>
          <p:spPr>
            <a:xfrm>
              <a:off x="825934" y="1559735"/>
              <a:ext cx="6105118" cy="779867"/>
            </a:xfrm>
            <a:prstGeom prst="rect">
              <a:avLst/>
            </a:prstGeom>
            <a:solidFill>
              <a:srgbClr val="4472C4">
                <a:hueOff val="-3676672"/>
                <a:satOff val="-5114"/>
                <a:lumOff val="-1961"/>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sp>
        <p:sp>
          <p:nvSpPr>
            <p:cNvPr id="12" name="TextBox 11"/>
            <p:cNvSpPr txBox="1"/>
            <p:nvPr/>
          </p:nvSpPr>
          <p:spPr>
            <a:xfrm>
              <a:off x="825934" y="1559735"/>
              <a:ext cx="6105118" cy="77986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19020" tIns="30480" rIns="30480" bIns="30480" numCol="1" spcCol="1270" anchor="ctr" anchorCtr="0">
              <a:noAutofit/>
            </a:bodyPr>
            <a:lstStyle/>
            <a:p>
              <a:pPr lvl="0" algn="l" defTabSz="533400">
                <a:lnSpc>
                  <a:spcPct val="90000"/>
                </a:lnSpc>
                <a:spcBef>
                  <a:spcPct val="0"/>
                </a:spcBef>
                <a:spcAft>
                  <a:spcPct val="35000"/>
                </a:spcAft>
              </a:pPr>
              <a:r>
                <a:rPr lang="en-IN" sz="1600" b="0" kern="1200" dirty="0">
                  <a:solidFill>
                    <a:sysClr val="window" lastClr="FFFFFF"/>
                  </a:solidFill>
                  <a:latin typeface="Calibri" panose="020F0502020204030204"/>
                  <a:ea typeface="+mn-ea"/>
                  <a:cs typeface="+mn-cs"/>
                </a:rPr>
                <a:t>Understanding German social structures, language variations, work-life balance, and work attitudes, can enhance the process of expansion.</a:t>
              </a:r>
              <a:endParaRPr lang="en-IN" sz="1600" kern="1200" dirty="0">
                <a:solidFill>
                  <a:sysClr val="window" lastClr="FFFFFF"/>
                </a:solidFill>
                <a:latin typeface="Calibri" panose="020F0502020204030204"/>
                <a:ea typeface="+mn-ea"/>
                <a:cs typeface="+mn-cs"/>
              </a:endParaRPr>
            </a:p>
          </p:txBody>
        </p:sp>
      </p:grpSp>
      <p:grpSp>
        <p:nvGrpSpPr>
          <p:cNvPr id="13" name="Группа 12"/>
          <p:cNvGrpSpPr/>
          <p:nvPr/>
        </p:nvGrpSpPr>
        <p:grpSpPr>
          <a:xfrm>
            <a:off x="5072307" y="4183773"/>
            <a:ext cx="6463484" cy="779867"/>
            <a:chOff x="542453" y="2729536"/>
            <a:chExt cx="6388600" cy="779867"/>
          </a:xfrm>
        </p:grpSpPr>
        <p:sp>
          <p:nvSpPr>
            <p:cNvPr id="14" name="Прямоугольник 13"/>
            <p:cNvSpPr/>
            <p:nvPr/>
          </p:nvSpPr>
          <p:spPr>
            <a:xfrm>
              <a:off x="542453" y="2729536"/>
              <a:ext cx="6388600" cy="779867"/>
            </a:xfrm>
            <a:prstGeom prst="rect">
              <a:avLst/>
            </a:prstGeom>
            <a:solidFill>
              <a:srgbClr val="4472C4">
                <a:hueOff val="-7353344"/>
                <a:satOff val="-10228"/>
                <a:lumOff val="-3922"/>
                <a:alphaOff val="0"/>
              </a:srgbClr>
            </a:solidFill>
            <a:ln w="12700" cap="flat" cmpd="sng" algn="ctr">
              <a:solidFill>
                <a:sysClr val="window" lastClr="FFFFFF">
                  <a:hueOff val="0"/>
                  <a:satOff val="0"/>
                  <a:lumOff val="0"/>
                  <a:alphaOff val="0"/>
                </a:sysClr>
              </a:solidFill>
              <a:prstDash val="solid"/>
              <a:miter lim="800000"/>
            </a:ln>
            <a:effectLst/>
          </p:spPr>
          <p:style>
            <a:lnRef idx="2">
              <a:scrgbClr r="0" g="0" b="0"/>
            </a:lnRef>
            <a:fillRef idx="1">
              <a:scrgbClr r="0" g="0" b="0"/>
            </a:fillRef>
            <a:effectRef idx="0">
              <a:scrgbClr r="0" g="0" b="0"/>
            </a:effectRef>
            <a:fontRef idx="minor">
              <a:schemeClr val="lt1"/>
            </a:fontRef>
          </p:style>
        </p:sp>
        <p:sp>
          <p:nvSpPr>
            <p:cNvPr id="15" name="TextBox 14"/>
            <p:cNvSpPr txBox="1"/>
            <p:nvPr/>
          </p:nvSpPr>
          <p:spPr>
            <a:xfrm>
              <a:off x="542453" y="2729536"/>
              <a:ext cx="6388600" cy="77986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19020" tIns="30480" rIns="30480" bIns="30480" numCol="1" spcCol="1270" anchor="ctr" anchorCtr="0">
              <a:noAutofit/>
            </a:bodyPr>
            <a:lstStyle/>
            <a:p>
              <a:pPr lvl="0" algn="l" defTabSz="533400">
                <a:lnSpc>
                  <a:spcPct val="90000"/>
                </a:lnSpc>
                <a:spcBef>
                  <a:spcPct val="0"/>
                </a:spcBef>
                <a:spcAft>
                  <a:spcPct val="35000"/>
                </a:spcAft>
              </a:pPr>
              <a:r>
                <a:rPr lang="en-IN" sz="1600" b="0" kern="1200" dirty="0">
                  <a:solidFill>
                    <a:sysClr val="window" lastClr="FFFFFF"/>
                  </a:solidFill>
                  <a:latin typeface="Calibri" panose="020F0502020204030204"/>
                </a:rPr>
                <a:t>Boots can effectively navigate the challenges of the German corporate environment by </a:t>
              </a:r>
              <a:r>
                <a:rPr lang="en-IN" sz="1600" b="0" kern="1200" dirty="0">
                  <a:solidFill>
                    <a:sysClr val="window" lastClr="FFFFFF"/>
                  </a:solidFill>
                  <a:latin typeface="Calibri" panose="020F0502020204030204" pitchFamily="34" charset="0"/>
                  <a:cs typeface="Calibri" panose="020F0502020204030204" pitchFamily="34" charset="0"/>
                </a:rPr>
                <a:t>undertaking various </a:t>
              </a:r>
              <a:r>
                <a:rPr lang="en-US" sz="1600" b="0" i="0" kern="1200" dirty="0" smtClean="0">
                  <a:latin typeface="Calibri" panose="020F0502020204030204" pitchFamily="34" charset="0"/>
                  <a:cs typeface="Calibri" panose="020F0502020204030204" pitchFamily="34" charset="0"/>
                </a:rPr>
                <a:t>strategies</a:t>
              </a:r>
              <a:endParaRPr lang="en-IN" sz="1600" b="0" kern="1200" dirty="0">
                <a:solidFill>
                  <a:sysClr val="window" lastClr="FFFFFF"/>
                </a:solidFill>
                <a:latin typeface="Calibri" panose="020F0502020204030204" pitchFamily="34" charset="0"/>
                <a:cs typeface="Calibri" panose="020F0502020204030204" pitchFamily="34" charset="0"/>
              </a:endParaRPr>
            </a:p>
          </p:txBody>
        </p:sp>
      </p:grpSp>
      <p:sp>
        <p:nvSpPr>
          <p:cNvPr id="16" name="Овал 15"/>
          <p:cNvSpPr/>
          <p:nvPr/>
        </p:nvSpPr>
        <p:spPr>
          <a:xfrm>
            <a:off x="4491591" y="1867785"/>
            <a:ext cx="846937" cy="846937"/>
          </a:xfrm>
          <a:prstGeom prst="ellipse">
            <a:avLst/>
          </a:prstGeom>
          <a:solidFill>
            <a:srgbClr val="FFFFFF">
              <a:hueOff val="0"/>
              <a:satOff val="0"/>
              <a:lumOff val="0"/>
              <a:alphaOff val="0"/>
            </a:srgbClr>
          </a:solidFill>
          <a:ln w="12700" cap="flat" cmpd="sng" algn="ctr">
            <a:solidFill>
              <a:srgbClr val="5DAAB0">
                <a:shade val="50000"/>
                <a:hueOff val="0"/>
                <a:satOff val="0"/>
                <a:lumOff val="0"/>
                <a:alphaOff val="0"/>
              </a:srgbClr>
            </a:solidFill>
            <a:prstDash val="solid"/>
            <a:miter lim="800000"/>
          </a:ln>
          <a:effectLst/>
        </p:spPr>
      </p:sp>
      <p:sp>
        <p:nvSpPr>
          <p:cNvPr id="17" name="Овал 16"/>
          <p:cNvSpPr/>
          <p:nvPr/>
        </p:nvSpPr>
        <p:spPr>
          <a:xfrm>
            <a:off x="4491591" y="2929494"/>
            <a:ext cx="846937" cy="846937"/>
          </a:xfrm>
          <a:prstGeom prst="ellipse">
            <a:avLst/>
          </a:prstGeom>
          <a:solidFill>
            <a:srgbClr val="FFFFFF">
              <a:hueOff val="0"/>
              <a:satOff val="0"/>
              <a:lumOff val="0"/>
              <a:alphaOff val="0"/>
            </a:srgbClr>
          </a:solidFill>
          <a:ln w="12700" cap="flat" cmpd="sng" algn="ctr">
            <a:solidFill>
              <a:srgbClr val="5DAAB0">
                <a:shade val="50000"/>
                <a:hueOff val="0"/>
                <a:satOff val="0"/>
                <a:lumOff val="0"/>
                <a:alphaOff val="0"/>
              </a:srgbClr>
            </a:solidFill>
            <a:prstDash val="solid"/>
            <a:miter lim="800000"/>
          </a:ln>
          <a:effectLst/>
        </p:spPr>
      </p:sp>
      <p:sp>
        <p:nvSpPr>
          <p:cNvPr id="18" name="Овал 17"/>
          <p:cNvSpPr/>
          <p:nvPr/>
        </p:nvSpPr>
        <p:spPr>
          <a:xfrm>
            <a:off x="4548700" y="4150237"/>
            <a:ext cx="846937" cy="846937"/>
          </a:xfrm>
          <a:prstGeom prst="ellipse">
            <a:avLst/>
          </a:prstGeom>
          <a:solidFill>
            <a:srgbClr val="FFFFFF">
              <a:hueOff val="0"/>
              <a:satOff val="0"/>
              <a:lumOff val="0"/>
              <a:alphaOff val="0"/>
            </a:srgbClr>
          </a:solidFill>
          <a:ln w="12700" cap="flat" cmpd="sng" algn="ctr">
            <a:solidFill>
              <a:srgbClr val="5DAAB0">
                <a:shade val="50000"/>
                <a:hueOff val="0"/>
                <a:satOff val="0"/>
                <a:lumOff val="0"/>
                <a:alphaOff val="0"/>
              </a:srgbClr>
            </a:solidFill>
            <a:prstDash val="solid"/>
            <a:miter lim="800000"/>
          </a:ln>
          <a:effectLst/>
        </p:spPr>
      </p:sp>
    </p:spTree>
    <p:extLst>
      <p:ext uri="{BB962C8B-B14F-4D97-AF65-F5344CB8AC3E}">
        <p14:creationId xmlns:p14="http://schemas.microsoft.com/office/powerpoint/2010/main" val="2252026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25" descr="Layout of website design sketches on white paper">
            <a:extLst>
              <a:ext uri="{FF2B5EF4-FFF2-40B4-BE49-F238E27FC236}">
                <a16:creationId xmlns:a16="http://schemas.microsoft.com/office/drawing/2014/main" id="{4CBFAFCC-A306-4EA1-BEE3-7557795635A8}"/>
              </a:ext>
            </a:extLst>
          </p:cNvPr>
          <p:cNvPicPr>
            <a:picLocks noGrp="1" noChangeAspect="1"/>
          </p:cNvPicPr>
          <p:nvPr>
            <p:ph type="pic" sz="quarter" idx="51"/>
          </p:nvPr>
        </p:nvPicPr>
        <p:blipFill>
          <a:blip r:embed="rId3" cstate="print">
            <a:extLst>
              <a:ext uri="{28A0092B-C50C-407E-A947-70E740481C1C}">
                <a14:useLocalDpi xmlns:a14="http://schemas.microsoft.com/office/drawing/2010/main"/>
              </a:ext>
            </a:extLst>
          </a:blip>
          <a:srcRect/>
          <a:stretch>
            <a:fillRect/>
          </a:stretch>
        </p:blipFill>
        <p:spPr/>
      </p:pic>
      <p:sp>
        <p:nvSpPr>
          <p:cNvPr id="2" name="TextBox 1">
            <a:extLst>
              <a:ext uri="{FF2B5EF4-FFF2-40B4-BE49-F238E27FC236}">
                <a16:creationId xmlns:a16="http://schemas.microsoft.com/office/drawing/2014/main" id="{4E600642-509E-1323-4FD5-332CDBF143BC}"/>
              </a:ext>
            </a:extLst>
          </p:cNvPr>
          <p:cNvSpPr txBox="1"/>
          <p:nvPr/>
        </p:nvSpPr>
        <p:spPr>
          <a:xfrm>
            <a:off x="4489808" y="725214"/>
            <a:ext cx="6704362" cy="646331"/>
          </a:xfrm>
          <a:prstGeom prst="rect">
            <a:avLst/>
          </a:prstGeom>
        </p:spPr>
        <p:txBody>
          <a:bodyPr wrap="square" rtlCol="0">
            <a:spAutoFit/>
          </a:bodyPr>
          <a:lstStyle/>
          <a:p>
            <a:pPr marL="0" indent="0" algn="ctr">
              <a:lnSpc>
                <a:spcPct val="100000"/>
              </a:lnSpc>
              <a:spcBef>
                <a:spcPts val="0"/>
              </a:spcBef>
              <a:buFontTx/>
              <a:buNone/>
            </a:pPr>
            <a:r>
              <a:rPr lang="en-IN" sz="3600" b="1" dirty="0">
                <a:latin typeface="Calibri" panose="020F0502020204030204" pitchFamily="34" charset="0"/>
                <a:ea typeface="微软雅黑"/>
                <a:cs typeface="Calibri" panose="020F0502020204030204" pitchFamily="34" charset="0"/>
              </a:rPr>
              <a:t>References</a:t>
            </a:r>
          </a:p>
        </p:txBody>
      </p:sp>
      <p:sp>
        <p:nvSpPr>
          <p:cNvPr id="3" name="TextBox 2">
            <a:extLst>
              <a:ext uri="{FF2B5EF4-FFF2-40B4-BE49-F238E27FC236}">
                <a16:creationId xmlns:a16="http://schemas.microsoft.com/office/drawing/2014/main" id="{3B2A1F73-3AAD-B124-D72E-AC44BAACA9CC}"/>
              </a:ext>
            </a:extLst>
          </p:cNvPr>
          <p:cNvSpPr txBox="1"/>
          <p:nvPr/>
        </p:nvSpPr>
        <p:spPr>
          <a:xfrm>
            <a:off x="4645572" y="1608083"/>
            <a:ext cx="7292999" cy="3693319"/>
          </a:xfrm>
          <a:prstGeom prst="rect">
            <a:avLst/>
          </a:prstGeom>
        </p:spPr>
        <p:txBody>
          <a:bodyPr wrap="square" rtlCol="0">
            <a:spAutoFit/>
          </a:bodyPr>
          <a:lstStyle/>
          <a:p>
            <a:pPr marL="0" indent="0" algn="just">
              <a:lnSpc>
                <a:spcPct val="100000"/>
              </a:lnSpc>
              <a:spcBef>
                <a:spcPts val="0"/>
              </a:spcBef>
              <a:buFontTx/>
              <a:buNone/>
            </a:pPr>
            <a:r>
              <a:rPr lang="en-IN" b="0" i="0" dirty="0">
                <a:solidFill>
                  <a:srgbClr val="222222"/>
                </a:solidFill>
                <a:effectLst/>
                <a:latin typeface="Calibri" panose="020F0502020204030204" pitchFamily="34" charset="0"/>
                <a:cs typeface="Calibri" panose="020F0502020204030204" pitchFamily="34" charset="0"/>
              </a:rPr>
              <a:t>Berger, M., (2019). Cross-Cultural Leadership: A comparison between the Finnish and German working culture and its leadership practices.</a:t>
            </a:r>
          </a:p>
          <a:p>
            <a:pPr marL="0" indent="0" algn="just">
              <a:lnSpc>
                <a:spcPct val="100000"/>
              </a:lnSpc>
              <a:spcBef>
                <a:spcPts val="0"/>
              </a:spcBef>
              <a:buFontTx/>
              <a:buNone/>
            </a:pPr>
            <a:r>
              <a:rPr lang="en-IN" b="0" i="0" dirty="0">
                <a:solidFill>
                  <a:srgbClr val="222222"/>
                </a:solidFill>
                <a:effectLst/>
                <a:latin typeface="Calibri" panose="020F0502020204030204" pitchFamily="34" charset="0"/>
                <a:cs typeface="Calibri" panose="020F0502020204030204" pitchFamily="34" charset="0"/>
              </a:rPr>
              <a:t>Baluku, M.M., Groh, J., Dalbert, C. and Otto, K., (2021). Cultural differences in geographic mobility readiness among business management students in Germany and Spain ahead of graduation. </a:t>
            </a:r>
            <a:r>
              <a:rPr lang="en-IN" b="0" i="1" dirty="0">
                <a:solidFill>
                  <a:srgbClr val="222222"/>
                </a:solidFill>
                <a:effectLst/>
                <a:latin typeface="Calibri" panose="020F0502020204030204" pitchFamily="34" charset="0"/>
                <a:cs typeface="Calibri" panose="020F0502020204030204" pitchFamily="34" charset="0"/>
              </a:rPr>
              <a:t>SN Social Sciences</a:t>
            </a:r>
            <a:r>
              <a:rPr lang="en-IN" b="0" i="0" dirty="0">
                <a:solidFill>
                  <a:srgbClr val="222222"/>
                </a:solidFill>
                <a:effectLst/>
                <a:latin typeface="Calibri" panose="020F0502020204030204" pitchFamily="34" charset="0"/>
                <a:cs typeface="Calibri" panose="020F0502020204030204" pitchFamily="34" charset="0"/>
              </a:rPr>
              <a:t>, </a:t>
            </a:r>
            <a:r>
              <a:rPr lang="en-IN" b="0" i="1" dirty="0">
                <a:solidFill>
                  <a:srgbClr val="222222"/>
                </a:solidFill>
                <a:effectLst/>
                <a:latin typeface="Calibri" panose="020F0502020204030204" pitchFamily="34" charset="0"/>
                <a:cs typeface="Calibri" panose="020F0502020204030204" pitchFamily="34" charset="0"/>
              </a:rPr>
              <a:t>1</a:t>
            </a:r>
            <a:r>
              <a:rPr lang="en-IN" b="0" i="0" dirty="0">
                <a:solidFill>
                  <a:srgbClr val="222222"/>
                </a:solidFill>
                <a:effectLst/>
                <a:latin typeface="Calibri" panose="020F0502020204030204" pitchFamily="34" charset="0"/>
                <a:cs typeface="Calibri" panose="020F0502020204030204" pitchFamily="34" charset="0"/>
              </a:rPr>
              <a:t>, pp.1-31.</a:t>
            </a:r>
            <a:endParaRPr lang="en-IN" dirty="0">
              <a:solidFill>
                <a:srgbClr val="222222"/>
              </a:solidFill>
              <a:latin typeface="Calibri" panose="020F0502020204030204" pitchFamily="34" charset="0"/>
              <a:cs typeface="Calibri" panose="020F0502020204030204" pitchFamily="34" charset="0"/>
            </a:endParaRPr>
          </a:p>
          <a:p>
            <a:pPr marL="0" indent="0" algn="just">
              <a:lnSpc>
                <a:spcPct val="100000"/>
              </a:lnSpc>
              <a:spcBef>
                <a:spcPts val="0"/>
              </a:spcBef>
              <a:buFontTx/>
              <a:buNone/>
            </a:pPr>
            <a:r>
              <a:rPr lang="en-IN" b="0" i="0" dirty="0">
                <a:solidFill>
                  <a:srgbClr val="222222"/>
                </a:solidFill>
                <a:effectLst/>
                <a:latin typeface="Calibri" panose="020F0502020204030204" pitchFamily="34" charset="0"/>
                <a:cs typeface="Calibri" panose="020F0502020204030204" pitchFamily="34" charset="0"/>
              </a:rPr>
              <a:t>Jefferies, M., (2020). </a:t>
            </a:r>
            <a:r>
              <a:rPr lang="en-IN" b="0" i="1" dirty="0">
                <a:solidFill>
                  <a:srgbClr val="222222"/>
                </a:solidFill>
                <a:effectLst/>
                <a:latin typeface="Calibri" panose="020F0502020204030204" pitchFamily="34" charset="0"/>
                <a:cs typeface="Calibri" panose="020F0502020204030204" pitchFamily="34" charset="0"/>
              </a:rPr>
              <a:t>Imperial Culture in Germany, 1871-1918</a:t>
            </a:r>
            <a:r>
              <a:rPr lang="en-IN" b="0" i="0" dirty="0">
                <a:solidFill>
                  <a:srgbClr val="222222"/>
                </a:solidFill>
                <a:effectLst/>
                <a:latin typeface="Calibri" panose="020F0502020204030204" pitchFamily="34" charset="0"/>
                <a:cs typeface="Calibri" panose="020F0502020204030204" pitchFamily="34" charset="0"/>
              </a:rPr>
              <a:t>. Bloomsbury Publishing.</a:t>
            </a:r>
          </a:p>
          <a:p>
            <a:pPr marL="0" indent="0" algn="just">
              <a:lnSpc>
                <a:spcPct val="100000"/>
              </a:lnSpc>
              <a:spcBef>
                <a:spcPts val="0"/>
              </a:spcBef>
              <a:buFontTx/>
              <a:buNone/>
            </a:pPr>
            <a:r>
              <a:rPr lang="en-IN" b="0" i="0" dirty="0">
                <a:solidFill>
                  <a:srgbClr val="222222"/>
                </a:solidFill>
                <a:effectLst/>
                <a:latin typeface="Calibri" panose="020F0502020204030204" pitchFamily="34" charset="0"/>
                <a:cs typeface="Calibri" panose="020F0502020204030204" pitchFamily="34" charset="0"/>
              </a:rPr>
              <a:t>Tipke, J., (2023). </a:t>
            </a:r>
            <a:r>
              <a:rPr lang="en-IN" b="0" i="1" dirty="0">
                <a:solidFill>
                  <a:srgbClr val="222222"/>
                </a:solidFill>
                <a:effectLst/>
                <a:latin typeface="Calibri" panose="020F0502020204030204" pitchFamily="34" charset="0"/>
                <a:cs typeface="Calibri" panose="020F0502020204030204" pitchFamily="34" charset="0"/>
              </a:rPr>
              <a:t>Strategic Business-to-Business Marketing Communications in the German Machinery and Plant Engineering Sector</a:t>
            </a:r>
            <a:r>
              <a:rPr lang="en-IN" b="0" i="0" dirty="0">
                <a:solidFill>
                  <a:srgbClr val="222222"/>
                </a:solidFill>
                <a:effectLst/>
                <a:latin typeface="Calibri" panose="020F0502020204030204" pitchFamily="34" charset="0"/>
                <a:cs typeface="Calibri" panose="020F0502020204030204" pitchFamily="34" charset="0"/>
              </a:rPr>
              <a:t> (Doctoral dissertation, University of Worcester).</a:t>
            </a:r>
          </a:p>
          <a:p>
            <a:pPr algn="just"/>
            <a:r>
              <a:rPr lang="en-IN" sz="1800" dirty="0">
                <a:effectLst/>
                <a:latin typeface="Calibri" panose="020F0502020204030204" pitchFamily="34" charset="0"/>
                <a:ea typeface="Times New Roman" panose="02020603050405020304" pitchFamily="18" charset="0"/>
                <a:cs typeface="Calibri" panose="020F0502020204030204" pitchFamily="34" charset="0"/>
              </a:rPr>
              <a:t>Boots (2023). Beauty | Health | Pharmacy and Prescriptions - Boots. [online] Boots.com. Available at: https://www.boots.com/.</a:t>
            </a:r>
          </a:p>
          <a:p>
            <a:pPr marL="0" indent="0" algn="ctr">
              <a:lnSpc>
                <a:spcPct val="100000"/>
              </a:lnSpc>
              <a:spcBef>
                <a:spcPts val="0"/>
              </a:spcBef>
              <a:buFontTx/>
              <a:buNone/>
            </a:pPr>
            <a:endParaRPr lang="en-IN" sz="1800" dirty="0">
              <a:solidFill>
                <a:prstClr val="white"/>
              </a:solidFill>
              <a:latin typeface="Calibri" panose="020F0502020204030204" pitchFamily="34" charset="0"/>
              <a:ea typeface="微软雅黑"/>
              <a:cs typeface="Calibri" panose="020F0502020204030204" pitchFamily="34" charset="0"/>
            </a:endParaRPr>
          </a:p>
        </p:txBody>
      </p:sp>
    </p:spTree>
    <p:extLst>
      <p:ext uri="{BB962C8B-B14F-4D97-AF65-F5344CB8AC3E}">
        <p14:creationId xmlns:p14="http://schemas.microsoft.com/office/powerpoint/2010/main" val="3397811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p:txBody>
          <a:bodyPr/>
          <a:lstStyle/>
          <a:p>
            <a:r>
              <a:rPr lang="en-US" sz="4000" dirty="0">
                <a:latin typeface="Calibri" panose="020F0502020204030204" pitchFamily="34" charset="0"/>
                <a:cs typeface="Calibri" panose="020F0502020204030204" pitchFamily="34" charset="0"/>
              </a:rPr>
              <a:t>Thank you</a:t>
            </a:r>
          </a:p>
        </p:txBody>
      </p:sp>
      <p:pic>
        <p:nvPicPr>
          <p:cNvPr id="14" name="Picture Placeholder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3" cstate="print">
            <a:extLst>
              <a:ext uri="{28A0092B-C50C-407E-A947-70E740481C1C}">
                <a14:useLocalDpi xmlns:a14="http://schemas.microsoft.com/office/drawing/2010/main"/>
              </a:ext>
            </a:extLst>
          </a:blip>
          <a:srcRect/>
          <a:stretch/>
        </p:blipFill>
        <p:spPr/>
      </p:pic>
      <p:pic>
        <p:nvPicPr>
          <p:cNvPr id="16" name="Picture Placeholder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4" cstate="print">
            <a:extLst>
              <a:ext uri="{28A0092B-C50C-407E-A947-70E740481C1C}">
                <a14:useLocalDpi xmlns:a14="http://schemas.microsoft.com/office/drawing/2010/main"/>
              </a:ext>
            </a:extLst>
          </a:blip>
          <a:srcRect/>
          <a:stretch/>
        </p:blipFill>
        <p:spPr/>
      </p:pic>
      <p:pic>
        <p:nvPicPr>
          <p:cNvPr id="18" name="Picture Placeholder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5" cstate="print">
            <a:extLst>
              <a:ext uri="{28A0092B-C50C-407E-A947-70E740481C1C}">
                <a14:useLocalDpi xmlns:a14="http://schemas.microsoft.com/office/drawing/2010/main"/>
              </a:ext>
            </a:extLst>
          </a:blip>
          <a:srcRect/>
          <a:stretch/>
        </p:blipFill>
        <p:spPr/>
      </p:pic>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6" cstate="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29279411"/>
      </p:ext>
    </p:extLst>
  </p:cSld>
  <p:clrMapOvr>
    <a:masterClrMapping/>
  </p:clrMapOvr>
</p:sld>
</file>

<file path=ppt/theme/theme1.xml><?xml version="1.0" encoding="utf-8"?>
<a:theme xmlns:a="http://schemas.openxmlformats.org/drawingml/2006/main" name="Custom​​">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Light Presentation_win32_v5" id="{045A9B2F-7300-4673-816B-F1EB3C673B2C}" vid="{27F8BD87-6984-44CA-8D4F-354B20CB0C14}"/>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AD9BE2-6B3D-4616-B044-300A8177DEA5}">
  <ds:schemaRefs>
    <ds:schemaRef ds:uri="http://www.w3.org/XML/1998/namespace"/>
    <ds:schemaRef ds:uri="16c05727-aa75-4e4a-9b5f-8a80a1165891"/>
    <ds:schemaRef ds:uri="71af3243-3dd4-4a8d-8c0d-dd76da1f02a5"/>
    <ds:schemaRef ds:uri="http://purl.org/dc/terms/"/>
    <ds:schemaRef ds:uri="http://schemas.microsoft.com/sharepoint/v3"/>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230e9df3-be65-4c73-a93b-d1236ebd677e"/>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45515263-A3DE-4193-B6AA-5C449C94519F}">
  <ds:schemaRefs>
    <ds:schemaRef ds:uri="http://schemas.microsoft.com/sharepoint/v3/contenttype/forms"/>
  </ds:schemaRefs>
</ds:datastoreItem>
</file>

<file path=customXml/itemProps3.xml><?xml version="1.0" encoding="utf-8"?>
<ds:datastoreItem xmlns:ds="http://schemas.openxmlformats.org/officeDocument/2006/customXml" ds:itemID="{74CFA8B0-C7B8-4655-A378-2962C04794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light</Template>
  <TotalTime>0</TotalTime>
  <Words>580</Words>
  <Application>Microsoft Office PowerPoint</Application>
  <PresentationFormat>Широкоэкранный</PresentationFormat>
  <Paragraphs>75</Paragraphs>
  <Slides>12</Slides>
  <Notes>6</Notes>
  <HiddenSlides>0</HiddenSlides>
  <MMClips>0</MMClips>
  <ScaleCrop>false</ScaleCrop>
  <HeadingPairs>
    <vt:vector size="6" baseType="variant">
      <vt:variant>
        <vt:lpstr>Использованные шрифты</vt:lpstr>
      </vt:variant>
      <vt:variant>
        <vt:i4>9</vt:i4>
      </vt:variant>
      <vt:variant>
        <vt:lpstr>Тема</vt:lpstr>
      </vt:variant>
      <vt:variant>
        <vt:i4>1</vt:i4>
      </vt:variant>
      <vt:variant>
        <vt:lpstr>Заголовки слайдов</vt:lpstr>
      </vt:variant>
      <vt:variant>
        <vt:i4>12</vt:i4>
      </vt:variant>
    </vt:vector>
  </HeadingPairs>
  <TitlesOfParts>
    <vt:vector size="22" baseType="lpstr">
      <vt:lpstr>微软雅黑</vt:lpstr>
      <vt:lpstr>Abadi</vt:lpstr>
      <vt:lpstr>Arial</vt:lpstr>
      <vt:lpstr>Calibri</vt:lpstr>
      <vt:lpstr>等线</vt:lpstr>
      <vt:lpstr>Posterama</vt:lpstr>
      <vt:lpstr>Posterama Text Black</vt:lpstr>
      <vt:lpstr>Posterama Text SemiBold</vt:lpstr>
      <vt:lpstr>Times New Roman</vt:lpstr>
      <vt:lpstr>Custom​​</vt:lpstr>
      <vt:lpstr>A presentation on the Expansion of British business, Boots, UK to Germany</vt:lpstr>
      <vt:lpstr>Agenda</vt:lpstr>
      <vt:lpstr>Introduction</vt:lpstr>
      <vt:lpstr>High Context   Germany's high-context culture values clear, concise communication, relying on common history, context, and nonverbal cues to build relationships and establish trust.  Low Context   The UK values open, honest communication, valuing literal meanings over implicit context, fostering relationships based on open, direct, and unambiguous communication.  </vt:lpstr>
      <vt:lpstr>Similarities and Variation between the UK and Germany </vt:lpstr>
      <vt:lpstr>Religious Values </vt:lpstr>
      <vt:lpstr>The UK's work culture is adaptable, dynamic, and flexible, encouraging risk-taking and formality, though not as strictly as in Germany. </vt:lpstr>
      <vt:lpstr>Recommendations</vt:lpstr>
      <vt:lpstr>Recommendations</vt:lpstr>
      <vt:lpstr>Summary</vt:lpstr>
      <vt:lpstr>Презентация PowerPoint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harshita chaudhary</dc:creator>
  <cp:lastModifiedBy>bibliotecar</cp:lastModifiedBy>
  <cp:revision>25</cp:revision>
  <dcterms:created xsi:type="dcterms:W3CDTF">2023-10-26T10:26:51Z</dcterms:created>
  <dcterms:modified xsi:type="dcterms:W3CDTF">2023-11-20T09:39:30Z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