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1" r:id="rId2"/>
    <p:sldId id="2562" r:id="rId3"/>
    <p:sldId id="2563" r:id="rId4"/>
    <p:sldId id="2564" r:id="rId5"/>
    <p:sldId id="2565" r:id="rId6"/>
    <p:sldId id="2566" r:id="rId7"/>
    <p:sldId id="2567" r:id="rId8"/>
    <p:sldId id="2568" r:id="rId9"/>
    <p:sldId id="25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ff Communications Using Microsoft Teams" id="{FF76A789-2EE0-4447-BE85-5C7C1330AC62}">
          <p14:sldIdLst>
            <p14:sldId id="2561"/>
          </p14:sldIdLst>
        </p14:section>
        <p14:section name="Using Microsoft Teams to Improve Staff Communication" id="{FD40AAC7-335C-44E5-BE63-95E686F261CA}">
          <p14:sldIdLst>
            <p14:sldId id="2562"/>
            <p14:sldId id="2563"/>
            <p14:sldId id="2564"/>
            <p14:sldId id="2565"/>
            <p14:sldId id="2566"/>
            <p14:sldId id="2567"/>
            <p14:sldId id="2568"/>
            <p14:sldId id="25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reen Gulzar (2537473)" userId="3afb8492-731c-4840-8fa4-f9da08429134" providerId="ADAL" clId="{D70460B7-CF70-4317-A4A2-98F0874EC060}"/>
    <pc:docChg chg="addSld delSld modSld modSection">
      <pc:chgData name="Nasreen Gulzar (2537473)" userId="3afb8492-731c-4840-8fa4-f9da08429134" providerId="ADAL" clId="{D70460B7-CF70-4317-A4A2-98F0874EC060}" dt="2026-06-13T11:43:01.628" v="63" actId="20577"/>
      <pc:docMkLst>
        <pc:docMk/>
      </pc:docMkLst>
      <pc:sldChg chg="addSp modSp mod">
        <pc:chgData name="Nasreen Gulzar (2537473)" userId="3afb8492-731c-4840-8fa4-f9da08429134" providerId="ADAL" clId="{D70460B7-CF70-4317-A4A2-98F0874EC060}" dt="2026-06-13T11:43:01.628" v="63" actId="20577"/>
        <pc:sldMkLst>
          <pc:docMk/>
          <pc:sldMk cId="2287875337" sldId="2561"/>
        </pc:sldMkLst>
        <pc:spChg chg="mod">
          <ac:chgData name="Nasreen Gulzar (2537473)" userId="3afb8492-731c-4840-8fa4-f9da08429134" providerId="ADAL" clId="{D70460B7-CF70-4317-A4A2-98F0874EC060}" dt="2026-06-13T11:41:53.130" v="5" actId="14100"/>
          <ac:spMkLst>
            <pc:docMk/>
            <pc:sldMk cId="2287875337" sldId="2561"/>
            <ac:spMk id="2" creationId="{12FE9B85-EBA4-4727-84A7-E51CA5329C7D}"/>
          </ac:spMkLst>
        </pc:spChg>
        <pc:spChg chg="add mod">
          <ac:chgData name="Nasreen Gulzar (2537473)" userId="3afb8492-731c-4840-8fa4-f9da08429134" providerId="ADAL" clId="{D70460B7-CF70-4317-A4A2-98F0874EC060}" dt="2026-06-13T11:43:01.628" v="63" actId="20577"/>
          <ac:spMkLst>
            <pc:docMk/>
            <pc:sldMk cId="2287875337" sldId="2561"/>
            <ac:spMk id="5" creationId="{7D8B5C52-EF5E-7F8D-DD60-BB7C4CC5E9CD}"/>
          </ac:spMkLst>
        </pc:spChg>
      </pc:sldChg>
      <pc:sldChg chg="new del">
        <pc:chgData name="Nasreen Gulzar (2537473)" userId="3afb8492-731c-4840-8fa4-f9da08429134" providerId="ADAL" clId="{D70460B7-CF70-4317-A4A2-98F0874EC060}" dt="2026-06-13T11:41:34.388" v="1" actId="2696"/>
        <pc:sldMkLst>
          <pc:docMk/>
          <pc:sldMk cId="2515645861" sldId="25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9D2C7-803F-4BFC-B07B-FAAEFEA19F71}" type="datetimeFigureOut">
              <a:t>6/13/26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2DAA3-EB27-4BE4-BAA3-6F6FF1364EE4}" type="slidenum">
              <a:t>‹#›</a:t>
            </a:fld>
            <a:endParaRPr lang="en-US"/>
          </a:p>
        </p:txBody>
      </p:sp>
    </p:spTree>
    <p:extLst>
      <p:ext uri="{BB962C8B-B14F-4D97-AF65-F5344CB8AC3E}">
        <p14:creationId xmlns:p14="http://schemas.microsoft.com/office/powerpoint/2010/main" val="2329808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A12A630A-6074-4CED-8E5B-A2D0140BB9C5}" type="slidenum">
              <a:t>1</a:t>
            </a:fld>
            <a:endParaRPr lang="en-US"/>
          </a:p>
        </p:txBody>
      </p:sp>
    </p:spTree>
    <p:extLst>
      <p:ext uri="{BB962C8B-B14F-4D97-AF65-F5344CB8AC3E}">
        <p14:creationId xmlns:p14="http://schemas.microsoft.com/office/powerpoint/2010/main" val="244781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Presentation Overview and Context, Introduction to Microsoft Teams as a Communication Tool, Key Features Supporting Staff Communication, Benefits of Microsoft Teams for Workplace Communication, Challenges and Limitations of Using Microsoft Teams, Conclusion: Effectiveness of Microsoft Teams, References and Further Reading</a:t>
            </a:r>
          </a:p>
        </p:txBody>
      </p:sp>
      <p:sp>
        <p:nvSpPr>
          <p:cNvPr id="4" name="Slide Number Placeholder 3"/>
          <p:cNvSpPr>
            <a:spLocks noGrp="1"/>
          </p:cNvSpPr>
          <p:nvPr>
            <p:ph type="sldNum" sz="quarter" idx="5"/>
          </p:nvPr>
        </p:nvSpPr>
        <p:spPr/>
        <p:txBody>
          <a:bodyPr/>
          <a:lstStyle/>
          <a:p>
            <a:fld id="{A12A630A-6074-4CED-8E5B-A2D0140BB9C5}" type="slidenum">
              <a:t>2</a:t>
            </a:fld>
            <a:endParaRPr lang="en-US"/>
          </a:p>
        </p:txBody>
      </p:sp>
    </p:spTree>
    <p:extLst>
      <p:ext uri="{BB962C8B-B14F-4D97-AF65-F5344CB8AC3E}">
        <p14:creationId xmlns:p14="http://schemas.microsoft.com/office/powerpoint/2010/main" val="2935800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staff communication is a critical requirement in modern organisations, particularly within health, social care, and corporate environments where teams must coordinate safely, accurately, and efficiently. This presentation focuses on staff communications as part of an HSE Level 4 qualification, with Microsoft Teams selected as the digital tool used to support communication. The aim is to explain how Microsoft Teams supports clear, timely, and inclusive communication among staff, while also highlighting its practical workplace benefits and limitations. Communication failures are a well‑recognised risk factor in workplace incidents, misunderstandings, and reduced productivity. In health and safety contexts, unclear messages can lead to errors, duplicated work, or staff not following correct procedures. Microsoft Teams addresses these challenges by bringing multiple communication methods into one secure platform. It allows staff to send instant messages, hold video meetings, share documents, and collaborate in real time, regardless of location. This is particularly important in workplaces that operate across different shifts, departments, or remote locations. Microsoft Teams also supports organisational accountability by keeping communication records, meeting notes, and shared files in one place, which can be useful for audits, incident reviews, and compliance checks. Throughout this presentation, the key features of Microsoft Teams will be explored, followed by the benefits it offers for staff communication, potential challenges that organisations may face, and how these challenges can be managed. The presentation will conclude by summarising why Microsoft Teams is an effective staff communication tool and how it supports health, safety, and wellbeing objectives in the workplace. Overall, this overview sets the foundation for understanding why structured, digital communication tools like Microsoft Teams are increasingly essential in modern working environments.</a:t>
            </a:r>
          </a:p>
        </p:txBody>
      </p:sp>
      <p:sp>
        <p:nvSpPr>
          <p:cNvPr id="4" name="Slide Number Placeholder 3"/>
          <p:cNvSpPr>
            <a:spLocks noGrp="1"/>
          </p:cNvSpPr>
          <p:nvPr>
            <p:ph type="sldNum" sz="quarter" idx="5"/>
          </p:nvPr>
        </p:nvSpPr>
        <p:spPr/>
        <p:txBody>
          <a:bodyPr/>
          <a:lstStyle/>
          <a:p>
            <a:fld id="{A12A630A-6074-4CED-8E5B-A2D0140BB9C5}" type="slidenum">
              <a:t>3</a:t>
            </a:fld>
            <a:endParaRPr lang="en-US"/>
          </a:p>
        </p:txBody>
      </p:sp>
    </p:spTree>
    <p:extLst>
      <p:ext uri="{BB962C8B-B14F-4D97-AF65-F5344CB8AC3E}">
        <p14:creationId xmlns:p14="http://schemas.microsoft.com/office/powerpoint/2010/main" val="352018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is a cloud‑based collaboration platform that forms part of Microsoft 365 and is widely used across many sectors, including healthcare, education, and business. It is designed to bring staff communication into one central system, reducing the need for multiple emails, phone calls, and disconnected tools. At its core, Microsoft Teams enables instant messaging through one‑to‑one chats or group conversations, allowing staff to communicate quickly and clearly. This is particularly useful for sharing urgent updates, clarifying tasks, or asking questions without delays. Teams also supports video and audio meetings, making it easier for staff to attend meetings remotely or across different sites. This reduces travel time, supports flexible working, and helps ensure that all relevant staff can attend important discussions. Another key feature is file sharing and collaboration. Staff can upload documents, policies, and risk assessments directly into Teams channels, where they can be edited collaboratively in real time. This ensures everyone is working from the most up‑to‑date information, reducing errors caused by outdated documents. Microsoft Teams is also structured into teams and channels, which helps organise communication by department, project, or function. This structure improves clarity and reduces information overload by keeping conversations relevant to the right people. From a health and safety perspective, Teams can be used to share safety alerts, policy updates, training materials, and incident communications efficiently. Overall, Microsoft Teams acts as a central communication hub that supports effective staff interaction, accountability, and collaboration, making it a suitable tool for improving workplace communication practices.
The image illustrates Microsoft Teams chat functionality, highlighting how staff can communicate instantly through written messages within organised channels or direct chats.</a:t>
            </a:r>
          </a:p>
        </p:txBody>
      </p:sp>
      <p:sp>
        <p:nvSpPr>
          <p:cNvPr id="4" name="Slide Number Placeholder 3"/>
          <p:cNvSpPr>
            <a:spLocks noGrp="1"/>
          </p:cNvSpPr>
          <p:nvPr>
            <p:ph type="sldNum" sz="quarter" idx="5"/>
          </p:nvPr>
        </p:nvSpPr>
        <p:spPr/>
        <p:txBody>
          <a:bodyPr/>
          <a:lstStyle/>
          <a:p>
            <a:fld id="{A12A630A-6074-4CED-8E5B-A2D0140BB9C5}" type="slidenum">
              <a:t>4</a:t>
            </a:fld>
            <a:endParaRPr lang="en-US"/>
          </a:p>
        </p:txBody>
      </p:sp>
    </p:spTree>
    <p:extLst>
      <p:ext uri="{BB962C8B-B14F-4D97-AF65-F5344CB8AC3E}">
        <p14:creationId xmlns:p14="http://schemas.microsoft.com/office/powerpoint/2010/main" val="399356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includes several key features that directly support effective staff communication. One of the most important features is instant messaging, which allows staff to communicate quickly and informally, reducing delays associated with email. Messages can be sent to individuals or groups, and conversations remain visible for reference, supporting transparency and accountability. Video and audio meetings are another essential feature, enabling face‑to‑face communication even when staff are working remotely or across multiple sites. This helps maintain team relationships, supports clearer understanding, and allows managers to deliver briefings or training sessions efficiently. File sharing and collaboration are also central to Teams’ functionality. Staff can upload documents such as policies, procedures, and risk assessments into shared channels, where they can be reviewed and updated collaboratively. Version control ensures that everyone accesses the most current information, which is critical for maintaining health and safety standards. Channels and teams help structure communication by topic, department, or project, reducing confusion and information overload. Notifications and alerts ensure that important messages are not missed, particularly for urgent safety updates or operational changes. Integration with other Microsoft 365 tools, such as Outlook and SharePoint, further enhances communication by linking emails, calendars, and documents into one system. Together, these features create a comprehensive communication environment that supports clarity, consistency, and collaboration among staff, contributing to safer and more productive workplaces.
This image represents video meeting functionality in Microsoft Teams, demonstrating how staff can communicate face to face regardless of physical location.</a:t>
            </a:r>
          </a:p>
        </p:txBody>
      </p:sp>
      <p:sp>
        <p:nvSpPr>
          <p:cNvPr id="4" name="Slide Number Placeholder 3"/>
          <p:cNvSpPr>
            <a:spLocks noGrp="1"/>
          </p:cNvSpPr>
          <p:nvPr>
            <p:ph type="sldNum" sz="quarter" idx="5"/>
          </p:nvPr>
        </p:nvSpPr>
        <p:spPr/>
        <p:txBody>
          <a:bodyPr/>
          <a:lstStyle/>
          <a:p>
            <a:fld id="{A12A630A-6074-4CED-8E5B-A2D0140BB9C5}" type="slidenum">
              <a:t>5</a:t>
            </a:fld>
            <a:endParaRPr lang="en-US"/>
          </a:p>
        </p:txBody>
      </p:sp>
    </p:spTree>
    <p:extLst>
      <p:ext uri="{BB962C8B-B14F-4D97-AF65-F5344CB8AC3E}">
        <p14:creationId xmlns:p14="http://schemas.microsoft.com/office/powerpoint/2010/main" val="37991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use of Microsoft Teams provides several significant benefits for workplace communication. One key benefit is improved collaboration, as staff can easily share information, discuss tasks, and work together in real time. This helps reduce misunderstandings and ensures that everyone is aligned with organisational goals and procedures. Teams also saves time by reducing the reliance on lengthy email chains and unnecessary meetings. Quick messages and virtual meetings allow issues to be resolved faster, improving overall productivity. Another important benefit is improved accessibility and inclusion. Staff working remotely, on different shifts, or with mobility challenges can remain fully involved in communication and decision‑making processes. From a health and safety perspective, Microsoft Teams supports the rapid dissemination of safety information, such as policy updates, incident alerts, or training materials. This helps ensure that staff receive critical information promptly, reducing risks associated with poor communication. Teams also improves record keeping, as conversations, files, and meeting notes are stored securely and can be reviewed if required. This supports compliance, audits, and investigations. Additionally, Teams supports employee wellbeing by enabling flexible working arrangements and reducing the stress associated with poor communication. Overall, Microsoft Teams enhances communication effectiveness, supports safer working practices, and contributes to a more connected and productive workforce.
The image shows file sharing within Microsoft Teams, highlighting how staff can collaborate on documents securely and efficiently.</a:t>
            </a:r>
          </a:p>
        </p:txBody>
      </p:sp>
      <p:sp>
        <p:nvSpPr>
          <p:cNvPr id="4" name="Slide Number Placeholder 3"/>
          <p:cNvSpPr>
            <a:spLocks noGrp="1"/>
          </p:cNvSpPr>
          <p:nvPr>
            <p:ph type="sldNum" sz="quarter" idx="5"/>
          </p:nvPr>
        </p:nvSpPr>
        <p:spPr/>
        <p:txBody>
          <a:bodyPr/>
          <a:lstStyle/>
          <a:p>
            <a:fld id="{A12A630A-6074-4CED-8E5B-A2D0140BB9C5}" type="slidenum">
              <a:t>6</a:t>
            </a:fld>
            <a:endParaRPr lang="en-US"/>
          </a:p>
        </p:txBody>
      </p:sp>
    </p:spTree>
    <p:extLst>
      <p:ext uri="{BB962C8B-B14F-4D97-AF65-F5344CB8AC3E}">
        <p14:creationId xmlns:p14="http://schemas.microsoft.com/office/powerpoint/2010/main" val="91213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Microsoft Teams offers many benefits, there are also challenges and limitations that organisations must consider. One common issue is information overload, where staff receive too many messages and notifications, making it difficult to identify what is important. This can be managed through clear communication guidelines and appropriate channel use. Another challenge is the need for training, as not all staff may be confident using digital tools. Without proper training and support, Teams may be underused or used incorrectly, reducing its effectiveness. Internet connectivity is another limitation, particularly for staff working in remote areas or environments with poor network access. Technical issues can disrupt communication and cause frustration. There are also data protection and confidentiality considerations, especially when sharing sensitive information. Organisations must ensure that Teams is configured securely and that staff understand their responsibilities regarding data protection. Finally, over‑reliance on digital communication can reduce face‑to‑face interaction, which may impact team relationships if not balanced appropriately. By recognising these challenges and implementing clear policies, training, and support, organisations can maximise the benefits of Microsoft Teams while minimising potential risks.
This image represents notifications and alerts in Microsoft Teams, showing how staff are informed of updates and messages.</a:t>
            </a:r>
          </a:p>
        </p:txBody>
      </p:sp>
      <p:sp>
        <p:nvSpPr>
          <p:cNvPr id="4" name="Slide Number Placeholder 3"/>
          <p:cNvSpPr>
            <a:spLocks noGrp="1"/>
          </p:cNvSpPr>
          <p:nvPr>
            <p:ph type="sldNum" sz="quarter" idx="5"/>
          </p:nvPr>
        </p:nvSpPr>
        <p:spPr/>
        <p:txBody>
          <a:bodyPr/>
          <a:lstStyle/>
          <a:p>
            <a:fld id="{A12A630A-6074-4CED-8E5B-A2D0140BB9C5}" type="slidenum">
              <a:t>7</a:t>
            </a:fld>
            <a:endParaRPr lang="en-US"/>
          </a:p>
        </p:txBody>
      </p:sp>
    </p:spTree>
    <p:extLst>
      <p:ext uri="{BB962C8B-B14F-4D97-AF65-F5344CB8AC3E}">
        <p14:creationId xmlns:p14="http://schemas.microsoft.com/office/powerpoint/2010/main" val="587642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Microsoft Teams is an effective and versatile tool for improving staff communication in the workplace. It brings together messaging, meetings, file sharing, and collaboration into one secure platform, reducing communication barriers and improving efficiency. From a health and safety perspective, Teams supports timely information sharing, clearer communication, and improved record keeping, all of which contribute to safer working practices. While there are challenges such as information overload and the need for training, these can be managed through clear policies and organisational support. Overall, Microsoft Teams supports modern, flexible working environments and helps organisations meet their communication, productivity, and health and safety objectives. Its widespread adoption across sectors demonstrates its value as a staff communication tool and its relevance to HSE Level 4 learning outcomes.</a:t>
            </a:r>
          </a:p>
        </p:txBody>
      </p:sp>
      <p:sp>
        <p:nvSpPr>
          <p:cNvPr id="4" name="Slide Number Placeholder 3"/>
          <p:cNvSpPr>
            <a:spLocks noGrp="1"/>
          </p:cNvSpPr>
          <p:nvPr>
            <p:ph type="sldNum" sz="quarter" idx="5"/>
          </p:nvPr>
        </p:nvSpPr>
        <p:spPr/>
        <p:txBody>
          <a:bodyPr/>
          <a:lstStyle/>
          <a:p>
            <a:fld id="{A12A630A-6074-4CED-8E5B-A2D0140BB9C5}" type="slidenum">
              <a:t>8</a:t>
            </a:fld>
            <a:endParaRPr lang="en-US"/>
          </a:p>
        </p:txBody>
      </p:sp>
    </p:spTree>
    <p:extLst>
      <p:ext uri="{BB962C8B-B14F-4D97-AF65-F5344CB8AC3E}">
        <p14:creationId xmlns:p14="http://schemas.microsoft.com/office/powerpoint/2010/main" val="421295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is informed by reputable sources that highlight the importance of effective workplace communication and the use of digital tools. Microsoft provides extensive guidance on Microsoft Teams, including best practice for communication, collaboration, and security through its official support website. The Chartered Institute of Personnel and Development (CIPD) also offers research and guidance on effective workplace communication and employee engagement. Additional learning can be gained from health and safety guidance that emphasises the role of clear communication in reducing workplace risks. Using credible sources ensures that the information presented is accurate, relevant, and aligned with professional standards. Learners are encouraged to explore these resources further to deepen their understanding of staff communication and digital collaboration tools in the workplace.</a:t>
            </a:r>
          </a:p>
        </p:txBody>
      </p:sp>
      <p:sp>
        <p:nvSpPr>
          <p:cNvPr id="4" name="Slide Number Placeholder 3"/>
          <p:cNvSpPr>
            <a:spLocks noGrp="1"/>
          </p:cNvSpPr>
          <p:nvPr>
            <p:ph type="sldNum" sz="quarter" idx="5"/>
          </p:nvPr>
        </p:nvSpPr>
        <p:spPr/>
        <p:txBody>
          <a:bodyPr/>
          <a:lstStyle/>
          <a:p>
            <a:fld id="{A12A630A-6074-4CED-8E5B-A2D0140BB9C5}" type="slidenum">
              <a:t>9</a:t>
            </a:fld>
            <a:endParaRPr lang="en-US"/>
          </a:p>
        </p:txBody>
      </p:sp>
    </p:spTree>
    <p:extLst>
      <p:ext uri="{BB962C8B-B14F-4D97-AF65-F5344CB8AC3E}">
        <p14:creationId xmlns:p14="http://schemas.microsoft.com/office/powerpoint/2010/main" val="3728504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365760" y="6338703"/>
            <a:ext cx="2758440"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203704" y="6338703"/>
            <a:ext cx="1392578" cy="365125"/>
          </a:xfrm>
        </p:spPr>
        <p:txBody>
          <a:bodyPr/>
          <a:lstStyle/>
          <a:p>
            <a:fld id="{BAE57423-0748-47C1-8E47-ED714A2C27C2}" type="datetime1">
              <a:rPr lang="en-US" smtClean="0"/>
              <a:t>6/13/26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96282" y="6342301"/>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9176" y="0"/>
            <a:ext cx="6592824"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076614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80287D-B680-4441-B88A-8931EA5A031B}"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9329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4719920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982200" y="6343955"/>
            <a:ext cx="1260816" cy="365125"/>
          </a:xfrm>
        </p:spPr>
        <p:txBody>
          <a:bodyPr/>
          <a:lstStyle>
            <a:lvl1pPr>
              <a:defRPr>
                <a:solidFill>
                  <a:schemeClr val="tx1"/>
                </a:solidFill>
                <a:effectLst/>
              </a:defRPr>
            </a:lvl1pPr>
          </a:lstStyle>
          <a:p>
            <a:fld id="{601777FC-6488-4755-9099-7DE758D12A66}"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9927168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49364" y="6343955"/>
            <a:ext cx="2202644" cy="365125"/>
          </a:xfrm>
        </p:spPr>
        <p:txBody>
          <a:bodyPr/>
          <a:lstStyle/>
          <a:p>
            <a:fld id="{5A2ED4EC-6CDE-4317-A225-F90341FD42E7}" type="datetime1">
              <a:rPr lang="en-US" smtClean="0"/>
              <a:t>6/13/26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402531"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126332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48640"/>
            <a:ext cx="9750554" cy="3639312"/>
          </a:xfrm>
        </p:spPr>
        <p:txBody>
          <a:bodyPr vert="horz" lIns="91440" tIns="45720" rIns="91440" bIns="45720" rtlCol="0" anchor="t">
            <a:normAutofit/>
          </a:bodyPr>
          <a:lstStyle>
            <a:lvl1pPr>
              <a:defRPr lang="en-US" sz="7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85BEE0D-4A6F-4F7F-8AD3-6F4F7DE889AD}"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527300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381A537B-A501-43EE-8BBB-029C58CC669F}"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838494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48640"/>
            <a:ext cx="9899809" cy="4099560"/>
          </a:xfrm>
        </p:spPr>
        <p:txBody>
          <a:bodyPr vert="horz" lIns="91440" tIns="45720" rIns="91440" bIns="45720" rtlCol="0" anchor="t">
            <a:normAutofit/>
          </a:bodyPr>
          <a:lstStyle>
            <a:lvl1pPr>
              <a:defRPr lang="en-US" sz="7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C7100DC-0A7D-4582-B62F-C1E8C458E479}"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192805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9B9B190-FE58-4CAC-A4C5-5300E7F445DB}"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4802126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6/13/26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294221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8" y="667512"/>
            <a:ext cx="8467344"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77440"/>
            <a:ext cx="8467558" cy="3657600"/>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8801CDB-E382-4EF7-B22D-9B8EF43F5F55}" type="datetime1">
              <a:rPr lang="en-US" smtClean="0"/>
              <a:t>6/13/26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355017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588000" y="987552"/>
            <a:ext cx="5916168" cy="1554480"/>
          </a:xfrm>
        </p:spPr>
        <p:txBody>
          <a:bodyPr anchor="b">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8B50793-4B7F-4166-BD64-A8A61041EA56}" type="datetime1">
              <a:rPr lang="en-US" smtClean="0"/>
              <a:t>6/13/26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20220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6FA5CE-9746-419E-BF5E-E870A2669E47}"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942373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8C2365-F937-4D21-8B64-8C03EF9F294E}"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57764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1EDFBA-7753-4E48-AD20-F8E5B4AA5DA2}"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717536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9404F54-6A58-42E8-9EE4-B3534BE78EE8}"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56150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4D3119F-3F76-4C2D-9DC6-B3EF1D458F7E}"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191980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76D7966-C015-4B65-9ED4-8139C42C131A}" type="datetime1">
              <a:rPr lang="en-US" smtClean="0"/>
              <a:t>6/13/26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374350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FB8C8CAA-A4DC-46F1-90CA-8825CED8C56A}" type="datetime1">
              <a:rPr lang="en-US" smtClean="0"/>
              <a:t>6/13/26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166176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6/13/26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55819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6/13/26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9652246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A3715475-DC04-433C-803A-D02A2D9515C6}"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43084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056FB5C-D458-4AE9-BD80-9F9384885852}"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019472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3CDC043-8B5F-47F9-ADDF-8E3FA56DB3F5}" type="datetime1">
              <a:rPr lang="en-US" smtClean="0"/>
              <a:t>6/13/26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9147174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F688DA14-784D-4E3B-B3E6-7D688C332C2D}" type="datetime1">
              <a:rPr lang="en-US" smtClean="0"/>
              <a:t>6/13/26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1430041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E3BB3559-7954-4599-BF03-89DBB4C242F6}"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43503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057399" y="6343955"/>
            <a:ext cx="1146343" cy="365125"/>
          </a:xfrm>
        </p:spPr>
        <p:txBody>
          <a:bodyPr/>
          <a:lstStyle>
            <a:lvl1pPr>
              <a:defRPr>
                <a:solidFill>
                  <a:schemeClr val="tx1"/>
                </a:solidFill>
                <a:effectLst/>
              </a:defRPr>
            </a:lvl1pPr>
          </a:lstStyle>
          <a:p>
            <a:fld id="{FC1B6018-B057-444F-8940-7C4141B99AF7}"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824126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07884D3-8F6B-40B1-8565-B103A5B5943A}"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377369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A0BFA2-11BB-4434-84BA-3E39A635FA43}"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3065098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F745949-EAED-4DAA-A18C-726A0186E38A}"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006021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B422FEFE-720E-4025-8555-6A39111555E0}"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8280242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461E7FA1-D3D3-45D3-A822-0737BAD8B3CA}" type="datetime1">
              <a:rPr lang="en-US" smtClean="0"/>
              <a:t>6/13/26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061336881"/>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99397A0-9AE0-44FE-9383-9D0B376C2D93}" type="datetime1">
              <a:rPr lang="en-US" smtClean="0"/>
              <a:t>6/13/26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534588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346FE6F-3FD2-4A0D-8B5D-54E0F2FA90D1}" type="datetime1">
              <a:rPr lang="en-US" smtClean="0"/>
              <a:t>6/13/26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897103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26037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53161E-6047-447A-9C3E-7426A3571F77}"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89352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18B2B4E3-9EFE-41E7-9988-3DCF488BCDAE}" type="datetime1">
              <a:rPr lang="en-US" smtClean="0"/>
              <a:t>6/13/26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157578991"/>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A53873B-5739-4A55-8B72-A5A0C75619A1}" type="datetime1">
              <a:rPr lang="en-US" smtClean="0"/>
              <a:t>6/13/26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1582243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22A1B2C-D5E6-41A9-B10B-3821E09E7857}" type="datetime1">
              <a:rPr lang="en-US" smtClean="0"/>
              <a:t>6/13/26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782107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1F6A559-01C6-4FF5-B6B1-3AEC070A886D}" type="datetime1">
              <a:rPr lang="en-US" smtClean="0"/>
              <a:t>6/13/26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47196698"/>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23671B-4960-4AAA-8CC1-341A4E8D26B8}" type="datetime1">
              <a:rPr lang="en-US" smtClean="0"/>
              <a:t>6/13/26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38360565"/>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BFE3A72-7536-4317-B41C-E445FE02EEFF}" type="datetime1">
              <a:rPr lang="en-US" smtClean="0"/>
              <a:t>6/13/26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857355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5D98CAAD-8C05-4BE4-A290-8720CFA8D2AB}" type="datetime1">
              <a:rPr lang="en-US" smtClean="0"/>
              <a:t>6/13/26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444934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7BFA9D-A35D-44DE-846B-004B51E5F7CB}" type="datetime1">
              <a:rPr lang="en-US" smtClean="0"/>
              <a:t>6/13/26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764257703"/>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6B2496A-3529-48F9-BC88-F562BBB7D20C}" type="datetime1">
              <a:rPr lang="en-US" smtClean="0"/>
              <a:t>6/13/26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295763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rtl="0">
              <a:lnSpc>
                <a:spcPct val="120000"/>
              </a:lnSpc>
              <a:defRPr sz="2000" spc="0">
                <a:solidFill>
                  <a:schemeClr val="tx1"/>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D5A517B9-8575-2710-B645-B4087611DC01}"/>
              </a:ext>
            </a:extLst>
          </p:cNvPr>
          <p:cNvSpPr>
            <a:spLocks noGrp="1"/>
          </p:cNvSpPr>
          <p:nvPr>
            <p:ph sz="quarter" idx="14" hasCustomPrompt="1"/>
          </p:nvPr>
        </p:nvSpPr>
        <p:spPr>
          <a:xfrm>
            <a:off x="1677007" y="1344168"/>
            <a:ext cx="8860536" cy="329184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CE6CE971-D015-B560-F85A-E81C2D01E315}"/>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9CB5CECC-D3ED-809F-AAE7-0FEF839E5E8C}"/>
              </a:ext>
            </a:extLst>
          </p:cNvPr>
          <p:cNvSpPr>
            <a:spLocks noGrp="1"/>
          </p:cNvSpPr>
          <p:nvPr>
            <p:ph type="dt" sz="half" idx="15"/>
          </p:nvPr>
        </p:nvSpPr>
        <p:spPr/>
        <p:txBody>
          <a:bodyPr/>
          <a:lstStyle/>
          <a:p>
            <a:fld id="{275B8498-8C56-40DC-A723-E47CC71A46CD}" type="datetime1">
              <a:rPr lang="en-US" smtClean="0"/>
              <a:t>6/13/26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93077972"/>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rtl="0">
              <a:lnSpc>
                <a:spcPct val="120000"/>
              </a:lnSpc>
              <a:defRPr sz="2000" b="1" spc="0">
                <a:solidFill>
                  <a:schemeClr val="accent1">
                    <a:lumMod val="75000"/>
                  </a:schemeClr>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21712D21-58D6-EFB8-0267-D33F06AFD377}"/>
              </a:ext>
            </a:extLst>
          </p:cNvPr>
          <p:cNvSpPr>
            <a:spLocks noGrp="1"/>
          </p:cNvSpPr>
          <p:nvPr>
            <p:ph sz="quarter" idx="14" hasCustomPrompt="1"/>
          </p:nvPr>
        </p:nvSpPr>
        <p:spPr>
          <a:xfrm>
            <a:off x="1860635" y="1385644"/>
            <a:ext cx="8485632" cy="3374136"/>
          </a:xfrm>
        </p:spPr>
        <p:txBody>
          <a:bodyPr anchor="ctr">
            <a:normAutofit/>
          </a:bodyPr>
          <a:lstStyle>
            <a:lvl1pPr marL="164592" indent="-164592">
              <a:lnSpc>
                <a:spcPct val="100000"/>
              </a:lnSpc>
              <a:spcBef>
                <a:spcPts val="0"/>
              </a:spcBef>
              <a:buNone/>
              <a:defRPr sz="54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304DE6F3-B646-D2A0-21DC-EB265FD53B72}"/>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1B8E8F60-5105-1D33-1AB6-455A837108F1}"/>
              </a:ext>
            </a:extLst>
          </p:cNvPr>
          <p:cNvSpPr>
            <a:spLocks noGrp="1"/>
          </p:cNvSpPr>
          <p:nvPr>
            <p:ph type="dt" sz="half" idx="15"/>
          </p:nvPr>
        </p:nvSpPr>
        <p:spPr/>
        <p:txBody>
          <a:bodyPr/>
          <a:lstStyle/>
          <a:p>
            <a:fld id="{0A8DCEB5-6924-4269-BD9F-906E3F104808}" type="datetime1">
              <a:rPr lang="en-US" smtClean="0"/>
              <a:t>6/13/26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21285638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0411D3-6060-42C4-99E2-6A425CC677FA}" type="datetime1">
              <a:rPr lang="en-US" smtClean="0"/>
              <a:t>6/13/26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3670674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1EF2965-B380-4028-832A-D9B4D46E420F}" type="datetime1">
              <a:rPr lang="en-US" smtClean="0"/>
              <a:t>6/13/26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6437769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75317A2-074B-49A5-9D8A-B13235BF93F1}" type="datetime1">
              <a:rPr lang="en-US" smtClean="0"/>
              <a:t>6/13/26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7189233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272F9A0-CECA-448E-B28E-96D3A80263F3}" type="datetime1">
              <a:rPr lang="en-US" smtClean="0"/>
              <a:t>6/13/26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671852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254152B-3DBF-4039-AA15-012E712FF24B}" type="datetime1">
              <a:rPr lang="en-US" smtClean="0"/>
              <a:t>6/13/26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693803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1B79203B-A396-4F06-9968-FCBA45CB12F0}" type="datetime1">
              <a:rPr lang="en-US" smtClean="0"/>
              <a:t>6/13/26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4445131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914400"/>
            <a:ext cx="10890504" cy="2066544"/>
          </a:xfrm>
        </p:spPr>
        <p:txBody>
          <a:bodyPr anchor="b">
            <a:norm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4CDC730-31DA-42CA-871C-70FDD7288EAE}"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45186320"/>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A732FC-F2E0-4B0D-91B3-423F9475E6C1}" type="datetime1">
              <a:rPr lang="en-US" smtClean="0"/>
              <a:t>6/13/26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5890332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1"/>
                </a:solidFill>
              </a:defRPr>
            </a:lvl1pPr>
          </a:lstStyle>
          <a:p>
            <a:fld id="{A0A50223-4EA7-49FF-B6AE-4C66B189A25B}" type="datetime1">
              <a:rPr lang="en-US" smtClean="0"/>
              <a:t>6/13/26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1"/>
                </a:solidFill>
              </a:defRPr>
            </a:lvl1pPr>
          </a:lstStyle>
          <a:p>
            <a:fld id="{0B3A8078-5A32-4B09-ABA5-7ABEFD22E08A}" type="slidenum">
              <a:rPr lang="en-US" smtClean="0"/>
              <a:pPr/>
              <a:t>‹#›</a:t>
            </a:fld>
            <a:endParaRPr lang="en-US"/>
          </a:p>
        </p:txBody>
      </p:sp>
    </p:spTree>
    <p:extLst>
      <p:ext uri="{BB962C8B-B14F-4D97-AF65-F5344CB8AC3E}">
        <p14:creationId xmlns:p14="http://schemas.microsoft.com/office/powerpoint/2010/main" val="874527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9B85-EBA4-4727-84A7-E51CA5329C7D}"/>
              </a:ext>
            </a:extLst>
          </p:cNvPr>
          <p:cNvSpPr>
            <a:spLocks noGrp="1"/>
          </p:cNvSpPr>
          <p:nvPr>
            <p:ph type="ctrTitle"/>
          </p:nvPr>
        </p:nvSpPr>
        <p:spPr>
          <a:xfrm>
            <a:off x="7428950" y="0"/>
            <a:ext cx="4458249" cy="2479524"/>
          </a:xfrm>
        </p:spPr>
        <p:txBody>
          <a:bodyPr anchor="t">
            <a:normAutofit/>
          </a:bodyPr>
          <a:lstStyle/>
          <a:p>
            <a:r>
              <a:rPr lang="en-US" sz="4100"/>
              <a:t>Staff Communications Using Microsoft Teams</a:t>
            </a:r>
          </a:p>
        </p:txBody>
      </p:sp>
      <p:sp>
        <p:nvSpPr>
          <p:cNvPr id="3" name="Subtitle 2">
            <a:extLst>
              <a:ext uri="{FF2B5EF4-FFF2-40B4-BE49-F238E27FC236}">
                <a16:creationId xmlns:a16="http://schemas.microsoft.com/office/drawing/2014/main" id="{E1F8C70F-B32D-75C4-D423-7FFDEEBBE987}"/>
              </a:ext>
            </a:extLst>
          </p:cNvPr>
          <p:cNvSpPr>
            <a:spLocks noGrp="1"/>
          </p:cNvSpPr>
          <p:nvPr>
            <p:ph type="subTitle" idx="1"/>
          </p:nvPr>
        </p:nvSpPr>
        <p:spPr>
          <a:xfrm>
            <a:off x="7428950" y="4870174"/>
            <a:ext cx="3856735" cy="1033669"/>
          </a:xfrm>
        </p:spPr>
        <p:txBody>
          <a:bodyPr anchor="b">
            <a:normAutofit/>
          </a:bodyPr>
          <a:lstStyle/>
          <a:p>
            <a:r>
              <a:rPr lang="en-US"/>
              <a:t>Enhancing teamwork through modern digital collaboration tools</a:t>
            </a:r>
          </a:p>
        </p:txBody>
      </p:sp>
      <p:pic>
        <p:nvPicPr>
          <p:cNvPr id="4" name="Picture 3" descr="Business woman talking to her colleagues about business plan in video conference at home. Business team having discussion and online meeting in video call">
            <a:extLst>
              <a:ext uri="{FF2B5EF4-FFF2-40B4-BE49-F238E27FC236}">
                <a16:creationId xmlns:a16="http://schemas.microsoft.com/office/drawing/2014/main" id="{6BFC449E-AA08-4D30-AAB7-E7694226D254}"/>
              </a:ext>
            </a:extLst>
          </p:cNvPr>
          <p:cNvPicPr>
            <a:picLocks noChangeAspect="1"/>
          </p:cNvPicPr>
          <p:nvPr/>
        </p:nvPicPr>
        <p:blipFill>
          <a:blip r:embed="rId3"/>
          <a:srcRect l="14327" r="15636"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5" name="TextBox 4">
            <a:extLst>
              <a:ext uri="{FF2B5EF4-FFF2-40B4-BE49-F238E27FC236}">
                <a16:creationId xmlns:a16="http://schemas.microsoft.com/office/drawing/2014/main" id="{7D8B5C52-EF5E-7F8D-DD60-BB7C4CC5E9CD}"/>
              </a:ext>
            </a:extLst>
          </p:cNvPr>
          <p:cNvSpPr txBox="1"/>
          <p:nvPr/>
        </p:nvSpPr>
        <p:spPr>
          <a:xfrm>
            <a:off x="7528517" y="2549677"/>
            <a:ext cx="4358682" cy="923330"/>
          </a:xfrm>
          <a:prstGeom prst="rect">
            <a:avLst/>
          </a:prstGeom>
          <a:noFill/>
        </p:spPr>
        <p:txBody>
          <a:bodyPr wrap="square" rtlCol="0">
            <a:spAutoFit/>
          </a:bodyPr>
          <a:lstStyle/>
          <a:p>
            <a:pPr algn="l"/>
            <a:r>
              <a:rPr lang="en-GB" dirty="0"/>
              <a:t>Nasreen Gulzar  2537473</a:t>
            </a:r>
          </a:p>
          <a:p>
            <a:pPr algn="l"/>
            <a:r>
              <a:rPr lang="en-GB" dirty="0" err="1"/>
              <a:t>Hse</a:t>
            </a:r>
            <a:r>
              <a:rPr lang="en-GB" dirty="0"/>
              <a:t> level 4</a:t>
            </a:r>
          </a:p>
          <a:p>
            <a:pPr algn="l"/>
            <a:r>
              <a:rPr lang="en-GB" dirty="0" err="1"/>
              <a:t>Riverdale</a:t>
            </a:r>
            <a:r>
              <a:rPr lang="en-GB" dirty="0"/>
              <a:t> </a:t>
            </a:r>
            <a:r>
              <a:rPr lang="en-GB"/>
              <a:t>care home</a:t>
            </a:r>
            <a:endParaRPr lang="en-US" dirty="0"/>
          </a:p>
        </p:txBody>
      </p:sp>
    </p:spTree>
    <p:extLst>
      <p:ext uri="{BB962C8B-B14F-4D97-AF65-F5344CB8AC3E}">
        <p14:creationId xmlns:p14="http://schemas.microsoft.com/office/powerpoint/2010/main" val="228787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7EE0-3D96-EA34-81DB-C59BC83073E2}"/>
              </a:ext>
            </a:extLst>
          </p:cNvPr>
          <p:cNvSpPr>
            <a:spLocks noGrp="1"/>
          </p:cNvSpPr>
          <p:nvPr>
            <p:ph type="title"/>
          </p:nvPr>
        </p:nvSpPr>
        <p:spPr>
          <a:xfrm>
            <a:off x="111758" y="1869103"/>
            <a:ext cx="9337042" cy="4906929"/>
          </a:xfrm>
        </p:spPr>
        <p:txBody>
          <a:bodyPr anchor="b">
            <a:normAutofit/>
          </a:bodyPr>
          <a:lstStyle/>
          <a:p>
            <a:r>
              <a:rPr lang="en-US"/>
              <a:t>Using Microsoft Teams to Improve Staff Communication</a:t>
            </a:r>
          </a:p>
        </p:txBody>
      </p:sp>
    </p:spTree>
    <p:extLst>
      <p:ext uri="{BB962C8B-B14F-4D97-AF65-F5344CB8AC3E}">
        <p14:creationId xmlns:p14="http://schemas.microsoft.com/office/powerpoint/2010/main" val="3540278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0BA-DCD0-A14E-736E-5261E5B7F251}"/>
              </a:ext>
            </a:extLst>
          </p:cNvPr>
          <p:cNvSpPr>
            <a:spLocks noGrp="1"/>
          </p:cNvSpPr>
          <p:nvPr>
            <p:ph type="title"/>
          </p:nvPr>
        </p:nvSpPr>
        <p:spPr>
          <a:xfrm>
            <a:off x="612648" y="706802"/>
            <a:ext cx="4672584" cy="1269482"/>
          </a:xfrm>
        </p:spPr>
        <p:txBody>
          <a:bodyPr anchor="t">
            <a:normAutofit/>
          </a:bodyPr>
          <a:lstStyle/>
          <a:p>
            <a:r>
              <a:rPr lang="en-US"/>
              <a:t>Presentation Overview and Context</a:t>
            </a:r>
          </a:p>
        </p:txBody>
      </p:sp>
      <p:pic>
        <p:nvPicPr>
          <p:cNvPr id="5" name="Content Placeholder 4" descr="Social media and people 4K">
            <a:extLst>
              <a:ext uri="{FF2B5EF4-FFF2-40B4-BE49-F238E27FC236}">
                <a16:creationId xmlns:a16="http://schemas.microsoft.com/office/drawing/2014/main" id="{2104BA34-B617-4724-83F3-101AFE92D870}"/>
              </a:ext>
            </a:extLst>
          </p:cNvPr>
          <p:cNvPicPr>
            <a:picLocks noGrp="1" noChangeAspect="1"/>
          </p:cNvPicPr>
          <p:nvPr>
            <p:ph type="pic" sz="quarter" idx="13"/>
          </p:nvPr>
        </p:nvPicPr>
        <p:blipFill>
          <a:blip r:embed="rId3"/>
          <a:stretch/>
        </p:blipFill>
        <p:spPr>
          <a:xfrm>
            <a:off x="720468" y="2871851"/>
            <a:ext cx="4564763" cy="2567679"/>
          </a:xfrm>
        </p:spPr>
      </p:pic>
      <p:sp>
        <p:nvSpPr>
          <p:cNvPr id="4" name="Content Placeholder 3">
            <a:extLst>
              <a:ext uri="{FF2B5EF4-FFF2-40B4-BE49-F238E27FC236}">
                <a16:creationId xmlns:a16="http://schemas.microsoft.com/office/drawing/2014/main" id="{AEFDA9DE-C78D-BA53-AD9E-928703CE756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Importance of Staff Communication</a:t>
            </a:r>
          </a:p>
          <a:p>
            <a:pPr marL="0" lvl="1" indent="0">
              <a:buFont typeface="Arial" panose="020B0604020202020204" pitchFamily="34" charset="0"/>
              <a:buNone/>
            </a:pPr>
            <a:r>
              <a:rPr lang="en-US"/>
              <a:t>Effective communication is vital in health, social care, and corporate sectors to ensure safety and efficiency.</a:t>
            </a:r>
          </a:p>
          <a:p>
            <a:pPr marL="0" indent="0">
              <a:spcBef>
                <a:spcPts val="2500"/>
              </a:spcBef>
              <a:buFont typeface="Arial" panose="020B0604020202020204" pitchFamily="34" charset="0"/>
              <a:buNone/>
            </a:pPr>
            <a:r>
              <a:rPr lang="en-US" b="1"/>
              <a:t>Role of Microsoft Teams</a:t>
            </a:r>
          </a:p>
          <a:p>
            <a:pPr marL="0" lvl="1" indent="0">
              <a:buFont typeface="Arial" panose="020B0604020202020204" pitchFamily="34" charset="0"/>
              <a:buNone/>
            </a:pPr>
            <a:r>
              <a:rPr lang="en-US"/>
              <a:t>Microsoft Teams integrates messaging, video meetings, and document sharing to support clear and inclusive communication.</a:t>
            </a:r>
          </a:p>
          <a:p>
            <a:pPr marL="0" indent="0">
              <a:spcBef>
                <a:spcPts val="2500"/>
              </a:spcBef>
              <a:buFont typeface="Arial" panose="020B0604020202020204" pitchFamily="34" charset="0"/>
              <a:buNone/>
            </a:pPr>
            <a:r>
              <a:rPr lang="en-US" b="1"/>
              <a:t>Challenges and Benefits</a:t>
            </a:r>
          </a:p>
          <a:p>
            <a:pPr marL="0" lvl="1" indent="0">
              <a:buFont typeface="Arial" panose="020B0604020202020204" pitchFamily="34" charset="0"/>
              <a:buNone/>
            </a:pPr>
            <a:r>
              <a:rPr lang="en-US"/>
              <a:t>The tool helps reduce communication failures but also presents challenges that can be managed effectively.</a:t>
            </a:r>
          </a:p>
          <a:p>
            <a:pPr marL="0" indent="0">
              <a:spcBef>
                <a:spcPts val="2500"/>
              </a:spcBef>
              <a:buFont typeface="Arial" panose="020B0604020202020204" pitchFamily="34" charset="0"/>
              <a:buNone/>
            </a:pPr>
            <a:r>
              <a:rPr lang="en-US" b="1"/>
              <a:t>Organisational Accountability</a:t>
            </a:r>
          </a:p>
          <a:p>
            <a:pPr marL="0" lvl="1" indent="0">
              <a:buFont typeface="Arial" panose="020B0604020202020204" pitchFamily="34" charset="0"/>
              <a:buNone/>
            </a:pPr>
            <a:r>
              <a:rPr lang="en-US"/>
              <a:t>Keeping communication records and files centralized supports audits, incident reviews, and compliance.</a:t>
            </a:r>
          </a:p>
        </p:txBody>
      </p:sp>
    </p:spTree>
    <p:extLst>
      <p:ext uri="{BB962C8B-B14F-4D97-AF65-F5344CB8AC3E}">
        <p14:creationId xmlns:p14="http://schemas.microsoft.com/office/powerpoint/2010/main" val="7956011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8E86-5F81-AECD-4695-10956F19AEC3}"/>
              </a:ext>
            </a:extLst>
          </p:cNvPr>
          <p:cNvSpPr>
            <a:spLocks noGrp="1"/>
          </p:cNvSpPr>
          <p:nvPr>
            <p:ph type="title"/>
          </p:nvPr>
        </p:nvSpPr>
        <p:spPr>
          <a:xfrm>
            <a:off x="4632168" y="474177"/>
            <a:ext cx="6950232" cy="932688"/>
          </a:xfrm>
        </p:spPr>
        <p:txBody>
          <a:bodyPr anchor="b">
            <a:normAutofit/>
          </a:bodyPr>
          <a:lstStyle/>
          <a:p>
            <a:r>
              <a:rPr lang="en-US"/>
              <a:t>Introduction to Microsoft Teams as a Communication Tool</a:t>
            </a:r>
          </a:p>
        </p:txBody>
      </p:sp>
      <p:pic>
        <p:nvPicPr>
          <p:cNvPr id="5" name="Content Placeholder 4" descr="Device screen with a woman hosting a video conference.">
            <a:extLst>
              <a:ext uri="{FF2B5EF4-FFF2-40B4-BE49-F238E27FC236}">
                <a16:creationId xmlns:a16="http://schemas.microsoft.com/office/drawing/2014/main" id="{FEDB6FE9-2FEB-43EC-84B2-2D62ED4916C1}"/>
              </a:ext>
            </a:extLst>
          </p:cNvPr>
          <p:cNvPicPr>
            <a:picLocks noGrp="1" noChangeAspect="1"/>
          </p:cNvPicPr>
          <p:nvPr>
            <p:ph type="pic" sz="quarter" idx="13"/>
          </p:nvPr>
        </p:nvPicPr>
        <p:blipFill>
          <a:blip r:embed="rId3"/>
          <a:srcRect l="31161" r="30413" b="2"/>
          <a:stretch>
            <a:fillRect/>
          </a:stretch>
        </p:blipFill>
        <p:spPr>
          <a:xfrm>
            <a:off x="20" y="1"/>
            <a:ext cx="4023340" cy="6858000"/>
          </a:xfrm>
        </p:spPr>
      </p:pic>
      <p:sp>
        <p:nvSpPr>
          <p:cNvPr id="4" name="Content Placeholder 3">
            <a:extLst>
              <a:ext uri="{FF2B5EF4-FFF2-40B4-BE49-F238E27FC236}">
                <a16:creationId xmlns:a16="http://schemas.microsoft.com/office/drawing/2014/main" id="{057DBFEC-9466-E083-C9AA-1AC4DFE26A3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Centralized Communication</a:t>
            </a:r>
          </a:p>
          <a:p>
            <a:pPr marL="0" lvl="1" indent="0">
              <a:buFont typeface="Arial" panose="020B0604020202020204" pitchFamily="34" charset="0"/>
              <a:buNone/>
            </a:pPr>
            <a:r>
              <a:rPr lang="en-US"/>
              <a:t>Microsoft Teams consolidates staff communication, reducing reliance on emails and calls for smoother interaction.</a:t>
            </a:r>
          </a:p>
          <a:p>
            <a:pPr marL="0" indent="0">
              <a:spcBef>
                <a:spcPts val="2500"/>
              </a:spcBef>
              <a:buFont typeface="Arial" panose="020B0604020202020204" pitchFamily="34" charset="0"/>
              <a:buNone/>
            </a:pPr>
            <a:r>
              <a:rPr lang="en-US" b="1"/>
              <a:t>Remote Meetings Support</a:t>
            </a:r>
          </a:p>
          <a:p>
            <a:pPr marL="0" lvl="1" indent="0">
              <a:buFont typeface="Arial" panose="020B0604020202020204" pitchFamily="34" charset="0"/>
              <a:buNone/>
            </a:pPr>
            <a:r>
              <a:rPr lang="en-US"/>
              <a:t>Teams supports video and audio meetings, enabling remote attendance and flexible working arrangements.</a:t>
            </a:r>
          </a:p>
          <a:p>
            <a:pPr marL="0" indent="0">
              <a:spcBef>
                <a:spcPts val="2500"/>
              </a:spcBef>
              <a:buFont typeface="Arial" panose="020B0604020202020204" pitchFamily="34" charset="0"/>
              <a:buNone/>
            </a:pPr>
            <a:r>
              <a:rPr lang="en-US" b="1"/>
              <a:t>Real-Time File Collaboration</a:t>
            </a:r>
          </a:p>
          <a:p>
            <a:pPr marL="0" lvl="1" indent="0">
              <a:buFont typeface="Arial" panose="020B0604020202020204" pitchFamily="34" charset="0"/>
              <a:buNone/>
            </a:pPr>
            <a:r>
              <a:rPr lang="en-US"/>
              <a:t>Users can share and collaboratively edit documents in real time, ensuring up-to-date information.</a:t>
            </a:r>
          </a:p>
          <a:p>
            <a:pPr marL="0" indent="0">
              <a:spcBef>
                <a:spcPts val="2500"/>
              </a:spcBef>
              <a:buFont typeface="Arial" panose="020B0604020202020204" pitchFamily="34" charset="0"/>
              <a:buNone/>
            </a:pPr>
            <a:r>
              <a:rPr lang="en-US" b="1"/>
              <a:t>Organized Teams and Channels</a:t>
            </a:r>
          </a:p>
          <a:p>
            <a:pPr marL="0" lvl="1" indent="0">
              <a:buFont typeface="Arial" panose="020B0604020202020204" pitchFamily="34" charset="0"/>
              <a:buNone/>
            </a:pPr>
            <a:r>
              <a:rPr lang="en-US"/>
              <a:t>Structured teams and channels organize communication by department or project, reducing information overload.</a:t>
            </a:r>
          </a:p>
        </p:txBody>
      </p:sp>
    </p:spTree>
    <p:extLst>
      <p:ext uri="{BB962C8B-B14F-4D97-AF65-F5344CB8AC3E}">
        <p14:creationId xmlns:p14="http://schemas.microsoft.com/office/powerpoint/2010/main" val="1046295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5EC-70B8-E172-7544-8B295AA8A748}"/>
              </a:ext>
            </a:extLst>
          </p:cNvPr>
          <p:cNvSpPr>
            <a:spLocks noGrp="1"/>
          </p:cNvSpPr>
          <p:nvPr>
            <p:ph type="title"/>
          </p:nvPr>
        </p:nvSpPr>
        <p:spPr>
          <a:xfrm>
            <a:off x="4632168" y="474177"/>
            <a:ext cx="6950232" cy="932688"/>
          </a:xfrm>
        </p:spPr>
        <p:txBody>
          <a:bodyPr anchor="b">
            <a:normAutofit/>
          </a:bodyPr>
          <a:lstStyle/>
          <a:p>
            <a:r>
              <a:rPr lang="en-US"/>
              <a:t>Key Features Supporting Staff Communication</a:t>
            </a:r>
          </a:p>
        </p:txBody>
      </p:sp>
      <p:pic>
        <p:nvPicPr>
          <p:cNvPr id="5" name="Content Placeholder 4" descr="Business video call meeting on laptop at home">
            <a:extLst>
              <a:ext uri="{FF2B5EF4-FFF2-40B4-BE49-F238E27FC236}">
                <a16:creationId xmlns:a16="http://schemas.microsoft.com/office/drawing/2014/main" id="{16034324-804D-4004-9B1C-9F7D58BC5945}"/>
              </a:ext>
            </a:extLst>
          </p:cNvPr>
          <p:cNvPicPr>
            <a:picLocks noGrp="1" noChangeAspect="1"/>
          </p:cNvPicPr>
          <p:nvPr>
            <p:ph type="pic" sz="quarter" idx="13"/>
          </p:nvPr>
        </p:nvPicPr>
        <p:blipFill>
          <a:blip r:embed="rId3"/>
          <a:srcRect l="31741" r="30273" b="1"/>
          <a:stretch>
            <a:fillRect/>
          </a:stretch>
        </p:blipFill>
        <p:spPr>
          <a:xfrm>
            <a:off x="20" y="1"/>
            <a:ext cx="4023340" cy="6858000"/>
          </a:xfrm>
        </p:spPr>
      </p:pic>
      <p:sp>
        <p:nvSpPr>
          <p:cNvPr id="4" name="Content Placeholder 3">
            <a:extLst>
              <a:ext uri="{FF2B5EF4-FFF2-40B4-BE49-F238E27FC236}">
                <a16:creationId xmlns:a16="http://schemas.microsoft.com/office/drawing/2014/main" id="{1D78069A-33FB-E59E-EBB8-4D522E327E4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Instant Messaging for Quick Communication</a:t>
            </a:r>
          </a:p>
          <a:p>
            <a:pPr marL="0" lvl="1" indent="0">
              <a:buFont typeface="Arial" panose="020B0604020202020204" pitchFamily="34" charset="0"/>
              <a:buNone/>
            </a:pPr>
            <a:r>
              <a:rPr lang="en-US"/>
              <a:t>Instant messaging enables fast, informal communication for individuals or groups, promoting transparency and accountability.</a:t>
            </a:r>
          </a:p>
          <a:p>
            <a:pPr marL="0" indent="0">
              <a:spcBef>
                <a:spcPts val="2500"/>
              </a:spcBef>
              <a:buFont typeface="Arial" panose="020B0604020202020204" pitchFamily="34" charset="0"/>
              <a:buNone/>
            </a:pPr>
            <a:r>
              <a:rPr lang="en-US" b="1"/>
              <a:t>Video and Audio Meetings</a:t>
            </a:r>
          </a:p>
          <a:p>
            <a:pPr marL="0" lvl="1" indent="0">
              <a:buFont typeface="Arial" panose="020B0604020202020204" pitchFamily="34" charset="0"/>
              <a:buNone/>
            </a:pPr>
            <a:r>
              <a:rPr lang="en-US"/>
              <a:t>Video and audio meetings support face-to-face communication for remote or distributed teams, improving understanding and engagement.</a:t>
            </a:r>
          </a:p>
          <a:p>
            <a:pPr marL="0" indent="0">
              <a:spcBef>
                <a:spcPts val="2500"/>
              </a:spcBef>
              <a:buFont typeface="Arial" panose="020B0604020202020204" pitchFamily="34" charset="0"/>
              <a:buNone/>
            </a:pPr>
            <a:r>
              <a:rPr lang="en-US" b="1"/>
              <a:t>File Sharing and Collaboration</a:t>
            </a:r>
          </a:p>
          <a:p>
            <a:pPr marL="0" lvl="1" indent="0">
              <a:buFont typeface="Arial" panose="020B0604020202020204" pitchFamily="34" charset="0"/>
              <a:buNone/>
            </a:pPr>
            <a:r>
              <a:rPr lang="en-US"/>
              <a:t>Shared channels allow collaborative updating and reviewing of documents with version control for current information access.</a:t>
            </a:r>
          </a:p>
          <a:p>
            <a:pPr marL="0" indent="0">
              <a:spcBef>
                <a:spcPts val="2500"/>
              </a:spcBef>
              <a:buFont typeface="Arial" panose="020B0604020202020204" pitchFamily="34" charset="0"/>
              <a:buNone/>
            </a:pPr>
            <a:r>
              <a:rPr lang="en-US" b="1"/>
              <a:t>Organized Channels and Notifications</a:t>
            </a:r>
          </a:p>
          <a:p>
            <a:pPr marL="0" lvl="1" indent="0">
              <a:buFont typeface="Arial" panose="020B0604020202020204" pitchFamily="34" charset="0"/>
              <a:buNone/>
            </a:pPr>
            <a:r>
              <a:rPr lang="en-US"/>
              <a:t>Channels structure communication by topic or team, while notifications ensure staff receive urgent updates promptly.</a:t>
            </a:r>
          </a:p>
        </p:txBody>
      </p:sp>
    </p:spTree>
    <p:extLst>
      <p:ext uri="{BB962C8B-B14F-4D97-AF65-F5344CB8AC3E}">
        <p14:creationId xmlns:p14="http://schemas.microsoft.com/office/powerpoint/2010/main" val="10683920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900-9789-78DA-EC87-A815608BFF45}"/>
              </a:ext>
            </a:extLst>
          </p:cNvPr>
          <p:cNvSpPr>
            <a:spLocks noGrp="1"/>
          </p:cNvSpPr>
          <p:nvPr>
            <p:ph type="title"/>
          </p:nvPr>
        </p:nvSpPr>
        <p:spPr>
          <a:xfrm>
            <a:off x="4632168" y="474177"/>
            <a:ext cx="6950232" cy="932688"/>
          </a:xfrm>
        </p:spPr>
        <p:txBody>
          <a:bodyPr anchor="b">
            <a:normAutofit/>
          </a:bodyPr>
          <a:lstStyle/>
          <a:p>
            <a:r>
              <a:rPr lang="en-US"/>
              <a:t>Benefits of Microsoft Teams for Workplace Communication</a:t>
            </a:r>
          </a:p>
        </p:txBody>
      </p:sp>
      <p:pic>
        <p:nvPicPr>
          <p:cNvPr id="5" name="Content Placeholder 4" descr="Abstract triangle shaped background: Messy desk of young startup coworking business">
            <a:extLst>
              <a:ext uri="{FF2B5EF4-FFF2-40B4-BE49-F238E27FC236}">
                <a16:creationId xmlns:a16="http://schemas.microsoft.com/office/drawing/2014/main" id="{B56184C7-64A8-45AA-93D5-9B2B09DCFB67}"/>
              </a:ext>
            </a:extLst>
          </p:cNvPr>
          <p:cNvPicPr>
            <a:picLocks noGrp="1" noChangeAspect="1"/>
          </p:cNvPicPr>
          <p:nvPr>
            <p:ph type="pic" sz="quarter" idx="13"/>
          </p:nvPr>
        </p:nvPicPr>
        <p:blipFill>
          <a:blip r:embed="rId3"/>
          <a:srcRect l="34691" r="24682"/>
          <a:stretch>
            <a:fillRect/>
          </a:stretch>
        </p:blipFill>
        <p:spPr>
          <a:xfrm>
            <a:off x="20" y="1"/>
            <a:ext cx="4023340" cy="6858000"/>
          </a:xfrm>
        </p:spPr>
      </p:pic>
      <p:sp>
        <p:nvSpPr>
          <p:cNvPr id="4" name="Content Placeholder 3">
            <a:extLst>
              <a:ext uri="{FF2B5EF4-FFF2-40B4-BE49-F238E27FC236}">
                <a16:creationId xmlns:a16="http://schemas.microsoft.com/office/drawing/2014/main" id="{A991E454-F4F3-3DE4-CA75-177FDF0AD0B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Enhanced Collaboration</a:t>
            </a:r>
          </a:p>
          <a:p>
            <a:pPr marL="0" lvl="1" indent="0">
              <a:buFont typeface="Arial" panose="020B0604020202020204" pitchFamily="34" charset="0"/>
              <a:buNone/>
            </a:pPr>
            <a:r>
              <a:rPr lang="en-US"/>
              <a:t>Microsoft Teams enables real-time sharing and discussion, reducing misunderstandings and aligning team goals effectively.</a:t>
            </a:r>
          </a:p>
          <a:p>
            <a:pPr marL="0" indent="0">
              <a:spcBef>
                <a:spcPts val="2500"/>
              </a:spcBef>
              <a:buFont typeface="Arial" panose="020B0604020202020204" pitchFamily="34" charset="0"/>
              <a:buNone/>
            </a:pPr>
            <a:r>
              <a:rPr lang="en-US" b="1"/>
              <a:t>Time Efficiency</a:t>
            </a:r>
          </a:p>
          <a:p>
            <a:pPr marL="0" lvl="1" indent="0">
              <a:buFont typeface="Arial" panose="020B0604020202020204" pitchFamily="34" charset="0"/>
              <a:buNone/>
            </a:pPr>
            <a:r>
              <a:rPr lang="en-US"/>
              <a:t>Teams minimizes lengthy emails and meetings by facilitating quick messaging and virtual meetings, boosting productivity.</a:t>
            </a:r>
          </a:p>
          <a:p>
            <a:pPr marL="0" indent="0">
              <a:spcBef>
                <a:spcPts val="2500"/>
              </a:spcBef>
              <a:buFont typeface="Arial" panose="020B0604020202020204" pitchFamily="34" charset="0"/>
              <a:buNone/>
            </a:pPr>
            <a:r>
              <a:rPr lang="en-US" b="1"/>
              <a:t>Accessibility and Inclusion</a:t>
            </a:r>
          </a:p>
          <a:p>
            <a:pPr marL="0" lvl="1" indent="0">
              <a:buFont typeface="Arial" panose="020B0604020202020204" pitchFamily="34" charset="0"/>
              <a:buNone/>
            </a:pPr>
            <a:r>
              <a:rPr lang="en-US"/>
              <a:t>Supports remote work, different shifts, and mobility challenges, ensuring inclusive communication and decision-making.</a:t>
            </a:r>
          </a:p>
          <a:p>
            <a:pPr marL="0" indent="0">
              <a:spcBef>
                <a:spcPts val="2500"/>
              </a:spcBef>
              <a:buFont typeface="Arial" panose="020B0604020202020204" pitchFamily="34" charset="0"/>
              <a:buNone/>
            </a:pPr>
            <a:r>
              <a:rPr lang="en-US" b="1"/>
              <a:t>Safety and Record Keeping</a:t>
            </a:r>
          </a:p>
          <a:p>
            <a:pPr marL="0" lvl="1" indent="0">
              <a:buFont typeface="Arial" panose="020B0604020202020204" pitchFamily="34" charset="0"/>
              <a:buNone/>
            </a:pPr>
            <a:r>
              <a:rPr lang="en-US"/>
              <a:t>Facilitates prompt sharing of safety info and securely stores conversations and files, aiding compliance and audits.</a:t>
            </a:r>
          </a:p>
        </p:txBody>
      </p:sp>
    </p:spTree>
    <p:extLst>
      <p:ext uri="{BB962C8B-B14F-4D97-AF65-F5344CB8AC3E}">
        <p14:creationId xmlns:p14="http://schemas.microsoft.com/office/powerpoint/2010/main" val="1946081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6145-88FF-8F15-E8F5-CD77391D5D5B}"/>
              </a:ext>
            </a:extLst>
          </p:cNvPr>
          <p:cNvSpPr>
            <a:spLocks noGrp="1"/>
          </p:cNvSpPr>
          <p:nvPr>
            <p:ph type="title"/>
          </p:nvPr>
        </p:nvSpPr>
        <p:spPr>
          <a:xfrm>
            <a:off x="612648" y="706802"/>
            <a:ext cx="4672584" cy="1269482"/>
          </a:xfrm>
        </p:spPr>
        <p:txBody>
          <a:bodyPr anchor="t">
            <a:normAutofit/>
          </a:bodyPr>
          <a:lstStyle/>
          <a:p>
            <a:r>
              <a:rPr lang="en-US" sz="2600"/>
              <a:t>Challenges and Limitations of Using Microsoft Teams</a:t>
            </a:r>
          </a:p>
        </p:txBody>
      </p:sp>
      <p:pic>
        <p:nvPicPr>
          <p:cNvPr id="5" name="Content Placeholder 4" descr="laptop computer and message symbol on screen">
            <a:extLst>
              <a:ext uri="{FF2B5EF4-FFF2-40B4-BE49-F238E27FC236}">
                <a16:creationId xmlns:a16="http://schemas.microsoft.com/office/drawing/2014/main" id="{5EBD07B7-CE00-4510-B632-62F8645C65BA}"/>
              </a:ext>
            </a:extLst>
          </p:cNvPr>
          <p:cNvPicPr>
            <a:picLocks noGrp="1" noChangeAspect="1"/>
          </p:cNvPicPr>
          <p:nvPr>
            <p:ph type="pic" sz="quarter" idx="13"/>
          </p:nvPr>
        </p:nvPicPr>
        <p:blipFill>
          <a:blip r:embed="rId3"/>
          <a:srcRect l="23128" r="-2"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F4545E53-7FEC-EC21-9954-515D69D70F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Information Overload</a:t>
            </a:r>
          </a:p>
          <a:p>
            <a:pPr marL="0" lvl="1" indent="0">
              <a:buFont typeface="Arial" panose="020B0604020202020204" pitchFamily="34" charset="0"/>
              <a:buNone/>
            </a:pPr>
            <a:r>
              <a:rPr lang="en-US"/>
              <a:t>Excessive messages and alerts can overwhelm staff, complicating identification of important information and tasks.</a:t>
            </a:r>
          </a:p>
          <a:p>
            <a:pPr marL="0" indent="0">
              <a:spcBef>
                <a:spcPts val="2500"/>
              </a:spcBef>
              <a:buFont typeface="Arial" panose="020B0604020202020204" pitchFamily="34" charset="0"/>
              <a:buNone/>
            </a:pPr>
            <a:r>
              <a:rPr lang="en-US" b="1"/>
              <a:t>Need for Training</a:t>
            </a:r>
          </a:p>
          <a:p>
            <a:pPr marL="0" lvl="1" indent="0">
              <a:buFont typeface="Arial" panose="020B0604020202020204" pitchFamily="34" charset="0"/>
              <a:buNone/>
            </a:pPr>
            <a:r>
              <a:rPr lang="en-US"/>
              <a:t>Staff require proper training to confidently use Teams; lack of training can reduce tool effectiveness and adoption.</a:t>
            </a:r>
          </a:p>
          <a:p>
            <a:pPr marL="0" indent="0">
              <a:spcBef>
                <a:spcPts val="2500"/>
              </a:spcBef>
              <a:buFont typeface="Arial" panose="020B0604020202020204" pitchFamily="34" charset="0"/>
              <a:buNone/>
            </a:pPr>
            <a:r>
              <a:rPr lang="en-US" b="1"/>
              <a:t>Connectivity Limitations</a:t>
            </a:r>
          </a:p>
          <a:p>
            <a:pPr marL="0" lvl="1" indent="0">
              <a:buFont typeface="Arial" panose="020B0604020202020204" pitchFamily="34" charset="0"/>
              <a:buNone/>
            </a:pPr>
            <a:r>
              <a:rPr lang="en-US"/>
              <a:t>Poor internet access in remote areas disrupts communication and causes frustration among users.</a:t>
            </a:r>
          </a:p>
          <a:p>
            <a:pPr marL="0" indent="0">
              <a:spcBef>
                <a:spcPts val="2500"/>
              </a:spcBef>
              <a:buFont typeface="Arial" panose="020B0604020202020204" pitchFamily="34" charset="0"/>
              <a:buNone/>
            </a:pPr>
            <a:r>
              <a:rPr lang="en-US" b="1"/>
              <a:t>Data Protection Concerns</a:t>
            </a:r>
          </a:p>
          <a:p>
            <a:pPr marL="0" lvl="1" indent="0">
              <a:buFont typeface="Arial" panose="020B0604020202020204" pitchFamily="34" charset="0"/>
              <a:buNone/>
            </a:pPr>
            <a:r>
              <a:rPr lang="en-US"/>
              <a:t>Secure configuration and staff awareness are essential to protect sensitive information shared via Teams.</a:t>
            </a:r>
          </a:p>
        </p:txBody>
      </p:sp>
    </p:spTree>
    <p:extLst>
      <p:ext uri="{BB962C8B-B14F-4D97-AF65-F5344CB8AC3E}">
        <p14:creationId xmlns:p14="http://schemas.microsoft.com/office/powerpoint/2010/main" val="512575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DB25-A09A-21EC-98A8-36112E0333C9}"/>
              </a:ext>
            </a:extLst>
          </p:cNvPr>
          <p:cNvSpPr>
            <a:spLocks noGrp="1"/>
          </p:cNvSpPr>
          <p:nvPr>
            <p:ph type="title"/>
          </p:nvPr>
        </p:nvSpPr>
        <p:spPr>
          <a:xfrm>
            <a:off x="612647" y="475488"/>
            <a:ext cx="6858000" cy="932688"/>
          </a:xfrm>
        </p:spPr>
        <p:txBody>
          <a:bodyPr anchor="b">
            <a:normAutofit/>
          </a:bodyPr>
          <a:lstStyle/>
          <a:p>
            <a:r>
              <a:rPr lang="en-US"/>
              <a:t>Conclusion: Effectiveness of Microsoft Teams</a:t>
            </a:r>
          </a:p>
        </p:txBody>
      </p:sp>
      <p:sp>
        <p:nvSpPr>
          <p:cNvPr id="4" name="Content Placeholder 3">
            <a:extLst>
              <a:ext uri="{FF2B5EF4-FFF2-40B4-BE49-F238E27FC236}">
                <a16:creationId xmlns:a16="http://schemas.microsoft.com/office/drawing/2014/main" id="{78DB27A1-0F57-DCA5-1ED6-BC7A36B841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Unified Communication Platform</a:t>
            </a:r>
          </a:p>
          <a:p>
            <a:pPr marL="0" lvl="1" indent="0">
              <a:buFont typeface="Arial" panose="020B0604020202020204" pitchFamily="34" charset="0"/>
              <a:buNone/>
            </a:pPr>
            <a:r>
              <a:rPr lang="en-US"/>
              <a:t>Microsoft Teams integrates messaging, meetings, file sharing, and collaboration into a single secure platform to improve workplace communication.</a:t>
            </a:r>
          </a:p>
          <a:p>
            <a:pPr marL="0" indent="0">
              <a:spcBef>
                <a:spcPts val="2500"/>
              </a:spcBef>
              <a:buFont typeface="Arial" panose="020B0604020202020204" pitchFamily="34" charset="0"/>
              <a:buNone/>
            </a:pPr>
            <a:r>
              <a:rPr lang="en-US" b="1"/>
              <a:t>Health and Safety Benefits</a:t>
            </a:r>
          </a:p>
          <a:p>
            <a:pPr marL="0" lvl="1" indent="0">
              <a:buFont typeface="Arial" panose="020B0604020202020204" pitchFamily="34" charset="0"/>
              <a:buNone/>
            </a:pPr>
            <a:r>
              <a:rPr lang="en-US"/>
              <a:t>Teams enhances health and safety through timely information sharing, clear communication, and improved record keeping.</a:t>
            </a:r>
          </a:p>
          <a:p>
            <a:pPr marL="0" indent="0">
              <a:spcBef>
                <a:spcPts val="2500"/>
              </a:spcBef>
              <a:buFont typeface="Arial" panose="020B0604020202020204" pitchFamily="34" charset="0"/>
              <a:buNone/>
            </a:pPr>
            <a:r>
              <a:rPr lang="en-US" b="1"/>
              <a:t>Managing Challenges</a:t>
            </a:r>
          </a:p>
          <a:p>
            <a:pPr marL="0" lvl="1" indent="0">
              <a:buFont typeface="Arial" panose="020B0604020202020204" pitchFamily="34" charset="0"/>
              <a:buNone/>
            </a:pPr>
            <a:r>
              <a:rPr lang="en-US"/>
              <a:t>Challenges like information overload and training needs can be managed with clear policies and organisational support.</a:t>
            </a:r>
          </a:p>
          <a:p>
            <a:pPr marL="0" indent="0">
              <a:spcBef>
                <a:spcPts val="2500"/>
              </a:spcBef>
              <a:buFont typeface="Arial" panose="020B0604020202020204" pitchFamily="34" charset="0"/>
              <a:buNone/>
            </a:pPr>
            <a:r>
              <a:rPr lang="en-US" b="1"/>
              <a:t>Supports Modern Work Environments</a:t>
            </a:r>
          </a:p>
          <a:p>
            <a:pPr marL="0" lvl="1" indent="0">
              <a:buFont typeface="Arial" panose="020B0604020202020204" pitchFamily="34" charset="0"/>
              <a:buNone/>
            </a:pPr>
            <a:r>
              <a:rPr lang="en-US"/>
              <a:t>Microsoft Teams supports flexible working environments and helps organisations meet communication and productivity goals.</a:t>
            </a:r>
          </a:p>
        </p:txBody>
      </p:sp>
      <p:pic>
        <p:nvPicPr>
          <p:cNvPr id="5" name="Content Placeholder 4" descr="SEO CONCEPT">
            <a:extLst>
              <a:ext uri="{FF2B5EF4-FFF2-40B4-BE49-F238E27FC236}">
                <a16:creationId xmlns:a16="http://schemas.microsoft.com/office/drawing/2014/main" id="{045C35EE-EEF7-42D5-8498-92A1A0222CBC}"/>
              </a:ext>
            </a:extLst>
          </p:cNvPr>
          <p:cNvPicPr>
            <a:picLocks noGrp="1" noChangeAspect="1"/>
          </p:cNvPicPr>
          <p:nvPr>
            <p:ph type="pic" sz="quarter" idx="13"/>
          </p:nvPr>
        </p:nvPicPr>
        <p:blipFill>
          <a:blip r:embed="rId3"/>
          <a:srcRect l="29128" r="30963" b="-1"/>
          <a:stretch>
            <a:fillRect/>
          </a:stretch>
        </p:blipFill>
        <p:spPr>
          <a:xfrm>
            <a:off x="8091732" y="10"/>
            <a:ext cx="4100267" cy="6857990"/>
          </a:xfrm>
        </p:spPr>
      </p:pic>
    </p:spTree>
    <p:extLst>
      <p:ext uri="{BB962C8B-B14F-4D97-AF65-F5344CB8AC3E}">
        <p14:creationId xmlns:p14="http://schemas.microsoft.com/office/powerpoint/2010/main" val="35683510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EC20-7ADA-821C-70B7-D21F991FF449}"/>
              </a:ext>
            </a:extLst>
          </p:cNvPr>
          <p:cNvSpPr>
            <a:spLocks noGrp="1"/>
          </p:cNvSpPr>
          <p:nvPr>
            <p:ph type="title"/>
          </p:nvPr>
        </p:nvSpPr>
        <p:spPr>
          <a:xfrm>
            <a:off x="612648" y="706802"/>
            <a:ext cx="4672584" cy="1269482"/>
          </a:xfrm>
        </p:spPr>
        <p:txBody>
          <a:bodyPr anchor="t">
            <a:normAutofit/>
          </a:bodyPr>
          <a:lstStyle/>
          <a:p>
            <a:r>
              <a:rPr lang="en-US"/>
              <a:t>References and Further Reading</a:t>
            </a:r>
          </a:p>
        </p:txBody>
      </p:sp>
      <p:pic>
        <p:nvPicPr>
          <p:cNvPr id="5" name="Content Placeholder 4" descr="E-reader - Electronic Book technology 3d background with binary data flow">
            <a:extLst>
              <a:ext uri="{FF2B5EF4-FFF2-40B4-BE49-F238E27FC236}">
                <a16:creationId xmlns:a16="http://schemas.microsoft.com/office/drawing/2014/main" id="{D597E8DC-333E-4EAC-8D76-5E03ED546A6C}"/>
              </a:ext>
            </a:extLst>
          </p:cNvPr>
          <p:cNvPicPr>
            <a:picLocks noGrp="1" noChangeAspect="1"/>
          </p:cNvPicPr>
          <p:nvPr>
            <p:ph type="pic" sz="quarter" idx="13"/>
          </p:nvPr>
        </p:nvPicPr>
        <p:blipFill>
          <a:blip r:embed="rId3"/>
          <a:srcRect l="7445" r="6180"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379E5BAD-A896-8C0F-FBF2-7CB317C43F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Reputable Information Sources</a:t>
            </a:r>
          </a:p>
          <a:p>
            <a:pPr marL="0" lvl="1" indent="0">
              <a:buFont typeface="Arial" panose="020B0604020202020204" pitchFamily="34" charset="0"/>
              <a:buNone/>
            </a:pPr>
            <a:r>
              <a:rPr lang="en-US"/>
              <a:t>Using credible sources ensures the accuracy and professionalism of workplace communication guidance.</a:t>
            </a:r>
          </a:p>
          <a:p>
            <a:pPr marL="0" indent="0">
              <a:spcBef>
                <a:spcPts val="2500"/>
              </a:spcBef>
              <a:buFont typeface="Arial" panose="020B0604020202020204" pitchFamily="34" charset="0"/>
              <a:buNone/>
            </a:pPr>
            <a:r>
              <a:rPr lang="en-US" b="1"/>
              <a:t>Digital Collaboration Tools</a:t>
            </a:r>
          </a:p>
          <a:p>
            <a:pPr marL="0" lvl="1" indent="0">
              <a:buFont typeface="Arial" panose="020B0604020202020204" pitchFamily="34" charset="0"/>
              <a:buNone/>
            </a:pPr>
            <a:r>
              <a:rPr lang="en-US"/>
              <a:t>Microsoft Teams offers best practices for communication, collaboration, and security in workplaces.</a:t>
            </a:r>
          </a:p>
          <a:p>
            <a:pPr marL="0" indent="0">
              <a:spcBef>
                <a:spcPts val="2500"/>
              </a:spcBef>
              <a:buFont typeface="Arial" panose="020B0604020202020204" pitchFamily="34" charset="0"/>
              <a:buNone/>
            </a:pPr>
            <a:r>
              <a:rPr lang="en-US" b="1"/>
              <a:t>Workplace Communication Research</a:t>
            </a:r>
          </a:p>
          <a:p>
            <a:pPr marL="0" lvl="1" indent="0">
              <a:buFont typeface="Arial" panose="020B0604020202020204" pitchFamily="34" charset="0"/>
              <a:buNone/>
            </a:pPr>
            <a:r>
              <a:rPr lang="en-US"/>
              <a:t>CIPD research highlights the importance of effective communication and employee engagement.</a:t>
            </a:r>
          </a:p>
          <a:p>
            <a:pPr marL="0" indent="0">
              <a:spcBef>
                <a:spcPts val="2500"/>
              </a:spcBef>
              <a:buFont typeface="Arial" panose="020B0604020202020204" pitchFamily="34" charset="0"/>
              <a:buNone/>
            </a:pPr>
            <a:r>
              <a:rPr lang="en-US" b="1"/>
              <a:t>Health and Safety Communication</a:t>
            </a:r>
          </a:p>
          <a:p>
            <a:pPr marL="0" lvl="1" indent="0">
              <a:buFont typeface="Arial" panose="020B0604020202020204" pitchFamily="34" charset="0"/>
              <a:buNone/>
            </a:pPr>
            <a:r>
              <a:rPr lang="en-US"/>
              <a:t>Clear communication plays a vital role in reducing workplace risks and promoting safety.</a:t>
            </a:r>
          </a:p>
        </p:txBody>
      </p:sp>
    </p:spTree>
    <p:extLst>
      <p:ext uri="{BB962C8B-B14F-4D97-AF65-F5344CB8AC3E}">
        <p14:creationId xmlns:p14="http://schemas.microsoft.com/office/powerpoint/2010/main" val="26196261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v4" id="{36600640-D8E1-4357-AFEE-600C1C5161DD}" vid="{8FF2FB97-BFAE-4CE3-9E91-3EFC0FA5E1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Helena</vt:lpstr>
      <vt:lpstr>Staff Communications Using Microsoft Teams</vt:lpstr>
      <vt:lpstr>Using Microsoft Teams to Improve Staff Communication</vt:lpstr>
      <vt:lpstr>Presentation Overview and Context</vt:lpstr>
      <vt:lpstr>Introduction to Microsoft Teams as a Communication Tool</vt:lpstr>
      <vt:lpstr>Key Features Supporting Staff Communication</vt:lpstr>
      <vt:lpstr>Benefits of Microsoft Teams for Workplace Communication</vt:lpstr>
      <vt:lpstr>Challenges and Limitations of Using Microsoft Teams</vt:lpstr>
      <vt:lpstr>Conclusion: Effectiveness of Microsoft Teams</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Communications Using Microsoft Teams</dc:title>
  <dc:creator>2537473@student.uwtsd.ac.uk</dc:creator>
  <cp:lastModifiedBy>Nasreen Gulzar (2537473)</cp:lastModifiedBy>
  <cp:revision>1</cp:revision>
  <dcterms:modified xsi:type="dcterms:W3CDTF">2026-06-13T11:43:03Z</dcterms:modified>
</cp:coreProperties>
</file>