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5.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6.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7.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23"/>
  </p:notesMasterIdLst>
  <p:sldIdLst>
    <p:sldId id="256" r:id="rId2"/>
    <p:sldId id="257"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58" r:id="rId22"/>
  </p:sldIdLst>
  <p:sldSz cx="18288000" cy="10287000"/>
  <p:notesSz cx="6858000" cy="9144000"/>
  <p:embeddedFontLst>
    <p:embeddedFont>
      <p:font typeface="Lexend Deca" pitchFamily="2" charset="0"/>
      <p:regular r:id="rId2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80251" autoAdjust="0"/>
  </p:normalViewPr>
  <p:slideViewPr>
    <p:cSldViewPr>
      <p:cViewPr>
        <p:scale>
          <a:sx n="40" d="100"/>
          <a:sy n="40" d="100"/>
        </p:scale>
        <p:origin x="2514" y="72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26" Type="http://schemas.openxmlformats.org/officeDocument/2006/relationships/viewProps" Target="viewProps.xml" /><Relationship Id="rId3" Type="http://schemas.openxmlformats.org/officeDocument/2006/relationships/slide" Target="slides/slide2.xml" /><Relationship Id="rId21" Type="http://schemas.openxmlformats.org/officeDocument/2006/relationships/slide" Target="slides/slide20.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presProps" Target="presProps.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font" Target="fonts/font1.fntdata"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notesMaster" Target="notesMasters/notesMaster1.xml" /><Relationship Id="rId28" Type="http://schemas.openxmlformats.org/officeDocument/2006/relationships/tableStyles" Target="tableStyles.xml" /><Relationship Id="rId10" Type="http://schemas.openxmlformats.org/officeDocument/2006/relationships/slide" Target="slides/slide9.xml" /><Relationship Id="rId19" Type="http://schemas.openxmlformats.org/officeDocument/2006/relationships/slide" Target="slides/slide18.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slide" Target="slides/slide21.xml" /><Relationship Id="rId27" Type="http://schemas.openxmlformats.org/officeDocument/2006/relationships/theme" Target="theme/theme1.xml" /></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6F26389-0619-41D6-BCE7-1A59042158A3}" type="doc">
      <dgm:prSet loTypeId="urn:microsoft.com/office/officeart/2005/8/layout/vProcess5" loCatId="process" qsTypeId="urn:microsoft.com/office/officeart/2005/8/quickstyle/simple1" qsCatId="simple" csTypeId="urn:microsoft.com/office/officeart/2005/8/colors/colorful5" csCatId="colorful"/>
      <dgm:spPr/>
      <dgm:t>
        <a:bodyPr/>
        <a:lstStyle/>
        <a:p>
          <a:endParaRPr lang="en-GB"/>
        </a:p>
      </dgm:t>
    </dgm:pt>
    <dgm:pt modelId="{AA5A59F8-0066-400C-8463-7FD24F95C376}">
      <dgm:prSet custT="1"/>
      <dgm:spPr/>
      <dgm:t>
        <a:bodyPr/>
        <a:lstStyle/>
        <a:p>
          <a:pPr rtl="0"/>
          <a:r>
            <a:rPr lang="en-GB" sz="2800" dirty="0">
              <a:solidFill>
                <a:schemeClr val="tx1"/>
              </a:solidFill>
            </a:rPr>
            <a:t>Planning: The primary function of a manager is to set goals for individual employees, organisations or departments. </a:t>
          </a:r>
        </a:p>
      </dgm:t>
    </dgm:pt>
    <dgm:pt modelId="{A3D1FD97-F523-4E7D-A7DA-86F7C85BFA9E}" type="parTrans" cxnId="{313E5A19-1BA6-4A72-BC5C-66503D8D7FC1}">
      <dgm:prSet/>
      <dgm:spPr/>
      <dgm:t>
        <a:bodyPr/>
        <a:lstStyle/>
        <a:p>
          <a:endParaRPr lang="en-GB"/>
        </a:p>
      </dgm:t>
    </dgm:pt>
    <dgm:pt modelId="{222238B2-3475-4840-93CA-5323B9ACF4FA}" type="sibTrans" cxnId="{313E5A19-1BA6-4A72-BC5C-66503D8D7FC1}">
      <dgm:prSet custT="1"/>
      <dgm:spPr/>
      <dgm:t>
        <a:bodyPr/>
        <a:lstStyle/>
        <a:p>
          <a:endParaRPr lang="en-GB" sz="2800">
            <a:solidFill>
              <a:schemeClr val="tx1"/>
            </a:solidFill>
          </a:endParaRPr>
        </a:p>
      </dgm:t>
    </dgm:pt>
    <dgm:pt modelId="{A4032CFA-D753-4E2A-B235-ECDE50D513FF}">
      <dgm:prSet custT="1"/>
      <dgm:spPr/>
      <dgm:t>
        <a:bodyPr/>
        <a:lstStyle/>
        <a:p>
          <a:pPr rtl="0"/>
          <a:r>
            <a:rPr lang="en-GB" sz="2800">
              <a:solidFill>
                <a:schemeClr val="tx1"/>
              </a:solidFill>
            </a:rPr>
            <a:t>Organising: The second task relates to delegation of tasks to appropriate people through effective skill mapping (Amanawa and Adedeji, 2022, p. 13). </a:t>
          </a:r>
        </a:p>
      </dgm:t>
    </dgm:pt>
    <dgm:pt modelId="{09E015A4-61C6-4D30-B678-7F8E3F40E6A9}" type="parTrans" cxnId="{CC9A05EF-9A44-4F0C-967C-5B210CDDB88A}">
      <dgm:prSet/>
      <dgm:spPr/>
      <dgm:t>
        <a:bodyPr/>
        <a:lstStyle/>
        <a:p>
          <a:endParaRPr lang="en-GB"/>
        </a:p>
      </dgm:t>
    </dgm:pt>
    <dgm:pt modelId="{676396A9-8C24-4A95-B142-979CD75796E5}" type="sibTrans" cxnId="{CC9A05EF-9A44-4F0C-967C-5B210CDDB88A}">
      <dgm:prSet custT="1"/>
      <dgm:spPr/>
      <dgm:t>
        <a:bodyPr/>
        <a:lstStyle/>
        <a:p>
          <a:endParaRPr lang="en-GB" sz="2800">
            <a:solidFill>
              <a:schemeClr val="tx1"/>
            </a:solidFill>
          </a:endParaRPr>
        </a:p>
      </dgm:t>
    </dgm:pt>
    <dgm:pt modelId="{E1DD7641-5682-4FD2-ABB1-AD598895C923}">
      <dgm:prSet custT="1"/>
      <dgm:spPr/>
      <dgm:t>
        <a:bodyPr/>
        <a:lstStyle/>
        <a:p>
          <a:pPr rtl="0"/>
          <a:r>
            <a:rPr lang="en-GB" sz="2800">
              <a:solidFill>
                <a:schemeClr val="tx1"/>
              </a:solidFill>
            </a:rPr>
            <a:t>Commanding: The concerned function relates to monitoring of activities and their progression and maintaining personnel activities. </a:t>
          </a:r>
        </a:p>
      </dgm:t>
    </dgm:pt>
    <dgm:pt modelId="{A1D278F6-F2A5-45BF-8C3D-0822677125A3}" type="parTrans" cxnId="{430906F7-61FD-4031-8287-CD0AD45EFA5A}">
      <dgm:prSet/>
      <dgm:spPr/>
      <dgm:t>
        <a:bodyPr/>
        <a:lstStyle/>
        <a:p>
          <a:endParaRPr lang="en-GB"/>
        </a:p>
      </dgm:t>
    </dgm:pt>
    <dgm:pt modelId="{60A5718A-1CAA-4385-AA15-C408F35B86DC}" type="sibTrans" cxnId="{430906F7-61FD-4031-8287-CD0AD45EFA5A}">
      <dgm:prSet/>
      <dgm:spPr/>
      <dgm:t>
        <a:bodyPr/>
        <a:lstStyle/>
        <a:p>
          <a:endParaRPr lang="en-GB"/>
        </a:p>
      </dgm:t>
    </dgm:pt>
    <dgm:pt modelId="{508AE20A-D9BE-4371-A0F2-46286809FEDD}" type="pres">
      <dgm:prSet presAssocID="{06F26389-0619-41D6-BCE7-1A59042158A3}" presName="outerComposite" presStyleCnt="0">
        <dgm:presLayoutVars>
          <dgm:chMax val="5"/>
          <dgm:dir/>
          <dgm:resizeHandles val="exact"/>
        </dgm:presLayoutVars>
      </dgm:prSet>
      <dgm:spPr/>
    </dgm:pt>
    <dgm:pt modelId="{08904706-CB10-4BC9-A8BD-EFBC23AA5661}" type="pres">
      <dgm:prSet presAssocID="{06F26389-0619-41D6-BCE7-1A59042158A3}" presName="dummyMaxCanvas" presStyleCnt="0">
        <dgm:presLayoutVars/>
      </dgm:prSet>
      <dgm:spPr/>
    </dgm:pt>
    <dgm:pt modelId="{AE7BBFE3-2A61-42BC-A36D-3A21F5391025}" type="pres">
      <dgm:prSet presAssocID="{06F26389-0619-41D6-BCE7-1A59042158A3}" presName="ThreeNodes_1" presStyleLbl="node1" presStyleIdx="0" presStyleCnt="3">
        <dgm:presLayoutVars>
          <dgm:bulletEnabled val="1"/>
        </dgm:presLayoutVars>
      </dgm:prSet>
      <dgm:spPr/>
    </dgm:pt>
    <dgm:pt modelId="{97C6937B-BB62-4905-B6F6-DFB6EF594CE9}" type="pres">
      <dgm:prSet presAssocID="{06F26389-0619-41D6-BCE7-1A59042158A3}" presName="ThreeNodes_2" presStyleLbl="node1" presStyleIdx="1" presStyleCnt="3">
        <dgm:presLayoutVars>
          <dgm:bulletEnabled val="1"/>
        </dgm:presLayoutVars>
      </dgm:prSet>
      <dgm:spPr/>
    </dgm:pt>
    <dgm:pt modelId="{36CFEE57-2954-4935-9530-E867ADD1E0D8}" type="pres">
      <dgm:prSet presAssocID="{06F26389-0619-41D6-BCE7-1A59042158A3}" presName="ThreeNodes_3" presStyleLbl="node1" presStyleIdx="2" presStyleCnt="3">
        <dgm:presLayoutVars>
          <dgm:bulletEnabled val="1"/>
        </dgm:presLayoutVars>
      </dgm:prSet>
      <dgm:spPr/>
    </dgm:pt>
    <dgm:pt modelId="{6F8A8737-205F-4854-919E-4879D4618691}" type="pres">
      <dgm:prSet presAssocID="{06F26389-0619-41D6-BCE7-1A59042158A3}" presName="ThreeConn_1-2" presStyleLbl="fgAccFollowNode1" presStyleIdx="0" presStyleCnt="2">
        <dgm:presLayoutVars>
          <dgm:bulletEnabled val="1"/>
        </dgm:presLayoutVars>
      </dgm:prSet>
      <dgm:spPr/>
    </dgm:pt>
    <dgm:pt modelId="{81894D58-F620-47FD-892B-8E9AF717466E}" type="pres">
      <dgm:prSet presAssocID="{06F26389-0619-41D6-BCE7-1A59042158A3}" presName="ThreeConn_2-3" presStyleLbl="fgAccFollowNode1" presStyleIdx="1" presStyleCnt="2">
        <dgm:presLayoutVars>
          <dgm:bulletEnabled val="1"/>
        </dgm:presLayoutVars>
      </dgm:prSet>
      <dgm:spPr/>
    </dgm:pt>
    <dgm:pt modelId="{12F7F2B3-3F53-4A5F-A73E-3638C3B8FB27}" type="pres">
      <dgm:prSet presAssocID="{06F26389-0619-41D6-BCE7-1A59042158A3}" presName="ThreeNodes_1_text" presStyleLbl="node1" presStyleIdx="2" presStyleCnt="3">
        <dgm:presLayoutVars>
          <dgm:bulletEnabled val="1"/>
        </dgm:presLayoutVars>
      </dgm:prSet>
      <dgm:spPr/>
    </dgm:pt>
    <dgm:pt modelId="{AF7ABE6C-8426-401D-826C-97E4CB78E397}" type="pres">
      <dgm:prSet presAssocID="{06F26389-0619-41D6-BCE7-1A59042158A3}" presName="ThreeNodes_2_text" presStyleLbl="node1" presStyleIdx="2" presStyleCnt="3">
        <dgm:presLayoutVars>
          <dgm:bulletEnabled val="1"/>
        </dgm:presLayoutVars>
      </dgm:prSet>
      <dgm:spPr/>
    </dgm:pt>
    <dgm:pt modelId="{E33C5592-B841-451D-BB0D-F59D014BE032}" type="pres">
      <dgm:prSet presAssocID="{06F26389-0619-41D6-BCE7-1A59042158A3}" presName="ThreeNodes_3_text" presStyleLbl="node1" presStyleIdx="2" presStyleCnt="3">
        <dgm:presLayoutVars>
          <dgm:bulletEnabled val="1"/>
        </dgm:presLayoutVars>
      </dgm:prSet>
      <dgm:spPr/>
    </dgm:pt>
  </dgm:ptLst>
  <dgm:cxnLst>
    <dgm:cxn modelId="{2FB4D213-7A6B-47D0-803E-6892873ABD6B}" type="presOf" srcId="{A4032CFA-D753-4E2A-B235-ECDE50D513FF}" destId="{97C6937B-BB62-4905-B6F6-DFB6EF594CE9}" srcOrd="0" destOrd="0" presId="urn:microsoft.com/office/officeart/2005/8/layout/vProcess5"/>
    <dgm:cxn modelId="{313E5A19-1BA6-4A72-BC5C-66503D8D7FC1}" srcId="{06F26389-0619-41D6-BCE7-1A59042158A3}" destId="{AA5A59F8-0066-400C-8463-7FD24F95C376}" srcOrd="0" destOrd="0" parTransId="{A3D1FD97-F523-4E7D-A7DA-86F7C85BFA9E}" sibTransId="{222238B2-3475-4840-93CA-5323B9ACF4FA}"/>
    <dgm:cxn modelId="{666E701D-7DC2-4714-ABDF-138CF773DEA8}" type="presOf" srcId="{A4032CFA-D753-4E2A-B235-ECDE50D513FF}" destId="{AF7ABE6C-8426-401D-826C-97E4CB78E397}" srcOrd="1" destOrd="0" presId="urn:microsoft.com/office/officeart/2005/8/layout/vProcess5"/>
    <dgm:cxn modelId="{3F87044D-B23F-487C-9DDD-DBD0DB27AFBE}" type="presOf" srcId="{AA5A59F8-0066-400C-8463-7FD24F95C376}" destId="{AE7BBFE3-2A61-42BC-A36D-3A21F5391025}" srcOrd="0" destOrd="0" presId="urn:microsoft.com/office/officeart/2005/8/layout/vProcess5"/>
    <dgm:cxn modelId="{EA789A97-FFB8-4212-81F7-398518545138}" type="presOf" srcId="{E1DD7641-5682-4FD2-ABB1-AD598895C923}" destId="{36CFEE57-2954-4935-9530-E867ADD1E0D8}" srcOrd="0" destOrd="0" presId="urn:microsoft.com/office/officeart/2005/8/layout/vProcess5"/>
    <dgm:cxn modelId="{692E2CA7-A651-4AEF-B037-190C3BE25464}" type="presOf" srcId="{E1DD7641-5682-4FD2-ABB1-AD598895C923}" destId="{E33C5592-B841-451D-BB0D-F59D014BE032}" srcOrd="1" destOrd="0" presId="urn:microsoft.com/office/officeart/2005/8/layout/vProcess5"/>
    <dgm:cxn modelId="{7E3B40CE-0299-4CAD-9392-6EB7F87C11D6}" type="presOf" srcId="{676396A9-8C24-4A95-B142-979CD75796E5}" destId="{81894D58-F620-47FD-892B-8E9AF717466E}" srcOrd="0" destOrd="0" presId="urn:microsoft.com/office/officeart/2005/8/layout/vProcess5"/>
    <dgm:cxn modelId="{22959BDB-F007-4534-B8B8-A2DA2785F04E}" type="presOf" srcId="{06F26389-0619-41D6-BCE7-1A59042158A3}" destId="{508AE20A-D9BE-4371-A0F2-46286809FEDD}" srcOrd="0" destOrd="0" presId="urn:microsoft.com/office/officeart/2005/8/layout/vProcess5"/>
    <dgm:cxn modelId="{FAFD50E1-5488-4F1E-9A9E-6CB6ACA0F8AA}" type="presOf" srcId="{222238B2-3475-4840-93CA-5323B9ACF4FA}" destId="{6F8A8737-205F-4854-919E-4879D4618691}" srcOrd="0" destOrd="0" presId="urn:microsoft.com/office/officeart/2005/8/layout/vProcess5"/>
    <dgm:cxn modelId="{CC9A05EF-9A44-4F0C-967C-5B210CDDB88A}" srcId="{06F26389-0619-41D6-BCE7-1A59042158A3}" destId="{A4032CFA-D753-4E2A-B235-ECDE50D513FF}" srcOrd="1" destOrd="0" parTransId="{09E015A4-61C6-4D30-B678-7F8E3F40E6A9}" sibTransId="{676396A9-8C24-4A95-B142-979CD75796E5}"/>
    <dgm:cxn modelId="{430906F7-61FD-4031-8287-CD0AD45EFA5A}" srcId="{06F26389-0619-41D6-BCE7-1A59042158A3}" destId="{E1DD7641-5682-4FD2-ABB1-AD598895C923}" srcOrd="2" destOrd="0" parTransId="{A1D278F6-F2A5-45BF-8C3D-0822677125A3}" sibTransId="{60A5718A-1CAA-4385-AA15-C408F35B86DC}"/>
    <dgm:cxn modelId="{ED0D06FB-BF06-4481-AC19-E65A056E32B3}" type="presOf" srcId="{AA5A59F8-0066-400C-8463-7FD24F95C376}" destId="{12F7F2B3-3F53-4A5F-A73E-3638C3B8FB27}" srcOrd="1" destOrd="0" presId="urn:microsoft.com/office/officeart/2005/8/layout/vProcess5"/>
    <dgm:cxn modelId="{5B9CDA23-8286-4304-890E-537A92E0156A}" type="presParOf" srcId="{508AE20A-D9BE-4371-A0F2-46286809FEDD}" destId="{08904706-CB10-4BC9-A8BD-EFBC23AA5661}" srcOrd="0" destOrd="0" presId="urn:microsoft.com/office/officeart/2005/8/layout/vProcess5"/>
    <dgm:cxn modelId="{B120A31E-4E23-4CC8-AD49-6516C8373F8A}" type="presParOf" srcId="{508AE20A-D9BE-4371-A0F2-46286809FEDD}" destId="{AE7BBFE3-2A61-42BC-A36D-3A21F5391025}" srcOrd="1" destOrd="0" presId="urn:microsoft.com/office/officeart/2005/8/layout/vProcess5"/>
    <dgm:cxn modelId="{3337D072-4B55-4053-B45C-7DE4DA2ACADA}" type="presParOf" srcId="{508AE20A-D9BE-4371-A0F2-46286809FEDD}" destId="{97C6937B-BB62-4905-B6F6-DFB6EF594CE9}" srcOrd="2" destOrd="0" presId="urn:microsoft.com/office/officeart/2005/8/layout/vProcess5"/>
    <dgm:cxn modelId="{087A5516-2E6C-466E-B2C9-848652F5CB32}" type="presParOf" srcId="{508AE20A-D9BE-4371-A0F2-46286809FEDD}" destId="{36CFEE57-2954-4935-9530-E867ADD1E0D8}" srcOrd="3" destOrd="0" presId="urn:microsoft.com/office/officeart/2005/8/layout/vProcess5"/>
    <dgm:cxn modelId="{5E69DEBD-24A1-41EC-B9B5-D6405885DF5D}" type="presParOf" srcId="{508AE20A-D9BE-4371-A0F2-46286809FEDD}" destId="{6F8A8737-205F-4854-919E-4879D4618691}" srcOrd="4" destOrd="0" presId="urn:microsoft.com/office/officeart/2005/8/layout/vProcess5"/>
    <dgm:cxn modelId="{B7A88B55-EDB8-4890-A55D-17914F579379}" type="presParOf" srcId="{508AE20A-D9BE-4371-A0F2-46286809FEDD}" destId="{81894D58-F620-47FD-892B-8E9AF717466E}" srcOrd="5" destOrd="0" presId="urn:microsoft.com/office/officeart/2005/8/layout/vProcess5"/>
    <dgm:cxn modelId="{0EA9B07C-D933-4355-B84E-E81C814DA677}" type="presParOf" srcId="{508AE20A-D9BE-4371-A0F2-46286809FEDD}" destId="{12F7F2B3-3F53-4A5F-A73E-3638C3B8FB27}" srcOrd="6" destOrd="0" presId="urn:microsoft.com/office/officeart/2005/8/layout/vProcess5"/>
    <dgm:cxn modelId="{6DD7F1ED-D059-4C1B-99B0-BDF38BFA591B}" type="presParOf" srcId="{508AE20A-D9BE-4371-A0F2-46286809FEDD}" destId="{AF7ABE6C-8426-401D-826C-97E4CB78E397}" srcOrd="7" destOrd="0" presId="urn:microsoft.com/office/officeart/2005/8/layout/vProcess5"/>
    <dgm:cxn modelId="{ACCF2B49-EFBF-4769-BE32-A47D1EC30C7A}" type="presParOf" srcId="{508AE20A-D9BE-4371-A0F2-46286809FEDD}" destId="{E33C5592-B841-451D-BB0D-F59D014BE032}" srcOrd="8" destOrd="0" presId="urn:microsoft.com/office/officeart/2005/8/layout/vProcess5"/>
  </dgm:cxnLst>
  <dgm:bg/>
  <dgm:whole>
    <a:ln>
      <a:noFill/>
    </a:ln>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3959ABA-48DD-4212-88F1-C8409E6E3A18}" type="doc">
      <dgm:prSet loTypeId="urn:microsoft.com/office/officeart/2008/layout/VerticalCurvedList" loCatId="list" qsTypeId="urn:microsoft.com/office/officeart/2005/8/quickstyle/simple1" qsCatId="simple" csTypeId="urn:microsoft.com/office/officeart/2005/8/colors/colorful3" csCatId="colorful"/>
      <dgm:spPr/>
      <dgm:t>
        <a:bodyPr/>
        <a:lstStyle/>
        <a:p>
          <a:endParaRPr lang="en-GB"/>
        </a:p>
      </dgm:t>
    </dgm:pt>
    <dgm:pt modelId="{0A6913FA-C788-43A3-8DF8-59D1D5035722}">
      <dgm:prSet/>
      <dgm:spPr/>
      <dgm:t>
        <a:bodyPr/>
        <a:lstStyle/>
        <a:p>
          <a:pPr rtl="0"/>
          <a:r>
            <a:rPr lang="en-GB">
              <a:solidFill>
                <a:schemeClr val="tx1"/>
              </a:solidFill>
            </a:rPr>
            <a:t>Coordinating: It is the most important function of management as it enables the manager to amalgamate all activities and ensure progression towards shared goals. </a:t>
          </a:r>
        </a:p>
      </dgm:t>
    </dgm:pt>
    <dgm:pt modelId="{3067244B-FC27-4343-9CCB-6501CD5AA0D8}" type="parTrans" cxnId="{6ED996D5-82D2-4F6E-811F-3D683D750D15}">
      <dgm:prSet/>
      <dgm:spPr/>
      <dgm:t>
        <a:bodyPr/>
        <a:lstStyle/>
        <a:p>
          <a:endParaRPr lang="en-GB"/>
        </a:p>
      </dgm:t>
    </dgm:pt>
    <dgm:pt modelId="{C43AE263-2471-447D-84B0-8B060188A8F1}" type="sibTrans" cxnId="{6ED996D5-82D2-4F6E-811F-3D683D750D15}">
      <dgm:prSet/>
      <dgm:spPr/>
      <dgm:t>
        <a:bodyPr/>
        <a:lstStyle/>
        <a:p>
          <a:endParaRPr lang="en-GB">
            <a:solidFill>
              <a:schemeClr val="tx1"/>
            </a:solidFill>
          </a:endParaRPr>
        </a:p>
      </dgm:t>
    </dgm:pt>
    <dgm:pt modelId="{52DC0A3C-FDD4-4D42-BD4E-A94637506B30}">
      <dgm:prSet/>
      <dgm:spPr/>
      <dgm:t>
        <a:bodyPr/>
        <a:lstStyle/>
        <a:p>
          <a:pPr rtl="0"/>
          <a:r>
            <a:rPr lang="en-GB">
              <a:solidFill>
                <a:schemeClr val="tx1"/>
              </a:solidFill>
            </a:rPr>
            <a:t>Controlling: The function relates to setting targets, measuring their achievement, and planning actions to achieve remedial measures. </a:t>
          </a:r>
        </a:p>
      </dgm:t>
    </dgm:pt>
    <dgm:pt modelId="{36A60D61-AFDA-4FAF-88F0-FC901189521A}" type="parTrans" cxnId="{5E291886-2624-48E2-BECC-E4509DA09CE4}">
      <dgm:prSet/>
      <dgm:spPr/>
      <dgm:t>
        <a:bodyPr/>
        <a:lstStyle/>
        <a:p>
          <a:endParaRPr lang="en-GB"/>
        </a:p>
      </dgm:t>
    </dgm:pt>
    <dgm:pt modelId="{9A447353-4C53-495D-99B3-07D74B0FDCB5}" type="sibTrans" cxnId="{5E291886-2624-48E2-BECC-E4509DA09CE4}">
      <dgm:prSet/>
      <dgm:spPr/>
      <dgm:t>
        <a:bodyPr/>
        <a:lstStyle/>
        <a:p>
          <a:endParaRPr lang="en-GB"/>
        </a:p>
      </dgm:t>
    </dgm:pt>
    <dgm:pt modelId="{C8F73870-3965-4472-8242-278E79945927}" type="pres">
      <dgm:prSet presAssocID="{A3959ABA-48DD-4212-88F1-C8409E6E3A18}" presName="Name0" presStyleCnt="0">
        <dgm:presLayoutVars>
          <dgm:chMax val="7"/>
          <dgm:chPref val="7"/>
          <dgm:dir/>
        </dgm:presLayoutVars>
      </dgm:prSet>
      <dgm:spPr/>
    </dgm:pt>
    <dgm:pt modelId="{804BF2C2-F62B-4467-8608-109B46C35D20}" type="pres">
      <dgm:prSet presAssocID="{A3959ABA-48DD-4212-88F1-C8409E6E3A18}" presName="Name1" presStyleCnt="0"/>
      <dgm:spPr/>
    </dgm:pt>
    <dgm:pt modelId="{AF5663E5-BD37-452E-9C03-944C7D47DCE5}" type="pres">
      <dgm:prSet presAssocID="{A3959ABA-48DD-4212-88F1-C8409E6E3A18}" presName="cycle" presStyleCnt="0"/>
      <dgm:spPr/>
    </dgm:pt>
    <dgm:pt modelId="{37E76EE4-4A93-4826-BF29-4F6BA9710B91}" type="pres">
      <dgm:prSet presAssocID="{A3959ABA-48DD-4212-88F1-C8409E6E3A18}" presName="srcNode" presStyleLbl="node1" presStyleIdx="0" presStyleCnt="2"/>
      <dgm:spPr/>
    </dgm:pt>
    <dgm:pt modelId="{526254A9-47A8-4B86-B975-091E0E3F0393}" type="pres">
      <dgm:prSet presAssocID="{A3959ABA-48DD-4212-88F1-C8409E6E3A18}" presName="conn" presStyleLbl="parChTrans1D2" presStyleIdx="0" presStyleCnt="1"/>
      <dgm:spPr/>
    </dgm:pt>
    <dgm:pt modelId="{CA990612-7752-4395-9D1E-B7D00AB16279}" type="pres">
      <dgm:prSet presAssocID="{A3959ABA-48DD-4212-88F1-C8409E6E3A18}" presName="extraNode" presStyleLbl="node1" presStyleIdx="0" presStyleCnt="2"/>
      <dgm:spPr/>
    </dgm:pt>
    <dgm:pt modelId="{1CFF9D41-AA75-47F8-9C71-8C27C5A50258}" type="pres">
      <dgm:prSet presAssocID="{A3959ABA-48DD-4212-88F1-C8409E6E3A18}" presName="dstNode" presStyleLbl="node1" presStyleIdx="0" presStyleCnt="2"/>
      <dgm:spPr/>
    </dgm:pt>
    <dgm:pt modelId="{B2D1F516-1E15-4808-9AAF-F98BBFBDD9DE}" type="pres">
      <dgm:prSet presAssocID="{0A6913FA-C788-43A3-8DF8-59D1D5035722}" presName="text_1" presStyleLbl="node1" presStyleIdx="0" presStyleCnt="2">
        <dgm:presLayoutVars>
          <dgm:bulletEnabled val="1"/>
        </dgm:presLayoutVars>
      </dgm:prSet>
      <dgm:spPr/>
    </dgm:pt>
    <dgm:pt modelId="{A60D659C-1FED-47B7-A2F9-B963B48038EB}" type="pres">
      <dgm:prSet presAssocID="{0A6913FA-C788-43A3-8DF8-59D1D5035722}" presName="accent_1" presStyleCnt="0"/>
      <dgm:spPr/>
    </dgm:pt>
    <dgm:pt modelId="{1769FC3A-59D2-424D-9FA6-1F9C68B507CB}" type="pres">
      <dgm:prSet presAssocID="{0A6913FA-C788-43A3-8DF8-59D1D5035722}" presName="accentRepeatNode" presStyleLbl="solidFgAcc1" presStyleIdx="0" presStyleCnt="2"/>
      <dgm:spPr/>
    </dgm:pt>
    <dgm:pt modelId="{A78420AC-9425-476E-8363-54CD7C538D24}" type="pres">
      <dgm:prSet presAssocID="{52DC0A3C-FDD4-4D42-BD4E-A94637506B30}" presName="text_2" presStyleLbl="node1" presStyleIdx="1" presStyleCnt="2">
        <dgm:presLayoutVars>
          <dgm:bulletEnabled val="1"/>
        </dgm:presLayoutVars>
      </dgm:prSet>
      <dgm:spPr/>
    </dgm:pt>
    <dgm:pt modelId="{713DA4E8-73EF-4A67-BEC8-05DD3B0B05F2}" type="pres">
      <dgm:prSet presAssocID="{52DC0A3C-FDD4-4D42-BD4E-A94637506B30}" presName="accent_2" presStyleCnt="0"/>
      <dgm:spPr/>
    </dgm:pt>
    <dgm:pt modelId="{B2F6FD17-9FA9-425B-A853-1513157F82DB}" type="pres">
      <dgm:prSet presAssocID="{52DC0A3C-FDD4-4D42-BD4E-A94637506B30}" presName="accentRepeatNode" presStyleLbl="solidFgAcc1" presStyleIdx="1" presStyleCnt="2"/>
      <dgm:spPr/>
    </dgm:pt>
  </dgm:ptLst>
  <dgm:cxnLst>
    <dgm:cxn modelId="{A8218F26-460B-4004-A1AA-D859D24E2B43}" type="presOf" srcId="{0A6913FA-C788-43A3-8DF8-59D1D5035722}" destId="{B2D1F516-1E15-4808-9AAF-F98BBFBDD9DE}" srcOrd="0" destOrd="0" presId="urn:microsoft.com/office/officeart/2008/layout/VerticalCurvedList"/>
    <dgm:cxn modelId="{5E291886-2624-48E2-BECC-E4509DA09CE4}" srcId="{A3959ABA-48DD-4212-88F1-C8409E6E3A18}" destId="{52DC0A3C-FDD4-4D42-BD4E-A94637506B30}" srcOrd="1" destOrd="0" parTransId="{36A60D61-AFDA-4FAF-88F0-FC901189521A}" sibTransId="{9A447353-4C53-495D-99B3-07D74B0FDCB5}"/>
    <dgm:cxn modelId="{44DF778D-E7E7-45D4-983E-464417F7985E}" type="presOf" srcId="{A3959ABA-48DD-4212-88F1-C8409E6E3A18}" destId="{C8F73870-3965-4472-8242-278E79945927}" srcOrd="0" destOrd="0" presId="urn:microsoft.com/office/officeart/2008/layout/VerticalCurvedList"/>
    <dgm:cxn modelId="{27C254B6-AD8D-4179-8A62-559122BDFAC6}" type="presOf" srcId="{52DC0A3C-FDD4-4D42-BD4E-A94637506B30}" destId="{A78420AC-9425-476E-8363-54CD7C538D24}" srcOrd="0" destOrd="0" presId="urn:microsoft.com/office/officeart/2008/layout/VerticalCurvedList"/>
    <dgm:cxn modelId="{090BCCD0-B715-492A-925B-477FDEAF6962}" type="presOf" srcId="{C43AE263-2471-447D-84B0-8B060188A8F1}" destId="{526254A9-47A8-4B86-B975-091E0E3F0393}" srcOrd="0" destOrd="0" presId="urn:microsoft.com/office/officeart/2008/layout/VerticalCurvedList"/>
    <dgm:cxn modelId="{6ED996D5-82D2-4F6E-811F-3D683D750D15}" srcId="{A3959ABA-48DD-4212-88F1-C8409E6E3A18}" destId="{0A6913FA-C788-43A3-8DF8-59D1D5035722}" srcOrd="0" destOrd="0" parTransId="{3067244B-FC27-4343-9CCB-6501CD5AA0D8}" sibTransId="{C43AE263-2471-447D-84B0-8B060188A8F1}"/>
    <dgm:cxn modelId="{2176961B-01EE-410A-A088-416D46EB6848}" type="presParOf" srcId="{C8F73870-3965-4472-8242-278E79945927}" destId="{804BF2C2-F62B-4467-8608-109B46C35D20}" srcOrd="0" destOrd="0" presId="urn:microsoft.com/office/officeart/2008/layout/VerticalCurvedList"/>
    <dgm:cxn modelId="{440DE390-E63C-408E-A468-8EA9DF41CB9E}" type="presParOf" srcId="{804BF2C2-F62B-4467-8608-109B46C35D20}" destId="{AF5663E5-BD37-452E-9C03-944C7D47DCE5}" srcOrd="0" destOrd="0" presId="urn:microsoft.com/office/officeart/2008/layout/VerticalCurvedList"/>
    <dgm:cxn modelId="{B2E1F07C-E9B1-476A-8BBF-C69BD3004239}" type="presParOf" srcId="{AF5663E5-BD37-452E-9C03-944C7D47DCE5}" destId="{37E76EE4-4A93-4826-BF29-4F6BA9710B91}" srcOrd="0" destOrd="0" presId="urn:microsoft.com/office/officeart/2008/layout/VerticalCurvedList"/>
    <dgm:cxn modelId="{2F614410-263C-4554-9E38-76AF2A33C85F}" type="presParOf" srcId="{AF5663E5-BD37-452E-9C03-944C7D47DCE5}" destId="{526254A9-47A8-4B86-B975-091E0E3F0393}" srcOrd="1" destOrd="0" presId="urn:microsoft.com/office/officeart/2008/layout/VerticalCurvedList"/>
    <dgm:cxn modelId="{1A97B700-C836-4DD2-AF8D-C5323287732A}" type="presParOf" srcId="{AF5663E5-BD37-452E-9C03-944C7D47DCE5}" destId="{CA990612-7752-4395-9D1E-B7D00AB16279}" srcOrd="2" destOrd="0" presId="urn:microsoft.com/office/officeart/2008/layout/VerticalCurvedList"/>
    <dgm:cxn modelId="{1721B36D-9316-4B8E-BCFA-AB44EBFB0597}" type="presParOf" srcId="{AF5663E5-BD37-452E-9C03-944C7D47DCE5}" destId="{1CFF9D41-AA75-47F8-9C71-8C27C5A50258}" srcOrd="3" destOrd="0" presId="urn:microsoft.com/office/officeart/2008/layout/VerticalCurvedList"/>
    <dgm:cxn modelId="{6138906D-E151-43C3-A5B9-D8B6CDE694D2}" type="presParOf" srcId="{804BF2C2-F62B-4467-8608-109B46C35D20}" destId="{B2D1F516-1E15-4808-9AAF-F98BBFBDD9DE}" srcOrd="1" destOrd="0" presId="urn:microsoft.com/office/officeart/2008/layout/VerticalCurvedList"/>
    <dgm:cxn modelId="{7152BB8F-DBA4-4672-8353-3218A7735404}" type="presParOf" srcId="{804BF2C2-F62B-4467-8608-109B46C35D20}" destId="{A60D659C-1FED-47B7-A2F9-B963B48038EB}" srcOrd="2" destOrd="0" presId="urn:microsoft.com/office/officeart/2008/layout/VerticalCurvedList"/>
    <dgm:cxn modelId="{794C5C03-4D2B-4FB8-9A9C-4017020F2B86}" type="presParOf" srcId="{A60D659C-1FED-47B7-A2F9-B963B48038EB}" destId="{1769FC3A-59D2-424D-9FA6-1F9C68B507CB}" srcOrd="0" destOrd="0" presId="urn:microsoft.com/office/officeart/2008/layout/VerticalCurvedList"/>
    <dgm:cxn modelId="{99532AA0-9EC6-41AD-A4C3-22ABB30536C0}" type="presParOf" srcId="{804BF2C2-F62B-4467-8608-109B46C35D20}" destId="{A78420AC-9425-476E-8363-54CD7C538D24}" srcOrd="3" destOrd="0" presId="urn:microsoft.com/office/officeart/2008/layout/VerticalCurvedList"/>
    <dgm:cxn modelId="{B3DCF643-7608-493D-8E54-ECEF392A2C96}" type="presParOf" srcId="{804BF2C2-F62B-4467-8608-109B46C35D20}" destId="{713DA4E8-73EF-4A67-BEC8-05DD3B0B05F2}" srcOrd="4" destOrd="0" presId="urn:microsoft.com/office/officeart/2008/layout/VerticalCurvedList"/>
    <dgm:cxn modelId="{83D69945-3B0C-43E9-8696-35E9FA79EBEB}" type="presParOf" srcId="{713DA4E8-73EF-4A67-BEC8-05DD3B0B05F2}" destId="{B2F6FD17-9FA9-425B-A853-1513157F82DB}" srcOrd="0" destOrd="0" presId="urn:microsoft.com/office/officeart/2008/layout/VerticalCurvedList"/>
  </dgm:cxnLst>
  <dgm:bg/>
  <dgm:whole>
    <a:ln>
      <a:noFill/>
    </a:ln>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062F827-F998-43E0-8F0C-C07A3701FC50}" type="doc">
      <dgm:prSet loTypeId="urn:microsoft.com/office/officeart/2005/8/layout/process1" loCatId="process" qsTypeId="urn:microsoft.com/office/officeart/2005/8/quickstyle/simple1" qsCatId="simple" csTypeId="urn:microsoft.com/office/officeart/2005/8/colors/accent0_2" csCatId="mainScheme"/>
      <dgm:spPr/>
      <dgm:t>
        <a:bodyPr/>
        <a:lstStyle/>
        <a:p>
          <a:endParaRPr lang="en-GB"/>
        </a:p>
      </dgm:t>
    </dgm:pt>
    <dgm:pt modelId="{CBC3DB3B-B2CC-4394-90EC-72A2488BF4A1}">
      <dgm:prSet custT="1"/>
      <dgm:spPr/>
      <dgm:t>
        <a:bodyPr/>
        <a:lstStyle/>
        <a:p>
          <a:pPr rtl="0"/>
          <a:r>
            <a:rPr lang="en-GB" sz="2800">
              <a:solidFill>
                <a:schemeClr val="tx1"/>
              </a:solidFill>
            </a:rPr>
            <a:t>Managers need to engage in risk identification and adapting internal practices proactively with the external business environment trends.</a:t>
          </a:r>
        </a:p>
      </dgm:t>
    </dgm:pt>
    <dgm:pt modelId="{45FA0C53-980A-4E19-8A18-733B3F5A1A30}" type="parTrans" cxnId="{8B104493-E99D-483D-9971-572C86B2F916}">
      <dgm:prSet/>
      <dgm:spPr/>
      <dgm:t>
        <a:bodyPr/>
        <a:lstStyle/>
        <a:p>
          <a:endParaRPr lang="en-GB"/>
        </a:p>
      </dgm:t>
    </dgm:pt>
    <dgm:pt modelId="{C8E047B1-6C35-4867-B97D-BF4118883E4E}" type="sibTrans" cxnId="{8B104493-E99D-483D-9971-572C86B2F916}">
      <dgm:prSet custT="1"/>
      <dgm:spPr/>
      <dgm:t>
        <a:bodyPr/>
        <a:lstStyle/>
        <a:p>
          <a:endParaRPr lang="en-GB" sz="2800"/>
        </a:p>
      </dgm:t>
    </dgm:pt>
    <dgm:pt modelId="{D79764DC-3ABF-497F-855B-6002778EAA5D}">
      <dgm:prSet custT="1"/>
      <dgm:spPr/>
      <dgm:t>
        <a:bodyPr/>
        <a:lstStyle/>
        <a:p>
          <a:pPr rtl="0"/>
          <a:r>
            <a:rPr lang="en-GB" sz="2800" dirty="0">
              <a:solidFill>
                <a:schemeClr val="tx1"/>
              </a:solidFill>
            </a:rPr>
            <a:t>This relates to the premise of organising and commanding entrusting the management with both decisive and purpose-driven responsibilities. </a:t>
          </a:r>
        </a:p>
      </dgm:t>
    </dgm:pt>
    <dgm:pt modelId="{1DAD196D-B846-4CD3-B76C-9706C8296E48}" type="parTrans" cxnId="{9EE6A837-F986-4AA3-B0E1-6ADAD3DA0336}">
      <dgm:prSet/>
      <dgm:spPr/>
      <dgm:t>
        <a:bodyPr/>
        <a:lstStyle/>
        <a:p>
          <a:endParaRPr lang="en-GB"/>
        </a:p>
      </dgm:t>
    </dgm:pt>
    <dgm:pt modelId="{A9B6BD44-0AAE-4C6E-AB30-E3053657EE15}" type="sibTrans" cxnId="{9EE6A837-F986-4AA3-B0E1-6ADAD3DA0336}">
      <dgm:prSet/>
      <dgm:spPr/>
      <dgm:t>
        <a:bodyPr/>
        <a:lstStyle/>
        <a:p>
          <a:endParaRPr lang="en-GB"/>
        </a:p>
      </dgm:t>
    </dgm:pt>
    <dgm:pt modelId="{5D83BF08-A2A6-4410-A7D7-95FBD75AD53B}" type="pres">
      <dgm:prSet presAssocID="{7062F827-F998-43E0-8F0C-C07A3701FC50}" presName="Name0" presStyleCnt="0">
        <dgm:presLayoutVars>
          <dgm:dir/>
          <dgm:resizeHandles val="exact"/>
        </dgm:presLayoutVars>
      </dgm:prSet>
      <dgm:spPr/>
    </dgm:pt>
    <dgm:pt modelId="{260AA39D-89A3-4E3D-9EAD-1DA3A625449B}" type="pres">
      <dgm:prSet presAssocID="{CBC3DB3B-B2CC-4394-90EC-72A2488BF4A1}" presName="node" presStyleLbl="node1" presStyleIdx="0" presStyleCnt="2">
        <dgm:presLayoutVars>
          <dgm:bulletEnabled val="1"/>
        </dgm:presLayoutVars>
      </dgm:prSet>
      <dgm:spPr/>
    </dgm:pt>
    <dgm:pt modelId="{4465713C-9091-4AF8-A6B4-75EFC05E6B02}" type="pres">
      <dgm:prSet presAssocID="{C8E047B1-6C35-4867-B97D-BF4118883E4E}" presName="sibTrans" presStyleLbl="sibTrans2D1" presStyleIdx="0" presStyleCnt="1"/>
      <dgm:spPr/>
    </dgm:pt>
    <dgm:pt modelId="{616F523A-29DD-46CF-B3E2-5A3AF3627031}" type="pres">
      <dgm:prSet presAssocID="{C8E047B1-6C35-4867-B97D-BF4118883E4E}" presName="connectorText" presStyleLbl="sibTrans2D1" presStyleIdx="0" presStyleCnt="1"/>
      <dgm:spPr/>
    </dgm:pt>
    <dgm:pt modelId="{CC97FEB1-C2D6-4ED1-8ECC-989F8101A605}" type="pres">
      <dgm:prSet presAssocID="{D79764DC-3ABF-497F-855B-6002778EAA5D}" presName="node" presStyleLbl="node1" presStyleIdx="1" presStyleCnt="2">
        <dgm:presLayoutVars>
          <dgm:bulletEnabled val="1"/>
        </dgm:presLayoutVars>
      </dgm:prSet>
      <dgm:spPr/>
    </dgm:pt>
  </dgm:ptLst>
  <dgm:cxnLst>
    <dgm:cxn modelId="{D3C24407-A3DF-41C5-AFB9-1C44A26585C0}" type="presOf" srcId="{7062F827-F998-43E0-8F0C-C07A3701FC50}" destId="{5D83BF08-A2A6-4410-A7D7-95FBD75AD53B}" srcOrd="0" destOrd="0" presId="urn:microsoft.com/office/officeart/2005/8/layout/process1"/>
    <dgm:cxn modelId="{9EE6A837-F986-4AA3-B0E1-6ADAD3DA0336}" srcId="{7062F827-F998-43E0-8F0C-C07A3701FC50}" destId="{D79764DC-3ABF-497F-855B-6002778EAA5D}" srcOrd="1" destOrd="0" parTransId="{1DAD196D-B846-4CD3-B76C-9706C8296E48}" sibTransId="{A9B6BD44-0AAE-4C6E-AB30-E3053657EE15}"/>
    <dgm:cxn modelId="{7EC6043D-95D4-4777-A040-D341DE646D24}" type="presOf" srcId="{CBC3DB3B-B2CC-4394-90EC-72A2488BF4A1}" destId="{260AA39D-89A3-4E3D-9EAD-1DA3A625449B}" srcOrd="0" destOrd="0" presId="urn:microsoft.com/office/officeart/2005/8/layout/process1"/>
    <dgm:cxn modelId="{5D361175-E1C9-4935-9E2D-6AFB4241CBB9}" type="presOf" srcId="{C8E047B1-6C35-4867-B97D-BF4118883E4E}" destId="{4465713C-9091-4AF8-A6B4-75EFC05E6B02}" srcOrd="0" destOrd="0" presId="urn:microsoft.com/office/officeart/2005/8/layout/process1"/>
    <dgm:cxn modelId="{FC717491-1225-41A5-9FC3-6DD8BA949DF6}" type="presOf" srcId="{C8E047B1-6C35-4867-B97D-BF4118883E4E}" destId="{616F523A-29DD-46CF-B3E2-5A3AF3627031}" srcOrd="1" destOrd="0" presId="urn:microsoft.com/office/officeart/2005/8/layout/process1"/>
    <dgm:cxn modelId="{8B104493-E99D-483D-9971-572C86B2F916}" srcId="{7062F827-F998-43E0-8F0C-C07A3701FC50}" destId="{CBC3DB3B-B2CC-4394-90EC-72A2488BF4A1}" srcOrd="0" destOrd="0" parTransId="{45FA0C53-980A-4E19-8A18-733B3F5A1A30}" sibTransId="{C8E047B1-6C35-4867-B97D-BF4118883E4E}"/>
    <dgm:cxn modelId="{96587CB5-66AF-49F2-BBEE-F1E742C4CD06}" type="presOf" srcId="{D79764DC-3ABF-497F-855B-6002778EAA5D}" destId="{CC97FEB1-C2D6-4ED1-8ECC-989F8101A605}" srcOrd="0" destOrd="0" presId="urn:microsoft.com/office/officeart/2005/8/layout/process1"/>
    <dgm:cxn modelId="{0DB5981A-BFA9-4082-80E9-04E6E1259A51}" type="presParOf" srcId="{5D83BF08-A2A6-4410-A7D7-95FBD75AD53B}" destId="{260AA39D-89A3-4E3D-9EAD-1DA3A625449B}" srcOrd="0" destOrd="0" presId="urn:microsoft.com/office/officeart/2005/8/layout/process1"/>
    <dgm:cxn modelId="{5FD5300B-FBBF-4424-81E8-2483B219D8E4}" type="presParOf" srcId="{5D83BF08-A2A6-4410-A7D7-95FBD75AD53B}" destId="{4465713C-9091-4AF8-A6B4-75EFC05E6B02}" srcOrd="1" destOrd="0" presId="urn:microsoft.com/office/officeart/2005/8/layout/process1"/>
    <dgm:cxn modelId="{CE2DF43B-4D26-4B0B-973C-7E6DE367D770}" type="presParOf" srcId="{4465713C-9091-4AF8-A6B4-75EFC05E6B02}" destId="{616F523A-29DD-46CF-B3E2-5A3AF3627031}" srcOrd="0" destOrd="0" presId="urn:microsoft.com/office/officeart/2005/8/layout/process1"/>
    <dgm:cxn modelId="{EF8BD220-A24A-476C-B5EE-31E41CC72A1C}" type="presParOf" srcId="{5D83BF08-A2A6-4410-A7D7-95FBD75AD53B}" destId="{CC97FEB1-C2D6-4ED1-8ECC-989F8101A605}" srcOrd="2"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2FBEAC8-30CF-4A56-86DC-1A2D263A6583}" type="doc">
      <dgm:prSet loTypeId="urn:microsoft.com/office/officeart/2008/layout/VerticalCurvedList" loCatId="list" qsTypeId="urn:microsoft.com/office/officeart/2005/8/quickstyle/simple1" qsCatId="simple" csTypeId="urn:microsoft.com/office/officeart/2005/8/colors/colorful5" csCatId="colorful"/>
      <dgm:spPr/>
      <dgm:t>
        <a:bodyPr/>
        <a:lstStyle/>
        <a:p>
          <a:endParaRPr lang="en-GB"/>
        </a:p>
      </dgm:t>
    </dgm:pt>
    <dgm:pt modelId="{81211593-0EE3-4E9D-A16B-42400F2F588A}">
      <dgm:prSet/>
      <dgm:spPr/>
      <dgm:t>
        <a:bodyPr/>
        <a:lstStyle/>
        <a:p>
          <a:pPr rtl="0"/>
          <a:r>
            <a:rPr lang="en-GB">
              <a:solidFill>
                <a:schemeClr val="tx1"/>
              </a:solidFill>
            </a:rPr>
            <a:t>Reckitt Benckiser’s managers deploy resource management technologies to support their planning activities </a:t>
          </a:r>
        </a:p>
      </dgm:t>
    </dgm:pt>
    <dgm:pt modelId="{DEABC068-BDBF-4D33-8696-A526137B7570}" type="parTrans" cxnId="{79A1C702-77F3-4DA9-97DD-8FF5DBB558C7}">
      <dgm:prSet/>
      <dgm:spPr/>
      <dgm:t>
        <a:bodyPr/>
        <a:lstStyle/>
        <a:p>
          <a:endParaRPr lang="en-GB"/>
        </a:p>
      </dgm:t>
    </dgm:pt>
    <dgm:pt modelId="{28A8C8FF-BA9C-4F74-9BDC-B9E2B50D271A}" type="sibTrans" cxnId="{79A1C702-77F3-4DA9-97DD-8FF5DBB558C7}">
      <dgm:prSet/>
      <dgm:spPr/>
      <dgm:t>
        <a:bodyPr/>
        <a:lstStyle/>
        <a:p>
          <a:endParaRPr lang="en-GB">
            <a:solidFill>
              <a:schemeClr val="tx1"/>
            </a:solidFill>
          </a:endParaRPr>
        </a:p>
      </dgm:t>
    </dgm:pt>
    <dgm:pt modelId="{E9B2D944-4FA8-410F-9355-4803DC43033D}">
      <dgm:prSet/>
      <dgm:spPr/>
      <dgm:t>
        <a:bodyPr/>
        <a:lstStyle/>
        <a:p>
          <a:pPr rtl="0"/>
          <a:r>
            <a:rPr lang="en-GB">
              <a:solidFill>
                <a:schemeClr val="tx1"/>
              </a:solidFill>
            </a:rPr>
            <a:t>Close coordination with business vision and values support their planning imperatives   </a:t>
          </a:r>
        </a:p>
      </dgm:t>
    </dgm:pt>
    <dgm:pt modelId="{AA444CAB-59C4-4F90-87D4-84CCBCC2836E}" type="parTrans" cxnId="{17934D5F-9488-4C30-B605-86133C66BDA0}">
      <dgm:prSet/>
      <dgm:spPr/>
      <dgm:t>
        <a:bodyPr/>
        <a:lstStyle/>
        <a:p>
          <a:endParaRPr lang="en-GB"/>
        </a:p>
      </dgm:t>
    </dgm:pt>
    <dgm:pt modelId="{316B28EC-78C0-4F84-B045-CFE7051C12CE}" type="sibTrans" cxnId="{17934D5F-9488-4C30-B605-86133C66BDA0}">
      <dgm:prSet/>
      <dgm:spPr/>
      <dgm:t>
        <a:bodyPr/>
        <a:lstStyle/>
        <a:p>
          <a:endParaRPr lang="en-GB"/>
        </a:p>
      </dgm:t>
    </dgm:pt>
    <dgm:pt modelId="{EBB064B4-8261-49C7-86A6-BF1049857D93}" type="pres">
      <dgm:prSet presAssocID="{32FBEAC8-30CF-4A56-86DC-1A2D263A6583}" presName="Name0" presStyleCnt="0">
        <dgm:presLayoutVars>
          <dgm:chMax val="7"/>
          <dgm:chPref val="7"/>
          <dgm:dir/>
        </dgm:presLayoutVars>
      </dgm:prSet>
      <dgm:spPr/>
    </dgm:pt>
    <dgm:pt modelId="{098FD3F1-A068-4B40-B56C-481EC48B43DB}" type="pres">
      <dgm:prSet presAssocID="{32FBEAC8-30CF-4A56-86DC-1A2D263A6583}" presName="Name1" presStyleCnt="0"/>
      <dgm:spPr/>
    </dgm:pt>
    <dgm:pt modelId="{2C84517F-A182-4905-B8BD-694C95573631}" type="pres">
      <dgm:prSet presAssocID="{32FBEAC8-30CF-4A56-86DC-1A2D263A6583}" presName="cycle" presStyleCnt="0"/>
      <dgm:spPr/>
    </dgm:pt>
    <dgm:pt modelId="{4301D34D-5C06-4C10-9A4E-3CED562BF132}" type="pres">
      <dgm:prSet presAssocID="{32FBEAC8-30CF-4A56-86DC-1A2D263A6583}" presName="srcNode" presStyleLbl="node1" presStyleIdx="0" presStyleCnt="2"/>
      <dgm:spPr/>
    </dgm:pt>
    <dgm:pt modelId="{1AE47953-1C2E-41D5-895D-900FEC996035}" type="pres">
      <dgm:prSet presAssocID="{32FBEAC8-30CF-4A56-86DC-1A2D263A6583}" presName="conn" presStyleLbl="parChTrans1D2" presStyleIdx="0" presStyleCnt="1"/>
      <dgm:spPr/>
    </dgm:pt>
    <dgm:pt modelId="{9365B66E-083D-4016-A447-68C4DCBC7D98}" type="pres">
      <dgm:prSet presAssocID="{32FBEAC8-30CF-4A56-86DC-1A2D263A6583}" presName="extraNode" presStyleLbl="node1" presStyleIdx="0" presStyleCnt="2"/>
      <dgm:spPr/>
    </dgm:pt>
    <dgm:pt modelId="{BA808473-5A8B-41A9-9888-E021A48905D0}" type="pres">
      <dgm:prSet presAssocID="{32FBEAC8-30CF-4A56-86DC-1A2D263A6583}" presName="dstNode" presStyleLbl="node1" presStyleIdx="0" presStyleCnt="2"/>
      <dgm:spPr/>
    </dgm:pt>
    <dgm:pt modelId="{C2C9A108-EE25-4D89-93B9-AF501CB2D75E}" type="pres">
      <dgm:prSet presAssocID="{81211593-0EE3-4E9D-A16B-42400F2F588A}" presName="text_1" presStyleLbl="node1" presStyleIdx="0" presStyleCnt="2">
        <dgm:presLayoutVars>
          <dgm:bulletEnabled val="1"/>
        </dgm:presLayoutVars>
      </dgm:prSet>
      <dgm:spPr/>
    </dgm:pt>
    <dgm:pt modelId="{CD610224-EA98-46D8-9B36-BE08BC3CC930}" type="pres">
      <dgm:prSet presAssocID="{81211593-0EE3-4E9D-A16B-42400F2F588A}" presName="accent_1" presStyleCnt="0"/>
      <dgm:spPr/>
    </dgm:pt>
    <dgm:pt modelId="{1D71502E-0507-4397-A45F-539655AC0F39}" type="pres">
      <dgm:prSet presAssocID="{81211593-0EE3-4E9D-A16B-42400F2F588A}" presName="accentRepeatNode" presStyleLbl="solidFgAcc1" presStyleIdx="0" presStyleCnt="2"/>
      <dgm:spPr/>
    </dgm:pt>
    <dgm:pt modelId="{08D37391-AA22-4B0C-BEFB-060744E5C3C5}" type="pres">
      <dgm:prSet presAssocID="{E9B2D944-4FA8-410F-9355-4803DC43033D}" presName="text_2" presStyleLbl="node1" presStyleIdx="1" presStyleCnt="2">
        <dgm:presLayoutVars>
          <dgm:bulletEnabled val="1"/>
        </dgm:presLayoutVars>
      </dgm:prSet>
      <dgm:spPr/>
    </dgm:pt>
    <dgm:pt modelId="{595935B4-59B3-4CBE-A797-919B7E943121}" type="pres">
      <dgm:prSet presAssocID="{E9B2D944-4FA8-410F-9355-4803DC43033D}" presName="accent_2" presStyleCnt="0"/>
      <dgm:spPr/>
    </dgm:pt>
    <dgm:pt modelId="{A0B366D7-622E-42F7-A976-7814D862A57E}" type="pres">
      <dgm:prSet presAssocID="{E9B2D944-4FA8-410F-9355-4803DC43033D}" presName="accentRepeatNode" presStyleLbl="solidFgAcc1" presStyleIdx="1" presStyleCnt="2"/>
      <dgm:spPr/>
    </dgm:pt>
  </dgm:ptLst>
  <dgm:cxnLst>
    <dgm:cxn modelId="{79A1C702-77F3-4DA9-97DD-8FF5DBB558C7}" srcId="{32FBEAC8-30CF-4A56-86DC-1A2D263A6583}" destId="{81211593-0EE3-4E9D-A16B-42400F2F588A}" srcOrd="0" destOrd="0" parTransId="{DEABC068-BDBF-4D33-8696-A526137B7570}" sibTransId="{28A8C8FF-BA9C-4F74-9BDC-B9E2B50D271A}"/>
    <dgm:cxn modelId="{17934D5F-9488-4C30-B605-86133C66BDA0}" srcId="{32FBEAC8-30CF-4A56-86DC-1A2D263A6583}" destId="{E9B2D944-4FA8-410F-9355-4803DC43033D}" srcOrd="1" destOrd="0" parTransId="{AA444CAB-59C4-4F90-87D4-84CCBCC2836E}" sibTransId="{316B28EC-78C0-4F84-B045-CFE7051C12CE}"/>
    <dgm:cxn modelId="{70824A67-F83C-4FD8-A2CE-E5180ED4CE6D}" type="presOf" srcId="{32FBEAC8-30CF-4A56-86DC-1A2D263A6583}" destId="{EBB064B4-8261-49C7-86A6-BF1049857D93}" srcOrd="0" destOrd="0" presId="urn:microsoft.com/office/officeart/2008/layout/VerticalCurvedList"/>
    <dgm:cxn modelId="{D64C906F-D95D-440C-806D-12873BFEC16E}" type="presOf" srcId="{E9B2D944-4FA8-410F-9355-4803DC43033D}" destId="{08D37391-AA22-4B0C-BEFB-060744E5C3C5}" srcOrd="0" destOrd="0" presId="urn:microsoft.com/office/officeart/2008/layout/VerticalCurvedList"/>
    <dgm:cxn modelId="{4ACDA3D9-F2B8-4FB2-AF43-A36D300F03B4}" type="presOf" srcId="{81211593-0EE3-4E9D-A16B-42400F2F588A}" destId="{C2C9A108-EE25-4D89-93B9-AF501CB2D75E}" srcOrd="0" destOrd="0" presId="urn:microsoft.com/office/officeart/2008/layout/VerticalCurvedList"/>
    <dgm:cxn modelId="{ECA41BE7-795D-4663-B318-043DF20EDDE2}" type="presOf" srcId="{28A8C8FF-BA9C-4F74-9BDC-B9E2B50D271A}" destId="{1AE47953-1C2E-41D5-895D-900FEC996035}" srcOrd="0" destOrd="0" presId="urn:microsoft.com/office/officeart/2008/layout/VerticalCurvedList"/>
    <dgm:cxn modelId="{2D314A37-6B5C-4C74-BB6E-D45753EF4C41}" type="presParOf" srcId="{EBB064B4-8261-49C7-86A6-BF1049857D93}" destId="{098FD3F1-A068-4B40-B56C-481EC48B43DB}" srcOrd="0" destOrd="0" presId="urn:microsoft.com/office/officeart/2008/layout/VerticalCurvedList"/>
    <dgm:cxn modelId="{87511F42-0B01-46F9-8818-1114C3245EFF}" type="presParOf" srcId="{098FD3F1-A068-4B40-B56C-481EC48B43DB}" destId="{2C84517F-A182-4905-B8BD-694C95573631}" srcOrd="0" destOrd="0" presId="urn:microsoft.com/office/officeart/2008/layout/VerticalCurvedList"/>
    <dgm:cxn modelId="{78047FB8-DBE3-4BDF-9FEB-A4DD333BECFA}" type="presParOf" srcId="{2C84517F-A182-4905-B8BD-694C95573631}" destId="{4301D34D-5C06-4C10-9A4E-3CED562BF132}" srcOrd="0" destOrd="0" presId="urn:microsoft.com/office/officeart/2008/layout/VerticalCurvedList"/>
    <dgm:cxn modelId="{7492A7C6-C686-4B3B-BE64-B0BE18D29CBA}" type="presParOf" srcId="{2C84517F-A182-4905-B8BD-694C95573631}" destId="{1AE47953-1C2E-41D5-895D-900FEC996035}" srcOrd="1" destOrd="0" presId="urn:microsoft.com/office/officeart/2008/layout/VerticalCurvedList"/>
    <dgm:cxn modelId="{A6D2795F-5C30-4291-8DAC-566FB3E13697}" type="presParOf" srcId="{2C84517F-A182-4905-B8BD-694C95573631}" destId="{9365B66E-083D-4016-A447-68C4DCBC7D98}" srcOrd="2" destOrd="0" presId="urn:microsoft.com/office/officeart/2008/layout/VerticalCurvedList"/>
    <dgm:cxn modelId="{20D54A0A-6C72-4771-B38E-199AE2526DD8}" type="presParOf" srcId="{2C84517F-A182-4905-B8BD-694C95573631}" destId="{BA808473-5A8B-41A9-9888-E021A48905D0}" srcOrd="3" destOrd="0" presId="urn:microsoft.com/office/officeart/2008/layout/VerticalCurvedList"/>
    <dgm:cxn modelId="{8B1F73E9-B49D-48FC-85CC-658A31464DB6}" type="presParOf" srcId="{098FD3F1-A068-4B40-B56C-481EC48B43DB}" destId="{C2C9A108-EE25-4D89-93B9-AF501CB2D75E}" srcOrd="1" destOrd="0" presId="urn:microsoft.com/office/officeart/2008/layout/VerticalCurvedList"/>
    <dgm:cxn modelId="{01E83BC1-8A4A-4467-A23D-696C3BD1C6A0}" type="presParOf" srcId="{098FD3F1-A068-4B40-B56C-481EC48B43DB}" destId="{CD610224-EA98-46D8-9B36-BE08BC3CC930}" srcOrd="2" destOrd="0" presId="urn:microsoft.com/office/officeart/2008/layout/VerticalCurvedList"/>
    <dgm:cxn modelId="{0E1825CA-C9C5-4574-9B24-89034A96B92E}" type="presParOf" srcId="{CD610224-EA98-46D8-9B36-BE08BC3CC930}" destId="{1D71502E-0507-4397-A45F-539655AC0F39}" srcOrd="0" destOrd="0" presId="urn:microsoft.com/office/officeart/2008/layout/VerticalCurvedList"/>
    <dgm:cxn modelId="{1D68E026-816F-4BB6-84FF-98FCC1D75240}" type="presParOf" srcId="{098FD3F1-A068-4B40-B56C-481EC48B43DB}" destId="{08D37391-AA22-4B0C-BEFB-060744E5C3C5}" srcOrd="3" destOrd="0" presId="urn:microsoft.com/office/officeart/2008/layout/VerticalCurvedList"/>
    <dgm:cxn modelId="{7F6E7B4C-6638-431E-90C0-BA5E5B1B9114}" type="presParOf" srcId="{098FD3F1-A068-4B40-B56C-481EC48B43DB}" destId="{595935B4-59B3-4CBE-A797-919B7E943121}" srcOrd="4" destOrd="0" presId="urn:microsoft.com/office/officeart/2008/layout/VerticalCurvedList"/>
    <dgm:cxn modelId="{19625A79-AA06-4320-B9DE-AD3CE3EB25A2}" type="presParOf" srcId="{595935B4-59B3-4CBE-A797-919B7E943121}" destId="{A0B366D7-622E-42F7-A976-7814D862A57E}"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EAAC6EE-4944-45A1-B354-40EB660D1B75}" type="doc">
      <dgm:prSet loTypeId="urn:microsoft.com/office/officeart/2009/3/layout/SubStepProcess" loCatId="process" qsTypeId="urn:microsoft.com/office/officeart/2005/8/quickstyle/simple1" qsCatId="simple" csTypeId="urn:microsoft.com/office/officeart/2005/8/colors/colorful5" csCatId="colorful"/>
      <dgm:spPr/>
      <dgm:t>
        <a:bodyPr/>
        <a:lstStyle/>
        <a:p>
          <a:endParaRPr lang="en-GB"/>
        </a:p>
      </dgm:t>
    </dgm:pt>
    <dgm:pt modelId="{C143FBC6-B896-4909-B762-9260B9944F4D}">
      <dgm:prSet custT="1"/>
      <dgm:spPr/>
      <dgm:t>
        <a:bodyPr/>
        <a:lstStyle/>
        <a:p>
          <a:pPr rtl="0"/>
          <a:r>
            <a:rPr lang="en-GB" sz="2800">
              <a:solidFill>
                <a:schemeClr val="tx1"/>
              </a:solidFill>
            </a:rPr>
            <a:t>At Reckitt Benckiser organising function entails recruitment and skill-mapping </a:t>
          </a:r>
        </a:p>
      </dgm:t>
    </dgm:pt>
    <dgm:pt modelId="{2B8BB016-4DBA-4ECA-AE1C-D08568DC7FEC}" type="parTrans" cxnId="{138F90E4-EA27-4056-BFE1-595C56901838}">
      <dgm:prSet/>
      <dgm:spPr/>
      <dgm:t>
        <a:bodyPr/>
        <a:lstStyle/>
        <a:p>
          <a:endParaRPr lang="en-GB">
            <a:solidFill>
              <a:schemeClr val="tx1"/>
            </a:solidFill>
          </a:endParaRPr>
        </a:p>
      </dgm:t>
    </dgm:pt>
    <dgm:pt modelId="{CAA48497-EC4F-41AC-A678-59BFC98BBB68}" type="sibTrans" cxnId="{138F90E4-EA27-4056-BFE1-595C56901838}">
      <dgm:prSet/>
      <dgm:spPr/>
      <dgm:t>
        <a:bodyPr/>
        <a:lstStyle/>
        <a:p>
          <a:endParaRPr lang="en-GB">
            <a:solidFill>
              <a:schemeClr val="tx1"/>
            </a:solidFill>
          </a:endParaRPr>
        </a:p>
      </dgm:t>
    </dgm:pt>
    <dgm:pt modelId="{854D50BA-E152-4311-8E7F-A8A072BD0238}">
      <dgm:prSet custT="1"/>
      <dgm:spPr/>
      <dgm:t>
        <a:bodyPr/>
        <a:lstStyle/>
        <a:p>
          <a:pPr rtl="0"/>
          <a:r>
            <a:rPr lang="en-GB" sz="2800">
              <a:solidFill>
                <a:schemeClr val="tx1"/>
              </a:solidFill>
            </a:rPr>
            <a:t>The firm deploys culturally-fit and skill based assessments to factor in skill and organisational value needs to meet this function </a:t>
          </a:r>
        </a:p>
      </dgm:t>
    </dgm:pt>
    <dgm:pt modelId="{F0B0E81D-CB28-42C1-A75F-7C10E64E2D61}" type="parTrans" cxnId="{0E7F3F50-8F12-4E61-884F-EA08FB113A26}">
      <dgm:prSet/>
      <dgm:spPr/>
      <dgm:t>
        <a:bodyPr/>
        <a:lstStyle/>
        <a:p>
          <a:endParaRPr lang="en-GB">
            <a:solidFill>
              <a:schemeClr val="tx1"/>
            </a:solidFill>
          </a:endParaRPr>
        </a:p>
      </dgm:t>
    </dgm:pt>
    <dgm:pt modelId="{13D2F8F1-B193-45A2-84F0-B0CED5957301}" type="sibTrans" cxnId="{0E7F3F50-8F12-4E61-884F-EA08FB113A26}">
      <dgm:prSet/>
      <dgm:spPr/>
      <dgm:t>
        <a:bodyPr/>
        <a:lstStyle/>
        <a:p>
          <a:endParaRPr lang="en-GB">
            <a:solidFill>
              <a:schemeClr val="tx1"/>
            </a:solidFill>
          </a:endParaRPr>
        </a:p>
      </dgm:t>
    </dgm:pt>
    <dgm:pt modelId="{34564035-43F8-46BA-ACFA-21B1DAB6862F}" type="pres">
      <dgm:prSet presAssocID="{4EAAC6EE-4944-45A1-B354-40EB660D1B75}" presName="Name0" presStyleCnt="0">
        <dgm:presLayoutVars>
          <dgm:chMax val="7"/>
          <dgm:dir/>
          <dgm:animOne val="branch"/>
        </dgm:presLayoutVars>
      </dgm:prSet>
      <dgm:spPr/>
    </dgm:pt>
    <dgm:pt modelId="{13222792-15D9-4E5B-AC85-8FA4EE1FD5A4}" type="pres">
      <dgm:prSet presAssocID="{C143FBC6-B896-4909-B762-9260B9944F4D}" presName="parTx1" presStyleLbl="node1" presStyleIdx="0" presStyleCnt="2"/>
      <dgm:spPr/>
    </dgm:pt>
    <dgm:pt modelId="{E2DF78C4-B0A6-47F3-B2DE-621344AF100C}" type="pres">
      <dgm:prSet presAssocID="{854D50BA-E152-4311-8E7F-A8A072BD0238}" presName="parTx2" presStyleLbl="node1" presStyleIdx="1" presStyleCnt="2"/>
      <dgm:spPr/>
    </dgm:pt>
  </dgm:ptLst>
  <dgm:cxnLst>
    <dgm:cxn modelId="{0E7F3F50-8F12-4E61-884F-EA08FB113A26}" srcId="{4EAAC6EE-4944-45A1-B354-40EB660D1B75}" destId="{854D50BA-E152-4311-8E7F-A8A072BD0238}" srcOrd="1" destOrd="0" parTransId="{F0B0E81D-CB28-42C1-A75F-7C10E64E2D61}" sibTransId="{13D2F8F1-B193-45A2-84F0-B0CED5957301}"/>
    <dgm:cxn modelId="{290BAC50-C4DA-4E8A-9129-B7B4469EC40D}" type="presOf" srcId="{4EAAC6EE-4944-45A1-B354-40EB660D1B75}" destId="{34564035-43F8-46BA-ACFA-21B1DAB6862F}" srcOrd="0" destOrd="0" presId="urn:microsoft.com/office/officeart/2009/3/layout/SubStepProcess"/>
    <dgm:cxn modelId="{0BFCF09C-4F3E-4CD9-86D4-D138AB534588}" type="presOf" srcId="{C143FBC6-B896-4909-B762-9260B9944F4D}" destId="{13222792-15D9-4E5B-AC85-8FA4EE1FD5A4}" srcOrd="0" destOrd="0" presId="urn:microsoft.com/office/officeart/2009/3/layout/SubStepProcess"/>
    <dgm:cxn modelId="{F716D4B6-DE54-4008-915F-D9D0CBFDD6F1}" type="presOf" srcId="{854D50BA-E152-4311-8E7F-A8A072BD0238}" destId="{E2DF78C4-B0A6-47F3-B2DE-621344AF100C}" srcOrd="0" destOrd="0" presId="urn:microsoft.com/office/officeart/2009/3/layout/SubStepProcess"/>
    <dgm:cxn modelId="{138F90E4-EA27-4056-BFE1-595C56901838}" srcId="{4EAAC6EE-4944-45A1-B354-40EB660D1B75}" destId="{C143FBC6-B896-4909-B762-9260B9944F4D}" srcOrd="0" destOrd="0" parTransId="{2B8BB016-4DBA-4ECA-AE1C-D08568DC7FEC}" sibTransId="{CAA48497-EC4F-41AC-A678-59BFC98BBB68}"/>
    <dgm:cxn modelId="{5A859922-4301-4C17-9E41-E5FF9EA39FE4}" type="presParOf" srcId="{34564035-43F8-46BA-ACFA-21B1DAB6862F}" destId="{13222792-15D9-4E5B-AC85-8FA4EE1FD5A4}" srcOrd="0" destOrd="0" presId="urn:microsoft.com/office/officeart/2009/3/layout/SubStepProcess"/>
    <dgm:cxn modelId="{76B297B8-BC41-4B10-A1CC-DCEE970D4A45}" type="presParOf" srcId="{34564035-43F8-46BA-ACFA-21B1DAB6862F}" destId="{E2DF78C4-B0A6-47F3-B2DE-621344AF100C}" srcOrd="1" destOrd="0" presId="urn:microsoft.com/office/officeart/2009/3/layout/SubStep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5BCF032-A26D-4C35-859E-DC58D78059B4}" type="doc">
      <dgm:prSet loTypeId="urn:microsoft.com/office/officeart/2005/8/layout/hProcess9" loCatId="process" qsTypeId="urn:microsoft.com/office/officeart/2005/8/quickstyle/simple1" qsCatId="simple" csTypeId="urn:microsoft.com/office/officeart/2005/8/colors/colorful3" csCatId="colorful"/>
      <dgm:spPr/>
      <dgm:t>
        <a:bodyPr/>
        <a:lstStyle/>
        <a:p>
          <a:endParaRPr lang="en-GB"/>
        </a:p>
      </dgm:t>
    </dgm:pt>
    <dgm:pt modelId="{FB820109-C4DC-42D6-B66B-F1C21C7C447D}">
      <dgm:prSet custT="1"/>
      <dgm:spPr/>
      <dgm:t>
        <a:bodyPr/>
        <a:lstStyle/>
        <a:p>
          <a:pPr rtl="0"/>
          <a:r>
            <a:rPr lang="en-GB" sz="2800">
              <a:solidFill>
                <a:schemeClr val="tx1"/>
              </a:solidFill>
            </a:rPr>
            <a:t>The managers at Reckitt Benckiser reflect delegation of commanding to line managers </a:t>
          </a:r>
        </a:p>
      </dgm:t>
    </dgm:pt>
    <dgm:pt modelId="{06E10209-6585-4232-863A-5DB64F051721}" type="parTrans" cxnId="{3119B95B-3E19-46A6-925F-B1952ADB9A1E}">
      <dgm:prSet/>
      <dgm:spPr/>
      <dgm:t>
        <a:bodyPr/>
        <a:lstStyle/>
        <a:p>
          <a:endParaRPr lang="en-GB"/>
        </a:p>
      </dgm:t>
    </dgm:pt>
    <dgm:pt modelId="{C336A184-ED92-4FC8-B7A3-9F67F6004648}" type="sibTrans" cxnId="{3119B95B-3E19-46A6-925F-B1952ADB9A1E}">
      <dgm:prSet/>
      <dgm:spPr/>
      <dgm:t>
        <a:bodyPr/>
        <a:lstStyle/>
        <a:p>
          <a:endParaRPr lang="en-GB"/>
        </a:p>
      </dgm:t>
    </dgm:pt>
    <dgm:pt modelId="{50F74CE4-26AE-404F-B349-C12671BB151F}">
      <dgm:prSet custT="1"/>
      <dgm:spPr/>
      <dgm:t>
        <a:bodyPr/>
        <a:lstStyle/>
        <a:p>
          <a:pPr rtl="0"/>
          <a:r>
            <a:rPr lang="en-GB" sz="2800">
              <a:solidFill>
                <a:schemeClr val="tx1"/>
              </a:solidFill>
            </a:rPr>
            <a:t>The imperative of coordinating and controlling ensures functionality of various functions as a single unit </a:t>
          </a:r>
        </a:p>
      </dgm:t>
    </dgm:pt>
    <dgm:pt modelId="{DF124927-757C-45F8-918C-D5DB03109BF1}" type="parTrans" cxnId="{0FD325C9-8FAA-4732-AB95-6ECB5F3C3B24}">
      <dgm:prSet/>
      <dgm:spPr/>
      <dgm:t>
        <a:bodyPr/>
        <a:lstStyle/>
        <a:p>
          <a:endParaRPr lang="en-GB"/>
        </a:p>
      </dgm:t>
    </dgm:pt>
    <dgm:pt modelId="{15F1D951-C830-4A94-B945-1DE180B3AB27}" type="sibTrans" cxnId="{0FD325C9-8FAA-4732-AB95-6ECB5F3C3B24}">
      <dgm:prSet/>
      <dgm:spPr/>
      <dgm:t>
        <a:bodyPr/>
        <a:lstStyle/>
        <a:p>
          <a:endParaRPr lang="en-GB"/>
        </a:p>
      </dgm:t>
    </dgm:pt>
    <dgm:pt modelId="{085B907F-774E-4945-A75E-40EC9FCBC0DA}" type="pres">
      <dgm:prSet presAssocID="{55BCF032-A26D-4C35-859E-DC58D78059B4}" presName="CompostProcess" presStyleCnt="0">
        <dgm:presLayoutVars>
          <dgm:dir/>
          <dgm:resizeHandles val="exact"/>
        </dgm:presLayoutVars>
      </dgm:prSet>
      <dgm:spPr/>
    </dgm:pt>
    <dgm:pt modelId="{A9E59E1A-98DB-4FB9-AE2D-E723F4EA9AF2}" type="pres">
      <dgm:prSet presAssocID="{55BCF032-A26D-4C35-859E-DC58D78059B4}" presName="arrow" presStyleLbl="bgShp" presStyleIdx="0" presStyleCnt="1"/>
      <dgm:spPr/>
    </dgm:pt>
    <dgm:pt modelId="{D2B7B638-7309-40D5-B4D5-BF79011E1AA3}" type="pres">
      <dgm:prSet presAssocID="{55BCF032-A26D-4C35-859E-DC58D78059B4}" presName="linearProcess" presStyleCnt="0"/>
      <dgm:spPr/>
    </dgm:pt>
    <dgm:pt modelId="{09256BCF-33F0-4012-A28C-4007615B8B14}" type="pres">
      <dgm:prSet presAssocID="{FB820109-C4DC-42D6-B66B-F1C21C7C447D}" presName="textNode" presStyleLbl="node1" presStyleIdx="0" presStyleCnt="2">
        <dgm:presLayoutVars>
          <dgm:bulletEnabled val="1"/>
        </dgm:presLayoutVars>
      </dgm:prSet>
      <dgm:spPr/>
    </dgm:pt>
    <dgm:pt modelId="{6B4219FB-1C26-482A-97B7-829F1A8349D3}" type="pres">
      <dgm:prSet presAssocID="{C336A184-ED92-4FC8-B7A3-9F67F6004648}" presName="sibTrans" presStyleCnt="0"/>
      <dgm:spPr/>
    </dgm:pt>
    <dgm:pt modelId="{E1449E88-AB3F-4AB0-8765-D2B7FE4B59CC}" type="pres">
      <dgm:prSet presAssocID="{50F74CE4-26AE-404F-B349-C12671BB151F}" presName="textNode" presStyleLbl="node1" presStyleIdx="1" presStyleCnt="2">
        <dgm:presLayoutVars>
          <dgm:bulletEnabled val="1"/>
        </dgm:presLayoutVars>
      </dgm:prSet>
      <dgm:spPr/>
    </dgm:pt>
  </dgm:ptLst>
  <dgm:cxnLst>
    <dgm:cxn modelId="{8BBC4B1E-26BF-4E1B-B128-EF494C54B0F3}" type="presOf" srcId="{50F74CE4-26AE-404F-B349-C12671BB151F}" destId="{E1449E88-AB3F-4AB0-8765-D2B7FE4B59CC}" srcOrd="0" destOrd="0" presId="urn:microsoft.com/office/officeart/2005/8/layout/hProcess9"/>
    <dgm:cxn modelId="{3119B95B-3E19-46A6-925F-B1952ADB9A1E}" srcId="{55BCF032-A26D-4C35-859E-DC58D78059B4}" destId="{FB820109-C4DC-42D6-B66B-F1C21C7C447D}" srcOrd="0" destOrd="0" parTransId="{06E10209-6585-4232-863A-5DB64F051721}" sibTransId="{C336A184-ED92-4FC8-B7A3-9F67F6004648}"/>
    <dgm:cxn modelId="{D31162A2-ABA1-4D12-895A-1975045AD0FD}" type="presOf" srcId="{55BCF032-A26D-4C35-859E-DC58D78059B4}" destId="{085B907F-774E-4945-A75E-40EC9FCBC0DA}" srcOrd="0" destOrd="0" presId="urn:microsoft.com/office/officeart/2005/8/layout/hProcess9"/>
    <dgm:cxn modelId="{E6CA79BF-B0B7-4572-8B56-5FAAD59A4A7E}" type="presOf" srcId="{FB820109-C4DC-42D6-B66B-F1C21C7C447D}" destId="{09256BCF-33F0-4012-A28C-4007615B8B14}" srcOrd="0" destOrd="0" presId="urn:microsoft.com/office/officeart/2005/8/layout/hProcess9"/>
    <dgm:cxn modelId="{0FD325C9-8FAA-4732-AB95-6ECB5F3C3B24}" srcId="{55BCF032-A26D-4C35-859E-DC58D78059B4}" destId="{50F74CE4-26AE-404F-B349-C12671BB151F}" srcOrd="1" destOrd="0" parTransId="{DF124927-757C-45F8-918C-D5DB03109BF1}" sibTransId="{15F1D951-C830-4A94-B945-1DE180B3AB27}"/>
    <dgm:cxn modelId="{C1F57961-8422-4B87-A142-6DDB34EF077D}" type="presParOf" srcId="{085B907F-774E-4945-A75E-40EC9FCBC0DA}" destId="{A9E59E1A-98DB-4FB9-AE2D-E723F4EA9AF2}" srcOrd="0" destOrd="0" presId="urn:microsoft.com/office/officeart/2005/8/layout/hProcess9"/>
    <dgm:cxn modelId="{A66F4207-6BB1-478E-A0A7-C926D09D64F4}" type="presParOf" srcId="{085B907F-774E-4945-A75E-40EC9FCBC0DA}" destId="{D2B7B638-7309-40D5-B4D5-BF79011E1AA3}" srcOrd="1" destOrd="0" presId="urn:microsoft.com/office/officeart/2005/8/layout/hProcess9"/>
    <dgm:cxn modelId="{4ECDB1FA-CBE6-468F-A677-57086F31507A}" type="presParOf" srcId="{D2B7B638-7309-40D5-B4D5-BF79011E1AA3}" destId="{09256BCF-33F0-4012-A28C-4007615B8B14}" srcOrd="0" destOrd="0" presId="urn:microsoft.com/office/officeart/2005/8/layout/hProcess9"/>
    <dgm:cxn modelId="{C215ED9B-E417-4EC9-BE10-708FEE4CDA4D}" type="presParOf" srcId="{D2B7B638-7309-40D5-B4D5-BF79011E1AA3}" destId="{6B4219FB-1C26-482A-97B7-829F1A8349D3}" srcOrd="1" destOrd="0" presId="urn:microsoft.com/office/officeart/2005/8/layout/hProcess9"/>
    <dgm:cxn modelId="{A47AE14F-7DAD-424D-AE1C-8AD552EEA19A}" type="presParOf" srcId="{D2B7B638-7309-40D5-B4D5-BF79011E1AA3}" destId="{E1449E88-AB3F-4AB0-8765-D2B7FE4B59CC}" srcOrd="2"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E6060D1-29C7-4397-AB74-C352A4F10309}" type="doc">
      <dgm:prSet loTypeId="urn:microsoft.com/office/officeart/2005/8/layout/default" loCatId="list" qsTypeId="urn:microsoft.com/office/officeart/2005/8/quickstyle/3d1" qsCatId="3D" csTypeId="urn:microsoft.com/office/officeart/2005/8/colors/accent0_3" csCatId="mainScheme"/>
      <dgm:spPr/>
      <dgm:t>
        <a:bodyPr/>
        <a:lstStyle/>
        <a:p>
          <a:endParaRPr lang="en-GB"/>
        </a:p>
      </dgm:t>
    </dgm:pt>
    <dgm:pt modelId="{247426CC-D685-4507-B764-1E4D1C129E5E}">
      <dgm:prSet custT="1"/>
      <dgm:spPr/>
      <dgm:t>
        <a:bodyPr/>
        <a:lstStyle/>
        <a:p>
          <a:pPr algn="just" rtl="0"/>
          <a:r>
            <a:rPr lang="en-GB" sz="2800">
              <a:solidFill>
                <a:schemeClr val="bg1"/>
              </a:solidFill>
            </a:rPr>
            <a:t>Planning is essential to set objectives and forecast future trends </a:t>
          </a:r>
        </a:p>
      </dgm:t>
    </dgm:pt>
    <dgm:pt modelId="{48298B7B-94D1-4544-B59A-218EDE9E6664}" type="parTrans" cxnId="{AB821FCD-3905-4784-B0D0-1B16D11EF231}">
      <dgm:prSet/>
      <dgm:spPr/>
      <dgm:t>
        <a:bodyPr/>
        <a:lstStyle/>
        <a:p>
          <a:endParaRPr lang="en-GB">
            <a:solidFill>
              <a:schemeClr val="bg1"/>
            </a:solidFill>
          </a:endParaRPr>
        </a:p>
      </dgm:t>
    </dgm:pt>
    <dgm:pt modelId="{1B348D18-EC7F-49D7-B6BE-561F85D16F19}" type="sibTrans" cxnId="{AB821FCD-3905-4784-B0D0-1B16D11EF231}">
      <dgm:prSet/>
      <dgm:spPr/>
      <dgm:t>
        <a:bodyPr/>
        <a:lstStyle/>
        <a:p>
          <a:endParaRPr lang="en-GB">
            <a:solidFill>
              <a:schemeClr val="bg1"/>
            </a:solidFill>
          </a:endParaRPr>
        </a:p>
      </dgm:t>
    </dgm:pt>
    <dgm:pt modelId="{952E2D20-3795-4F84-A1B0-3AB76DEF8E49}">
      <dgm:prSet custT="1"/>
      <dgm:spPr/>
      <dgm:t>
        <a:bodyPr/>
        <a:lstStyle/>
        <a:p>
          <a:pPr algn="just" rtl="0"/>
          <a:r>
            <a:rPr lang="en-GB" sz="2800" dirty="0">
              <a:solidFill>
                <a:schemeClr val="bg1"/>
              </a:solidFill>
            </a:rPr>
            <a:t>Organising function is necessary to ensure availability of tools, capital and human resources  (Armstrong and Taylor, 2023)</a:t>
          </a:r>
        </a:p>
      </dgm:t>
    </dgm:pt>
    <dgm:pt modelId="{5E6DBE09-6791-4131-82AC-3363534F1AD2}" type="parTrans" cxnId="{6EDE3D9B-266D-4449-8EFD-1B1986C18EC0}">
      <dgm:prSet/>
      <dgm:spPr/>
      <dgm:t>
        <a:bodyPr/>
        <a:lstStyle/>
        <a:p>
          <a:endParaRPr lang="en-GB">
            <a:solidFill>
              <a:schemeClr val="bg1"/>
            </a:solidFill>
          </a:endParaRPr>
        </a:p>
      </dgm:t>
    </dgm:pt>
    <dgm:pt modelId="{DDACBBDC-9009-4CAF-8E59-433B90E049C3}" type="sibTrans" cxnId="{6EDE3D9B-266D-4449-8EFD-1B1986C18EC0}">
      <dgm:prSet/>
      <dgm:spPr/>
      <dgm:t>
        <a:bodyPr/>
        <a:lstStyle/>
        <a:p>
          <a:endParaRPr lang="en-GB">
            <a:solidFill>
              <a:schemeClr val="bg1"/>
            </a:solidFill>
          </a:endParaRPr>
        </a:p>
      </dgm:t>
    </dgm:pt>
    <dgm:pt modelId="{E65617E6-2243-411F-B8F8-AC46791F93D7}" type="pres">
      <dgm:prSet presAssocID="{7E6060D1-29C7-4397-AB74-C352A4F10309}" presName="diagram" presStyleCnt="0">
        <dgm:presLayoutVars>
          <dgm:dir/>
          <dgm:resizeHandles val="exact"/>
        </dgm:presLayoutVars>
      </dgm:prSet>
      <dgm:spPr/>
    </dgm:pt>
    <dgm:pt modelId="{1B12F6C7-0201-414C-9C75-CDA5E9E2EDDC}" type="pres">
      <dgm:prSet presAssocID="{247426CC-D685-4507-B764-1E4D1C129E5E}" presName="node" presStyleLbl="node1" presStyleIdx="0" presStyleCnt="2">
        <dgm:presLayoutVars>
          <dgm:bulletEnabled val="1"/>
        </dgm:presLayoutVars>
      </dgm:prSet>
      <dgm:spPr/>
    </dgm:pt>
    <dgm:pt modelId="{E312E78F-0D47-424C-B361-ADF1CF446109}" type="pres">
      <dgm:prSet presAssocID="{1B348D18-EC7F-49D7-B6BE-561F85D16F19}" presName="sibTrans" presStyleCnt="0"/>
      <dgm:spPr/>
    </dgm:pt>
    <dgm:pt modelId="{55EEFB4A-B7E5-4708-BEB9-D07B209D18DE}" type="pres">
      <dgm:prSet presAssocID="{952E2D20-3795-4F84-A1B0-3AB76DEF8E49}" presName="node" presStyleLbl="node1" presStyleIdx="1" presStyleCnt="2">
        <dgm:presLayoutVars>
          <dgm:bulletEnabled val="1"/>
        </dgm:presLayoutVars>
      </dgm:prSet>
      <dgm:spPr/>
    </dgm:pt>
  </dgm:ptLst>
  <dgm:cxnLst>
    <dgm:cxn modelId="{5D22133E-F6E8-4AA0-AC37-86ADFCB79479}" type="presOf" srcId="{952E2D20-3795-4F84-A1B0-3AB76DEF8E49}" destId="{55EEFB4A-B7E5-4708-BEB9-D07B209D18DE}" srcOrd="0" destOrd="0" presId="urn:microsoft.com/office/officeart/2005/8/layout/default"/>
    <dgm:cxn modelId="{6EDE3D9B-266D-4449-8EFD-1B1986C18EC0}" srcId="{7E6060D1-29C7-4397-AB74-C352A4F10309}" destId="{952E2D20-3795-4F84-A1B0-3AB76DEF8E49}" srcOrd="1" destOrd="0" parTransId="{5E6DBE09-6791-4131-82AC-3363534F1AD2}" sibTransId="{DDACBBDC-9009-4CAF-8E59-433B90E049C3}"/>
    <dgm:cxn modelId="{AB821FCD-3905-4784-B0D0-1B16D11EF231}" srcId="{7E6060D1-29C7-4397-AB74-C352A4F10309}" destId="{247426CC-D685-4507-B764-1E4D1C129E5E}" srcOrd="0" destOrd="0" parTransId="{48298B7B-94D1-4544-B59A-218EDE9E6664}" sibTransId="{1B348D18-EC7F-49D7-B6BE-561F85D16F19}"/>
    <dgm:cxn modelId="{E32C78D3-78C7-4E71-B2D0-641C17C7EA15}" type="presOf" srcId="{247426CC-D685-4507-B764-1E4D1C129E5E}" destId="{1B12F6C7-0201-414C-9C75-CDA5E9E2EDDC}" srcOrd="0" destOrd="0" presId="urn:microsoft.com/office/officeart/2005/8/layout/default"/>
    <dgm:cxn modelId="{B4F64BE6-03B9-4310-81BA-944DD63BAEBC}" type="presOf" srcId="{7E6060D1-29C7-4397-AB74-C352A4F10309}" destId="{E65617E6-2243-411F-B8F8-AC46791F93D7}" srcOrd="0" destOrd="0" presId="urn:microsoft.com/office/officeart/2005/8/layout/default"/>
    <dgm:cxn modelId="{68D21FEB-A75E-44AB-8D35-8DCDCED570B9}" type="presParOf" srcId="{E65617E6-2243-411F-B8F8-AC46791F93D7}" destId="{1B12F6C7-0201-414C-9C75-CDA5E9E2EDDC}" srcOrd="0" destOrd="0" presId="urn:microsoft.com/office/officeart/2005/8/layout/default"/>
    <dgm:cxn modelId="{546C6685-2962-41A2-A8E5-F9D8C2E233B0}" type="presParOf" srcId="{E65617E6-2243-411F-B8F8-AC46791F93D7}" destId="{E312E78F-0D47-424C-B361-ADF1CF446109}" srcOrd="1" destOrd="0" presId="urn:microsoft.com/office/officeart/2005/8/layout/default"/>
    <dgm:cxn modelId="{09872A9B-5369-4405-98F8-6C372911DEF6}" type="presParOf" srcId="{E65617E6-2243-411F-B8F8-AC46791F93D7}" destId="{55EEFB4A-B7E5-4708-BEB9-D07B209D18DE}"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4F77EE1-40C0-4B02-93C1-FC3A037B1152}"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GB"/>
        </a:p>
      </dgm:t>
    </dgm:pt>
    <dgm:pt modelId="{C28D0F77-D99B-424A-8CF2-7B4ED7114E31}">
      <dgm:prSet/>
      <dgm:spPr/>
      <dgm:t>
        <a:bodyPr/>
        <a:lstStyle/>
        <a:p>
          <a:pPr rtl="0"/>
          <a:r>
            <a:rPr lang="en-GB">
              <a:solidFill>
                <a:schemeClr val="tx1"/>
              </a:solidFill>
            </a:rPr>
            <a:t>Commanding function ensures directing, leading and motivating personnel </a:t>
          </a:r>
        </a:p>
      </dgm:t>
    </dgm:pt>
    <dgm:pt modelId="{26EC8242-7214-4BD4-A51F-7E2E9D79DDBA}" type="parTrans" cxnId="{033D085C-9229-4280-9B9F-AE7EEA88ADBF}">
      <dgm:prSet/>
      <dgm:spPr/>
      <dgm:t>
        <a:bodyPr/>
        <a:lstStyle/>
        <a:p>
          <a:endParaRPr lang="en-GB">
            <a:solidFill>
              <a:schemeClr val="tx1"/>
            </a:solidFill>
          </a:endParaRPr>
        </a:p>
      </dgm:t>
    </dgm:pt>
    <dgm:pt modelId="{3E9899F4-81B3-4AC5-BD93-7F5C0414F801}" type="sibTrans" cxnId="{033D085C-9229-4280-9B9F-AE7EEA88ADBF}">
      <dgm:prSet/>
      <dgm:spPr/>
      <dgm:t>
        <a:bodyPr/>
        <a:lstStyle/>
        <a:p>
          <a:endParaRPr lang="en-GB">
            <a:solidFill>
              <a:schemeClr val="tx1"/>
            </a:solidFill>
          </a:endParaRPr>
        </a:p>
      </dgm:t>
    </dgm:pt>
    <dgm:pt modelId="{FC73D1EB-E955-484F-990B-4CCE33DE40AC}">
      <dgm:prSet/>
      <dgm:spPr/>
      <dgm:t>
        <a:bodyPr/>
        <a:lstStyle/>
        <a:p>
          <a:pPr rtl="0"/>
          <a:r>
            <a:rPr lang="en-GB">
              <a:solidFill>
                <a:schemeClr val="tx1"/>
              </a:solidFill>
            </a:rPr>
            <a:t>It supports supervision of tasks along with guiding workforce efforts </a:t>
          </a:r>
        </a:p>
      </dgm:t>
    </dgm:pt>
    <dgm:pt modelId="{049155CB-9D2A-4411-AFCC-73D816B85369}" type="parTrans" cxnId="{71F7BE29-EABD-4E99-BD70-064A0F9F5CBF}">
      <dgm:prSet/>
      <dgm:spPr/>
      <dgm:t>
        <a:bodyPr/>
        <a:lstStyle/>
        <a:p>
          <a:endParaRPr lang="en-GB">
            <a:solidFill>
              <a:schemeClr val="tx1"/>
            </a:solidFill>
          </a:endParaRPr>
        </a:p>
      </dgm:t>
    </dgm:pt>
    <dgm:pt modelId="{0349F04A-B358-4146-9C1C-511311EA188B}" type="sibTrans" cxnId="{71F7BE29-EABD-4E99-BD70-064A0F9F5CBF}">
      <dgm:prSet/>
      <dgm:spPr/>
      <dgm:t>
        <a:bodyPr/>
        <a:lstStyle/>
        <a:p>
          <a:endParaRPr lang="en-GB">
            <a:solidFill>
              <a:schemeClr val="tx1"/>
            </a:solidFill>
          </a:endParaRPr>
        </a:p>
      </dgm:t>
    </dgm:pt>
    <dgm:pt modelId="{9C99BEDA-A419-47BF-B19D-24BF38DCAD3A}" type="pres">
      <dgm:prSet presAssocID="{44F77EE1-40C0-4B02-93C1-FC3A037B1152}" presName="hierChild1" presStyleCnt="0">
        <dgm:presLayoutVars>
          <dgm:chPref val="1"/>
          <dgm:dir/>
          <dgm:animOne val="branch"/>
          <dgm:animLvl val="lvl"/>
          <dgm:resizeHandles/>
        </dgm:presLayoutVars>
      </dgm:prSet>
      <dgm:spPr/>
    </dgm:pt>
    <dgm:pt modelId="{558DF35E-C7E2-4B74-B902-44010DA95F9A}" type="pres">
      <dgm:prSet presAssocID="{C28D0F77-D99B-424A-8CF2-7B4ED7114E31}" presName="hierRoot1" presStyleCnt="0"/>
      <dgm:spPr/>
    </dgm:pt>
    <dgm:pt modelId="{7630C059-F718-40C7-B307-F37E6A19F02E}" type="pres">
      <dgm:prSet presAssocID="{C28D0F77-D99B-424A-8CF2-7B4ED7114E31}" presName="composite" presStyleCnt="0"/>
      <dgm:spPr/>
    </dgm:pt>
    <dgm:pt modelId="{08C99314-145B-4926-96B1-ABFA03455297}" type="pres">
      <dgm:prSet presAssocID="{C28D0F77-D99B-424A-8CF2-7B4ED7114E31}" presName="background" presStyleLbl="node0" presStyleIdx="0" presStyleCnt="2"/>
      <dgm:spPr/>
    </dgm:pt>
    <dgm:pt modelId="{C98D83DC-2D4E-4BBD-9F6B-2B852BAAD094}" type="pres">
      <dgm:prSet presAssocID="{C28D0F77-D99B-424A-8CF2-7B4ED7114E31}" presName="text" presStyleLbl="fgAcc0" presStyleIdx="0" presStyleCnt="2">
        <dgm:presLayoutVars>
          <dgm:chPref val="3"/>
        </dgm:presLayoutVars>
      </dgm:prSet>
      <dgm:spPr/>
    </dgm:pt>
    <dgm:pt modelId="{9359AF06-7395-44BF-B710-0AEFCAE2ADE7}" type="pres">
      <dgm:prSet presAssocID="{C28D0F77-D99B-424A-8CF2-7B4ED7114E31}" presName="hierChild2" presStyleCnt="0"/>
      <dgm:spPr/>
    </dgm:pt>
    <dgm:pt modelId="{917AFEE9-A915-49A2-BC68-5B335512A7AF}" type="pres">
      <dgm:prSet presAssocID="{FC73D1EB-E955-484F-990B-4CCE33DE40AC}" presName="hierRoot1" presStyleCnt="0"/>
      <dgm:spPr/>
    </dgm:pt>
    <dgm:pt modelId="{97A2C99D-9460-4C69-B433-A2C9A799647F}" type="pres">
      <dgm:prSet presAssocID="{FC73D1EB-E955-484F-990B-4CCE33DE40AC}" presName="composite" presStyleCnt="0"/>
      <dgm:spPr/>
    </dgm:pt>
    <dgm:pt modelId="{BC3F6284-1F23-4B14-8FDF-80F21BA26165}" type="pres">
      <dgm:prSet presAssocID="{FC73D1EB-E955-484F-990B-4CCE33DE40AC}" presName="background" presStyleLbl="node0" presStyleIdx="1" presStyleCnt="2"/>
      <dgm:spPr/>
    </dgm:pt>
    <dgm:pt modelId="{63E6C46C-F71E-49BE-973C-9BD7F09B2602}" type="pres">
      <dgm:prSet presAssocID="{FC73D1EB-E955-484F-990B-4CCE33DE40AC}" presName="text" presStyleLbl="fgAcc0" presStyleIdx="1" presStyleCnt="2">
        <dgm:presLayoutVars>
          <dgm:chPref val="3"/>
        </dgm:presLayoutVars>
      </dgm:prSet>
      <dgm:spPr/>
    </dgm:pt>
    <dgm:pt modelId="{972EB5FE-7E9B-4318-91C1-781D4507B20F}" type="pres">
      <dgm:prSet presAssocID="{FC73D1EB-E955-484F-990B-4CCE33DE40AC}" presName="hierChild2" presStyleCnt="0"/>
      <dgm:spPr/>
    </dgm:pt>
  </dgm:ptLst>
  <dgm:cxnLst>
    <dgm:cxn modelId="{71F7BE29-EABD-4E99-BD70-064A0F9F5CBF}" srcId="{44F77EE1-40C0-4B02-93C1-FC3A037B1152}" destId="{FC73D1EB-E955-484F-990B-4CCE33DE40AC}" srcOrd="1" destOrd="0" parTransId="{049155CB-9D2A-4411-AFCC-73D816B85369}" sibTransId="{0349F04A-B358-4146-9C1C-511311EA188B}"/>
    <dgm:cxn modelId="{033D085C-9229-4280-9B9F-AE7EEA88ADBF}" srcId="{44F77EE1-40C0-4B02-93C1-FC3A037B1152}" destId="{C28D0F77-D99B-424A-8CF2-7B4ED7114E31}" srcOrd="0" destOrd="0" parTransId="{26EC8242-7214-4BD4-A51F-7E2E9D79DDBA}" sibTransId="{3E9899F4-81B3-4AC5-BD93-7F5C0414F801}"/>
    <dgm:cxn modelId="{72E4115D-FB9C-4798-9572-1D247851C49B}" type="presOf" srcId="{44F77EE1-40C0-4B02-93C1-FC3A037B1152}" destId="{9C99BEDA-A419-47BF-B19D-24BF38DCAD3A}" srcOrd="0" destOrd="0" presId="urn:microsoft.com/office/officeart/2005/8/layout/hierarchy1"/>
    <dgm:cxn modelId="{699F2FA7-CCE2-4BD2-A1AA-3D7E24CE9216}" type="presOf" srcId="{C28D0F77-D99B-424A-8CF2-7B4ED7114E31}" destId="{C98D83DC-2D4E-4BBD-9F6B-2B852BAAD094}" srcOrd="0" destOrd="0" presId="urn:microsoft.com/office/officeart/2005/8/layout/hierarchy1"/>
    <dgm:cxn modelId="{E114C2F7-2C6F-4342-B515-2316EE3541D7}" type="presOf" srcId="{FC73D1EB-E955-484F-990B-4CCE33DE40AC}" destId="{63E6C46C-F71E-49BE-973C-9BD7F09B2602}" srcOrd="0" destOrd="0" presId="urn:microsoft.com/office/officeart/2005/8/layout/hierarchy1"/>
    <dgm:cxn modelId="{A23ED15B-0D33-48E2-A0E2-EB931F3803EC}" type="presParOf" srcId="{9C99BEDA-A419-47BF-B19D-24BF38DCAD3A}" destId="{558DF35E-C7E2-4B74-B902-44010DA95F9A}" srcOrd="0" destOrd="0" presId="urn:microsoft.com/office/officeart/2005/8/layout/hierarchy1"/>
    <dgm:cxn modelId="{5F4CCBC7-4496-40D7-AE55-CC675BDAD52B}" type="presParOf" srcId="{558DF35E-C7E2-4B74-B902-44010DA95F9A}" destId="{7630C059-F718-40C7-B307-F37E6A19F02E}" srcOrd="0" destOrd="0" presId="urn:microsoft.com/office/officeart/2005/8/layout/hierarchy1"/>
    <dgm:cxn modelId="{9FC11E75-5DC6-4875-8966-9713947B0415}" type="presParOf" srcId="{7630C059-F718-40C7-B307-F37E6A19F02E}" destId="{08C99314-145B-4926-96B1-ABFA03455297}" srcOrd="0" destOrd="0" presId="urn:microsoft.com/office/officeart/2005/8/layout/hierarchy1"/>
    <dgm:cxn modelId="{BD9F147C-164A-4B5F-B2FA-679CEF4018A8}" type="presParOf" srcId="{7630C059-F718-40C7-B307-F37E6A19F02E}" destId="{C98D83DC-2D4E-4BBD-9F6B-2B852BAAD094}" srcOrd="1" destOrd="0" presId="urn:microsoft.com/office/officeart/2005/8/layout/hierarchy1"/>
    <dgm:cxn modelId="{7A13B2C6-B206-468E-930B-03562F39DE05}" type="presParOf" srcId="{558DF35E-C7E2-4B74-B902-44010DA95F9A}" destId="{9359AF06-7395-44BF-B710-0AEFCAE2ADE7}" srcOrd="1" destOrd="0" presId="urn:microsoft.com/office/officeart/2005/8/layout/hierarchy1"/>
    <dgm:cxn modelId="{E3630C89-BECD-4A25-A19C-558E5D0E83FB}" type="presParOf" srcId="{9C99BEDA-A419-47BF-B19D-24BF38DCAD3A}" destId="{917AFEE9-A915-49A2-BC68-5B335512A7AF}" srcOrd="1" destOrd="0" presId="urn:microsoft.com/office/officeart/2005/8/layout/hierarchy1"/>
    <dgm:cxn modelId="{8BF8CFA3-F1D9-44E4-A9F3-AD931715A379}" type="presParOf" srcId="{917AFEE9-A915-49A2-BC68-5B335512A7AF}" destId="{97A2C99D-9460-4C69-B433-A2C9A799647F}" srcOrd="0" destOrd="0" presId="urn:microsoft.com/office/officeart/2005/8/layout/hierarchy1"/>
    <dgm:cxn modelId="{AB67BD87-555A-4B53-8E2D-EA6A542881FF}" type="presParOf" srcId="{97A2C99D-9460-4C69-B433-A2C9A799647F}" destId="{BC3F6284-1F23-4B14-8FDF-80F21BA26165}" srcOrd="0" destOrd="0" presId="urn:microsoft.com/office/officeart/2005/8/layout/hierarchy1"/>
    <dgm:cxn modelId="{0EC6C693-87D4-4027-9FD8-387F691F67E7}" type="presParOf" srcId="{97A2C99D-9460-4C69-B433-A2C9A799647F}" destId="{63E6C46C-F71E-49BE-973C-9BD7F09B2602}" srcOrd="1" destOrd="0" presId="urn:microsoft.com/office/officeart/2005/8/layout/hierarchy1"/>
    <dgm:cxn modelId="{6F5EB714-EB94-4A6A-9ECA-823CFD249F80}" type="presParOf" srcId="{917AFEE9-A915-49A2-BC68-5B335512A7AF}" destId="{972EB5FE-7E9B-4318-91C1-781D4507B20F}"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1ED9C55-E825-4D99-88B8-5FD231770578}" type="doc">
      <dgm:prSet loTypeId="urn:microsoft.com/office/officeart/2005/8/layout/hierarchy1" loCatId="hierarchy" qsTypeId="urn:microsoft.com/office/officeart/2005/8/quickstyle/simple1" qsCatId="simple" csTypeId="urn:microsoft.com/office/officeart/2005/8/colors/colorful3" csCatId="colorful"/>
      <dgm:spPr/>
      <dgm:t>
        <a:bodyPr/>
        <a:lstStyle/>
        <a:p>
          <a:endParaRPr lang="en-GB"/>
        </a:p>
      </dgm:t>
    </dgm:pt>
    <dgm:pt modelId="{D6AD0BBD-1B6E-4953-A4A5-28842CF91E35}">
      <dgm:prSet/>
      <dgm:spPr/>
      <dgm:t>
        <a:bodyPr/>
        <a:lstStyle/>
        <a:p>
          <a:pPr rtl="0"/>
          <a:r>
            <a:rPr lang="en-GB"/>
            <a:t>Coordinating function supports the organisation spirit through synchronising efforts  </a:t>
          </a:r>
        </a:p>
      </dgm:t>
    </dgm:pt>
    <dgm:pt modelId="{2BF6F8E6-72A0-43B9-96F4-C2F8FE57869E}" type="parTrans" cxnId="{5CF87BC0-1DAA-43BD-8824-830209321095}">
      <dgm:prSet/>
      <dgm:spPr/>
      <dgm:t>
        <a:bodyPr/>
        <a:lstStyle/>
        <a:p>
          <a:endParaRPr lang="en-GB"/>
        </a:p>
      </dgm:t>
    </dgm:pt>
    <dgm:pt modelId="{6BF4A780-0119-47E5-AECD-476E78A1737D}" type="sibTrans" cxnId="{5CF87BC0-1DAA-43BD-8824-830209321095}">
      <dgm:prSet/>
      <dgm:spPr/>
      <dgm:t>
        <a:bodyPr/>
        <a:lstStyle/>
        <a:p>
          <a:endParaRPr lang="en-GB"/>
        </a:p>
      </dgm:t>
    </dgm:pt>
    <dgm:pt modelId="{C6995F9D-4CEC-403D-AAEC-2288136204BF}">
      <dgm:prSet/>
      <dgm:spPr/>
      <dgm:t>
        <a:bodyPr/>
        <a:lstStyle/>
        <a:p>
          <a:pPr rtl="0"/>
          <a:r>
            <a:rPr lang="en-GB"/>
            <a:t>Controlling function acts as a measure of monitoring and evaluation to ensure guided progression </a:t>
          </a:r>
        </a:p>
      </dgm:t>
    </dgm:pt>
    <dgm:pt modelId="{529DA919-2F0F-403F-9017-6E213FCC4393}" type="parTrans" cxnId="{76A60060-518A-4D19-A33E-23C4CFA63CF8}">
      <dgm:prSet/>
      <dgm:spPr/>
      <dgm:t>
        <a:bodyPr/>
        <a:lstStyle/>
        <a:p>
          <a:endParaRPr lang="en-GB"/>
        </a:p>
      </dgm:t>
    </dgm:pt>
    <dgm:pt modelId="{5C5C2EE5-76E0-4CC1-A8C7-91849F011AE9}" type="sibTrans" cxnId="{76A60060-518A-4D19-A33E-23C4CFA63CF8}">
      <dgm:prSet/>
      <dgm:spPr/>
      <dgm:t>
        <a:bodyPr/>
        <a:lstStyle/>
        <a:p>
          <a:endParaRPr lang="en-GB"/>
        </a:p>
      </dgm:t>
    </dgm:pt>
    <dgm:pt modelId="{F10AA749-4823-479F-847D-67E4E4987FB4}" type="pres">
      <dgm:prSet presAssocID="{81ED9C55-E825-4D99-88B8-5FD231770578}" presName="hierChild1" presStyleCnt="0">
        <dgm:presLayoutVars>
          <dgm:chPref val="1"/>
          <dgm:dir/>
          <dgm:animOne val="branch"/>
          <dgm:animLvl val="lvl"/>
          <dgm:resizeHandles/>
        </dgm:presLayoutVars>
      </dgm:prSet>
      <dgm:spPr/>
    </dgm:pt>
    <dgm:pt modelId="{DCCBC85D-8135-4666-867F-470963BC867E}" type="pres">
      <dgm:prSet presAssocID="{D6AD0BBD-1B6E-4953-A4A5-28842CF91E35}" presName="hierRoot1" presStyleCnt="0"/>
      <dgm:spPr/>
    </dgm:pt>
    <dgm:pt modelId="{0BF7DD10-0FA8-434A-B8ED-C4F1481FBC47}" type="pres">
      <dgm:prSet presAssocID="{D6AD0BBD-1B6E-4953-A4A5-28842CF91E35}" presName="composite" presStyleCnt="0"/>
      <dgm:spPr/>
    </dgm:pt>
    <dgm:pt modelId="{B9E8F77B-C98C-4599-86EB-6601C2014891}" type="pres">
      <dgm:prSet presAssocID="{D6AD0BBD-1B6E-4953-A4A5-28842CF91E35}" presName="background" presStyleLbl="node0" presStyleIdx="0" presStyleCnt="2"/>
      <dgm:spPr/>
    </dgm:pt>
    <dgm:pt modelId="{684127AF-6184-4E45-8CAB-4154EA344F6E}" type="pres">
      <dgm:prSet presAssocID="{D6AD0BBD-1B6E-4953-A4A5-28842CF91E35}" presName="text" presStyleLbl="fgAcc0" presStyleIdx="0" presStyleCnt="2">
        <dgm:presLayoutVars>
          <dgm:chPref val="3"/>
        </dgm:presLayoutVars>
      </dgm:prSet>
      <dgm:spPr/>
    </dgm:pt>
    <dgm:pt modelId="{F2760AC5-AC42-4C1B-B6D0-66AB7AB15890}" type="pres">
      <dgm:prSet presAssocID="{D6AD0BBD-1B6E-4953-A4A5-28842CF91E35}" presName="hierChild2" presStyleCnt="0"/>
      <dgm:spPr/>
    </dgm:pt>
    <dgm:pt modelId="{33E1EDF8-4385-47FF-AC86-437FDE82F3A8}" type="pres">
      <dgm:prSet presAssocID="{C6995F9D-4CEC-403D-AAEC-2288136204BF}" presName="hierRoot1" presStyleCnt="0"/>
      <dgm:spPr/>
    </dgm:pt>
    <dgm:pt modelId="{F4EB7D46-44EE-4AFD-9C86-246D2A2C7A6A}" type="pres">
      <dgm:prSet presAssocID="{C6995F9D-4CEC-403D-AAEC-2288136204BF}" presName="composite" presStyleCnt="0"/>
      <dgm:spPr/>
    </dgm:pt>
    <dgm:pt modelId="{2E0AD8A9-8C3E-40CD-B8A6-1A80D8473BAE}" type="pres">
      <dgm:prSet presAssocID="{C6995F9D-4CEC-403D-AAEC-2288136204BF}" presName="background" presStyleLbl="node0" presStyleIdx="1" presStyleCnt="2"/>
      <dgm:spPr/>
    </dgm:pt>
    <dgm:pt modelId="{7FC9FA13-AC8A-412A-B210-95EB32CDD076}" type="pres">
      <dgm:prSet presAssocID="{C6995F9D-4CEC-403D-AAEC-2288136204BF}" presName="text" presStyleLbl="fgAcc0" presStyleIdx="1" presStyleCnt="2">
        <dgm:presLayoutVars>
          <dgm:chPref val="3"/>
        </dgm:presLayoutVars>
      </dgm:prSet>
      <dgm:spPr/>
    </dgm:pt>
    <dgm:pt modelId="{6F960839-7F2E-44B2-B550-4F2AA753ED4E}" type="pres">
      <dgm:prSet presAssocID="{C6995F9D-4CEC-403D-AAEC-2288136204BF}" presName="hierChild2" presStyleCnt="0"/>
      <dgm:spPr/>
    </dgm:pt>
  </dgm:ptLst>
  <dgm:cxnLst>
    <dgm:cxn modelId="{D5FDCC3C-CB6E-412A-ABE9-6BE016757B3D}" type="presOf" srcId="{C6995F9D-4CEC-403D-AAEC-2288136204BF}" destId="{7FC9FA13-AC8A-412A-B210-95EB32CDD076}" srcOrd="0" destOrd="0" presId="urn:microsoft.com/office/officeart/2005/8/layout/hierarchy1"/>
    <dgm:cxn modelId="{76A60060-518A-4D19-A33E-23C4CFA63CF8}" srcId="{81ED9C55-E825-4D99-88B8-5FD231770578}" destId="{C6995F9D-4CEC-403D-AAEC-2288136204BF}" srcOrd="1" destOrd="0" parTransId="{529DA919-2F0F-403F-9017-6E213FCC4393}" sibTransId="{5C5C2EE5-76E0-4CC1-A8C7-91849F011AE9}"/>
    <dgm:cxn modelId="{BB45AB9F-08F9-46BC-B7CE-63D46C5785CF}" type="presOf" srcId="{D6AD0BBD-1B6E-4953-A4A5-28842CF91E35}" destId="{684127AF-6184-4E45-8CAB-4154EA344F6E}" srcOrd="0" destOrd="0" presId="urn:microsoft.com/office/officeart/2005/8/layout/hierarchy1"/>
    <dgm:cxn modelId="{5CF87BC0-1DAA-43BD-8824-830209321095}" srcId="{81ED9C55-E825-4D99-88B8-5FD231770578}" destId="{D6AD0BBD-1B6E-4953-A4A5-28842CF91E35}" srcOrd="0" destOrd="0" parTransId="{2BF6F8E6-72A0-43B9-96F4-C2F8FE57869E}" sibTransId="{6BF4A780-0119-47E5-AECD-476E78A1737D}"/>
    <dgm:cxn modelId="{DAF0EFF7-3310-4951-B9A2-CAEE356DFCEC}" type="presOf" srcId="{81ED9C55-E825-4D99-88B8-5FD231770578}" destId="{F10AA749-4823-479F-847D-67E4E4987FB4}" srcOrd="0" destOrd="0" presId="urn:microsoft.com/office/officeart/2005/8/layout/hierarchy1"/>
    <dgm:cxn modelId="{1DD3B829-810C-4542-9B15-0289E6E3EA55}" type="presParOf" srcId="{F10AA749-4823-479F-847D-67E4E4987FB4}" destId="{DCCBC85D-8135-4666-867F-470963BC867E}" srcOrd="0" destOrd="0" presId="urn:microsoft.com/office/officeart/2005/8/layout/hierarchy1"/>
    <dgm:cxn modelId="{C6B1771C-A5AA-458E-B3D2-243D331DFE04}" type="presParOf" srcId="{DCCBC85D-8135-4666-867F-470963BC867E}" destId="{0BF7DD10-0FA8-434A-B8ED-C4F1481FBC47}" srcOrd="0" destOrd="0" presId="urn:microsoft.com/office/officeart/2005/8/layout/hierarchy1"/>
    <dgm:cxn modelId="{DB06964B-AEEE-458D-9921-F3FD991F81DE}" type="presParOf" srcId="{0BF7DD10-0FA8-434A-B8ED-C4F1481FBC47}" destId="{B9E8F77B-C98C-4599-86EB-6601C2014891}" srcOrd="0" destOrd="0" presId="urn:microsoft.com/office/officeart/2005/8/layout/hierarchy1"/>
    <dgm:cxn modelId="{93F3819A-D178-4FE2-B4B3-C95F3EA67917}" type="presParOf" srcId="{0BF7DD10-0FA8-434A-B8ED-C4F1481FBC47}" destId="{684127AF-6184-4E45-8CAB-4154EA344F6E}" srcOrd="1" destOrd="0" presId="urn:microsoft.com/office/officeart/2005/8/layout/hierarchy1"/>
    <dgm:cxn modelId="{CB64B542-ED18-456E-88C1-AA89BCD69EB1}" type="presParOf" srcId="{DCCBC85D-8135-4666-867F-470963BC867E}" destId="{F2760AC5-AC42-4C1B-B6D0-66AB7AB15890}" srcOrd="1" destOrd="0" presId="urn:microsoft.com/office/officeart/2005/8/layout/hierarchy1"/>
    <dgm:cxn modelId="{D61FA3C6-6523-4A43-83B3-48C6288F4FB8}" type="presParOf" srcId="{F10AA749-4823-479F-847D-67E4E4987FB4}" destId="{33E1EDF8-4385-47FF-AC86-437FDE82F3A8}" srcOrd="1" destOrd="0" presId="urn:microsoft.com/office/officeart/2005/8/layout/hierarchy1"/>
    <dgm:cxn modelId="{1F69AF27-F9A5-4F44-A72D-9E3257695F1F}" type="presParOf" srcId="{33E1EDF8-4385-47FF-AC86-437FDE82F3A8}" destId="{F4EB7D46-44EE-4AFD-9C86-246D2A2C7A6A}" srcOrd="0" destOrd="0" presId="urn:microsoft.com/office/officeart/2005/8/layout/hierarchy1"/>
    <dgm:cxn modelId="{984EE841-4D3D-454E-9C2C-46943C93480A}" type="presParOf" srcId="{F4EB7D46-44EE-4AFD-9C86-246D2A2C7A6A}" destId="{2E0AD8A9-8C3E-40CD-B8A6-1A80D8473BAE}" srcOrd="0" destOrd="0" presId="urn:microsoft.com/office/officeart/2005/8/layout/hierarchy1"/>
    <dgm:cxn modelId="{106015EC-FFF8-45AB-B0D6-10AAE117F86E}" type="presParOf" srcId="{F4EB7D46-44EE-4AFD-9C86-246D2A2C7A6A}" destId="{7FC9FA13-AC8A-412A-B210-95EB32CDD076}" srcOrd="1" destOrd="0" presId="urn:microsoft.com/office/officeart/2005/8/layout/hierarchy1"/>
    <dgm:cxn modelId="{69F9D73F-D469-40FD-AB57-980E5A0FF994}" type="presParOf" srcId="{33E1EDF8-4385-47FF-AC86-437FDE82F3A8}" destId="{6F960839-7F2E-44B2-B550-4F2AA753ED4E}"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EABF15FE-727C-403D-8B3D-8BED65BEF57C}" type="doc">
      <dgm:prSet loTypeId="urn:microsoft.com/office/officeart/2005/8/layout/hProcess9" loCatId="process" qsTypeId="urn:microsoft.com/office/officeart/2005/8/quickstyle/simple5" qsCatId="simple" csTypeId="urn:microsoft.com/office/officeart/2005/8/colors/colorful3" csCatId="colorful"/>
      <dgm:spPr/>
      <dgm:t>
        <a:bodyPr/>
        <a:lstStyle/>
        <a:p>
          <a:endParaRPr lang="en-GB"/>
        </a:p>
      </dgm:t>
    </dgm:pt>
    <dgm:pt modelId="{BC5E5701-0EC7-416C-9245-88FEACBA3CC3}">
      <dgm:prSet custT="1"/>
      <dgm:spPr/>
      <dgm:t>
        <a:bodyPr/>
        <a:lstStyle/>
        <a:p>
          <a:pPr rtl="0"/>
          <a:r>
            <a:rPr lang="en-GB" sz="2800">
              <a:solidFill>
                <a:schemeClr val="tx1"/>
              </a:solidFill>
            </a:rPr>
            <a:t>Resilience is essential to proactively recognise business risks </a:t>
          </a:r>
        </a:p>
      </dgm:t>
    </dgm:pt>
    <dgm:pt modelId="{EA88917D-976E-4E92-BE93-097766147664}" type="parTrans" cxnId="{F4A2CB55-94B2-4A38-950C-0A490D2EE758}">
      <dgm:prSet/>
      <dgm:spPr/>
      <dgm:t>
        <a:bodyPr/>
        <a:lstStyle/>
        <a:p>
          <a:endParaRPr lang="en-GB"/>
        </a:p>
      </dgm:t>
    </dgm:pt>
    <dgm:pt modelId="{16DF7581-50B6-4E3C-B621-5DEF73145514}" type="sibTrans" cxnId="{F4A2CB55-94B2-4A38-950C-0A490D2EE758}">
      <dgm:prSet/>
      <dgm:spPr/>
      <dgm:t>
        <a:bodyPr/>
        <a:lstStyle/>
        <a:p>
          <a:endParaRPr lang="en-GB"/>
        </a:p>
      </dgm:t>
    </dgm:pt>
    <dgm:pt modelId="{D6D926BF-D452-492D-B9CF-8D255165741C}">
      <dgm:prSet custT="1"/>
      <dgm:spPr/>
      <dgm:t>
        <a:bodyPr/>
        <a:lstStyle/>
        <a:p>
          <a:pPr rtl="0"/>
          <a:r>
            <a:rPr lang="en-GB" sz="2800">
              <a:solidFill>
                <a:schemeClr val="tx1"/>
              </a:solidFill>
            </a:rPr>
            <a:t>Agility in planning can help managers respond to dynamic contemporary business trends (Ferdousi and Abedin, 2023)  </a:t>
          </a:r>
        </a:p>
      </dgm:t>
    </dgm:pt>
    <dgm:pt modelId="{24FE032A-AF48-4CDE-8378-82709624579E}" type="parTrans" cxnId="{E981A8A4-38D9-4E7B-AE1C-386F77007876}">
      <dgm:prSet/>
      <dgm:spPr/>
      <dgm:t>
        <a:bodyPr/>
        <a:lstStyle/>
        <a:p>
          <a:endParaRPr lang="en-GB"/>
        </a:p>
      </dgm:t>
    </dgm:pt>
    <dgm:pt modelId="{0BE9185A-0283-4F55-A84D-6556EEB4B625}" type="sibTrans" cxnId="{E981A8A4-38D9-4E7B-AE1C-386F77007876}">
      <dgm:prSet/>
      <dgm:spPr/>
      <dgm:t>
        <a:bodyPr/>
        <a:lstStyle/>
        <a:p>
          <a:endParaRPr lang="en-GB"/>
        </a:p>
      </dgm:t>
    </dgm:pt>
    <dgm:pt modelId="{56DCA54A-26F2-4B65-80FE-82422D5B3E56}" type="pres">
      <dgm:prSet presAssocID="{EABF15FE-727C-403D-8B3D-8BED65BEF57C}" presName="CompostProcess" presStyleCnt="0">
        <dgm:presLayoutVars>
          <dgm:dir/>
          <dgm:resizeHandles val="exact"/>
        </dgm:presLayoutVars>
      </dgm:prSet>
      <dgm:spPr/>
    </dgm:pt>
    <dgm:pt modelId="{B7412924-9E4D-4AF7-8D0F-6C36F574935C}" type="pres">
      <dgm:prSet presAssocID="{EABF15FE-727C-403D-8B3D-8BED65BEF57C}" presName="arrow" presStyleLbl="bgShp" presStyleIdx="0" presStyleCnt="1"/>
      <dgm:spPr/>
    </dgm:pt>
    <dgm:pt modelId="{D07C6211-1A5F-4E24-89FE-D81BA7FCB21E}" type="pres">
      <dgm:prSet presAssocID="{EABF15FE-727C-403D-8B3D-8BED65BEF57C}" presName="linearProcess" presStyleCnt="0"/>
      <dgm:spPr/>
    </dgm:pt>
    <dgm:pt modelId="{76D74AEF-CDA7-41B6-B3C9-B518D91CDAC3}" type="pres">
      <dgm:prSet presAssocID="{BC5E5701-0EC7-416C-9245-88FEACBA3CC3}" presName="textNode" presStyleLbl="node1" presStyleIdx="0" presStyleCnt="2">
        <dgm:presLayoutVars>
          <dgm:bulletEnabled val="1"/>
        </dgm:presLayoutVars>
      </dgm:prSet>
      <dgm:spPr/>
    </dgm:pt>
    <dgm:pt modelId="{A7383AA0-37B1-45F3-A694-91ACF045D3BC}" type="pres">
      <dgm:prSet presAssocID="{16DF7581-50B6-4E3C-B621-5DEF73145514}" presName="sibTrans" presStyleCnt="0"/>
      <dgm:spPr/>
    </dgm:pt>
    <dgm:pt modelId="{A0DC4202-C84A-4ABB-A0B7-78A62C5133F9}" type="pres">
      <dgm:prSet presAssocID="{D6D926BF-D452-492D-B9CF-8D255165741C}" presName="textNode" presStyleLbl="node1" presStyleIdx="1" presStyleCnt="2">
        <dgm:presLayoutVars>
          <dgm:bulletEnabled val="1"/>
        </dgm:presLayoutVars>
      </dgm:prSet>
      <dgm:spPr/>
    </dgm:pt>
  </dgm:ptLst>
  <dgm:cxnLst>
    <dgm:cxn modelId="{04BF8C69-A08A-48D5-A51D-CC45B5A58888}" type="presOf" srcId="{EABF15FE-727C-403D-8B3D-8BED65BEF57C}" destId="{56DCA54A-26F2-4B65-80FE-82422D5B3E56}" srcOrd="0" destOrd="0" presId="urn:microsoft.com/office/officeart/2005/8/layout/hProcess9"/>
    <dgm:cxn modelId="{F4A2CB55-94B2-4A38-950C-0A490D2EE758}" srcId="{EABF15FE-727C-403D-8B3D-8BED65BEF57C}" destId="{BC5E5701-0EC7-416C-9245-88FEACBA3CC3}" srcOrd="0" destOrd="0" parTransId="{EA88917D-976E-4E92-BE93-097766147664}" sibTransId="{16DF7581-50B6-4E3C-B621-5DEF73145514}"/>
    <dgm:cxn modelId="{E981A8A4-38D9-4E7B-AE1C-386F77007876}" srcId="{EABF15FE-727C-403D-8B3D-8BED65BEF57C}" destId="{D6D926BF-D452-492D-B9CF-8D255165741C}" srcOrd="1" destOrd="0" parTransId="{24FE032A-AF48-4CDE-8378-82709624579E}" sibTransId="{0BE9185A-0283-4F55-A84D-6556EEB4B625}"/>
    <dgm:cxn modelId="{FDA74EC1-6118-441F-9DB3-ECE6189D93D1}" type="presOf" srcId="{D6D926BF-D452-492D-B9CF-8D255165741C}" destId="{A0DC4202-C84A-4ABB-A0B7-78A62C5133F9}" srcOrd="0" destOrd="0" presId="urn:microsoft.com/office/officeart/2005/8/layout/hProcess9"/>
    <dgm:cxn modelId="{E9CC72FC-0748-4E56-8069-870DCA765583}" type="presOf" srcId="{BC5E5701-0EC7-416C-9245-88FEACBA3CC3}" destId="{76D74AEF-CDA7-41B6-B3C9-B518D91CDAC3}" srcOrd="0" destOrd="0" presId="urn:microsoft.com/office/officeart/2005/8/layout/hProcess9"/>
    <dgm:cxn modelId="{91EE22A2-FCFC-462C-90A1-DF316AB83B84}" type="presParOf" srcId="{56DCA54A-26F2-4B65-80FE-82422D5B3E56}" destId="{B7412924-9E4D-4AF7-8D0F-6C36F574935C}" srcOrd="0" destOrd="0" presId="urn:microsoft.com/office/officeart/2005/8/layout/hProcess9"/>
    <dgm:cxn modelId="{E35829AD-B00B-42C0-B921-3EBD906E21D5}" type="presParOf" srcId="{56DCA54A-26F2-4B65-80FE-82422D5B3E56}" destId="{D07C6211-1A5F-4E24-89FE-D81BA7FCB21E}" srcOrd="1" destOrd="0" presId="urn:microsoft.com/office/officeart/2005/8/layout/hProcess9"/>
    <dgm:cxn modelId="{29E07218-6DF3-4E87-8F03-DD065A4CFF1F}" type="presParOf" srcId="{D07C6211-1A5F-4E24-89FE-D81BA7FCB21E}" destId="{76D74AEF-CDA7-41B6-B3C9-B518D91CDAC3}" srcOrd="0" destOrd="0" presId="urn:microsoft.com/office/officeart/2005/8/layout/hProcess9"/>
    <dgm:cxn modelId="{229A8204-40BC-43DB-8254-E6EB63963615}" type="presParOf" srcId="{D07C6211-1A5F-4E24-89FE-D81BA7FCB21E}" destId="{A7383AA0-37B1-45F3-A694-91ACF045D3BC}" srcOrd="1" destOrd="0" presId="urn:microsoft.com/office/officeart/2005/8/layout/hProcess9"/>
    <dgm:cxn modelId="{5B425267-C0FE-491C-B693-1535AB876C54}" type="presParOf" srcId="{D07C6211-1A5F-4E24-89FE-D81BA7FCB21E}" destId="{A0DC4202-C84A-4ABB-A0B7-78A62C5133F9}" srcOrd="2"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FED5E5EA-C2B7-4B3D-A2EE-D6EEB99AD3A1}" type="doc">
      <dgm:prSet loTypeId="urn:microsoft.com/office/officeart/2005/8/layout/vList6" loCatId="list" qsTypeId="urn:microsoft.com/office/officeart/2005/8/quickstyle/simple1" qsCatId="simple" csTypeId="urn:microsoft.com/office/officeart/2005/8/colors/colorful2" csCatId="colorful" phldr="1"/>
      <dgm:spPr/>
      <dgm:t>
        <a:bodyPr/>
        <a:lstStyle/>
        <a:p>
          <a:endParaRPr lang="en-GB"/>
        </a:p>
      </dgm:t>
    </dgm:pt>
    <dgm:pt modelId="{0775F704-7DF9-43D4-862D-A0DAF163D9BE}">
      <dgm:prSet custT="1"/>
      <dgm:spPr/>
      <dgm:t>
        <a:bodyPr/>
        <a:lstStyle/>
        <a:p>
          <a:pPr rtl="0"/>
          <a:r>
            <a:rPr lang="en-GB" sz="3600" b="1" dirty="0">
              <a:solidFill>
                <a:schemeClr val="tx1"/>
              </a:solidFill>
            </a:rPr>
            <a:t>Technological competence</a:t>
          </a:r>
        </a:p>
      </dgm:t>
    </dgm:pt>
    <dgm:pt modelId="{070BA559-7DF5-4A7F-84F0-C9C4BA35761F}" type="parTrans" cxnId="{FCFA9F06-3E16-4EA9-8638-2FB5CD5A540E}">
      <dgm:prSet/>
      <dgm:spPr/>
      <dgm:t>
        <a:bodyPr/>
        <a:lstStyle/>
        <a:p>
          <a:endParaRPr lang="en-GB"/>
        </a:p>
      </dgm:t>
    </dgm:pt>
    <dgm:pt modelId="{57DE6AAF-AA54-4398-BB21-1C1FA82BE0F7}" type="sibTrans" cxnId="{FCFA9F06-3E16-4EA9-8638-2FB5CD5A540E}">
      <dgm:prSet/>
      <dgm:spPr/>
      <dgm:t>
        <a:bodyPr/>
        <a:lstStyle/>
        <a:p>
          <a:endParaRPr lang="en-GB"/>
        </a:p>
      </dgm:t>
    </dgm:pt>
    <dgm:pt modelId="{C766AE52-005E-4CC4-9A9C-1DB0B4DE1064}">
      <dgm:prSet custT="1"/>
      <dgm:spPr/>
      <dgm:t>
        <a:bodyPr/>
        <a:lstStyle/>
        <a:p>
          <a:pPr rtl="0"/>
          <a:r>
            <a:rPr lang="en-GB" sz="3600" b="1" dirty="0">
              <a:solidFill>
                <a:schemeClr val="tx1"/>
              </a:solidFill>
            </a:rPr>
            <a:t>Understanding of diverse cultures</a:t>
          </a:r>
        </a:p>
      </dgm:t>
    </dgm:pt>
    <dgm:pt modelId="{CE673732-2CB0-4FE5-B21A-90558EE90F46}" type="parTrans" cxnId="{50290ED2-01E9-44F4-AF1E-3243BD948CF6}">
      <dgm:prSet/>
      <dgm:spPr/>
      <dgm:t>
        <a:bodyPr/>
        <a:lstStyle/>
        <a:p>
          <a:endParaRPr lang="en-GB"/>
        </a:p>
      </dgm:t>
    </dgm:pt>
    <dgm:pt modelId="{8C3D9746-08B0-42BA-91D0-AB38E0B7AAC5}" type="sibTrans" cxnId="{50290ED2-01E9-44F4-AF1E-3243BD948CF6}">
      <dgm:prSet/>
      <dgm:spPr/>
      <dgm:t>
        <a:bodyPr/>
        <a:lstStyle/>
        <a:p>
          <a:endParaRPr lang="en-GB"/>
        </a:p>
      </dgm:t>
    </dgm:pt>
    <dgm:pt modelId="{F18359DA-BF8C-4D84-A5E6-3C455CF46518}">
      <dgm:prSet custT="1"/>
      <dgm:spPr/>
      <dgm:t>
        <a:bodyPr/>
        <a:lstStyle/>
        <a:p>
          <a:pPr rtl="0"/>
          <a:r>
            <a:rPr lang="en-GB" sz="2800" dirty="0">
              <a:solidFill>
                <a:schemeClr val="tx1"/>
              </a:solidFill>
            </a:rPr>
            <a:t>Technological competence is essential to support data-backed decision-making abilities </a:t>
          </a:r>
        </a:p>
      </dgm:t>
    </dgm:pt>
    <dgm:pt modelId="{3FE9249A-70D7-4C4A-A5C4-007EB42F903D}" type="sibTrans" cxnId="{8D0F73B4-887B-411E-AAC4-D1F862102991}">
      <dgm:prSet/>
      <dgm:spPr/>
      <dgm:t>
        <a:bodyPr/>
        <a:lstStyle/>
        <a:p>
          <a:endParaRPr lang="en-GB"/>
        </a:p>
      </dgm:t>
    </dgm:pt>
    <dgm:pt modelId="{0370C243-090A-4A5D-8052-548CE6719C80}" type="parTrans" cxnId="{8D0F73B4-887B-411E-AAC4-D1F862102991}">
      <dgm:prSet/>
      <dgm:spPr/>
      <dgm:t>
        <a:bodyPr/>
        <a:lstStyle/>
        <a:p>
          <a:endParaRPr lang="en-GB"/>
        </a:p>
      </dgm:t>
    </dgm:pt>
    <dgm:pt modelId="{58FD85AB-1E5E-4B11-A510-9C4287BB7F54}">
      <dgm:prSet custT="1"/>
      <dgm:spPr/>
      <dgm:t>
        <a:bodyPr/>
        <a:lstStyle/>
        <a:p>
          <a:pPr rtl="0"/>
          <a:r>
            <a:rPr lang="en-GB" sz="2800" dirty="0">
              <a:solidFill>
                <a:schemeClr val="tx1"/>
              </a:solidFill>
            </a:rPr>
            <a:t>Understanding of diverse cultures helps respond to a multicultural business stakeholders </a:t>
          </a:r>
        </a:p>
      </dgm:t>
    </dgm:pt>
    <dgm:pt modelId="{ED8F0EBF-0FE9-4E02-915F-6E1DFB1B69C3}" type="parTrans" cxnId="{7E35E32C-15B0-4895-B776-B921520B40E9}">
      <dgm:prSet/>
      <dgm:spPr/>
      <dgm:t>
        <a:bodyPr/>
        <a:lstStyle/>
        <a:p>
          <a:endParaRPr lang="en-GB"/>
        </a:p>
      </dgm:t>
    </dgm:pt>
    <dgm:pt modelId="{D2AABBE4-17F5-4495-8035-753E8FE92625}" type="sibTrans" cxnId="{7E35E32C-15B0-4895-B776-B921520B40E9}">
      <dgm:prSet/>
      <dgm:spPr/>
      <dgm:t>
        <a:bodyPr/>
        <a:lstStyle/>
        <a:p>
          <a:endParaRPr lang="en-GB"/>
        </a:p>
      </dgm:t>
    </dgm:pt>
    <dgm:pt modelId="{12D9FD47-5262-4D11-8F00-A2D91CB58C7B}">
      <dgm:prSet custT="1"/>
      <dgm:spPr/>
      <dgm:t>
        <a:bodyPr/>
        <a:lstStyle/>
        <a:p>
          <a:pPr rtl="0"/>
          <a:endParaRPr lang="en-GB" sz="2800">
            <a:solidFill>
              <a:schemeClr val="tx1"/>
            </a:solidFill>
          </a:endParaRPr>
        </a:p>
      </dgm:t>
    </dgm:pt>
    <dgm:pt modelId="{2A74D117-5E72-4C20-984E-53F8319F18CD}" type="parTrans" cxnId="{27EA7687-4E13-4F10-8D32-1F0397DB6FB7}">
      <dgm:prSet/>
      <dgm:spPr/>
      <dgm:t>
        <a:bodyPr/>
        <a:lstStyle/>
        <a:p>
          <a:endParaRPr lang="en-GB"/>
        </a:p>
      </dgm:t>
    </dgm:pt>
    <dgm:pt modelId="{253D99DE-3661-4DEF-8A5E-F00FD13FE806}" type="sibTrans" cxnId="{27EA7687-4E13-4F10-8D32-1F0397DB6FB7}">
      <dgm:prSet/>
      <dgm:spPr/>
      <dgm:t>
        <a:bodyPr/>
        <a:lstStyle/>
        <a:p>
          <a:endParaRPr lang="en-GB"/>
        </a:p>
      </dgm:t>
    </dgm:pt>
    <dgm:pt modelId="{8A23FFA4-6242-4155-854E-143929DE8F9B}">
      <dgm:prSet custT="1"/>
      <dgm:spPr/>
      <dgm:t>
        <a:bodyPr/>
        <a:lstStyle/>
        <a:p>
          <a:pPr rtl="0"/>
          <a:endParaRPr lang="en-GB" sz="2800">
            <a:solidFill>
              <a:schemeClr val="tx1"/>
            </a:solidFill>
          </a:endParaRPr>
        </a:p>
      </dgm:t>
    </dgm:pt>
    <dgm:pt modelId="{C7FF42D2-F592-47EB-BDB1-253462583A3B}" type="parTrans" cxnId="{63974847-D6B6-43F3-95F9-22C7F22E6492}">
      <dgm:prSet/>
      <dgm:spPr/>
      <dgm:t>
        <a:bodyPr/>
        <a:lstStyle/>
        <a:p>
          <a:endParaRPr lang="en-GB"/>
        </a:p>
      </dgm:t>
    </dgm:pt>
    <dgm:pt modelId="{ABD8A8AE-0A77-4FE9-AC0E-DC808E5CF1EB}" type="sibTrans" cxnId="{63974847-D6B6-43F3-95F9-22C7F22E6492}">
      <dgm:prSet/>
      <dgm:spPr/>
      <dgm:t>
        <a:bodyPr/>
        <a:lstStyle/>
        <a:p>
          <a:endParaRPr lang="en-GB"/>
        </a:p>
      </dgm:t>
    </dgm:pt>
    <dgm:pt modelId="{B610B83C-AFC5-4377-975C-7A5C8C426D2E}" type="pres">
      <dgm:prSet presAssocID="{FED5E5EA-C2B7-4B3D-A2EE-D6EEB99AD3A1}" presName="Name0" presStyleCnt="0">
        <dgm:presLayoutVars>
          <dgm:dir/>
          <dgm:animLvl val="lvl"/>
          <dgm:resizeHandles/>
        </dgm:presLayoutVars>
      </dgm:prSet>
      <dgm:spPr/>
    </dgm:pt>
    <dgm:pt modelId="{9A5C9B22-16F3-4E24-A042-1591AB7A2D2D}" type="pres">
      <dgm:prSet presAssocID="{0775F704-7DF9-43D4-862D-A0DAF163D9BE}" presName="linNode" presStyleCnt="0"/>
      <dgm:spPr/>
    </dgm:pt>
    <dgm:pt modelId="{222297DE-7833-42A4-A90E-9A585EFCF191}" type="pres">
      <dgm:prSet presAssocID="{0775F704-7DF9-43D4-862D-A0DAF163D9BE}" presName="parentShp" presStyleLbl="node1" presStyleIdx="0" presStyleCnt="2">
        <dgm:presLayoutVars>
          <dgm:bulletEnabled val="1"/>
        </dgm:presLayoutVars>
      </dgm:prSet>
      <dgm:spPr/>
    </dgm:pt>
    <dgm:pt modelId="{ECB0AB62-53C0-46CE-B315-49D49EB88770}" type="pres">
      <dgm:prSet presAssocID="{0775F704-7DF9-43D4-862D-A0DAF163D9BE}" presName="childShp" presStyleLbl="bgAccFollowNode1" presStyleIdx="0" presStyleCnt="2">
        <dgm:presLayoutVars>
          <dgm:bulletEnabled val="1"/>
        </dgm:presLayoutVars>
      </dgm:prSet>
      <dgm:spPr/>
    </dgm:pt>
    <dgm:pt modelId="{1F17982C-9740-4706-BB0C-FA25F8496DD6}" type="pres">
      <dgm:prSet presAssocID="{57DE6AAF-AA54-4398-BB21-1C1FA82BE0F7}" presName="spacing" presStyleCnt="0"/>
      <dgm:spPr/>
    </dgm:pt>
    <dgm:pt modelId="{194DD040-72DD-4B3A-A055-47FEE723DC24}" type="pres">
      <dgm:prSet presAssocID="{C766AE52-005E-4CC4-9A9C-1DB0B4DE1064}" presName="linNode" presStyleCnt="0"/>
      <dgm:spPr/>
    </dgm:pt>
    <dgm:pt modelId="{45C3B392-62E9-4454-B599-2E2968C0B24D}" type="pres">
      <dgm:prSet presAssocID="{C766AE52-005E-4CC4-9A9C-1DB0B4DE1064}" presName="parentShp" presStyleLbl="node1" presStyleIdx="1" presStyleCnt="2">
        <dgm:presLayoutVars>
          <dgm:bulletEnabled val="1"/>
        </dgm:presLayoutVars>
      </dgm:prSet>
      <dgm:spPr/>
    </dgm:pt>
    <dgm:pt modelId="{DD03364B-C5F2-4124-97D0-1C8F73BEDD60}" type="pres">
      <dgm:prSet presAssocID="{C766AE52-005E-4CC4-9A9C-1DB0B4DE1064}" presName="childShp" presStyleLbl="bgAccFollowNode1" presStyleIdx="1" presStyleCnt="2">
        <dgm:presLayoutVars>
          <dgm:bulletEnabled val="1"/>
        </dgm:presLayoutVars>
      </dgm:prSet>
      <dgm:spPr/>
    </dgm:pt>
  </dgm:ptLst>
  <dgm:cxnLst>
    <dgm:cxn modelId="{FCFA9F06-3E16-4EA9-8638-2FB5CD5A540E}" srcId="{FED5E5EA-C2B7-4B3D-A2EE-D6EEB99AD3A1}" destId="{0775F704-7DF9-43D4-862D-A0DAF163D9BE}" srcOrd="0" destOrd="0" parTransId="{070BA559-7DF5-4A7F-84F0-C9C4BA35761F}" sibTransId="{57DE6AAF-AA54-4398-BB21-1C1FA82BE0F7}"/>
    <dgm:cxn modelId="{67CF2517-9324-4ADF-8E2C-07525A466382}" type="presOf" srcId="{0775F704-7DF9-43D4-862D-A0DAF163D9BE}" destId="{222297DE-7833-42A4-A90E-9A585EFCF191}" srcOrd="0" destOrd="0" presId="urn:microsoft.com/office/officeart/2005/8/layout/vList6"/>
    <dgm:cxn modelId="{7E35E32C-15B0-4895-B776-B921520B40E9}" srcId="{C766AE52-005E-4CC4-9A9C-1DB0B4DE1064}" destId="{58FD85AB-1E5E-4B11-A510-9C4287BB7F54}" srcOrd="1" destOrd="0" parTransId="{ED8F0EBF-0FE9-4E02-915F-6E1DFB1B69C3}" sibTransId="{D2AABBE4-17F5-4495-8035-753E8FE92625}"/>
    <dgm:cxn modelId="{63974847-D6B6-43F3-95F9-22C7F22E6492}" srcId="{C766AE52-005E-4CC4-9A9C-1DB0B4DE1064}" destId="{8A23FFA4-6242-4155-854E-143929DE8F9B}" srcOrd="0" destOrd="0" parTransId="{C7FF42D2-F592-47EB-BDB1-253462583A3B}" sibTransId="{ABD8A8AE-0A77-4FE9-AC0E-DC808E5CF1EB}"/>
    <dgm:cxn modelId="{A4867371-1CC0-42B4-8149-A6CCA0B87A7C}" type="presOf" srcId="{F18359DA-BF8C-4D84-A5E6-3C455CF46518}" destId="{ECB0AB62-53C0-46CE-B315-49D49EB88770}" srcOrd="0" destOrd="1" presId="urn:microsoft.com/office/officeart/2005/8/layout/vList6"/>
    <dgm:cxn modelId="{5C3D3F57-FAAD-4619-9C21-F4DADA011707}" type="presOf" srcId="{8A23FFA4-6242-4155-854E-143929DE8F9B}" destId="{DD03364B-C5F2-4124-97D0-1C8F73BEDD60}" srcOrd="0" destOrd="0" presId="urn:microsoft.com/office/officeart/2005/8/layout/vList6"/>
    <dgm:cxn modelId="{27EA7687-4E13-4F10-8D32-1F0397DB6FB7}" srcId="{0775F704-7DF9-43D4-862D-A0DAF163D9BE}" destId="{12D9FD47-5262-4D11-8F00-A2D91CB58C7B}" srcOrd="0" destOrd="0" parTransId="{2A74D117-5E72-4C20-984E-53F8319F18CD}" sibTransId="{253D99DE-3661-4DEF-8A5E-F00FD13FE806}"/>
    <dgm:cxn modelId="{B852ED97-CBB4-450E-BB2E-B1922C78301E}" type="presOf" srcId="{12D9FD47-5262-4D11-8F00-A2D91CB58C7B}" destId="{ECB0AB62-53C0-46CE-B315-49D49EB88770}" srcOrd="0" destOrd="0" presId="urn:microsoft.com/office/officeart/2005/8/layout/vList6"/>
    <dgm:cxn modelId="{92242EAD-7308-4B49-B84C-CD0548AC451C}" type="presOf" srcId="{C766AE52-005E-4CC4-9A9C-1DB0B4DE1064}" destId="{45C3B392-62E9-4454-B599-2E2968C0B24D}" srcOrd="0" destOrd="0" presId="urn:microsoft.com/office/officeart/2005/8/layout/vList6"/>
    <dgm:cxn modelId="{8D0F73B4-887B-411E-AAC4-D1F862102991}" srcId="{0775F704-7DF9-43D4-862D-A0DAF163D9BE}" destId="{F18359DA-BF8C-4D84-A5E6-3C455CF46518}" srcOrd="1" destOrd="0" parTransId="{0370C243-090A-4A5D-8052-548CE6719C80}" sibTransId="{3FE9249A-70D7-4C4A-A5C4-007EB42F903D}"/>
    <dgm:cxn modelId="{3A4112C1-1C28-4B6C-BB3C-F2535A3FCE7F}" type="presOf" srcId="{FED5E5EA-C2B7-4B3D-A2EE-D6EEB99AD3A1}" destId="{B610B83C-AFC5-4377-975C-7A5C8C426D2E}" srcOrd="0" destOrd="0" presId="urn:microsoft.com/office/officeart/2005/8/layout/vList6"/>
    <dgm:cxn modelId="{50290ED2-01E9-44F4-AF1E-3243BD948CF6}" srcId="{FED5E5EA-C2B7-4B3D-A2EE-D6EEB99AD3A1}" destId="{C766AE52-005E-4CC4-9A9C-1DB0B4DE1064}" srcOrd="1" destOrd="0" parTransId="{CE673732-2CB0-4FE5-B21A-90558EE90F46}" sibTransId="{8C3D9746-08B0-42BA-91D0-AB38E0B7AAC5}"/>
    <dgm:cxn modelId="{DE9BB3EE-39E5-44BC-A8D7-FBD762356C19}" type="presOf" srcId="{58FD85AB-1E5E-4B11-A510-9C4287BB7F54}" destId="{DD03364B-C5F2-4124-97D0-1C8F73BEDD60}" srcOrd="0" destOrd="1" presId="urn:microsoft.com/office/officeart/2005/8/layout/vList6"/>
    <dgm:cxn modelId="{A85A9861-6920-4013-8CDF-D6D5AE468AF3}" type="presParOf" srcId="{B610B83C-AFC5-4377-975C-7A5C8C426D2E}" destId="{9A5C9B22-16F3-4E24-A042-1591AB7A2D2D}" srcOrd="0" destOrd="0" presId="urn:microsoft.com/office/officeart/2005/8/layout/vList6"/>
    <dgm:cxn modelId="{C0B78921-75B5-407E-9100-B3A86B7063AD}" type="presParOf" srcId="{9A5C9B22-16F3-4E24-A042-1591AB7A2D2D}" destId="{222297DE-7833-42A4-A90E-9A585EFCF191}" srcOrd="0" destOrd="0" presId="urn:microsoft.com/office/officeart/2005/8/layout/vList6"/>
    <dgm:cxn modelId="{6B63F903-05BF-4B9D-B914-D49101C730A0}" type="presParOf" srcId="{9A5C9B22-16F3-4E24-A042-1591AB7A2D2D}" destId="{ECB0AB62-53C0-46CE-B315-49D49EB88770}" srcOrd="1" destOrd="0" presId="urn:microsoft.com/office/officeart/2005/8/layout/vList6"/>
    <dgm:cxn modelId="{03C72C9D-9707-4908-8858-C4572EB7FDDA}" type="presParOf" srcId="{B610B83C-AFC5-4377-975C-7A5C8C426D2E}" destId="{1F17982C-9740-4706-BB0C-FA25F8496DD6}" srcOrd="1" destOrd="0" presId="urn:microsoft.com/office/officeart/2005/8/layout/vList6"/>
    <dgm:cxn modelId="{5CBD2531-9692-473A-A8C8-F91AAD27DC39}" type="presParOf" srcId="{B610B83C-AFC5-4377-975C-7A5C8C426D2E}" destId="{194DD040-72DD-4B3A-A055-47FEE723DC24}" srcOrd="2" destOrd="0" presId="urn:microsoft.com/office/officeart/2005/8/layout/vList6"/>
    <dgm:cxn modelId="{DA0B90B5-D96B-45B8-A4D9-2D9E7FC5110F}" type="presParOf" srcId="{194DD040-72DD-4B3A-A055-47FEE723DC24}" destId="{45C3B392-62E9-4454-B599-2E2968C0B24D}" srcOrd="0" destOrd="0" presId="urn:microsoft.com/office/officeart/2005/8/layout/vList6"/>
    <dgm:cxn modelId="{6586AADF-1BA4-41C8-9C45-C963F12154CA}" type="presParOf" srcId="{194DD040-72DD-4B3A-A055-47FEE723DC24}" destId="{DD03364B-C5F2-4124-97D0-1C8F73BEDD60}"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B3242655-DF73-40C1-9307-C3F226CEBEE5}" type="doc">
      <dgm:prSet loTypeId="urn:microsoft.com/office/officeart/2005/8/layout/hProcess9" loCatId="process" qsTypeId="urn:microsoft.com/office/officeart/2005/8/quickstyle/simple1" qsCatId="simple" csTypeId="urn:microsoft.com/office/officeart/2005/8/colors/colorful5" csCatId="colorful"/>
      <dgm:spPr/>
      <dgm:t>
        <a:bodyPr/>
        <a:lstStyle/>
        <a:p>
          <a:endParaRPr lang="en-GB"/>
        </a:p>
      </dgm:t>
    </dgm:pt>
    <dgm:pt modelId="{F42255A5-ABC7-4B88-AB24-36735ED0C8B0}">
      <dgm:prSet custT="1"/>
      <dgm:spPr/>
      <dgm:t>
        <a:bodyPr/>
        <a:lstStyle/>
        <a:p>
          <a:pPr rtl="0"/>
          <a:r>
            <a:rPr lang="en-GB" sz="2800">
              <a:solidFill>
                <a:schemeClr val="tx1"/>
              </a:solidFill>
            </a:rPr>
            <a:t>It reflects application of Henry Fayol’s theory of management to understand manager’s roles and responsibilities. </a:t>
          </a:r>
        </a:p>
      </dgm:t>
    </dgm:pt>
    <dgm:pt modelId="{A6A6A549-E6E7-478B-AB5D-0556A3FAB470}" type="parTrans" cxnId="{F50996CA-B45F-4A50-B3E3-D14789706C7E}">
      <dgm:prSet/>
      <dgm:spPr/>
      <dgm:t>
        <a:bodyPr/>
        <a:lstStyle/>
        <a:p>
          <a:endParaRPr lang="en-GB"/>
        </a:p>
      </dgm:t>
    </dgm:pt>
    <dgm:pt modelId="{0B390869-9B5A-4AF1-8C39-0FB13FB18878}" type="sibTrans" cxnId="{F50996CA-B45F-4A50-B3E3-D14789706C7E}">
      <dgm:prSet/>
      <dgm:spPr/>
      <dgm:t>
        <a:bodyPr/>
        <a:lstStyle/>
        <a:p>
          <a:endParaRPr lang="en-GB"/>
        </a:p>
      </dgm:t>
    </dgm:pt>
    <dgm:pt modelId="{25E28836-8764-4D57-AF7C-4BF4F5D96AA9}">
      <dgm:prSet custT="1"/>
      <dgm:spPr/>
      <dgm:t>
        <a:bodyPr/>
        <a:lstStyle/>
        <a:p>
          <a:pPr rtl="0"/>
          <a:r>
            <a:rPr lang="en-GB" sz="2800">
              <a:solidFill>
                <a:schemeClr val="tx1"/>
              </a:solidFill>
            </a:rPr>
            <a:t>It also factors in their contributions in achieving business objectives of Reckitt Benckiser.</a:t>
          </a:r>
        </a:p>
      </dgm:t>
    </dgm:pt>
    <dgm:pt modelId="{4C4310D5-9C08-4F75-B0A2-F701D0B7349B}" type="parTrans" cxnId="{27824CC3-2435-4D0C-BC6D-8E282E900689}">
      <dgm:prSet/>
      <dgm:spPr/>
      <dgm:t>
        <a:bodyPr/>
        <a:lstStyle/>
        <a:p>
          <a:endParaRPr lang="en-GB"/>
        </a:p>
      </dgm:t>
    </dgm:pt>
    <dgm:pt modelId="{8663FB5D-01D3-47AB-BDEC-6F85300F0D5A}" type="sibTrans" cxnId="{27824CC3-2435-4D0C-BC6D-8E282E900689}">
      <dgm:prSet/>
      <dgm:spPr/>
      <dgm:t>
        <a:bodyPr/>
        <a:lstStyle/>
        <a:p>
          <a:endParaRPr lang="en-GB"/>
        </a:p>
      </dgm:t>
    </dgm:pt>
    <dgm:pt modelId="{61724279-87DD-4277-A40A-D010E539CF6C}" type="pres">
      <dgm:prSet presAssocID="{B3242655-DF73-40C1-9307-C3F226CEBEE5}" presName="CompostProcess" presStyleCnt="0">
        <dgm:presLayoutVars>
          <dgm:dir/>
          <dgm:resizeHandles val="exact"/>
        </dgm:presLayoutVars>
      </dgm:prSet>
      <dgm:spPr/>
    </dgm:pt>
    <dgm:pt modelId="{34C00FA6-8F65-4CB5-9509-98E1FC88476A}" type="pres">
      <dgm:prSet presAssocID="{B3242655-DF73-40C1-9307-C3F226CEBEE5}" presName="arrow" presStyleLbl="bgShp" presStyleIdx="0" presStyleCnt="1"/>
      <dgm:spPr/>
    </dgm:pt>
    <dgm:pt modelId="{CE824F2D-9536-4AB5-8948-FCE897AB6FA7}" type="pres">
      <dgm:prSet presAssocID="{B3242655-DF73-40C1-9307-C3F226CEBEE5}" presName="linearProcess" presStyleCnt="0"/>
      <dgm:spPr/>
    </dgm:pt>
    <dgm:pt modelId="{E25A6ACA-6395-4479-9043-57E4DA0CB00D}" type="pres">
      <dgm:prSet presAssocID="{F42255A5-ABC7-4B88-AB24-36735ED0C8B0}" presName="textNode" presStyleLbl="node1" presStyleIdx="0" presStyleCnt="2">
        <dgm:presLayoutVars>
          <dgm:bulletEnabled val="1"/>
        </dgm:presLayoutVars>
      </dgm:prSet>
      <dgm:spPr/>
    </dgm:pt>
    <dgm:pt modelId="{8A39BB8C-EF69-4478-8E2B-D430F6805B0C}" type="pres">
      <dgm:prSet presAssocID="{0B390869-9B5A-4AF1-8C39-0FB13FB18878}" presName="sibTrans" presStyleCnt="0"/>
      <dgm:spPr/>
    </dgm:pt>
    <dgm:pt modelId="{E601A794-CF2A-4FDF-A601-2E64F6FD9938}" type="pres">
      <dgm:prSet presAssocID="{25E28836-8764-4D57-AF7C-4BF4F5D96AA9}" presName="textNode" presStyleLbl="node1" presStyleIdx="1" presStyleCnt="2">
        <dgm:presLayoutVars>
          <dgm:bulletEnabled val="1"/>
        </dgm:presLayoutVars>
      </dgm:prSet>
      <dgm:spPr/>
    </dgm:pt>
  </dgm:ptLst>
  <dgm:cxnLst>
    <dgm:cxn modelId="{588E6805-1973-4AC6-BC74-F6C0B1A8AB47}" type="presOf" srcId="{B3242655-DF73-40C1-9307-C3F226CEBEE5}" destId="{61724279-87DD-4277-A40A-D010E539CF6C}" srcOrd="0" destOrd="0" presId="urn:microsoft.com/office/officeart/2005/8/layout/hProcess9"/>
    <dgm:cxn modelId="{64EB4706-248D-40CB-96CF-F60A51FC5532}" type="presOf" srcId="{25E28836-8764-4D57-AF7C-4BF4F5D96AA9}" destId="{E601A794-CF2A-4FDF-A601-2E64F6FD9938}" srcOrd="0" destOrd="0" presId="urn:microsoft.com/office/officeart/2005/8/layout/hProcess9"/>
    <dgm:cxn modelId="{624CB21C-1595-4996-A631-5570000A9DCF}" type="presOf" srcId="{F42255A5-ABC7-4B88-AB24-36735ED0C8B0}" destId="{E25A6ACA-6395-4479-9043-57E4DA0CB00D}" srcOrd="0" destOrd="0" presId="urn:microsoft.com/office/officeart/2005/8/layout/hProcess9"/>
    <dgm:cxn modelId="{27824CC3-2435-4D0C-BC6D-8E282E900689}" srcId="{B3242655-DF73-40C1-9307-C3F226CEBEE5}" destId="{25E28836-8764-4D57-AF7C-4BF4F5D96AA9}" srcOrd="1" destOrd="0" parTransId="{4C4310D5-9C08-4F75-B0A2-F701D0B7349B}" sibTransId="{8663FB5D-01D3-47AB-BDEC-6F85300F0D5A}"/>
    <dgm:cxn modelId="{F50996CA-B45F-4A50-B3E3-D14789706C7E}" srcId="{B3242655-DF73-40C1-9307-C3F226CEBEE5}" destId="{F42255A5-ABC7-4B88-AB24-36735ED0C8B0}" srcOrd="0" destOrd="0" parTransId="{A6A6A549-E6E7-478B-AB5D-0556A3FAB470}" sibTransId="{0B390869-9B5A-4AF1-8C39-0FB13FB18878}"/>
    <dgm:cxn modelId="{CE0B6109-5A88-4B3F-A78F-B621FECA4834}" type="presParOf" srcId="{61724279-87DD-4277-A40A-D010E539CF6C}" destId="{34C00FA6-8F65-4CB5-9509-98E1FC88476A}" srcOrd="0" destOrd="0" presId="urn:microsoft.com/office/officeart/2005/8/layout/hProcess9"/>
    <dgm:cxn modelId="{37678D4D-4A77-4413-AF74-42C412E8D7AE}" type="presParOf" srcId="{61724279-87DD-4277-A40A-D010E539CF6C}" destId="{CE824F2D-9536-4AB5-8948-FCE897AB6FA7}" srcOrd="1" destOrd="0" presId="urn:microsoft.com/office/officeart/2005/8/layout/hProcess9"/>
    <dgm:cxn modelId="{12ED4B3E-CB38-4391-AA8F-B1162EF12037}" type="presParOf" srcId="{CE824F2D-9536-4AB5-8948-FCE897AB6FA7}" destId="{E25A6ACA-6395-4479-9043-57E4DA0CB00D}" srcOrd="0" destOrd="0" presId="urn:microsoft.com/office/officeart/2005/8/layout/hProcess9"/>
    <dgm:cxn modelId="{00BEDDBB-52C0-448D-8331-9D4BE4C6767A}" type="presParOf" srcId="{CE824F2D-9536-4AB5-8948-FCE897AB6FA7}" destId="{8A39BB8C-EF69-4478-8E2B-D430F6805B0C}" srcOrd="1" destOrd="0" presId="urn:microsoft.com/office/officeart/2005/8/layout/hProcess9"/>
    <dgm:cxn modelId="{03AE60AA-342E-4BFB-ACCC-8B214EE94833}" type="presParOf" srcId="{CE824F2D-9536-4AB5-8948-FCE897AB6FA7}" destId="{E601A794-CF2A-4FDF-A601-2E64F6FD9938}" srcOrd="2"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7BBFE3-2A61-42BC-A36D-3A21F5391025}">
      <dsp:nvSpPr>
        <dsp:cNvPr id="0" name=""/>
        <dsp:cNvSpPr/>
      </dsp:nvSpPr>
      <dsp:spPr>
        <a:xfrm>
          <a:off x="0" y="0"/>
          <a:ext cx="13002576" cy="1943100"/>
        </a:xfrm>
        <a:prstGeom prst="roundRect">
          <a:avLst>
            <a:gd name="adj" fmla="val 1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GB" sz="2800" kern="1200" dirty="0">
              <a:solidFill>
                <a:schemeClr val="tx1"/>
              </a:solidFill>
            </a:rPr>
            <a:t>Planning: The primary function of a manager is to set goals for individual employees, organisations or departments. </a:t>
          </a:r>
        </a:p>
      </dsp:txBody>
      <dsp:txXfrm>
        <a:off x="56911" y="56911"/>
        <a:ext cx="10905821" cy="1829278"/>
      </dsp:txXfrm>
    </dsp:sp>
    <dsp:sp modelId="{97C6937B-BB62-4905-B6F6-DFB6EF594CE9}">
      <dsp:nvSpPr>
        <dsp:cNvPr id="0" name=""/>
        <dsp:cNvSpPr/>
      </dsp:nvSpPr>
      <dsp:spPr>
        <a:xfrm>
          <a:off x="1147286" y="2266949"/>
          <a:ext cx="13002576" cy="1943100"/>
        </a:xfrm>
        <a:prstGeom prst="roundRect">
          <a:avLst>
            <a:gd name="adj" fmla="val 10000"/>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GB" sz="2800" kern="1200">
              <a:solidFill>
                <a:schemeClr val="tx1"/>
              </a:solidFill>
            </a:rPr>
            <a:t>Organising: The second task relates to delegation of tasks to appropriate people through effective skill mapping (Amanawa and Adedeji, 2022, p. 13). </a:t>
          </a:r>
        </a:p>
      </dsp:txBody>
      <dsp:txXfrm>
        <a:off x="1204197" y="2323860"/>
        <a:ext cx="10478453" cy="1829278"/>
      </dsp:txXfrm>
    </dsp:sp>
    <dsp:sp modelId="{36CFEE57-2954-4935-9530-E867ADD1E0D8}">
      <dsp:nvSpPr>
        <dsp:cNvPr id="0" name=""/>
        <dsp:cNvSpPr/>
      </dsp:nvSpPr>
      <dsp:spPr>
        <a:xfrm>
          <a:off x="2294572" y="4533899"/>
          <a:ext cx="13002576" cy="1943100"/>
        </a:xfrm>
        <a:prstGeom prst="roundRect">
          <a:avLst>
            <a:gd name="adj" fmla="val 10000"/>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GB" sz="2800" kern="1200">
              <a:solidFill>
                <a:schemeClr val="tx1"/>
              </a:solidFill>
            </a:rPr>
            <a:t>Commanding: The concerned function relates to monitoring of activities and their progression and maintaining personnel activities. </a:t>
          </a:r>
        </a:p>
      </dsp:txBody>
      <dsp:txXfrm>
        <a:off x="2351483" y="4590810"/>
        <a:ext cx="10478453" cy="1829278"/>
      </dsp:txXfrm>
    </dsp:sp>
    <dsp:sp modelId="{6F8A8737-205F-4854-919E-4879D4618691}">
      <dsp:nvSpPr>
        <dsp:cNvPr id="0" name=""/>
        <dsp:cNvSpPr/>
      </dsp:nvSpPr>
      <dsp:spPr>
        <a:xfrm>
          <a:off x="11739561" y="1473517"/>
          <a:ext cx="1263015" cy="1263015"/>
        </a:xfrm>
        <a:prstGeom prst="downArrow">
          <a:avLst>
            <a:gd name="adj1" fmla="val 55000"/>
            <a:gd name="adj2" fmla="val 45000"/>
          </a:avLst>
        </a:prstGeom>
        <a:solidFill>
          <a:schemeClr val="accent5">
            <a:tint val="40000"/>
            <a:alpha val="90000"/>
            <a:hueOff val="0"/>
            <a:satOff val="0"/>
            <a:lumOff val="0"/>
            <a:alphaOff val="0"/>
          </a:schemeClr>
        </a:solidFill>
        <a:ln w="254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GB" sz="2800" kern="1200">
            <a:solidFill>
              <a:schemeClr val="tx1"/>
            </a:solidFill>
          </a:endParaRPr>
        </a:p>
      </dsp:txBody>
      <dsp:txXfrm>
        <a:off x="12023739" y="1473517"/>
        <a:ext cx="694659" cy="950419"/>
      </dsp:txXfrm>
    </dsp:sp>
    <dsp:sp modelId="{81894D58-F620-47FD-892B-8E9AF717466E}">
      <dsp:nvSpPr>
        <dsp:cNvPr id="0" name=""/>
        <dsp:cNvSpPr/>
      </dsp:nvSpPr>
      <dsp:spPr>
        <a:xfrm>
          <a:off x="12886847" y="3727513"/>
          <a:ext cx="1263015" cy="1263015"/>
        </a:xfrm>
        <a:prstGeom prst="downArrow">
          <a:avLst>
            <a:gd name="adj1" fmla="val 55000"/>
            <a:gd name="adj2" fmla="val 45000"/>
          </a:avLst>
        </a:prstGeom>
        <a:solidFill>
          <a:schemeClr val="accent5">
            <a:tint val="40000"/>
            <a:alpha val="90000"/>
            <a:hueOff val="-10740482"/>
            <a:satOff val="48253"/>
            <a:lumOff val="3317"/>
            <a:alphaOff val="0"/>
          </a:schemeClr>
        </a:solidFill>
        <a:ln w="254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GB" sz="2800" kern="1200">
            <a:solidFill>
              <a:schemeClr val="tx1"/>
            </a:solidFill>
          </a:endParaRPr>
        </a:p>
      </dsp:txBody>
      <dsp:txXfrm>
        <a:off x="13171025" y="3727513"/>
        <a:ext cx="694659" cy="95041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6254A9-47A8-4B86-B975-091E0E3F0393}">
      <dsp:nvSpPr>
        <dsp:cNvPr id="0" name=""/>
        <dsp:cNvSpPr/>
      </dsp:nvSpPr>
      <dsp:spPr>
        <a:xfrm>
          <a:off x="-6496541" y="-1001486"/>
          <a:ext cx="7794172" cy="7794172"/>
        </a:xfrm>
        <a:prstGeom prst="blockArc">
          <a:avLst>
            <a:gd name="adj1" fmla="val 18900000"/>
            <a:gd name="adj2" fmla="val 2700000"/>
            <a:gd name="adj3" fmla="val 277"/>
          </a:avLst>
        </a:prstGeom>
        <a:noFill/>
        <a:ln w="25400"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2D1F516-1E15-4808-9AAF-F98BBFBDD9DE}">
      <dsp:nvSpPr>
        <dsp:cNvPr id="0" name=""/>
        <dsp:cNvSpPr/>
      </dsp:nvSpPr>
      <dsp:spPr>
        <a:xfrm>
          <a:off x="1064567" y="827330"/>
          <a:ext cx="14925934" cy="1654430"/>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13204" tIns="93980" rIns="93980" bIns="93980" numCol="1" spcCol="1270" anchor="ctr" anchorCtr="0">
          <a:noAutofit/>
        </a:bodyPr>
        <a:lstStyle/>
        <a:p>
          <a:pPr marL="0" lvl="0" indent="0" algn="l" defTabSz="1644650" rtl="0">
            <a:lnSpc>
              <a:spcPct val="90000"/>
            </a:lnSpc>
            <a:spcBef>
              <a:spcPct val="0"/>
            </a:spcBef>
            <a:spcAft>
              <a:spcPct val="35000"/>
            </a:spcAft>
            <a:buNone/>
          </a:pPr>
          <a:r>
            <a:rPr lang="en-GB" sz="3700" kern="1200">
              <a:solidFill>
                <a:schemeClr val="tx1"/>
              </a:solidFill>
            </a:rPr>
            <a:t>Coordinating: It is the most important function of management as it enables the manager to amalgamate all activities and ensure progression towards shared goals. </a:t>
          </a:r>
        </a:p>
      </dsp:txBody>
      <dsp:txXfrm>
        <a:off x="1064567" y="827330"/>
        <a:ext cx="14925934" cy="1654430"/>
      </dsp:txXfrm>
    </dsp:sp>
    <dsp:sp modelId="{1769FC3A-59D2-424D-9FA6-1F9C68B507CB}">
      <dsp:nvSpPr>
        <dsp:cNvPr id="0" name=""/>
        <dsp:cNvSpPr/>
      </dsp:nvSpPr>
      <dsp:spPr>
        <a:xfrm>
          <a:off x="30548" y="620527"/>
          <a:ext cx="2068037" cy="2068037"/>
        </a:xfrm>
        <a:prstGeom prst="ellipse">
          <a:avLst/>
        </a:prstGeom>
        <a:solidFill>
          <a:schemeClr val="lt1">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78420AC-9425-476E-8363-54CD7C538D24}">
      <dsp:nvSpPr>
        <dsp:cNvPr id="0" name=""/>
        <dsp:cNvSpPr/>
      </dsp:nvSpPr>
      <dsp:spPr>
        <a:xfrm>
          <a:off x="1064567" y="3309439"/>
          <a:ext cx="14925934" cy="1654430"/>
        </a:xfrm>
        <a:prstGeom prst="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13204" tIns="93980" rIns="93980" bIns="93980" numCol="1" spcCol="1270" anchor="ctr" anchorCtr="0">
          <a:noAutofit/>
        </a:bodyPr>
        <a:lstStyle/>
        <a:p>
          <a:pPr marL="0" lvl="0" indent="0" algn="l" defTabSz="1644650" rtl="0">
            <a:lnSpc>
              <a:spcPct val="90000"/>
            </a:lnSpc>
            <a:spcBef>
              <a:spcPct val="0"/>
            </a:spcBef>
            <a:spcAft>
              <a:spcPct val="35000"/>
            </a:spcAft>
            <a:buNone/>
          </a:pPr>
          <a:r>
            <a:rPr lang="en-GB" sz="3700" kern="1200">
              <a:solidFill>
                <a:schemeClr val="tx1"/>
              </a:solidFill>
            </a:rPr>
            <a:t>Controlling: The function relates to setting targets, measuring their achievement, and planning actions to achieve remedial measures. </a:t>
          </a:r>
        </a:p>
      </dsp:txBody>
      <dsp:txXfrm>
        <a:off x="1064567" y="3309439"/>
        <a:ext cx="14925934" cy="1654430"/>
      </dsp:txXfrm>
    </dsp:sp>
    <dsp:sp modelId="{B2F6FD17-9FA9-425B-A853-1513157F82DB}">
      <dsp:nvSpPr>
        <dsp:cNvPr id="0" name=""/>
        <dsp:cNvSpPr/>
      </dsp:nvSpPr>
      <dsp:spPr>
        <a:xfrm>
          <a:off x="30548" y="3102635"/>
          <a:ext cx="2068037" cy="2068037"/>
        </a:xfrm>
        <a:prstGeom prst="ellipse">
          <a:avLst/>
        </a:prstGeom>
        <a:solidFill>
          <a:schemeClr val="lt1">
            <a:hueOff val="0"/>
            <a:satOff val="0"/>
            <a:lumOff val="0"/>
            <a:alphaOff val="0"/>
          </a:schemeClr>
        </a:solidFill>
        <a:ln w="25400" cap="flat" cmpd="sng" algn="ctr">
          <a:solidFill>
            <a:schemeClr val="accent3">
              <a:hueOff val="11250264"/>
              <a:satOff val="-16880"/>
              <a:lumOff val="-2745"/>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0AA39D-89A3-4E3D-9EAD-1DA3A625449B}">
      <dsp:nvSpPr>
        <dsp:cNvPr id="0" name=""/>
        <dsp:cNvSpPr/>
      </dsp:nvSpPr>
      <dsp:spPr>
        <a:xfrm>
          <a:off x="3114" y="407972"/>
          <a:ext cx="6641092" cy="3984655"/>
        </a:xfrm>
        <a:prstGeom prst="roundRect">
          <a:avLst>
            <a:gd name="adj" fmla="val 10000"/>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rtl="0">
            <a:lnSpc>
              <a:spcPct val="90000"/>
            </a:lnSpc>
            <a:spcBef>
              <a:spcPct val="0"/>
            </a:spcBef>
            <a:spcAft>
              <a:spcPct val="35000"/>
            </a:spcAft>
            <a:buNone/>
          </a:pPr>
          <a:r>
            <a:rPr lang="en-GB" sz="2800" kern="1200">
              <a:solidFill>
                <a:schemeClr val="tx1"/>
              </a:solidFill>
            </a:rPr>
            <a:t>Managers need to engage in risk identification and adapting internal practices proactively with the external business environment trends.</a:t>
          </a:r>
        </a:p>
      </dsp:txBody>
      <dsp:txXfrm>
        <a:off x="119821" y="524679"/>
        <a:ext cx="6407678" cy="3751241"/>
      </dsp:txXfrm>
    </dsp:sp>
    <dsp:sp modelId="{4465713C-9091-4AF8-A6B4-75EFC05E6B02}">
      <dsp:nvSpPr>
        <dsp:cNvPr id="0" name=""/>
        <dsp:cNvSpPr/>
      </dsp:nvSpPr>
      <dsp:spPr>
        <a:xfrm>
          <a:off x="7308315" y="1576804"/>
          <a:ext cx="1407911" cy="1646990"/>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GB" sz="2800" kern="1200"/>
        </a:p>
      </dsp:txBody>
      <dsp:txXfrm>
        <a:off x="7308315" y="1906202"/>
        <a:ext cx="985538" cy="988194"/>
      </dsp:txXfrm>
    </dsp:sp>
    <dsp:sp modelId="{CC97FEB1-C2D6-4ED1-8ECC-989F8101A605}">
      <dsp:nvSpPr>
        <dsp:cNvPr id="0" name=""/>
        <dsp:cNvSpPr/>
      </dsp:nvSpPr>
      <dsp:spPr>
        <a:xfrm>
          <a:off x="9300643" y="407972"/>
          <a:ext cx="6641092" cy="3984655"/>
        </a:xfrm>
        <a:prstGeom prst="roundRect">
          <a:avLst>
            <a:gd name="adj" fmla="val 10000"/>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rtl="0">
            <a:lnSpc>
              <a:spcPct val="90000"/>
            </a:lnSpc>
            <a:spcBef>
              <a:spcPct val="0"/>
            </a:spcBef>
            <a:spcAft>
              <a:spcPct val="35000"/>
            </a:spcAft>
            <a:buNone/>
          </a:pPr>
          <a:r>
            <a:rPr lang="en-GB" sz="2800" kern="1200" dirty="0">
              <a:solidFill>
                <a:schemeClr val="tx1"/>
              </a:solidFill>
            </a:rPr>
            <a:t>This relates to the premise of organising and commanding entrusting the management with both decisive and purpose-driven responsibilities. </a:t>
          </a:r>
        </a:p>
      </dsp:txBody>
      <dsp:txXfrm>
        <a:off x="9417350" y="524679"/>
        <a:ext cx="6407678" cy="375124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E47953-1C2E-41D5-895D-900FEC996035}">
      <dsp:nvSpPr>
        <dsp:cNvPr id="0" name=""/>
        <dsp:cNvSpPr/>
      </dsp:nvSpPr>
      <dsp:spPr>
        <a:xfrm>
          <a:off x="-6838181" y="-1053912"/>
          <a:ext cx="8203825" cy="8203825"/>
        </a:xfrm>
        <a:prstGeom prst="blockArc">
          <a:avLst>
            <a:gd name="adj1" fmla="val 18900000"/>
            <a:gd name="adj2" fmla="val 2700000"/>
            <a:gd name="adj3" fmla="val 263"/>
          </a:avLst>
        </a:prstGeom>
        <a:noFill/>
        <a:ln w="25400" cap="flat"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2C9A108-EE25-4D89-93B9-AF501CB2D75E}">
      <dsp:nvSpPr>
        <dsp:cNvPr id="0" name=""/>
        <dsp:cNvSpPr/>
      </dsp:nvSpPr>
      <dsp:spPr>
        <a:xfrm>
          <a:off x="1120597" y="870874"/>
          <a:ext cx="14011046" cy="1741505"/>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82320" tIns="99060" rIns="99060" bIns="99060" numCol="1" spcCol="1270" anchor="ctr" anchorCtr="0">
          <a:noAutofit/>
        </a:bodyPr>
        <a:lstStyle/>
        <a:p>
          <a:pPr marL="0" lvl="0" indent="0" algn="l" defTabSz="1733550" rtl="0">
            <a:lnSpc>
              <a:spcPct val="90000"/>
            </a:lnSpc>
            <a:spcBef>
              <a:spcPct val="0"/>
            </a:spcBef>
            <a:spcAft>
              <a:spcPct val="35000"/>
            </a:spcAft>
            <a:buNone/>
          </a:pPr>
          <a:r>
            <a:rPr lang="en-GB" sz="3900" kern="1200">
              <a:solidFill>
                <a:schemeClr val="tx1"/>
              </a:solidFill>
            </a:rPr>
            <a:t>Reckitt Benckiser’s managers deploy resource management technologies to support their planning activities </a:t>
          </a:r>
        </a:p>
      </dsp:txBody>
      <dsp:txXfrm>
        <a:off x="1120597" y="870874"/>
        <a:ext cx="14011046" cy="1741505"/>
      </dsp:txXfrm>
    </dsp:sp>
    <dsp:sp modelId="{1D71502E-0507-4397-A45F-539655AC0F39}">
      <dsp:nvSpPr>
        <dsp:cNvPr id="0" name=""/>
        <dsp:cNvSpPr/>
      </dsp:nvSpPr>
      <dsp:spPr>
        <a:xfrm>
          <a:off x="32156" y="653186"/>
          <a:ext cx="2176881" cy="2176881"/>
        </a:xfrm>
        <a:prstGeom prst="ellipse">
          <a:avLst/>
        </a:prstGeom>
        <a:solidFill>
          <a:schemeClr val="lt1">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8D37391-AA22-4B0C-BEFB-060744E5C3C5}">
      <dsp:nvSpPr>
        <dsp:cNvPr id="0" name=""/>
        <dsp:cNvSpPr/>
      </dsp:nvSpPr>
      <dsp:spPr>
        <a:xfrm>
          <a:off x="1120597" y="3483620"/>
          <a:ext cx="14011046" cy="1741505"/>
        </a:xfrm>
        <a:prstGeom prst="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82320" tIns="99060" rIns="99060" bIns="99060" numCol="1" spcCol="1270" anchor="ctr" anchorCtr="0">
          <a:noAutofit/>
        </a:bodyPr>
        <a:lstStyle/>
        <a:p>
          <a:pPr marL="0" lvl="0" indent="0" algn="l" defTabSz="1733550" rtl="0">
            <a:lnSpc>
              <a:spcPct val="90000"/>
            </a:lnSpc>
            <a:spcBef>
              <a:spcPct val="0"/>
            </a:spcBef>
            <a:spcAft>
              <a:spcPct val="35000"/>
            </a:spcAft>
            <a:buNone/>
          </a:pPr>
          <a:r>
            <a:rPr lang="en-GB" sz="3900" kern="1200">
              <a:solidFill>
                <a:schemeClr val="tx1"/>
              </a:solidFill>
            </a:rPr>
            <a:t>Close coordination with business vision and values support their planning imperatives   </a:t>
          </a:r>
        </a:p>
      </dsp:txBody>
      <dsp:txXfrm>
        <a:off x="1120597" y="3483620"/>
        <a:ext cx="14011046" cy="1741505"/>
      </dsp:txXfrm>
    </dsp:sp>
    <dsp:sp modelId="{A0B366D7-622E-42F7-A976-7814D862A57E}">
      <dsp:nvSpPr>
        <dsp:cNvPr id="0" name=""/>
        <dsp:cNvSpPr/>
      </dsp:nvSpPr>
      <dsp:spPr>
        <a:xfrm>
          <a:off x="32156" y="3265932"/>
          <a:ext cx="2176881" cy="2176881"/>
        </a:xfrm>
        <a:prstGeom prst="ellipse">
          <a:avLst/>
        </a:prstGeom>
        <a:solidFill>
          <a:schemeClr val="lt1">
            <a:hueOff val="0"/>
            <a:satOff val="0"/>
            <a:lumOff val="0"/>
            <a:alphaOff val="0"/>
          </a:schemeClr>
        </a:solidFill>
        <a:ln w="25400" cap="flat" cmpd="sng" algn="ctr">
          <a:solidFill>
            <a:schemeClr val="accent5">
              <a:hueOff val="-9933876"/>
              <a:satOff val="39811"/>
              <a:lumOff val="8628"/>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222792-15D9-4E5B-AC85-8FA4EE1FD5A4}">
      <dsp:nvSpPr>
        <dsp:cNvPr id="0" name=""/>
        <dsp:cNvSpPr/>
      </dsp:nvSpPr>
      <dsp:spPr>
        <a:xfrm>
          <a:off x="2009776" y="0"/>
          <a:ext cx="5410199" cy="5410199"/>
        </a:xfrm>
        <a:prstGeom prst="ellips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rtl="0">
            <a:lnSpc>
              <a:spcPct val="90000"/>
            </a:lnSpc>
            <a:spcBef>
              <a:spcPct val="0"/>
            </a:spcBef>
            <a:spcAft>
              <a:spcPct val="35000"/>
            </a:spcAft>
            <a:buNone/>
          </a:pPr>
          <a:r>
            <a:rPr lang="en-GB" sz="2800" kern="1200">
              <a:solidFill>
                <a:schemeClr val="tx1"/>
              </a:solidFill>
            </a:rPr>
            <a:t>At Reckitt Benckiser organising function entails recruitment and skill-mapping </a:t>
          </a:r>
        </a:p>
      </dsp:txBody>
      <dsp:txXfrm>
        <a:off x="2802081" y="792305"/>
        <a:ext cx="3825589" cy="3825589"/>
      </dsp:txXfrm>
    </dsp:sp>
    <dsp:sp modelId="{E2DF78C4-B0A6-47F3-B2DE-621344AF100C}">
      <dsp:nvSpPr>
        <dsp:cNvPr id="0" name=""/>
        <dsp:cNvSpPr/>
      </dsp:nvSpPr>
      <dsp:spPr>
        <a:xfrm>
          <a:off x="7419975" y="0"/>
          <a:ext cx="5410199" cy="5410199"/>
        </a:xfrm>
        <a:prstGeom prst="ellipse">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rtl="0">
            <a:lnSpc>
              <a:spcPct val="90000"/>
            </a:lnSpc>
            <a:spcBef>
              <a:spcPct val="0"/>
            </a:spcBef>
            <a:spcAft>
              <a:spcPct val="35000"/>
            </a:spcAft>
            <a:buNone/>
          </a:pPr>
          <a:r>
            <a:rPr lang="en-GB" sz="2800" kern="1200">
              <a:solidFill>
                <a:schemeClr val="tx1"/>
              </a:solidFill>
            </a:rPr>
            <a:t>The firm deploys culturally-fit and skill based assessments to factor in skill and organisational value needs to meet this function </a:t>
          </a:r>
        </a:p>
      </dsp:txBody>
      <dsp:txXfrm>
        <a:off x="8212280" y="792305"/>
        <a:ext cx="3825589" cy="382558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E59E1A-98DB-4FB9-AE2D-E723F4EA9AF2}">
      <dsp:nvSpPr>
        <dsp:cNvPr id="0" name=""/>
        <dsp:cNvSpPr/>
      </dsp:nvSpPr>
      <dsp:spPr>
        <a:xfrm>
          <a:off x="1165859" y="0"/>
          <a:ext cx="13213080" cy="6553201"/>
        </a:xfrm>
        <a:prstGeom prst="rightArrow">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256BCF-33F0-4012-A28C-4007615B8B14}">
      <dsp:nvSpPr>
        <dsp:cNvPr id="0" name=""/>
        <dsp:cNvSpPr/>
      </dsp:nvSpPr>
      <dsp:spPr>
        <a:xfrm>
          <a:off x="2720339" y="1965960"/>
          <a:ext cx="4663440" cy="2621280"/>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rtl="0">
            <a:lnSpc>
              <a:spcPct val="90000"/>
            </a:lnSpc>
            <a:spcBef>
              <a:spcPct val="0"/>
            </a:spcBef>
            <a:spcAft>
              <a:spcPct val="35000"/>
            </a:spcAft>
            <a:buNone/>
          </a:pPr>
          <a:r>
            <a:rPr lang="en-GB" sz="2800" kern="1200">
              <a:solidFill>
                <a:schemeClr val="tx1"/>
              </a:solidFill>
            </a:rPr>
            <a:t>The managers at Reckitt Benckiser reflect delegation of commanding to line managers </a:t>
          </a:r>
        </a:p>
      </dsp:txBody>
      <dsp:txXfrm>
        <a:off x="2848299" y="2093920"/>
        <a:ext cx="4407520" cy="2365360"/>
      </dsp:txXfrm>
    </dsp:sp>
    <dsp:sp modelId="{E1449E88-AB3F-4AB0-8765-D2B7FE4B59CC}">
      <dsp:nvSpPr>
        <dsp:cNvPr id="0" name=""/>
        <dsp:cNvSpPr/>
      </dsp:nvSpPr>
      <dsp:spPr>
        <a:xfrm>
          <a:off x="8161020" y="1965960"/>
          <a:ext cx="4663440" cy="2621280"/>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rtl="0">
            <a:lnSpc>
              <a:spcPct val="90000"/>
            </a:lnSpc>
            <a:spcBef>
              <a:spcPct val="0"/>
            </a:spcBef>
            <a:spcAft>
              <a:spcPct val="35000"/>
            </a:spcAft>
            <a:buNone/>
          </a:pPr>
          <a:r>
            <a:rPr lang="en-GB" sz="2800" kern="1200">
              <a:solidFill>
                <a:schemeClr val="tx1"/>
              </a:solidFill>
            </a:rPr>
            <a:t>The imperative of coordinating and controlling ensures functionality of various functions as a single unit </a:t>
          </a:r>
        </a:p>
      </dsp:txBody>
      <dsp:txXfrm>
        <a:off x="8288980" y="2093920"/>
        <a:ext cx="4407520" cy="236536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12F6C7-0201-414C-9C75-CDA5E9E2EDDC}">
      <dsp:nvSpPr>
        <dsp:cNvPr id="0" name=""/>
        <dsp:cNvSpPr/>
      </dsp:nvSpPr>
      <dsp:spPr>
        <a:xfrm>
          <a:off x="1878" y="887722"/>
          <a:ext cx="7327924" cy="4396754"/>
        </a:xfrm>
        <a:prstGeom prst="rect">
          <a:avLst/>
        </a:prstGeom>
        <a:gradFill rotWithShape="0">
          <a:gsLst>
            <a:gs pos="0">
              <a:schemeClr val="dk2">
                <a:hueOff val="0"/>
                <a:satOff val="0"/>
                <a:lumOff val="0"/>
                <a:alphaOff val="0"/>
                <a:shade val="51000"/>
                <a:satMod val="130000"/>
              </a:schemeClr>
            </a:gs>
            <a:gs pos="80000">
              <a:schemeClr val="dk2">
                <a:hueOff val="0"/>
                <a:satOff val="0"/>
                <a:lumOff val="0"/>
                <a:alphaOff val="0"/>
                <a:shade val="93000"/>
                <a:satMod val="130000"/>
              </a:schemeClr>
            </a:gs>
            <a:gs pos="100000">
              <a:schemeClr val="dk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just" defTabSz="1244600" rtl="0">
            <a:lnSpc>
              <a:spcPct val="90000"/>
            </a:lnSpc>
            <a:spcBef>
              <a:spcPct val="0"/>
            </a:spcBef>
            <a:spcAft>
              <a:spcPct val="35000"/>
            </a:spcAft>
            <a:buNone/>
          </a:pPr>
          <a:r>
            <a:rPr lang="en-GB" sz="2800" kern="1200">
              <a:solidFill>
                <a:schemeClr val="bg1"/>
              </a:solidFill>
            </a:rPr>
            <a:t>Planning is essential to set objectives and forecast future trends </a:t>
          </a:r>
        </a:p>
      </dsp:txBody>
      <dsp:txXfrm>
        <a:off x="1878" y="887722"/>
        <a:ext cx="7327924" cy="4396754"/>
      </dsp:txXfrm>
    </dsp:sp>
    <dsp:sp modelId="{55EEFB4A-B7E5-4708-BEB9-D07B209D18DE}">
      <dsp:nvSpPr>
        <dsp:cNvPr id="0" name=""/>
        <dsp:cNvSpPr/>
      </dsp:nvSpPr>
      <dsp:spPr>
        <a:xfrm>
          <a:off x="8062596" y="887722"/>
          <a:ext cx="7327924" cy="4396754"/>
        </a:xfrm>
        <a:prstGeom prst="rect">
          <a:avLst/>
        </a:prstGeom>
        <a:gradFill rotWithShape="0">
          <a:gsLst>
            <a:gs pos="0">
              <a:schemeClr val="dk2">
                <a:hueOff val="0"/>
                <a:satOff val="0"/>
                <a:lumOff val="0"/>
                <a:alphaOff val="0"/>
                <a:shade val="51000"/>
                <a:satMod val="130000"/>
              </a:schemeClr>
            </a:gs>
            <a:gs pos="80000">
              <a:schemeClr val="dk2">
                <a:hueOff val="0"/>
                <a:satOff val="0"/>
                <a:lumOff val="0"/>
                <a:alphaOff val="0"/>
                <a:shade val="93000"/>
                <a:satMod val="130000"/>
              </a:schemeClr>
            </a:gs>
            <a:gs pos="100000">
              <a:schemeClr val="dk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just" defTabSz="1244600" rtl="0">
            <a:lnSpc>
              <a:spcPct val="90000"/>
            </a:lnSpc>
            <a:spcBef>
              <a:spcPct val="0"/>
            </a:spcBef>
            <a:spcAft>
              <a:spcPct val="35000"/>
            </a:spcAft>
            <a:buNone/>
          </a:pPr>
          <a:r>
            <a:rPr lang="en-GB" sz="2800" kern="1200" dirty="0">
              <a:solidFill>
                <a:schemeClr val="bg1"/>
              </a:solidFill>
            </a:rPr>
            <a:t>Organising function is necessary to ensure availability of tools, capital and human resources  (Armstrong and Taylor, 2023)</a:t>
          </a:r>
        </a:p>
      </dsp:txBody>
      <dsp:txXfrm>
        <a:off x="8062596" y="887722"/>
        <a:ext cx="7327924" cy="439675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C99314-145B-4926-96B1-ABFA03455297}">
      <dsp:nvSpPr>
        <dsp:cNvPr id="0" name=""/>
        <dsp:cNvSpPr/>
      </dsp:nvSpPr>
      <dsp:spPr>
        <a:xfrm>
          <a:off x="1906" y="684001"/>
          <a:ext cx="6693079" cy="4250105"/>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98D83DC-2D4E-4BBD-9F6B-2B852BAAD094}">
      <dsp:nvSpPr>
        <dsp:cNvPr id="0" name=""/>
        <dsp:cNvSpPr/>
      </dsp:nvSpPr>
      <dsp:spPr>
        <a:xfrm>
          <a:off x="745582" y="1390493"/>
          <a:ext cx="6693079" cy="4250105"/>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5740" tIns="205740" rIns="205740" bIns="205740" numCol="1" spcCol="1270" anchor="ctr" anchorCtr="0">
          <a:noAutofit/>
        </a:bodyPr>
        <a:lstStyle/>
        <a:p>
          <a:pPr marL="0" lvl="0" indent="0" algn="ctr" defTabSz="2400300" rtl="0">
            <a:lnSpc>
              <a:spcPct val="90000"/>
            </a:lnSpc>
            <a:spcBef>
              <a:spcPct val="0"/>
            </a:spcBef>
            <a:spcAft>
              <a:spcPct val="35000"/>
            </a:spcAft>
            <a:buNone/>
          </a:pPr>
          <a:r>
            <a:rPr lang="en-GB" sz="5400" kern="1200">
              <a:solidFill>
                <a:schemeClr val="tx1"/>
              </a:solidFill>
            </a:rPr>
            <a:t>Commanding function ensures directing, leading and motivating personnel </a:t>
          </a:r>
        </a:p>
      </dsp:txBody>
      <dsp:txXfrm>
        <a:off x="870063" y="1514974"/>
        <a:ext cx="6444117" cy="4001143"/>
      </dsp:txXfrm>
    </dsp:sp>
    <dsp:sp modelId="{BC3F6284-1F23-4B14-8FDF-80F21BA26165}">
      <dsp:nvSpPr>
        <dsp:cNvPr id="0" name=""/>
        <dsp:cNvSpPr/>
      </dsp:nvSpPr>
      <dsp:spPr>
        <a:xfrm>
          <a:off x="8182337" y="684001"/>
          <a:ext cx="6693079" cy="4250105"/>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3E6C46C-F71E-49BE-973C-9BD7F09B2602}">
      <dsp:nvSpPr>
        <dsp:cNvPr id="0" name=""/>
        <dsp:cNvSpPr/>
      </dsp:nvSpPr>
      <dsp:spPr>
        <a:xfrm>
          <a:off x="8926013" y="1390493"/>
          <a:ext cx="6693079" cy="4250105"/>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5740" tIns="205740" rIns="205740" bIns="205740" numCol="1" spcCol="1270" anchor="ctr" anchorCtr="0">
          <a:noAutofit/>
        </a:bodyPr>
        <a:lstStyle/>
        <a:p>
          <a:pPr marL="0" lvl="0" indent="0" algn="ctr" defTabSz="2400300" rtl="0">
            <a:lnSpc>
              <a:spcPct val="90000"/>
            </a:lnSpc>
            <a:spcBef>
              <a:spcPct val="0"/>
            </a:spcBef>
            <a:spcAft>
              <a:spcPct val="35000"/>
            </a:spcAft>
            <a:buNone/>
          </a:pPr>
          <a:r>
            <a:rPr lang="en-GB" sz="5400" kern="1200">
              <a:solidFill>
                <a:schemeClr val="tx1"/>
              </a:solidFill>
            </a:rPr>
            <a:t>It supports supervision of tasks along with guiding workforce efforts </a:t>
          </a:r>
        </a:p>
      </dsp:txBody>
      <dsp:txXfrm>
        <a:off x="9050494" y="1514974"/>
        <a:ext cx="6444117" cy="400114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E8F77B-C98C-4599-86EB-6601C2014891}">
      <dsp:nvSpPr>
        <dsp:cNvPr id="0" name=""/>
        <dsp:cNvSpPr/>
      </dsp:nvSpPr>
      <dsp:spPr>
        <a:xfrm>
          <a:off x="1888" y="403379"/>
          <a:ext cx="6627781" cy="4208641"/>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84127AF-6184-4E45-8CAB-4154EA344F6E}">
      <dsp:nvSpPr>
        <dsp:cNvPr id="0" name=""/>
        <dsp:cNvSpPr/>
      </dsp:nvSpPr>
      <dsp:spPr>
        <a:xfrm>
          <a:off x="738308" y="1102978"/>
          <a:ext cx="6627781" cy="4208641"/>
        </a:xfrm>
        <a:prstGeom prst="roundRect">
          <a:avLst>
            <a:gd name="adj" fmla="val 10000"/>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4310" tIns="194310" rIns="194310" bIns="194310" numCol="1" spcCol="1270" anchor="ctr" anchorCtr="0">
          <a:noAutofit/>
        </a:bodyPr>
        <a:lstStyle/>
        <a:p>
          <a:pPr marL="0" lvl="0" indent="0" algn="ctr" defTabSz="2266950" rtl="0">
            <a:lnSpc>
              <a:spcPct val="90000"/>
            </a:lnSpc>
            <a:spcBef>
              <a:spcPct val="0"/>
            </a:spcBef>
            <a:spcAft>
              <a:spcPct val="35000"/>
            </a:spcAft>
            <a:buNone/>
          </a:pPr>
          <a:r>
            <a:rPr lang="en-GB" sz="5100" kern="1200"/>
            <a:t>Coordinating function supports the organisation spirit through synchronising efforts  </a:t>
          </a:r>
        </a:p>
      </dsp:txBody>
      <dsp:txXfrm>
        <a:off x="861575" y="1226245"/>
        <a:ext cx="6381247" cy="3962107"/>
      </dsp:txXfrm>
    </dsp:sp>
    <dsp:sp modelId="{2E0AD8A9-8C3E-40CD-B8A6-1A80D8473BAE}">
      <dsp:nvSpPr>
        <dsp:cNvPr id="0" name=""/>
        <dsp:cNvSpPr/>
      </dsp:nvSpPr>
      <dsp:spPr>
        <a:xfrm>
          <a:off x="8102510" y="403379"/>
          <a:ext cx="6627781" cy="4208641"/>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FC9FA13-AC8A-412A-B210-95EB32CDD076}">
      <dsp:nvSpPr>
        <dsp:cNvPr id="0" name=""/>
        <dsp:cNvSpPr/>
      </dsp:nvSpPr>
      <dsp:spPr>
        <a:xfrm>
          <a:off x="8838930" y="1102978"/>
          <a:ext cx="6627781" cy="4208641"/>
        </a:xfrm>
        <a:prstGeom prst="roundRect">
          <a:avLst>
            <a:gd name="adj" fmla="val 10000"/>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4310" tIns="194310" rIns="194310" bIns="194310" numCol="1" spcCol="1270" anchor="ctr" anchorCtr="0">
          <a:noAutofit/>
        </a:bodyPr>
        <a:lstStyle/>
        <a:p>
          <a:pPr marL="0" lvl="0" indent="0" algn="ctr" defTabSz="2266950" rtl="0">
            <a:lnSpc>
              <a:spcPct val="90000"/>
            </a:lnSpc>
            <a:spcBef>
              <a:spcPct val="0"/>
            </a:spcBef>
            <a:spcAft>
              <a:spcPct val="35000"/>
            </a:spcAft>
            <a:buNone/>
          </a:pPr>
          <a:r>
            <a:rPr lang="en-GB" sz="5100" kern="1200"/>
            <a:t>Controlling function acts as a measure of monitoring and evaluation to ensure guided progression </a:t>
          </a:r>
        </a:p>
      </dsp:txBody>
      <dsp:txXfrm>
        <a:off x="8962197" y="1226245"/>
        <a:ext cx="6381247" cy="396210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412924-9E4D-4AF7-8D0F-6C36F574935C}">
      <dsp:nvSpPr>
        <dsp:cNvPr id="0" name=""/>
        <dsp:cNvSpPr/>
      </dsp:nvSpPr>
      <dsp:spPr>
        <a:xfrm>
          <a:off x="1238726" y="0"/>
          <a:ext cx="14038897" cy="6096000"/>
        </a:xfrm>
        <a:prstGeom prst="rightArrow">
          <a:avLst/>
        </a:prstGeom>
        <a:solidFill>
          <a:schemeClr val="accent3">
            <a:tint val="40000"/>
            <a:hueOff val="0"/>
            <a:satOff val="0"/>
            <a:lumOff val="0"/>
            <a:alphaOff val="0"/>
          </a:schemeClr>
        </a:solidFill>
        <a:ln>
          <a:noFill/>
        </a:ln>
        <a:effectLst>
          <a:outerShdw blurRad="40000" dist="230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76D74AEF-CDA7-41B6-B3C9-B518D91CDAC3}">
      <dsp:nvSpPr>
        <dsp:cNvPr id="0" name=""/>
        <dsp:cNvSpPr/>
      </dsp:nvSpPr>
      <dsp:spPr>
        <a:xfrm>
          <a:off x="2890361" y="1828800"/>
          <a:ext cx="4954905" cy="2438400"/>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rtl="0">
            <a:lnSpc>
              <a:spcPct val="90000"/>
            </a:lnSpc>
            <a:spcBef>
              <a:spcPct val="0"/>
            </a:spcBef>
            <a:spcAft>
              <a:spcPct val="35000"/>
            </a:spcAft>
            <a:buNone/>
          </a:pPr>
          <a:r>
            <a:rPr lang="en-GB" sz="2800" kern="1200">
              <a:solidFill>
                <a:schemeClr val="tx1"/>
              </a:solidFill>
            </a:rPr>
            <a:t>Resilience is essential to proactively recognise business risks </a:t>
          </a:r>
        </a:p>
      </dsp:txBody>
      <dsp:txXfrm>
        <a:off x="3009394" y="1947833"/>
        <a:ext cx="4716839" cy="2200334"/>
      </dsp:txXfrm>
    </dsp:sp>
    <dsp:sp modelId="{A0DC4202-C84A-4ABB-A0B7-78A62C5133F9}">
      <dsp:nvSpPr>
        <dsp:cNvPr id="0" name=""/>
        <dsp:cNvSpPr/>
      </dsp:nvSpPr>
      <dsp:spPr>
        <a:xfrm>
          <a:off x="8671083" y="1828800"/>
          <a:ext cx="4954905" cy="2438400"/>
        </a:xfrm>
        <a:prstGeom prst="roundRect">
          <a:avLst/>
        </a:prstGeom>
        <a:gradFill rotWithShape="0">
          <a:gsLst>
            <a:gs pos="0">
              <a:schemeClr val="accent3">
                <a:hueOff val="11250264"/>
                <a:satOff val="-16880"/>
                <a:lumOff val="-2745"/>
                <a:alphaOff val="0"/>
                <a:shade val="51000"/>
                <a:satMod val="130000"/>
              </a:schemeClr>
            </a:gs>
            <a:gs pos="80000">
              <a:schemeClr val="accent3">
                <a:hueOff val="11250264"/>
                <a:satOff val="-16880"/>
                <a:lumOff val="-2745"/>
                <a:alphaOff val="0"/>
                <a:shade val="93000"/>
                <a:satMod val="130000"/>
              </a:schemeClr>
            </a:gs>
            <a:gs pos="100000">
              <a:schemeClr val="accent3">
                <a:hueOff val="11250264"/>
                <a:satOff val="-16880"/>
                <a:lumOff val="-274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rtl="0">
            <a:lnSpc>
              <a:spcPct val="90000"/>
            </a:lnSpc>
            <a:spcBef>
              <a:spcPct val="0"/>
            </a:spcBef>
            <a:spcAft>
              <a:spcPct val="35000"/>
            </a:spcAft>
            <a:buNone/>
          </a:pPr>
          <a:r>
            <a:rPr lang="en-GB" sz="2800" kern="1200">
              <a:solidFill>
                <a:schemeClr val="tx1"/>
              </a:solidFill>
            </a:rPr>
            <a:t>Agility in planning can help managers respond to dynamic contemporary business trends (Ferdousi and Abedin, 2023)  </a:t>
          </a:r>
        </a:p>
      </dsp:txBody>
      <dsp:txXfrm>
        <a:off x="8790116" y="1947833"/>
        <a:ext cx="4716839" cy="220033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B0AB62-53C0-46CE-B315-49D49EB88770}">
      <dsp:nvSpPr>
        <dsp:cNvPr id="0" name=""/>
        <dsp:cNvSpPr/>
      </dsp:nvSpPr>
      <dsp:spPr>
        <a:xfrm>
          <a:off x="6377940" y="725"/>
          <a:ext cx="9566910" cy="2829594"/>
        </a:xfrm>
        <a:prstGeom prst="rightArrow">
          <a:avLst>
            <a:gd name="adj1" fmla="val 75000"/>
            <a:gd name="adj2" fmla="val 50000"/>
          </a:avLst>
        </a:prstGeom>
        <a:solidFill>
          <a:schemeClr val="accent2">
            <a:tint val="40000"/>
            <a:alpha val="90000"/>
            <a:hueOff val="0"/>
            <a:satOff val="0"/>
            <a:lumOff val="0"/>
            <a:alphaOff val="0"/>
          </a:schemeClr>
        </a:solidFill>
        <a:ln w="254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780" tIns="17780" rIns="17780" bIns="17780" numCol="1" spcCol="1270" anchor="t" anchorCtr="0">
          <a:noAutofit/>
        </a:bodyPr>
        <a:lstStyle/>
        <a:p>
          <a:pPr marL="285750" lvl="1" indent="-285750" algn="l" defTabSz="1244600" rtl="0">
            <a:lnSpc>
              <a:spcPct val="90000"/>
            </a:lnSpc>
            <a:spcBef>
              <a:spcPct val="0"/>
            </a:spcBef>
            <a:spcAft>
              <a:spcPct val="15000"/>
            </a:spcAft>
            <a:buChar char="•"/>
          </a:pPr>
          <a:endParaRPr lang="en-GB" sz="2800" kern="1200">
            <a:solidFill>
              <a:schemeClr val="tx1"/>
            </a:solidFill>
          </a:endParaRPr>
        </a:p>
        <a:p>
          <a:pPr marL="285750" lvl="1" indent="-285750" algn="l" defTabSz="1244600" rtl="0">
            <a:lnSpc>
              <a:spcPct val="90000"/>
            </a:lnSpc>
            <a:spcBef>
              <a:spcPct val="0"/>
            </a:spcBef>
            <a:spcAft>
              <a:spcPct val="15000"/>
            </a:spcAft>
            <a:buChar char="•"/>
          </a:pPr>
          <a:r>
            <a:rPr lang="en-GB" sz="2800" kern="1200" dirty="0">
              <a:solidFill>
                <a:schemeClr val="tx1"/>
              </a:solidFill>
            </a:rPr>
            <a:t>Technological competence is essential to support data-backed decision-making abilities </a:t>
          </a:r>
        </a:p>
      </dsp:txBody>
      <dsp:txXfrm>
        <a:off x="6377940" y="354424"/>
        <a:ext cx="8505812" cy="2122196"/>
      </dsp:txXfrm>
    </dsp:sp>
    <dsp:sp modelId="{222297DE-7833-42A4-A90E-9A585EFCF191}">
      <dsp:nvSpPr>
        <dsp:cNvPr id="0" name=""/>
        <dsp:cNvSpPr/>
      </dsp:nvSpPr>
      <dsp:spPr>
        <a:xfrm>
          <a:off x="0" y="725"/>
          <a:ext cx="6377940" cy="2829594"/>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rtl="0">
            <a:lnSpc>
              <a:spcPct val="90000"/>
            </a:lnSpc>
            <a:spcBef>
              <a:spcPct val="0"/>
            </a:spcBef>
            <a:spcAft>
              <a:spcPct val="35000"/>
            </a:spcAft>
            <a:buNone/>
          </a:pPr>
          <a:r>
            <a:rPr lang="en-GB" sz="3600" b="1" kern="1200" dirty="0">
              <a:solidFill>
                <a:schemeClr val="tx1"/>
              </a:solidFill>
            </a:rPr>
            <a:t>Technological competence</a:t>
          </a:r>
        </a:p>
      </dsp:txBody>
      <dsp:txXfrm>
        <a:off x="138129" y="138854"/>
        <a:ext cx="6101682" cy="2553336"/>
      </dsp:txXfrm>
    </dsp:sp>
    <dsp:sp modelId="{DD03364B-C5F2-4124-97D0-1C8F73BEDD60}">
      <dsp:nvSpPr>
        <dsp:cNvPr id="0" name=""/>
        <dsp:cNvSpPr/>
      </dsp:nvSpPr>
      <dsp:spPr>
        <a:xfrm>
          <a:off x="6377940" y="3113279"/>
          <a:ext cx="9566910" cy="2829594"/>
        </a:xfrm>
        <a:prstGeom prst="rightArrow">
          <a:avLst>
            <a:gd name="adj1" fmla="val 75000"/>
            <a:gd name="adj2" fmla="val 50000"/>
          </a:avLst>
        </a:prstGeom>
        <a:solidFill>
          <a:schemeClr val="accent2">
            <a:tint val="40000"/>
            <a:alpha val="90000"/>
            <a:hueOff val="5025821"/>
            <a:satOff val="-4378"/>
            <a:lumOff val="-6"/>
            <a:alphaOff val="0"/>
          </a:schemeClr>
        </a:solidFill>
        <a:ln w="25400" cap="flat" cmpd="sng" algn="ctr">
          <a:solidFill>
            <a:schemeClr val="accent2">
              <a:tint val="40000"/>
              <a:alpha val="90000"/>
              <a:hueOff val="5025821"/>
              <a:satOff val="-4378"/>
              <a:lumOff val="-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780" tIns="17780" rIns="17780" bIns="17780" numCol="1" spcCol="1270" anchor="t" anchorCtr="0">
          <a:noAutofit/>
        </a:bodyPr>
        <a:lstStyle/>
        <a:p>
          <a:pPr marL="285750" lvl="1" indent="-285750" algn="l" defTabSz="1244600" rtl="0">
            <a:lnSpc>
              <a:spcPct val="90000"/>
            </a:lnSpc>
            <a:spcBef>
              <a:spcPct val="0"/>
            </a:spcBef>
            <a:spcAft>
              <a:spcPct val="15000"/>
            </a:spcAft>
            <a:buChar char="•"/>
          </a:pPr>
          <a:endParaRPr lang="en-GB" sz="2800" kern="1200">
            <a:solidFill>
              <a:schemeClr val="tx1"/>
            </a:solidFill>
          </a:endParaRPr>
        </a:p>
        <a:p>
          <a:pPr marL="285750" lvl="1" indent="-285750" algn="l" defTabSz="1244600" rtl="0">
            <a:lnSpc>
              <a:spcPct val="90000"/>
            </a:lnSpc>
            <a:spcBef>
              <a:spcPct val="0"/>
            </a:spcBef>
            <a:spcAft>
              <a:spcPct val="15000"/>
            </a:spcAft>
            <a:buChar char="•"/>
          </a:pPr>
          <a:r>
            <a:rPr lang="en-GB" sz="2800" kern="1200" dirty="0">
              <a:solidFill>
                <a:schemeClr val="tx1"/>
              </a:solidFill>
            </a:rPr>
            <a:t>Understanding of diverse cultures helps respond to a multicultural business stakeholders </a:t>
          </a:r>
        </a:p>
      </dsp:txBody>
      <dsp:txXfrm>
        <a:off x="6377940" y="3466978"/>
        <a:ext cx="8505812" cy="2122196"/>
      </dsp:txXfrm>
    </dsp:sp>
    <dsp:sp modelId="{45C3B392-62E9-4454-B599-2E2968C0B24D}">
      <dsp:nvSpPr>
        <dsp:cNvPr id="0" name=""/>
        <dsp:cNvSpPr/>
      </dsp:nvSpPr>
      <dsp:spPr>
        <a:xfrm>
          <a:off x="0" y="3113279"/>
          <a:ext cx="6377940" cy="2829594"/>
        </a:xfrm>
        <a:prstGeom prst="roundRect">
          <a:avLst/>
        </a:prstGeom>
        <a:solidFill>
          <a:schemeClr val="accent2">
            <a:hueOff val="4681520"/>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rtl="0">
            <a:lnSpc>
              <a:spcPct val="90000"/>
            </a:lnSpc>
            <a:spcBef>
              <a:spcPct val="0"/>
            </a:spcBef>
            <a:spcAft>
              <a:spcPct val="35000"/>
            </a:spcAft>
            <a:buNone/>
          </a:pPr>
          <a:r>
            <a:rPr lang="en-GB" sz="3600" b="1" kern="1200" dirty="0">
              <a:solidFill>
                <a:schemeClr val="tx1"/>
              </a:solidFill>
            </a:rPr>
            <a:t>Understanding of diverse cultures</a:t>
          </a:r>
        </a:p>
      </dsp:txBody>
      <dsp:txXfrm>
        <a:off x="138129" y="3251408"/>
        <a:ext cx="6101682" cy="2553336"/>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C00FA6-8F65-4CB5-9509-98E1FC88476A}">
      <dsp:nvSpPr>
        <dsp:cNvPr id="0" name=""/>
        <dsp:cNvSpPr/>
      </dsp:nvSpPr>
      <dsp:spPr>
        <a:xfrm>
          <a:off x="1154429" y="0"/>
          <a:ext cx="13083540" cy="6553200"/>
        </a:xfrm>
        <a:prstGeom prst="rightArrow">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5A6ACA-6395-4479-9043-57E4DA0CB00D}">
      <dsp:nvSpPr>
        <dsp:cNvPr id="0" name=""/>
        <dsp:cNvSpPr/>
      </dsp:nvSpPr>
      <dsp:spPr>
        <a:xfrm>
          <a:off x="2693669" y="1965960"/>
          <a:ext cx="4617720" cy="262128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rtl="0">
            <a:lnSpc>
              <a:spcPct val="90000"/>
            </a:lnSpc>
            <a:spcBef>
              <a:spcPct val="0"/>
            </a:spcBef>
            <a:spcAft>
              <a:spcPct val="35000"/>
            </a:spcAft>
            <a:buNone/>
          </a:pPr>
          <a:r>
            <a:rPr lang="en-GB" sz="2800" kern="1200">
              <a:solidFill>
                <a:schemeClr val="tx1"/>
              </a:solidFill>
            </a:rPr>
            <a:t>It reflects application of Henry Fayol’s theory of management to understand manager’s roles and responsibilities. </a:t>
          </a:r>
        </a:p>
      </dsp:txBody>
      <dsp:txXfrm>
        <a:off x="2821629" y="2093920"/>
        <a:ext cx="4361800" cy="2365360"/>
      </dsp:txXfrm>
    </dsp:sp>
    <dsp:sp modelId="{E601A794-CF2A-4FDF-A601-2E64F6FD9938}">
      <dsp:nvSpPr>
        <dsp:cNvPr id="0" name=""/>
        <dsp:cNvSpPr/>
      </dsp:nvSpPr>
      <dsp:spPr>
        <a:xfrm>
          <a:off x="8081010" y="1965960"/>
          <a:ext cx="4617720" cy="2621280"/>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rtl="0">
            <a:lnSpc>
              <a:spcPct val="90000"/>
            </a:lnSpc>
            <a:spcBef>
              <a:spcPct val="0"/>
            </a:spcBef>
            <a:spcAft>
              <a:spcPct val="35000"/>
            </a:spcAft>
            <a:buNone/>
          </a:pPr>
          <a:r>
            <a:rPr lang="en-GB" sz="2800" kern="1200">
              <a:solidFill>
                <a:schemeClr val="tx1"/>
              </a:solidFill>
            </a:rPr>
            <a:t>It also factors in their contributions in achieving business objectives of Reckitt Benckiser.</a:t>
          </a:r>
        </a:p>
      </dsp:txBody>
      <dsp:txXfrm>
        <a:off x="8208970" y="2093920"/>
        <a:ext cx="4361800" cy="2365360"/>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5.xml><?xml version="1.0" encoding="utf-8"?>
<dgm:layoutDef xmlns:dgm="http://schemas.openxmlformats.org/drawingml/2006/diagram" xmlns:a="http://schemas.openxmlformats.org/drawingml/2006/main" uniqueId="urn:microsoft.com/office/officeart/2009/3/layout/SubStepProcess">
  <dgm:title val=""/>
  <dgm:desc val=""/>
  <dgm:catLst>
    <dgm:cat type="process" pri="12250"/>
  </dgm:catLst>
  <dgm:sampData>
    <dgm:dataModel>
      <dgm:ptLst>
        <dgm:pt modelId="0" type="doc"/>
        <dgm:pt modelId="1">
          <dgm:prSet phldr="1"/>
        </dgm:pt>
        <dgm:pt modelId="11">
          <dgm:prSet phldr="1"/>
        </dgm:pt>
        <dgm:pt modelId="12">
          <dgm:prSet phldr="1"/>
        </dgm:pt>
        <dgm:pt modelId="2">
          <dgm:prSet phldr="1"/>
        </dgm:pt>
        <dgm:pt modelId="3">
          <dgm:prSet phldr="1"/>
        </dgm:pt>
      </dgm:ptLst>
      <dgm:cxnLst>
        <dgm:cxn modelId="6" srcId="0" destId="1" srcOrd="0" destOrd="0"/>
        <dgm:cxn modelId="61" srcId="1" destId="11" srcOrd="0" destOrd="0"/>
        <dgm:cxn modelId="62" srcId="1" destId="12" srcOrd="1" destOrd="0"/>
        <dgm:cxn modelId="7" srcId="0" destId="2" srcOrd="0" destOrd="0"/>
        <dgm:cxn modelId="8" srcId="0" destId="3" srcOrd="0" destOrd="0"/>
      </dgm:cxnLst>
      <dgm:bg/>
      <dgm:whole/>
    </dgm:dataModel>
  </dgm:sampData>
  <dgm:styleData>
    <dgm:dataModel>
      <dgm:ptLst>
        <dgm:pt modelId="0" type="doc"/>
        <dgm:pt modelId="1">
          <dgm:prSet phldr="1"/>
        </dgm:pt>
        <dgm:pt modelId="11">
          <dgm:prSet phldr="1"/>
        </dgm:pt>
        <dgm:pt modelId="12">
          <dgm:prSet phldr="1"/>
        </dgm:pt>
        <dgm:pt modelId="2">
          <dgm:prSet phldr="1"/>
        </dgm:pt>
      </dgm:ptLst>
      <dgm:cxnLst>
        <dgm:cxn modelId="4" srcId="0" destId="1" srcOrd="0" destOrd="0"/>
        <dgm:cxn modelId="41" srcId="1" destId="11" srcOrd="0" destOrd="0"/>
        <dgm:cxn modelId="42" srcId="1" destId="12" srcOrd="1" destOrd="0"/>
        <dgm:cxn modelId="5" srcId="0" destId="2" srcOrd="0" destOrd="0"/>
      </dgm:cxnLst>
      <dgm:bg/>
      <dgm:whole/>
    </dgm:dataModel>
  </dgm:styleData>
  <dgm:clrData>
    <dgm:dataModel>
      <dgm:ptLst>
        <dgm:pt modelId="0" type="doc"/>
        <dgm:pt modelId="1">
          <dgm:prSet phldr="1"/>
        </dgm:pt>
        <dgm:pt modelId="11">
          <dgm:prSet phldr="1"/>
        </dgm:pt>
        <dgm:pt modelId="12">
          <dgm:prSet phldr="1"/>
        </dgm:pt>
        <dgm:pt modelId="2">
          <dgm:prSet phldr="1"/>
        </dgm:pt>
        <dgm:pt modelId="3">
          <dgm:prSet phldr="1"/>
        </dgm:pt>
        <dgm:pt modelId="4">
          <dgm:prSet phldr="1"/>
        </dgm:pt>
      </dgm:ptLst>
      <dgm:cxnLst>
        <dgm:cxn modelId="8" srcId="0" destId="1" srcOrd="0" destOrd="0"/>
        <dgm:cxn modelId="81" srcId="1" destId="11" srcOrd="0" destOrd="0"/>
        <dgm:cxn modelId="82" srcId="1" destId="12" srcOrd="1" destOrd="0"/>
        <dgm:cxn modelId="9" srcId="0" destId="2" srcOrd="0" destOrd="0"/>
        <dgm:cxn modelId="10" srcId="0" destId="3" srcOrd="0" destOrd="0"/>
        <dgm:cxn modelId="11" srcId="0" destId="4" srcOrd="0" destOrd="0"/>
      </dgm:cxnLst>
      <dgm:bg/>
      <dgm:whole/>
    </dgm:dataModel>
  </dgm:clrData>
  <dgm:layoutNode name="Name0">
    <dgm:varLst>
      <dgm:chMax val="7"/>
      <dgm:dir/>
      <dgm:animOne val="branch"/>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parTx1" refType="w"/>
      <dgm:constr type="w" for="ch" forName="chLin1" refType="w" refFor="ch" refForName="parTx1" fact="1.38"/>
      <dgm:constr type="h" for="ch" forName="chLin1" refType="h"/>
      <dgm:constr type="w" for="ch" forName="spPre1" refType="w" fact="0.27"/>
      <dgm:constr type="w" for="ch" forName="spPost1" refType="w" fact="0.27"/>
      <dgm:constr type="h" for="ch" forName="spPre1" refType="h"/>
      <dgm:constr type="h" for="ch" forName="spPost1" refType="h"/>
      <dgm:constr type="primFontSz" for="ch" forName="parTx1" val="65"/>
      <dgm:constr type="primFontSz" for="des" forName="desTx1" refType="primFontSz" refFor="ch" refForName="parTx1" fact="0.78"/>
      <dgm:constr type="primFontSz" for="des" forName="desTx1" op="equ"/>
      <dgm:constr type="w" for="ch" forName="parTx2" refType="w"/>
      <dgm:constr type="w" for="ch" forName="chLin2" refType="w" refFor="ch" refForName="parTx2" fact="1.38"/>
      <dgm:constr type="h" for="ch" forName="chLin2" refType="h"/>
      <dgm:constr type="w" for="ch" forName="spPre2" refType="w" fact="0.54"/>
      <dgm:constr type="w" for="ch" forName="spPost2" refType="w" fact="0.54"/>
      <dgm:constr type="h" for="ch" forName="spPre2" refType="h"/>
      <dgm:constr type="h" for="ch" forName="spPost2" refType="h"/>
      <dgm:constr type="primFontSz" for="ch" forName="parTx2" refType="primFontSz" refFor="ch" refForName="parTx1" op="equ"/>
      <dgm:constr type="primFontSz" for="des" forName="desTx2" refType="primFontSz" refFor="des" refForName="desTx1" op="equ"/>
      <dgm:constr type="w" for="ch" forName="parTx3" refType="w"/>
      <dgm:constr type="w" for="ch" forName="chLin3" refType="w" refFor="ch" refForName="parTx3" fact="1.38"/>
      <dgm:constr type="h" for="ch" forName="chLin3" refType="h"/>
      <dgm:constr type="w" for="ch" forName="spPre3" refType="w" fact="0.54"/>
      <dgm:constr type="w" for="ch" forName="spPost3" refType="w" fact="0.54"/>
      <dgm:constr type="h" for="ch" forName="spPre3" refType="h"/>
      <dgm:constr type="h" for="ch" forName="spPost3" refType="h"/>
      <dgm:constr type="primFontSz" for="ch" forName="parTx3" refType="primFontSz" refFor="ch" refForName="parTx1" op="equ"/>
      <dgm:constr type="primFontSz" for="des" forName="desTx3" refType="primFontSz" refFor="des" refForName="desTx1" op="equ"/>
      <dgm:constr type="w" for="ch" forName="parTx4" refType="w"/>
      <dgm:constr type="w" for="ch" forName="chLin4" refType="w" refFor="ch" refForName="parTx4" fact="1.38"/>
      <dgm:constr type="h" for="ch" forName="chLin4" refType="h"/>
      <dgm:constr type="w" for="ch" forName="spPre4" refType="w" fact="0.54"/>
      <dgm:constr type="w" for="ch" forName="spPost4" refType="w" fact="0.54"/>
      <dgm:constr type="h" for="ch" forName="spPre4" refType="h"/>
      <dgm:constr type="h" for="ch" forName="spPost4" refType="h"/>
      <dgm:constr type="primFontSz" for="ch" forName="parTx4" refType="primFontSz" refFor="ch" refForName="parTx1" op="equ"/>
      <dgm:constr type="primFontSz" for="des" forName="desTx4" refType="primFontSz" refFor="des" refForName="desTx1" op="equ"/>
      <dgm:constr type="w" for="ch" forName="parTx5" refType="w"/>
      <dgm:constr type="w" for="ch" forName="chLin5" refType="w" refFor="ch" refForName="parTx5" fact="1.38"/>
      <dgm:constr type="h" for="ch" forName="chLin5" refType="h"/>
      <dgm:constr type="w" for="ch" forName="spPre5" refType="w" fact="0.54"/>
      <dgm:constr type="w" for="ch" forName="spPost5" refType="w" fact="0.54"/>
      <dgm:constr type="h" for="ch" forName="spPre5" refType="h"/>
      <dgm:constr type="h" for="ch" forName="spPost5" refType="h"/>
      <dgm:constr type="primFontSz" for="ch" forName="parTx5" refType="primFontSz" refFor="ch" refForName="parTx1" op="equ"/>
      <dgm:constr type="primFontSz" for="des" forName="desTx5" refType="primFontSz" refFor="des" refForName="desTx1" op="equ"/>
      <dgm:constr type="w" for="ch" forName="parTx6" refType="w"/>
      <dgm:constr type="w" for="ch" forName="chLin6" refType="w" refFor="ch" refForName="parTx6" fact="1.38"/>
      <dgm:constr type="h" for="ch" forName="chLin6" refType="h"/>
      <dgm:constr type="w" for="ch" forName="spPre6" refType="w" fact="0.54"/>
      <dgm:constr type="w" for="ch" forName="spPost6" refType="w" fact="0.54"/>
      <dgm:constr type="h" for="ch" forName="spPre6" refType="h"/>
      <dgm:constr type="h" for="ch" forName="spPost6" refType="h"/>
      <dgm:constr type="primFontSz" for="ch" forName="parTx6" refType="primFontSz" refFor="ch" refForName="parTx1" op="equ"/>
      <dgm:constr type="primFontSz" for="des" forName="desTx6" refType="primFontSz" refFor="des" refForName="desTx1" op="equ"/>
      <dgm:constr type="w" for="ch" forName="parTx7" refType="w"/>
      <dgm:constr type="w" for="ch" forName="chLin7" refType="w" refFor="ch" refForName="parTx7" fact="1.38"/>
      <dgm:constr type="h" for="ch" forName="chLin7" refType="h"/>
      <dgm:constr type="w" for="ch" forName="spPre7" refType="w" fact="0.54"/>
      <dgm:constr type="w" for="ch" forName="spPost7" refType="w" fact="0.54"/>
      <dgm:constr type="h" for="ch" forName="spPre7" refType="h"/>
      <dgm:constr type="h" for="ch" forName="spPost7" refType="h"/>
      <dgm:constr type="primFontSz" for="ch" forName="parTx7" refType="primFontSz" refFor="ch" refForName="parTx1" op="equ"/>
      <dgm:constr type="primFontSz" for="des" forName="desTx7" refType="primFontSz" refFor="des" refForName="desTx1" op="equ"/>
    </dgm:constrLst>
    <dgm:forEach name="Name4" axis="ch" ptType="node">
      <dgm:choose name="Name5">
        <dgm:if name="Name6" axis="self" ptType="node" func="pos" op="equ" val="1">
          <dgm:layoutNode name="parTx1"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
            <dgm:if name="Name8" axis="ch" ptType="node" func="cnt" op="gte" val="1">
              <dgm:layoutNode name="spPre1">
                <dgm:alg type="sp"/>
                <dgm:shape xmlns:r="http://schemas.openxmlformats.org/officeDocument/2006/relationships" r:blip="">
                  <dgm:adjLst/>
                </dgm:shape>
              </dgm:layoutNode>
              <dgm:layoutNode name="chLin1">
                <dgm:alg type="lin">
                  <dgm:param type="linDir" val="fromT"/>
                </dgm:alg>
                <dgm:shape xmlns:r="http://schemas.openxmlformats.org/officeDocument/2006/relationships" r:blip="">
                  <dgm:adjLst/>
                </dgm:shape>
                <dgm:presOf/>
                <dgm:constrLst>
                  <dgm:constr type="w" for="ch" forName="txAndLines1" refType="w" fact="0.77"/>
                  <dgm:constr type="w" for="ch" forName="top1" refType="w" refFor="ch" refForName="txAndLines1" fact="0.78"/>
                </dgm:constrLst>
                <dgm:forEach name="Name9" axis="ch">
                  <dgm:forEach name="Name10" axis="self" ptType="parTrans">
                    <dgm:layoutNode name="Name11" styleLbl="parChTrans1D1">
                      <dgm:choose name="Name12">
                        <dgm:if name="Name13" func="var" arg="dir" op="equ" val="norm">
                          <dgm:alg type="conn">
                            <dgm:param type="dim" val="1D"/>
                            <dgm:param type="begPts" val="midR"/>
                            <dgm:param type="endSty" val="noArr"/>
                            <dgm:param type="dstNode" val="anchor1"/>
                          </dgm:alg>
                        </dgm:if>
                        <dgm:else name="Name14">
                          <dgm:alg type="conn">
                            <dgm:param type="dim" val="1D"/>
                            <dgm:param type="begPts" val="midL"/>
                            <dgm:param type="endSty" val="noArr"/>
                            <dgm:param type="srcNode" val="parTx1"/>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 axis="self" ptType="node">
                    <dgm:choose name="Name16">
                      <dgm:if name="Name17" axis="par ch" ptType="node node" func="cnt" op="equ" val="1">
                        <dgm:layoutNode name="top1">
                          <dgm:alg type="sp"/>
                          <dgm:shape xmlns:r="http://schemas.openxmlformats.org/officeDocument/2006/relationships" r:blip="">
                            <dgm:adjLst/>
                          </dgm:shape>
                          <dgm:constrLst>
                            <dgm:constr type="h" refType="w" fact="0.6"/>
                          </dgm:constrLst>
                        </dgm:layoutNode>
                      </dgm:if>
                      <dgm:else name="Name18"/>
                    </dgm:choose>
                    <dgm:layoutNode name="txAndLines1">
                      <dgm:choose name="Name19">
                        <dgm:if name="Name20" func="var" arg="dir" op="equ" val="norm">
                          <dgm:alg type="lin"/>
                        </dgm:if>
                        <dgm:else name="Name21">
                          <dgm:alg type="lin">
                            <dgm:param type="linDir" val="fromR"/>
                          </dgm:alg>
                        </dgm:else>
                      </dgm:choose>
                      <dgm:shape xmlns:r="http://schemas.openxmlformats.org/officeDocument/2006/relationships" r:blip="">
                        <dgm:adjLst/>
                      </dgm:shape>
                      <dgm:presOf/>
                      <dgm:choose name="Name22">
                        <dgm:if name="Name23" axis="root ch" ptType="all node" func="cnt" op="gte" val="2">
                          <dgm:constrLst>
                            <dgm:constr type="w" for="ch" forName="anchor1" refType="w"/>
                            <dgm:constr type="w" for="ch" forName="backup1" refType="w" fact="-1"/>
                            <dgm:constr type="w" for="ch" forName="preLine1" refType="w" fact="0.11"/>
                            <dgm:constr type="w" for="ch" forName="desTx1" refType="w" fact="0.78"/>
                            <dgm:constr type="w" for="ch" forName="postLine1" refType="w" fact="0.11"/>
                          </dgm:constrLst>
                        </dgm:if>
                        <dgm:else name="Name24">
                          <dgm:constrLst>
                            <dgm:constr type="w" for="ch" forName="anchor1" refType="w" fact="0.89"/>
                            <dgm:constr type="w" for="ch" forName="backup1" refType="w" fact="-0.89"/>
                            <dgm:constr type="w" for="ch" forName="preLine1" refType="w" fact="0.11"/>
                            <dgm:constr type="w" for="ch" forName="desTx1" refType="w" fact="0.78"/>
                          </dgm:constrLst>
                        </dgm:else>
                      </dgm:choose>
                      <dgm:layoutNode name="anchor1" moveWith="desTx1">
                        <dgm:alg type="sp"/>
                        <dgm:shape xmlns:r="http://schemas.openxmlformats.org/officeDocument/2006/relationships" r:blip="">
                          <dgm:adjLst/>
                        </dgm:shape>
                      </dgm:layoutNode>
                      <dgm:layoutNode name="backup1" moveWith="desTx1">
                        <dgm:alg type="sp"/>
                        <dgm:shape xmlns:r="http://schemas.openxmlformats.org/officeDocument/2006/relationships" r:blip="">
                          <dgm:adjLst/>
                        </dgm:shape>
                      </dgm:layoutNode>
                      <dgm:layoutNode name="preLine1" styleLbl="parChTrans1D1" moveWith="desTx1">
                        <dgm:alg type="sp"/>
                        <dgm:shape xmlns:r="http://schemas.openxmlformats.org/officeDocument/2006/relationships" type="line" r:blip="">
                          <dgm:adjLst/>
                        </dgm:shape>
                        <dgm:presOf/>
                      </dgm:layoutNode>
                      <dgm:layoutNode name="desTx1"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25">
                        <dgm:if name="Name26" axis="root ch" ptType="all node" func="cnt" op="gte" val="2">
                          <dgm:layoutNode name="postLine1" styleLbl="parChTrans1D1" moveWith="desTx1">
                            <dgm:alg type="sp"/>
                            <dgm:shape xmlns:r="http://schemas.openxmlformats.org/officeDocument/2006/relationships" type="line" r:blip="">
                              <dgm:adjLst/>
                            </dgm:shape>
                            <dgm:presOf/>
                          </dgm:layoutNode>
                        </dgm:if>
                        <dgm:else name="Name27"/>
                      </dgm:choose>
                    </dgm:layoutNode>
                  </dgm:forEach>
                  <dgm:choose name="Name28">
                    <dgm:if name="Name29" axis="root ch" ptType="all node" func="cnt" op="gte" val="2">
                      <dgm:forEach name="Name30" axis="self" ptType="parTrans">
                        <dgm:layoutNode name="Name31" styleLbl="parChTrans1D1">
                          <dgm:choose name="Name32">
                            <dgm:if name="Name33" func="var" arg="dir" op="equ" val="norm">
                              <dgm:alg type="conn">
                                <dgm:param type="dim" val="1D"/>
                                <dgm:param type="begPts" val="midL"/>
                                <dgm:param type="srcNode" val="parTx2"/>
                                <dgm:param type="endSty" val="noArr"/>
                                <dgm:param type="dstNode" val="anchor1"/>
                              </dgm:alg>
                            </dgm:if>
                            <dgm:else name="Name34">
                              <dgm:alg type="conn">
                                <dgm:param type="dim" val="1D"/>
                                <dgm:param type="begPts" val="midR"/>
                                <dgm:param type="endSty" val="noArr"/>
                                <dgm:param type="srcNode" val="parTx2"/>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35"/>
                  </dgm:choose>
                </dgm:forEach>
              </dgm:layoutNode>
              <dgm:choose name="Name36">
                <dgm:if name="Name37" axis="root ch" ptType="all node" func="cnt" op="gte" val="2">
                  <dgm:layoutNode name="spPost1">
                    <dgm:alg type="sp"/>
                    <dgm:shape xmlns:r="http://schemas.openxmlformats.org/officeDocument/2006/relationships" r:blip="">
                      <dgm:adjLst/>
                    </dgm:shape>
                  </dgm:layoutNode>
                </dgm:if>
                <dgm:else name="Name38"/>
              </dgm:choose>
            </dgm:if>
            <dgm:else name="Name39"/>
          </dgm:choose>
        </dgm:if>
        <dgm:if name="Name40" axis="self" ptType="node" func="pos" op="equ" val="2">
          <dgm:layoutNode name="parTx2"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41">
            <dgm:if name="Name42" axis="ch" ptType="node" func="cnt" op="gte" val="1">
              <dgm:layoutNode name="spPre2">
                <dgm:alg type="sp"/>
                <dgm:shape xmlns:r="http://schemas.openxmlformats.org/officeDocument/2006/relationships" r:blip="">
                  <dgm:adjLst/>
                </dgm:shape>
              </dgm:layoutNode>
              <dgm:layoutNode name="chLin2">
                <dgm:alg type="lin">
                  <dgm:param type="linDir" val="fromT"/>
                </dgm:alg>
                <dgm:shape xmlns:r="http://schemas.openxmlformats.org/officeDocument/2006/relationships" r:blip="">
                  <dgm:adjLst/>
                </dgm:shape>
                <dgm:presOf/>
                <dgm:constrLst>
                  <dgm:constr type="w" for="ch" forName="txAndLines2" refType="w" fact="0.77"/>
                  <dgm:constr type="w" for="ch" forName="top2" refType="w" refFor="ch" refForName="txAndLines2" fact="0.78"/>
                </dgm:constrLst>
                <dgm:forEach name="Name43" axis="ch">
                  <dgm:forEach name="Name44" axis="self" ptType="parTrans">
                    <dgm:layoutNode name="Name45" styleLbl="parChTrans1D1">
                      <dgm:choose name="Name46">
                        <dgm:if name="Name47" func="var" arg="dir" op="equ" val="norm">
                          <dgm:alg type="conn">
                            <dgm:param type="dim" val="1D"/>
                            <dgm:param type="begPts" val="midR"/>
                            <dgm:param type="endSty" val="noArr"/>
                            <dgm:param type="dstNode" val="anchor2"/>
                          </dgm:alg>
                        </dgm:if>
                        <dgm:else name="Name48">
                          <dgm:alg type="conn">
                            <dgm:param type="dim" val="1D"/>
                            <dgm:param type="begPts" val="midL"/>
                            <dgm:param type="endSty" val="noArr"/>
                            <dgm:param type="srcNode" val="parTx2"/>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49" axis="self" ptType="node">
                    <dgm:choose name="Name50">
                      <dgm:if name="Name51" axis="par ch" ptType="node node" func="cnt" op="equ" val="1">
                        <dgm:layoutNode name="top2">
                          <dgm:alg type="sp"/>
                          <dgm:shape xmlns:r="http://schemas.openxmlformats.org/officeDocument/2006/relationships" r:blip="">
                            <dgm:adjLst/>
                          </dgm:shape>
                          <dgm:constrLst>
                            <dgm:constr type="h" refType="w" fact="0.6"/>
                          </dgm:constrLst>
                        </dgm:layoutNode>
                      </dgm:if>
                      <dgm:else name="Name52"/>
                    </dgm:choose>
                    <dgm:layoutNode name="txAndLines2">
                      <dgm:choose name="Name53">
                        <dgm:if name="Name54" func="var" arg="dir" op="equ" val="norm">
                          <dgm:alg type="lin"/>
                        </dgm:if>
                        <dgm:else name="Name55">
                          <dgm:alg type="lin">
                            <dgm:param type="linDir" val="fromR"/>
                          </dgm:alg>
                        </dgm:else>
                      </dgm:choose>
                      <dgm:shape xmlns:r="http://schemas.openxmlformats.org/officeDocument/2006/relationships" r:blip="">
                        <dgm:adjLst/>
                      </dgm:shape>
                      <dgm:presOf/>
                      <dgm:choose name="Name56">
                        <dgm:if name="Name57" axis="root ch" ptType="all node" func="cnt" op="gte" val="3">
                          <dgm:constrLst>
                            <dgm:constr type="w" for="ch" forName="anchor2" refType="w"/>
                            <dgm:constr type="w" for="ch" forName="backup2" refType="w" fact="-1"/>
                            <dgm:constr type="w" for="ch" forName="preLine2" refType="w" fact="0.11"/>
                            <dgm:constr type="w" for="ch" forName="desTx2" refType="w" fact="0.78"/>
                            <dgm:constr type="w" for="ch" forName="postLine2" refType="w" fact="0.11"/>
                          </dgm:constrLst>
                        </dgm:if>
                        <dgm:else name="Name58">
                          <dgm:constrLst>
                            <dgm:constr type="w" for="ch" forName="anchor2" refType="w" fact="0.89"/>
                            <dgm:constr type="w" for="ch" forName="backup2" refType="w" fact="-0.89"/>
                            <dgm:constr type="w" for="ch" forName="preLine2" refType="w" fact="0.11"/>
                            <dgm:constr type="w" for="ch" forName="desTx2" refType="w" fact="0.78"/>
                          </dgm:constrLst>
                        </dgm:else>
                      </dgm:choose>
                      <dgm:layoutNode name="anchor2" moveWith="desTx2">
                        <dgm:alg type="sp"/>
                        <dgm:shape xmlns:r="http://schemas.openxmlformats.org/officeDocument/2006/relationships" r:blip="">
                          <dgm:adjLst/>
                        </dgm:shape>
                      </dgm:layoutNode>
                      <dgm:layoutNode name="backup2" moveWith="desTx2">
                        <dgm:alg type="sp"/>
                        <dgm:shape xmlns:r="http://schemas.openxmlformats.org/officeDocument/2006/relationships" r:blip="">
                          <dgm:adjLst/>
                        </dgm:shape>
                      </dgm:layoutNode>
                      <dgm:layoutNode name="preLine2" styleLbl="parChTrans1D1" moveWith="desTx2">
                        <dgm:alg type="sp"/>
                        <dgm:shape xmlns:r="http://schemas.openxmlformats.org/officeDocument/2006/relationships" type="line" r:blip="">
                          <dgm:adjLst/>
                        </dgm:shape>
                        <dgm:presOf/>
                      </dgm:layoutNode>
                      <dgm:layoutNode name="desTx2"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59">
                        <dgm:if name="Name60" axis="root ch" ptType="all node" func="cnt" op="gte" val="3">
                          <dgm:layoutNode name="postLine2" styleLbl="parChTrans1D1" moveWith="desTx2">
                            <dgm:alg type="sp"/>
                            <dgm:shape xmlns:r="http://schemas.openxmlformats.org/officeDocument/2006/relationships" type="line" r:blip="">
                              <dgm:adjLst/>
                            </dgm:shape>
                            <dgm:presOf/>
                          </dgm:layoutNode>
                        </dgm:if>
                        <dgm:else name="Name61"/>
                      </dgm:choose>
                    </dgm:layoutNode>
                  </dgm:forEach>
                  <dgm:choose name="Name62">
                    <dgm:if name="Name63" axis="root ch" ptType="all node" func="cnt" op="gte" val="3">
                      <dgm:forEach name="Name64" axis="self" ptType="parTrans">
                        <dgm:layoutNode name="Name65" styleLbl="parChTrans1D1">
                          <dgm:choose name="Name66">
                            <dgm:if name="Name67" func="var" arg="dir" op="equ" val="norm">
                              <dgm:alg type="conn">
                                <dgm:param type="dim" val="1D"/>
                                <dgm:param type="begPts" val="midL"/>
                                <dgm:param type="srcNode" val="parTx3"/>
                                <dgm:param type="endSty" val="noArr"/>
                                <dgm:param type="dstNode" val="anchor2"/>
                              </dgm:alg>
                            </dgm:if>
                            <dgm:else name="Name68">
                              <dgm:alg type="conn">
                                <dgm:param type="dim" val="1D"/>
                                <dgm:param type="begPts" val="midR"/>
                                <dgm:param type="endSty" val="noArr"/>
                                <dgm:param type="srcNode" val="parTx3"/>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69"/>
                  </dgm:choose>
                </dgm:forEach>
              </dgm:layoutNode>
              <dgm:choose name="Name70">
                <dgm:if name="Name71" axis="root ch" ptType="all node" func="cnt" op="gte" val="3">
                  <dgm:layoutNode name="spPost2">
                    <dgm:alg type="sp"/>
                    <dgm:shape xmlns:r="http://schemas.openxmlformats.org/officeDocument/2006/relationships" r:blip="">
                      <dgm:adjLst/>
                    </dgm:shape>
                  </dgm:layoutNode>
                </dgm:if>
                <dgm:else name="Name72"/>
              </dgm:choose>
            </dgm:if>
            <dgm:else name="Name73"/>
          </dgm:choose>
        </dgm:if>
        <dgm:if name="Name74" axis="self" ptType="node" func="pos" op="equ" val="3">
          <dgm:layoutNode name="parTx3"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5">
            <dgm:if name="Name76" axis="ch" ptType="node" func="cnt" op="gte" val="1">
              <dgm:layoutNode name="spPre3">
                <dgm:alg type="sp"/>
                <dgm:shape xmlns:r="http://schemas.openxmlformats.org/officeDocument/2006/relationships" r:blip="">
                  <dgm:adjLst/>
                </dgm:shape>
              </dgm:layoutNode>
              <dgm:layoutNode name="chLin3">
                <dgm:alg type="lin">
                  <dgm:param type="linDir" val="fromT"/>
                </dgm:alg>
                <dgm:shape xmlns:r="http://schemas.openxmlformats.org/officeDocument/2006/relationships" r:blip="">
                  <dgm:adjLst/>
                </dgm:shape>
                <dgm:presOf/>
                <dgm:constrLst>
                  <dgm:constr type="w" for="ch" forName="txAndLines3" refType="w" fact="0.77"/>
                  <dgm:constr type="w" for="ch" forName="top3" refType="w" refFor="ch" refForName="txAndLines3" fact="0.78"/>
                </dgm:constrLst>
                <dgm:forEach name="Name77" axis="ch">
                  <dgm:forEach name="Name78" axis="self" ptType="parTrans">
                    <dgm:layoutNode name="Name79" styleLbl="parChTrans1D1">
                      <dgm:choose name="Name80">
                        <dgm:if name="Name81" func="var" arg="dir" op="equ" val="norm">
                          <dgm:alg type="conn">
                            <dgm:param type="dim" val="1D"/>
                            <dgm:param type="begPts" val="midR"/>
                            <dgm:param type="endSty" val="noArr"/>
                            <dgm:param type="dstNode" val="anchor3"/>
                          </dgm:alg>
                        </dgm:if>
                        <dgm:else name="Name82">
                          <dgm:alg type="conn">
                            <dgm:param type="dim" val="1D"/>
                            <dgm:param type="begPts" val="midL"/>
                            <dgm:param type="endSty" val="noArr"/>
                            <dgm:param type="srcNode" val="parTx3"/>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83" axis="self" ptType="node">
                    <dgm:choose name="Name84">
                      <dgm:if name="Name85" axis="par ch" ptType="node node" func="cnt" op="equ" val="1">
                        <dgm:layoutNode name="top3">
                          <dgm:alg type="sp"/>
                          <dgm:shape xmlns:r="http://schemas.openxmlformats.org/officeDocument/2006/relationships" r:blip="">
                            <dgm:adjLst/>
                          </dgm:shape>
                          <dgm:constrLst>
                            <dgm:constr type="h" refType="w" fact="0.6"/>
                          </dgm:constrLst>
                        </dgm:layoutNode>
                      </dgm:if>
                      <dgm:else name="Name86"/>
                    </dgm:choose>
                    <dgm:layoutNode name="txAndLines3">
                      <dgm:choose name="Name87">
                        <dgm:if name="Name88" func="var" arg="dir" op="equ" val="norm">
                          <dgm:alg type="lin"/>
                        </dgm:if>
                        <dgm:else name="Name89">
                          <dgm:alg type="lin">
                            <dgm:param type="linDir" val="fromR"/>
                          </dgm:alg>
                        </dgm:else>
                      </dgm:choose>
                      <dgm:shape xmlns:r="http://schemas.openxmlformats.org/officeDocument/2006/relationships" r:blip="">
                        <dgm:adjLst/>
                      </dgm:shape>
                      <dgm:presOf/>
                      <dgm:choose name="Name90">
                        <dgm:if name="Name91" axis="root ch" ptType="all node" func="cnt" op="gte" val="4">
                          <dgm:constrLst>
                            <dgm:constr type="w" for="ch" forName="anchor3" refType="w"/>
                            <dgm:constr type="w" for="ch" forName="backup3" refType="w" fact="-1"/>
                            <dgm:constr type="w" for="ch" forName="preLine3" refType="w" fact="0.11"/>
                            <dgm:constr type="w" for="ch" forName="desTx3" refType="w" fact="0.78"/>
                            <dgm:constr type="w" for="ch" forName="postLine3" refType="w" fact="0.11"/>
                          </dgm:constrLst>
                        </dgm:if>
                        <dgm:else name="Name92">
                          <dgm:constrLst>
                            <dgm:constr type="w" for="ch" forName="anchor3" refType="w" fact="0.89"/>
                            <dgm:constr type="w" for="ch" forName="backup3" refType="w" fact="-0.89"/>
                            <dgm:constr type="w" for="ch" forName="preLine3" refType="w" fact="0.11"/>
                            <dgm:constr type="w" for="ch" forName="desTx3" refType="w" fact="0.78"/>
                          </dgm:constrLst>
                        </dgm:else>
                      </dgm:choose>
                      <dgm:layoutNode name="anchor3" moveWith="desTx3">
                        <dgm:alg type="sp"/>
                        <dgm:shape xmlns:r="http://schemas.openxmlformats.org/officeDocument/2006/relationships" r:blip="">
                          <dgm:adjLst/>
                        </dgm:shape>
                      </dgm:layoutNode>
                      <dgm:layoutNode name="backup3" moveWith="desTx3">
                        <dgm:alg type="sp"/>
                        <dgm:shape xmlns:r="http://schemas.openxmlformats.org/officeDocument/2006/relationships" r:blip="">
                          <dgm:adjLst/>
                        </dgm:shape>
                      </dgm:layoutNode>
                      <dgm:layoutNode name="preLine3" styleLbl="parChTrans1D1" moveWith="desTx3">
                        <dgm:alg type="sp"/>
                        <dgm:shape xmlns:r="http://schemas.openxmlformats.org/officeDocument/2006/relationships" type="line" r:blip="">
                          <dgm:adjLst/>
                        </dgm:shape>
                        <dgm:presOf/>
                      </dgm:layoutNode>
                      <dgm:layoutNode name="desTx3"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93">
                        <dgm:if name="Name94" axis="root ch" ptType="all node" func="cnt" op="gte" val="4">
                          <dgm:layoutNode name="postLine3" styleLbl="parChTrans1D1" moveWith="desTx3">
                            <dgm:alg type="sp"/>
                            <dgm:shape xmlns:r="http://schemas.openxmlformats.org/officeDocument/2006/relationships" type="line" r:blip="">
                              <dgm:adjLst/>
                            </dgm:shape>
                            <dgm:presOf/>
                          </dgm:layoutNode>
                        </dgm:if>
                        <dgm:else name="Name95"/>
                      </dgm:choose>
                    </dgm:layoutNode>
                  </dgm:forEach>
                  <dgm:choose name="Name96">
                    <dgm:if name="Name97" axis="root ch" ptType="all node" func="cnt" op="gte" val="4">
                      <dgm:forEach name="Name98" axis="self" ptType="parTrans">
                        <dgm:layoutNode name="Name99" styleLbl="parChTrans1D1">
                          <dgm:choose name="Name100">
                            <dgm:if name="Name101" func="var" arg="dir" op="equ" val="norm">
                              <dgm:alg type="conn">
                                <dgm:param type="dim" val="1D"/>
                                <dgm:param type="begPts" val="midL"/>
                                <dgm:param type="srcNode" val="parTx4"/>
                                <dgm:param type="endSty" val="noArr"/>
                                <dgm:param type="dstNode" val="anchor3"/>
                              </dgm:alg>
                            </dgm:if>
                            <dgm:else name="Name102">
                              <dgm:alg type="conn">
                                <dgm:param type="dim" val="1D"/>
                                <dgm:param type="begPts" val="midR"/>
                                <dgm:param type="endSty" val="noArr"/>
                                <dgm:param type="srcNode" val="parTx4"/>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03"/>
                  </dgm:choose>
                </dgm:forEach>
              </dgm:layoutNode>
              <dgm:choose name="Name104">
                <dgm:if name="Name105" axis="root ch" ptType="all node" func="cnt" op="gte" val="4">
                  <dgm:layoutNode name="spPost3">
                    <dgm:alg type="sp"/>
                    <dgm:shape xmlns:r="http://schemas.openxmlformats.org/officeDocument/2006/relationships" r:blip="">
                      <dgm:adjLst/>
                    </dgm:shape>
                  </dgm:layoutNode>
                </dgm:if>
                <dgm:else name="Name106"/>
              </dgm:choose>
            </dgm:if>
            <dgm:else name="Name107"/>
          </dgm:choose>
        </dgm:if>
        <dgm:if name="Name108" axis="self" ptType="node" func="pos" op="equ" val="4">
          <dgm:layoutNode name="parTx4"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09">
            <dgm:if name="Name110" axis="ch" ptType="node" func="cnt" op="gte" val="1">
              <dgm:layoutNode name="spPre4">
                <dgm:alg type="sp"/>
                <dgm:shape xmlns:r="http://schemas.openxmlformats.org/officeDocument/2006/relationships" r:blip="">
                  <dgm:adjLst/>
                </dgm:shape>
              </dgm:layoutNode>
              <dgm:layoutNode name="chLin4">
                <dgm:alg type="lin">
                  <dgm:param type="linDir" val="fromT"/>
                </dgm:alg>
                <dgm:shape xmlns:r="http://schemas.openxmlformats.org/officeDocument/2006/relationships" r:blip="">
                  <dgm:adjLst/>
                </dgm:shape>
                <dgm:presOf/>
                <dgm:constrLst>
                  <dgm:constr type="w" for="ch" forName="txAndLines4" refType="w" fact="0.77"/>
                  <dgm:constr type="w" for="ch" forName="top4" refType="w" refFor="ch" refForName="txAndLines4" fact="0.78"/>
                </dgm:constrLst>
                <dgm:forEach name="Name111" axis="ch">
                  <dgm:forEach name="Name112" axis="self" ptType="parTrans">
                    <dgm:layoutNode name="Name113" styleLbl="parChTrans1D1">
                      <dgm:choose name="Name114">
                        <dgm:if name="Name115" func="var" arg="dir" op="equ" val="norm">
                          <dgm:alg type="conn">
                            <dgm:param type="dim" val="1D"/>
                            <dgm:param type="begPts" val="midR"/>
                            <dgm:param type="endSty" val="noArr"/>
                            <dgm:param type="dstNode" val="anchor4"/>
                          </dgm:alg>
                        </dgm:if>
                        <dgm:else name="Name116">
                          <dgm:alg type="conn">
                            <dgm:param type="dim" val="1D"/>
                            <dgm:param type="begPts" val="midL"/>
                            <dgm:param type="endSty" val="noArr"/>
                            <dgm:param type="srcNode" val="parTx4"/>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17" axis="self" ptType="node">
                    <dgm:choose name="Name118">
                      <dgm:if name="Name119" axis="par ch" ptType="node node" func="cnt" op="equ" val="1">
                        <dgm:layoutNode name="top4">
                          <dgm:alg type="sp"/>
                          <dgm:shape xmlns:r="http://schemas.openxmlformats.org/officeDocument/2006/relationships" r:blip="">
                            <dgm:adjLst/>
                          </dgm:shape>
                          <dgm:constrLst>
                            <dgm:constr type="h" refType="w" fact="0.6"/>
                          </dgm:constrLst>
                        </dgm:layoutNode>
                      </dgm:if>
                      <dgm:else name="Name120"/>
                    </dgm:choose>
                    <dgm:layoutNode name="txAndLines4">
                      <dgm:choose name="Name121">
                        <dgm:if name="Name122" func="var" arg="dir" op="equ" val="norm">
                          <dgm:alg type="lin"/>
                        </dgm:if>
                        <dgm:else name="Name123">
                          <dgm:alg type="lin">
                            <dgm:param type="linDir" val="fromR"/>
                          </dgm:alg>
                        </dgm:else>
                      </dgm:choose>
                      <dgm:shape xmlns:r="http://schemas.openxmlformats.org/officeDocument/2006/relationships" r:blip="">
                        <dgm:adjLst/>
                      </dgm:shape>
                      <dgm:presOf/>
                      <dgm:choose name="Name124">
                        <dgm:if name="Name125" axis="root ch" ptType="all node" func="cnt" op="gte" val="5">
                          <dgm:constrLst>
                            <dgm:constr type="w" for="ch" forName="anchor4" refType="w"/>
                            <dgm:constr type="w" for="ch" forName="backup4" refType="w" fact="-1"/>
                            <dgm:constr type="w" for="ch" forName="preLine4" refType="w" fact="0.11"/>
                            <dgm:constr type="w" for="ch" forName="desTx4" refType="w" fact="0.78"/>
                            <dgm:constr type="w" for="ch" forName="postLine4" refType="w" fact="0.11"/>
                          </dgm:constrLst>
                        </dgm:if>
                        <dgm:else name="Name126">
                          <dgm:constrLst>
                            <dgm:constr type="w" for="ch" forName="anchor4" refType="w" fact="0.89"/>
                            <dgm:constr type="w" for="ch" forName="backup4" refType="w" fact="-0.89"/>
                            <dgm:constr type="w" for="ch" forName="preLine4" refType="w" fact="0.11"/>
                            <dgm:constr type="w" for="ch" forName="desTx4" refType="w" fact="0.78"/>
                          </dgm:constrLst>
                        </dgm:else>
                      </dgm:choose>
                      <dgm:layoutNode name="anchor4" moveWith="desTx4">
                        <dgm:alg type="sp"/>
                        <dgm:shape xmlns:r="http://schemas.openxmlformats.org/officeDocument/2006/relationships" r:blip="">
                          <dgm:adjLst/>
                        </dgm:shape>
                      </dgm:layoutNode>
                      <dgm:layoutNode name="backup4" moveWith="desTx4">
                        <dgm:alg type="sp"/>
                        <dgm:shape xmlns:r="http://schemas.openxmlformats.org/officeDocument/2006/relationships" r:blip="">
                          <dgm:adjLst/>
                        </dgm:shape>
                      </dgm:layoutNode>
                      <dgm:layoutNode name="preLine4" styleLbl="parChTrans1D1" moveWith="desTx4">
                        <dgm:alg type="sp"/>
                        <dgm:shape xmlns:r="http://schemas.openxmlformats.org/officeDocument/2006/relationships" type="line" r:blip="">
                          <dgm:adjLst/>
                        </dgm:shape>
                        <dgm:presOf/>
                      </dgm:layoutNode>
                      <dgm:layoutNode name="desTx4"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27">
                        <dgm:if name="Name128" axis="root ch" ptType="all node" func="cnt" op="gte" val="5">
                          <dgm:layoutNode name="postLine4" styleLbl="parChTrans1D1" moveWith="desTx4">
                            <dgm:alg type="sp"/>
                            <dgm:shape xmlns:r="http://schemas.openxmlformats.org/officeDocument/2006/relationships" type="line" r:blip="">
                              <dgm:adjLst/>
                            </dgm:shape>
                            <dgm:presOf/>
                          </dgm:layoutNode>
                        </dgm:if>
                        <dgm:else name="Name129"/>
                      </dgm:choose>
                    </dgm:layoutNode>
                  </dgm:forEach>
                  <dgm:choose name="Name130">
                    <dgm:if name="Name131" axis="root ch" ptType="all node" func="cnt" op="gte" val="5">
                      <dgm:forEach name="Name132" axis="self" ptType="parTrans">
                        <dgm:layoutNode name="Name133" styleLbl="parChTrans1D1">
                          <dgm:choose name="Name134">
                            <dgm:if name="Name135" func="var" arg="dir" op="equ" val="norm">
                              <dgm:alg type="conn">
                                <dgm:param type="dim" val="1D"/>
                                <dgm:param type="begPts" val="midL"/>
                                <dgm:param type="srcNode" val="parTx5"/>
                                <dgm:param type="endSty" val="noArr"/>
                                <dgm:param type="dstNode" val="anchor4"/>
                              </dgm:alg>
                            </dgm:if>
                            <dgm:else name="Name136">
                              <dgm:alg type="conn">
                                <dgm:param type="dim" val="1D"/>
                                <dgm:param type="begPts" val="midR"/>
                                <dgm:param type="endSty" val="noArr"/>
                                <dgm:param type="srcNode" val="parTx5"/>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37"/>
                  </dgm:choose>
                </dgm:forEach>
              </dgm:layoutNode>
              <dgm:choose name="Name138">
                <dgm:if name="Name139" axis="root ch" ptType="all node" func="cnt" op="gte" val="5">
                  <dgm:layoutNode name="spPost4">
                    <dgm:alg type="sp"/>
                    <dgm:shape xmlns:r="http://schemas.openxmlformats.org/officeDocument/2006/relationships" r:blip="">
                      <dgm:adjLst/>
                    </dgm:shape>
                  </dgm:layoutNode>
                </dgm:if>
                <dgm:else name="Name140"/>
              </dgm:choose>
            </dgm:if>
            <dgm:else name="Name141"/>
          </dgm:choose>
        </dgm:if>
        <dgm:if name="Name142" axis="self" ptType="node" func="pos" op="equ" val="5">
          <dgm:layoutNode name="parTx5"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43">
            <dgm:if name="Name144" axis="ch" ptType="node" func="cnt" op="gte" val="1">
              <dgm:layoutNode name="spPre5">
                <dgm:alg type="sp"/>
                <dgm:shape xmlns:r="http://schemas.openxmlformats.org/officeDocument/2006/relationships" r:blip="">
                  <dgm:adjLst/>
                </dgm:shape>
              </dgm:layoutNode>
              <dgm:layoutNode name="chLin5">
                <dgm:alg type="lin">
                  <dgm:param type="linDir" val="fromT"/>
                </dgm:alg>
                <dgm:shape xmlns:r="http://schemas.openxmlformats.org/officeDocument/2006/relationships" r:blip="">
                  <dgm:adjLst/>
                </dgm:shape>
                <dgm:presOf/>
                <dgm:constrLst>
                  <dgm:constr type="w" for="ch" forName="txAndLines5" refType="w" fact="0.77"/>
                  <dgm:constr type="w" for="ch" forName="top5" refType="w" refFor="ch" refForName="txAndLines5" fact="0.78"/>
                </dgm:constrLst>
                <dgm:forEach name="Name145" axis="ch">
                  <dgm:forEach name="Name146" axis="self" ptType="parTrans">
                    <dgm:layoutNode name="Name147" styleLbl="parChTrans1D1">
                      <dgm:choose name="Name148">
                        <dgm:if name="Name149" func="var" arg="dir" op="equ" val="norm">
                          <dgm:alg type="conn">
                            <dgm:param type="dim" val="1D"/>
                            <dgm:param type="begPts" val="midR"/>
                            <dgm:param type="endSty" val="noArr"/>
                            <dgm:param type="dstNode" val="anchor5"/>
                          </dgm:alg>
                        </dgm:if>
                        <dgm:else name="Name150">
                          <dgm:alg type="conn">
                            <dgm:param type="dim" val="1D"/>
                            <dgm:param type="begPts" val="midL"/>
                            <dgm:param type="endSty" val="noArr"/>
                            <dgm:param type="srcNode" val="parTx5"/>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1" axis="self" ptType="node">
                    <dgm:choose name="Name152">
                      <dgm:if name="Name153" axis="par ch" ptType="node node" func="cnt" op="equ" val="1">
                        <dgm:layoutNode name="top5">
                          <dgm:alg type="sp"/>
                          <dgm:shape xmlns:r="http://schemas.openxmlformats.org/officeDocument/2006/relationships" r:blip="">
                            <dgm:adjLst/>
                          </dgm:shape>
                          <dgm:constrLst>
                            <dgm:constr type="h" refType="w" fact="0.6"/>
                          </dgm:constrLst>
                        </dgm:layoutNode>
                      </dgm:if>
                      <dgm:else name="Name154"/>
                    </dgm:choose>
                    <dgm:layoutNode name="txAndLines5">
                      <dgm:choose name="Name155">
                        <dgm:if name="Name156" func="var" arg="dir" op="equ" val="norm">
                          <dgm:alg type="lin"/>
                        </dgm:if>
                        <dgm:else name="Name157">
                          <dgm:alg type="lin">
                            <dgm:param type="linDir" val="fromR"/>
                          </dgm:alg>
                        </dgm:else>
                      </dgm:choose>
                      <dgm:shape xmlns:r="http://schemas.openxmlformats.org/officeDocument/2006/relationships" r:blip="">
                        <dgm:adjLst/>
                      </dgm:shape>
                      <dgm:presOf/>
                      <dgm:choose name="Name158">
                        <dgm:if name="Name159" axis="root ch" ptType="all node" func="cnt" op="gte" val="6">
                          <dgm:constrLst>
                            <dgm:constr type="w" for="ch" forName="anchor5" refType="w"/>
                            <dgm:constr type="w" for="ch" forName="backup5" refType="w" fact="-1"/>
                            <dgm:constr type="w" for="ch" forName="preLine5" refType="w" fact="0.11"/>
                            <dgm:constr type="w" for="ch" forName="desTx5" refType="w" fact="0.78"/>
                            <dgm:constr type="w" for="ch" forName="postLine5" refType="w" fact="0.11"/>
                          </dgm:constrLst>
                        </dgm:if>
                        <dgm:else name="Name160">
                          <dgm:constrLst>
                            <dgm:constr type="w" for="ch" forName="anchor5" refType="w" fact="0.89"/>
                            <dgm:constr type="w" for="ch" forName="backup5" refType="w" fact="-0.89"/>
                            <dgm:constr type="w" for="ch" forName="preLine5" refType="w" fact="0.11"/>
                            <dgm:constr type="w" for="ch" forName="desTx5" refType="w" fact="0.78"/>
                          </dgm:constrLst>
                        </dgm:else>
                      </dgm:choose>
                      <dgm:layoutNode name="anchor5" moveWith="desTx5">
                        <dgm:alg type="sp"/>
                        <dgm:shape xmlns:r="http://schemas.openxmlformats.org/officeDocument/2006/relationships" r:blip="">
                          <dgm:adjLst/>
                        </dgm:shape>
                      </dgm:layoutNode>
                      <dgm:layoutNode name="backup5" moveWith="desTx5">
                        <dgm:alg type="sp"/>
                        <dgm:shape xmlns:r="http://schemas.openxmlformats.org/officeDocument/2006/relationships" r:blip="">
                          <dgm:adjLst/>
                        </dgm:shape>
                      </dgm:layoutNode>
                      <dgm:layoutNode name="preLine5" styleLbl="parChTrans1D1" moveWith="desTx5">
                        <dgm:alg type="sp"/>
                        <dgm:shape xmlns:r="http://schemas.openxmlformats.org/officeDocument/2006/relationships" type="line" r:blip="">
                          <dgm:adjLst/>
                        </dgm:shape>
                        <dgm:presOf/>
                      </dgm:layoutNode>
                      <dgm:layoutNode name="desTx5"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61">
                        <dgm:if name="Name162" axis="root ch" ptType="all node" func="cnt" op="gte" val="6">
                          <dgm:layoutNode name="postLine5" styleLbl="parChTrans1D1" moveWith="desTx5">
                            <dgm:alg type="sp"/>
                            <dgm:shape xmlns:r="http://schemas.openxmlformats.org/officeDocument/2006/relationships" type="line" r:blip="">
                              <dgm:adjLst/>
                            </dgm:shape>
                            <dgm:presOf/>
                          </dgm:layoutNode>
                        </dgm:if>
                        <dgm:else name="Name163"/>
                      </dgm:choose>
                    </dgm:layoutNode>
                  </dgm:forEach>
                  <dgm:choose name="Name164">
                    <dgm:if name="Name165" axis="root ch" ptType="all node" func="cnt" op="gte" val="6">
                      <dgm:forEach name="Name166" axis="self" ptType="parTrans">
                        <dgm:layoutNode name="Name167" styleLbl="parChTrans1D1">
                          <dgm:choose name="Name168">
                            <dgm:if name="Name169" func="var" arg="dir" op="equ" val="norm">
                              <dgm:alg type="conn">
                                <dgm:param type="dim" val="1D"/>
                                <dgm:param type="begPts" val="midL"/>
                                <dgm:param type="srcNode" val="parTx6"/>
                                <dgm:param type="endSty" val="noArr"/>
                                <dgm:param type="dstNode" val="anchor5"/>
                              </dgm:alg>
                            </dgm:if>
                            <dgm:else name="Name170">
                              <dgm:alg type="conn">
                                <dgm:param type="dim" val="1D"/>
                                <dgm:param type="begPts" val="midR"/>
                                <dgm:param type="endSty" val="noArr"/>
                                <dgm:param type="srcNode" val="parTx6"/>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71"/>
                  </dgm:choose>
                </dgm:forEach>
              </dgm:layoutNode>
              <dgm:choose name="Name172">
                <dgm:if name="Name173" axis="root ch" ptType="all node" func="cnt" op="gte" val="6">
                  <dgm:layoutNode name="spPost5">
                    <dgm:alg type="sp"/>
                    <dgm:shape xmlns:r="http://schemas.openxmlformats.org/officeDocument/2006/relationships" r:blip="">
                      <dgm:adjLst/>
                    </dgm:shape>
                  </dgm:layoutNode>
                </dgm:if>
                <dgm:else name="Name174"/>
              </dgm:choose>
            </dgm:if>
            <dgm:else name="Name175"/>
          </dgm:choose>
        </dgm:if>
        <dgm:if name="Name176" axis="self" ptType="node" func="pos" op="equ" val="6">
          <dgm:layoutNode name="parTx6"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77">
            <dgm:if name="Name178" axis="ch" ptType="node" func="cnt" op="gte" val="1">
              <dgm:layoutNode name="spPre6">
                <dgm:alg type="sp"/>
                <dgm:shape xmlns:r="http://schemas.openxmlformats.org/officeDocument/2006/relationships" r:blip="">
                  <dgm:adjLst/>
                </dgm:shape>
              </dgm:layoutNode>
              <dgm:layoutNode name="chLin6">
                <dgm:alg type="lin">
                  <dgm:param type="linDir" val="fromT"/>
                </dgm:alg>
                <dgm:shape xmlns:r="http://schemas.openxmlformats.org/officeDocument/2006/relationships" r:blip="">
                  <dgm:adjLst/>
                </dgm:shape>
                <dgm:presOf/>
                <dgm:constrLst>
                  <dgm:constr type="w" for="ch" forName="txAndLines6" refType="w" fact="0.77"/>
                  <dgm:constr type="w" for="ch" forName="top6" refType="w" refFor="ch" refForName="txAndLines6" fact="0.78"/>
                </dgm:constrLst>
                <dgm:forEach name="Name179" axis="ch">
                  <dgm:forEach name="Name180" axis="self" ptType="parTrans">
                    <dgm:layoutNode name="Name181" styleLbl="parChTrans1D1">
                      <dgm:choose name="Name182">
                        <dgm:if name="Name183" func="var" arg="dir" op="equ" val="norm">
                          <dgm:alg type="conn">
                            <dgm:param type="dim" val="1D"/>
                            <dgm:param type="begPts" val="midR"/>
                            <dgm:param type="endSty" val="noArr"/>
                            <dgm:param type="dstNode" val="anchor6"/>
                          </dgm:alg>
                        </dgm:if>
                        <dgm:else name="Name184">
                          <dgm:alg type="conn">
                            <dgm:param type="dim" val="1D"/>
                            <dgm:param type="begPts" val="midL"/>
                            <dgm:param type="endSty" val="noArr"/>
                            <dgm:param type="srcNode" val="parTx6"/>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85" axis="self" ptType="node">
                    <dgm:choose name="Name186">
                      <dgm:if name="Name187" axis="par ch" ptType="node node" func="cnt" op="equ" val="1">
                        <dgm:layoutNode name="top6">
                          <dgm:alg type="sp"/>
                          <dgm:shape xmlns:r="http://schemas.openxmlformats.org/officeDocument/2006/relationships" r:blip="">
                            <dgm:adjLst/>
                          </dgm:shape>
                          <dgm:constrLst>
                            <dgm:constr type="h" refType="w" fact="0.6"/>
                          </dgm:constrLst>
                        </dgm:layoutNode>
                      </dgm:if>
                      <dgm:else name="Name188"/>
                    </dgm:choose>
                    <dgm:layoutNode name="txAndLines6">
                      <dgm:choose name="Name189">
                        <dgm:if name="Name190" func="var" arg="dir" op="equ" val="norm">
                          <dgm:alg type="lin"/>
                        </dgm:if>
                        <dgm:else name="Name191">
                          <dgm:alg type="lin">
                            <dgm:param type="linDir" val="fromR"/>
                          </dgm:alg>
                        </dgm:else>
                      </dgm:choose>
                      <dgm:shape xmlns:r="http://schemas.openxmlformats.org/officeDocument/2006/relationships" r:blip="">
                        <dgm:adjLst/>
                      </dgm:shape>
                      <dgm:presOf/>
                      <dgm:choose name="Name192">
                        <dgm:if name="Name193" axis="root ch" ptType="all node" func="cnt" op="gte" val="7">
                          <dgm:constrLst>
                            <dgm:constr type="w" for="ch" forName="anchor6" refType="w"/>
                            <dgm:constr type="w" for="ch" forName="backup6" refType="w" fact="-1"/>
                            <dgm:constr type="w" for="ch" forName="preLine6" refType="w" fact="0.11"/>
                            <dgm:constr type="w" for="ch" forName="desTx6" refType="w" fact="0.78"/>
                            <dgm:constr type="w" for="ch" forName="postLine6" refType="w" fact="0.11"/>
                          </dgm:constrLst>
                        </dgm:if>
                        <dgm:else name="Name194">
                          <dgm:constrLst>
                            <dgm:constr type="w" for="ch" forName="anchor6" refType="w" fact="0.89"/>
                            <dgm:constr type="w" for="ch" forName="backup6" refType="w" fact="-0.89"/>
                            <dgm:constr type="w" for="ch" forName="preLine6" refType="w" fact="0.11"/>
                            <dgm:constr type="w" for="ch" forName="desTx6" refType="w" fact="0.78"/>
                          </dgm:constrLst>
                        </dgm:else>
                      </dgm:choose>
                      <dgm:layoutNode name="anchor6" moveWith="desTx6">
                        <dgm:alg type="sp"/>
                        <dgm:shape xmlns:r="http://schemas.openxmlformats.org/officeDocument/2006/relationships" r:blip="">
                          <dgm:adjLst/>
                        </dgm:shape>
                      </dgm:layoutNode>
                      <dgm:layoutNode name="backup6" moveWith="desTx6">
                        <dgm:alg type="sp"/>
                        <dgm:shape xmlns:r="http://schemas.openxmlformats.org/officeDocument/2006/relationships" r:blip="">
                          <dgm:adjLst/>
                        </dgm:shape>
                      </dgm:layoutNode>
                      <dgm:layoutNode name="preLine6" styleLbl="parChTrans1D1" moveWith="desTx6">
                        <dgm:alg type="sp"/>
                        <dgm:shape xmlns:r="http://schemas.openxmlformats.org/officeDocument/2006/relationships" type="line" r:blip="">
                          <dgm:adjLst/>
                        </dgm:shape>
                        <dgm:presOf/>
                      </dgm:layoutNode>
                      <dgm:layoutNode name="desTx6"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95">
                        <dgm:if name="Name196" axis="root ch" ptType="all node" func="cnt" op="gte" val="7">
                          <dgm:layoutNode name="postLine6" styleLbl="parChTrans1D1" moveWith="desTx6">
                            <dgm:alg type="sp"/>
                            <dgm:shape xmlns:r="http://schemas.openxmlformats.org/officeDocument/2006/relationships" type="line" r:blip="">
                              <dgm:adjLst/>
                            </dgm:shape>
                            <dgm:presOf/>
                          </dgm:layoutNode>
                        </dgm:if>
                        <dgm:else name="Name197"/>
                      </dgm:choose>
                    </dgm:layoutNode>
                  </dgm:forEach>
                  <dgm:choose name="Name198">
                    <dgm:if name="Name199" axis="root ch" ptType="all node" func="cnt" op="gte" val="7">
                      <dgm:forEach name="Name200" axis="self" ptType="parTrans">
                        <dgm:layoutNode name="Name201" styleLbl="parChTrans1D1">
                          <dgm:choose name="Name202">
                            <dgm:if name="Name203" func="var" arg="dir" op="equ" val="norm">
                              <dgm:alg type="conn">
                                <dgm:param type="dim" val="1D"/>
                                <dgm:param type="begPts" val="midL"/>
                                <dgm:param type="srcNode" val="parTx7"/>
                                <dgm:param type="endSty" val="noArr"/>
                                <dgm:param type="dstNode" val="anchor6"/>
                              </dgm:alg>
                            </dgm:if>
                            <dgm:else name="Name204">
                              <dgm:alg type="conn">
                                <dgm:param type="dim" val="1D"/>
                                <dgm:param type="begPts" val="midR"/>
                                <dgm:param type="endSty" val="noArr"/>
                                <dgm:param type="srcNode" val="parTx7"/>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205"/>
                  </dgm:choose>
                </dgm:forEach>
              </dgm:layoutNode>
              <dgm:choose name="Name206">
                <dgm:if name="Name207" axis="root ch" ptType="all node" func="cnt" op="gte" val="7">
                  <dgm:layoutNode name="spPost6">
                    <dgm:alg type="sp"/>
                    <dgm:shape xmlns:r="http://schemas.openxmlformats.org/officeDocument/2006/relationships" r:blip="">
                      <dgm:adjLst/>
                    </dgm:shape>
                  </dgm:layoutNode>
                </dgm:if>
                <dgm:else name="Name208"/>
              </dgm:choose>
            </dgm:if>
            <dgm:else name="Name209"/>
          </dgm:choose>
        </dgm:if>
        <dgm:if name="Name210" axis="self" ptType="node" func="pos" op="equ" val="7">
          <dgm:layoutNode name="parTx7"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211">
            <dgm:if name="Name212" axis="ch" ptType="node" func="cnt" op="gte" val="1">
              <dgm:layoutNode name="spPre7">
                <dgm:alg type="sp"/>
                <dgm:shape xmlns:r="http://schemas.openxmlformats.org/officeDocument/2006/relationships" r:blip="">
                  <dgm:adjLst/>
                </dgm:shape>
              </dgm:layoutNode>
              <dgm:layoutNode name="chLin7">
                <dgm:alg type="lin">
                  <dgm:param type="linDir" val="fromT"/>
                </dgm:alg>
                <dgm:shape xmlns:r="http://schemas.openxmlformats.org/officeDocument/2006/relationships" r:blip="">
                  <dgm:adjLst/>
                </dgm:shape>
                <dgm:presOf/>
                <dgm:constrLst>
                  <dgm:constr type="w" for="ch" forName="txAndLines7" refType="w" fact="0.77"/>
                  <dgm:constr type="w" for="ch" forName="top7" refType="w" refFor="ch" refForName="txAndLines7" fact="0.78"/>
                </dgm:constrLst>
                <dgm:forEach name="Name213" axis="ch">
                  <dgm:forEach name="Name214" axis="self" ptType="parTrans">
                    <dgm:layoutNode name="Name215" styleLbl="parChTrans1D1">
                      <dgm:choose name="Name216">
                        <dgm:if name="Name217" func="var" arg="dir" op="equ" val="norm">
                          <dgm:alg type="conn">
                            <dgm:param type="dim" val="1D"/>
                            <dgm:param type="begPts" val="midR"/>
                            <dgm:param type="endSty" val="noArr"/>
                            <dgm:param type="dstNode" val="anchor7"/>
                          </dgm:alg>
                        </dgm:if>
                        <dgm:else name="Name218">
                          <dgm:alg type="conn">
                            <dgm:param type="dim" val="1D"/>
                            <dgm:param type="begPts" val="midL"/>
                            <dgm:param type="endSty" val="noArr"/>
                            <dgm:param type="srcNode" val="parTx7"/>
                            <dgm:param type="dstNode" val="anchor7"/>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219" axis="self" ptType="node">
                    <dgm:choose name="Name220">
                      <dgm:if name="Name221" axis="par ch" ptType="node node" func="cnt" op="equ" val="1">
                        <dgm:layoutNode name="top7">
                          <dgm:alg type="sp"/>
                          <dgm:shape xmlns:r="http://schemas.openxmlformats.org/officeDocument/2006/relationships" r:blip="">
                            <dgm:adjLst/>
                          </dgm:shape>
                          <dgm:constrLst>
                            <dgm:constr type="h" refType="w" fact="0.6"/>
                          </dgm:constrLst>
                        </dgm:layoutNode>
                      </dgm:if>
                      <dgm:else name="Name222"/>
                    </dgm:choose>
                    <dgm:layoutNode name="txAndLines7">
                      <dgm:choose name="Name223">
                        <dgm:if name="Name224" func="var" arg="dir" op="equ" val="norm">
                          <dgm:alg type="lin"/>
                        </dgm:if>
                        <dgm:else name="Name225">
                          <dgm:alg type="lin">
                            <dgm:param type="linDir" val="fromR"/>
                          </dgm:alg>
                        </dgm:else>
                      </dgm:choose>
                      <dgm:shape xmlns:r="http://schemas.openxmlformats.org/officeDocument/2006/relationships" r:blip="">
                        <dgm:adjLst/>
                      </dgm:shape>
                      <dgm:presOf/>
                      <dgm:constrLst>
                        <dgm:constr type="w" for="ch" forName="anchor7" refType="w" fact="0.89"/>
                        <dgm:constr type="w" for="ch" forName="backup7" refType="w" fact="-0.89"/>
                        <dgm:constr type="w" for="ch" forName="preLine7" refType="w" fact="0.11"/>
                        <dgm:constr type="w" for="ch" forName="desTx7" refType="w" fact="0.78"/>
                      </dgm:constrLst>
                      <dgm:layoutNode name="anchor7" moveWith="desTx7">
                        <dgm:alg type="sp"/>
                        <dgm:shape xmlns:r="http://schemas.openxmlformats.org/officeDocument/2006/relationships" r:blip="">
                          <dgm:adjLst/>
                        </dgm:shape>
                      </dgm:layoutNode>
                      <dgm:layoutNode name="backup7" moveWith="desTx7">
                        <dgm:alg type="sp"/>
                        <dgm:shape xmlns:r="http://schemas.openxmlformats.org/officeDocument/2006/relationships" r:blip="">
                          <dgm:adjLst/>
                        </dgm:shape>
                      </dgm:layoutNode>
                      <dgm:layoutNode name="preLine7" styleLbl="parChTrans1D1" moveWith="desTx7">
                        <dgm:alg type="sp"/>
                        <dgm:shape xmlns:r="http://schemas.openxmlformats.org/officeDocument/2006/relationships" type="line" r:blip="">
                          <dgm:adjLst/>
                        </dgm:shape>
                        <dgm:presOf/>
                      </dgm:layoutNode>
                      <dgm:layoutNode name="desTx7"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layoutNode>
                  </dgm:forEach>
                </dgm:forEach>
              </dgm:layoutNode>
            </dgm:if>
            <dgm:else name="Name226"/>
          </dgm:choose>
        </dgm:if>
        <dgm:else name="Name227"/>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11.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3B44623-D988-48CF-A52A-837A43284E94}" type="datetimeFigureOut">
              <a:rPr lang="en-GB" smtClean="0"/>
              <a:t>09/04/2026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5453C1-50B5-4419-B6AA-1A860834975D}" type="slidenum">
              <a:rPr lang="en-GB" smtClean="0"/>
              <a:t>‹#›</a:t>
            </a:fld>
            <a:endParaRPr lang="en-GB"/>
          </a:p>
        </p:txBody>
      </p:sp>
    </p:spTree>
    <p:extLst>
      <p:ext uri="{BB962C8B-B14F-4D97-AF65-F5344CB8AC3E}">
        <p14:creationId xmlns:p14="http://schemas.microsoft.com/office/powerpoint/2010/main" val="18016675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 /><Relationship Id="rId1" Type="http://schemas.openxmlformats.org/officeDocument/2006/relationships/notesMaster" Target="../notesMasters/notesMaster1.xml" /></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 /><Relationship Id="rId1" Type="http://schemas.openxmlformats.org/officeDocument/2006/relationships/notesMaster" Target="../notesMasters/notesMaster1.xml" /></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 /><Relationship Id="rId1" Type="http://schemas.openxmlformats.org/officeDocument/2006/relationships/notesMaster" Target="../notesMasters/notesMaster1.xml" /></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Management is an integral part of organisation and is influential in organising and directing workflow, operations, and employees to meet business goals. I believe that management helps to ensure alignment between organisational activities and its vision of growth to support its competitive growth. The premise of the present study is to understand the role of management functions in shaping business functionality of Reckitt Benckiser in the contemporary business environment. </a:t>
            </a:r>
          </a:p>
          <a:p>
            <a:pPr algn="just"/>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3C5453C1-50B5-4419-B6AA-1A860834975D}" type="slidenum">
              <a:rPr lang="en-GB" smtClean="0"/>
              <a:t>2</a:t>
            </a:fld>
            <a:endParaRPr lang="en-GB"/>
          </a:p>
        </p:txBody>
      </p:sp>
    </p:spTree>
    <p:extLst>
      <p:ext uri="{BB962C8B-B14F-4D97-AF65-F5344CB8AC3E}">
        <p14:creationId xmlns:p14="http://schemas.microsoft.com/office/powerpoint/2010/main" val="23515560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Reckitt Benckiser’s business strategy builds on the imperatives of strong culture, excellent brand portfolio, and scaled footprint. It enables the firm to deliver optimal shareholder return and drive value creation for consumers while safeguarding its sustainable inclinations. The company reported an increase of 5% in its net-revenue growth in 2025 as compared to 2024, with £2.3 billion cash paid back to shareholders (Reckitt, 2025). The company’s current CEO is Kris </a:t>
            </a:r>
            <a:r>
              <a:rPr lang="en-GB" sz="1200" kern="1200" dirty="0" err="1">
                <a:solidFill>
                  <a:schemeClr val="tx1"/>
                </a:solidFill>
                <a:effectLst/>
                <a:latin typeface="+mn-lt"/>
                <a:ea typeface="+mn-ea"/>
                <a:cs typeface="+mn-cs"/>
              </a:rPr>
              <a:t>Licht</a:t>
            </a:r>
            <a:r>
              <a:rPr lang="en-GB" sz="1200" kern="1200" dirty="0">
                <a:solidFill>
                  <a:schemeClr val="tx1"/>
                </a:solidFill>
                <a:effectLst/>
                <a:latin typeface="+mn-lt"/>
                <a:ea typeface="+mn-ea"/>
                <a:cs typeface="+mn-cs"/>
              </a:rPr>
              <a:t>, responsible for management and strategic development of the firm. </a:t>
            </a:r>
          </a:p>
        </p:txBody>
      </p:sp>
      <p:sp>
        <p:nvSpPr>
          <p:cNvPr id="4" name="Slide Number Placeholder 3"/>
          <p:cNvSpPr>
            <a:spLocks noGrp="1"/>
          </p:cNvSpPr>
          <p:nvPr>
            <p:ph type="sldNum" sz="quarter" idx="10"/>
          </p:nvPr>
        </p:nvSpPr>
        <p:spPr/>
        <p:txBody>
          <a:bodyPr/>
          <a:lstStyle/>
          <a:p>
            <a:fld id="{3C5453C1-50B5-4419-B6AA-1A860834975D}" type="slidenum">
              <a:rPr lang="en-GB" smtClean="0"/>
              <a:t>3</a:t>
            </a:fld>
            <a:endParaRPr lang="en-GB"/>
          </a:p>
        </p:txBody>
      </p:sp>
    </p:spTree>
    <p:extLst>
      <p:ext uri="{BB962C8B-B14F-4D97-AF65-F5344CB8AC3E}">
        <p14:creationId xmlns:p14="http://schemas.microsoft.com/office/powerpoint/2010/main" val="17307526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Arial" panose="020B0604020202020204" pitchFamily="34" charset="0"/>
                <a:ea typeface="+mn-ea"/>
                <a:cs typeface="Arial" panose="020B0604020202020204" pitchFamily="34" charset="0"/>
              </a:rPr>
              <a:t>I learnt that the theory of management developed by Henry Fayol outlines five key functions: planning, organising, commanding, coordinating, and controlling. As stated by </a:t>
            </a:r>
            <a:r>
              <a:rPr lang="en-GB" sz="1200" kern="1200" dirty="0" err="1">
                <a:solidFill>
                  <a:schemeClr val="tx1"/>
                </a:solidFill>
                <a:effectLst/>
                <a:latin typeface="Arial" panose="020B0604020202020204" pitchFamily="34" charset="0"/>
                <a:ea typeface="+mn-ea"/>
                <a:cs typeface="Arial" panose="020B0604020202020204" pitchFamily="34" charset="0"/>
              </a:rPr>
              <a:t>Klečina</a:t>
            </a:r>
            <a:r>
              <a:rPr lang="en-GB" sz="1200" kern="1200" dirty="0">
                <a:solidFill>
                  <a:schemeClr val="tx1"/>
                </a:solidFill>
                <a:effectLst/>
                <a:latin typeface="Arial" panose="020B0604020202020204" pitchFamily="34" charset="0"/>
                <a:ea typeface="+mn-ea"/>
                <a:cs typeface="Arial" panose="020B0604020202020204" pitchFamily="34" charset="0"/>
              </a:rPr>
              <a:t>, </a:t>
            </a:r>
            <a:r>
              <a:rPr lang="en-GB" sz="1200" kern="1200" dirty="0" err="1">
                <a:solidFill>
                  <a:schemeClr val="tx1"/>
                </a:solidFill>
                <a:effectLst/>
                <a:latin typeface="Arial" panose="020B0604020202020204" pitchFamily="34" charset="0"/>
                <a:ea typeface="+mn-ea"/>
                <a:cs typeface="Arial" panose="020B0604020202020204" pitchFamily="34" charset="0"/>
              </a:rPr>
              <a:t>Buntak</a:t>
            </a:r>
            <a:r>
              <a:rPr lang="en-GB" sz="1200" kern="1200" dirty="0">
                <a:solidFill>
                  <a:schemeClr val="tx1"/>
                </a:solidFill>
                <a:effectLst/>
                <a:latin typeface="Arial" panose="020B0604020202020204" pitchFamily="34" charset="0"/>
                <a:ea typeface="+mn-ea"/>
                <a:cs typeface="Arial" panose="020B0604020202020204" pitchFamily="34" charset="0"/>
              </a:rPr>
              <a:t> and </a:t>
            </a:r>
            <a:r>
              <a:rPr lang="en-GB" sz="1200" kern="1200" dirty="0" err="1">
                <a:solidFill>
                  <a:schemeClr val="tx1"/>
                </a:solidFill>
                <a:effectLst/>
                <a:latin typeface="Arial" panose="020B0604020202020204" pitchFamily="34" charset="0"/>
                <a:ea typeface="+mn-ea"/>
                <a:cs typeface="Arial" panose="020B0604020202020204" pitchFamily="34" charset="0"/>
              </a:rPr>
              <a:t>Krpan</a:t>
            </a:r>
            <a:r>
              <a:rPr lang="en-GB" sz="1200" kern="1200" dirty="0">
                <a:solidFill>
                  <a:schemeClr val="tx1"/>
                </a:solidFill>
                <a:effectLst/>
                <a:latin typeface="Arial" panose="020B0604020202020204" pitchFamily="34" charset="0"/>
                <a:ea typeface="+mn-ea"/>
                <a:cs typeface="Arial" panose="020B0604020202020204" pitchFamily="34" charset="0"/>
              </a:rPr>
              <a:t> (2024, p. 133), these functions form the basis against which the fourteen principles of management are curated. The theory finds relevance in the present business environment given its efficiency to support structured development of organisational processes, guiding labour division, and identifying the roles and responsibilities of a manager. </a:t>
            </a:r>
          </a:p>
        </p:txBody>
      </p:sp>
      <p:sp>
        <p:nvSpPr>
          <p:cNvPr id="4" name="Slide Number Placeholder 3"/>
          <p:cNvSpPr>
            <a:spLocks noGrp="1"/>
          </p:cNvSpPr>
          <p:nvPr>
            <p:ph type="sldNum" sz="quarter" idx="10"/>
          </p:nvPr>
        </p:nvSpPr>
        <p:spPr/>
        <p:txBody>
          <a:bodyPr/>
          <a:lstStyle/>
          <a:p>
            <a:fld id="{3C5453C1-50B5-4419-B6AA-1A860834975D}" type="slidenum">
              <a:rPr lang="en-GB" smtClean="0"/>
              <a:t>4</a:t>
            </a:fld>
            <a:endParaRPr lang="en-GB"/>
          </a:p>
        </p:txBody>
      </p:sp>
    </p:spTree>
    <p:extLst>
      <p:ext uri="{BB962C8B-B14F-4D97-AF65-F5344CB8AC3E}">
        <p14:creationId xmlns:p14="http://schemas.microsoft.com/office/powerpoint/2010/main" val="9534808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Arial" panose="020B0604020202020204" pitchFamily="34" charset="0"/>
                <a:ea typeface="+mn-ea"/>
                <a:cs typeface="Arial" panose="020B0604020202020204" pitchFamily="34" charset="0"/>
              </a:rPr>
              <a:t>An instance of the planning function of management reflects in the process of defining the organisational structure, division of labour and organisational hierarchy. I believe that in terms of organising function Reckitt Benckiser’s management approach of resource allocation and team divisions to meet different aspects of a project recognise as potential examples. Similarly, an instance of commanding evidences in the approach undertaken by managers to oversee business functionality and review team performance.  </a:t>
            </a:r>
          </a:p>
        </p:txBody>
      </p:sp>
      <p:sp>
        <p:nvSpPr>
          <p:cNvPr id="4" name="Slide Number Placeholder 3"/>
          <p:cNvSpPr>
            <a:spLocks noGrp="1"/>
          </p:cNvSpPr>
          <p:nvPr>
            <p:ph type="sldNum" sz="quarter" idx="10"/>
          </p:nvPr>
        </p:nvSpPr>
        <p:spPr/>
        <p:txBody>
          <a:bodyPr/>
          <a:lstStyle/>
          <a:p>
            <a:fld id="{3C5453C1-50B5-4419-B6AA-1A860834975D}" type="slidenum">
              <a:rPr lang="en-GB" smtClean="0"/>
              <a:t>5</a:t>
            </a:fld>
            <a:endParaRPr lang="en-GB"/>
          </a:p>
        </p:txBody>
      </p:sp>
    </p:spTree>
    <p:extLst>
      <p:ext uri="{BB962C8B-B14F-4D97-AF65-F5344CB8AC3E}">
        <p14:creationId xmlns:p14="http://schemas.microsoft.com/office/powerpoint/2010/main" val="27095245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Arial" panose="020B0604020202020204" pitchFamily="34" charset="0"/>
                <a:ea typeface="+mn-ea"/>
                <a:cs typeface="Arial" panose="020B0604020202020204" pitchFamily="34" charset="0"/>
              </a:rPr>
              <a:t>In my view, an instance of coordinating function reflects in the premise of Reckitt Benckiser’s CEO that distinct organisational functions of HRM, finance, marketing and operations work collectively to meet business’s vision. Similarly, in the premise of controlling function instances of establishing clear sustainability targets or marketing and revenue targets at Reckitt Benckiser, recognise as potential avenues.</a:t>
            </a:r>
          </a:p>
        </p:txBody>
      </p:sp>
      <p:sp>
        <p:nvSpPr>
          <p:cNvPr id="4" name="Slide Number Placeholder 3"/>
          <p:cNvSpPr>
            <a:spLocks noGrp="1"/>
          </p:cNvSpPr>
          <p:nvPr>
            <p:ph type="sldNum" sz="quarter" idx="10"/>
          </p:nvPr>
        </p:nvSpPr>
        <p:spPr/>
        <p:txBody>
          <a:bodyPr/>
          <a:lstStyle/>
          <a:p>
            <a:fld id="{3C5453C1-50B5-4419-B6AA-1A860834975D}" type="slidenum">
              <a:rPr lang="en-GB" smtClean="0"/>
              <a:t>6</a:t>
            </a:fld>
            <a:endParaRPr lang="en-GB"/>
          </a:p>
        </p:txBody>
      </p:sp>
    </p:spTree>
    <p:extLst>
      <p:ext uri="{BB962C8B-B14F-4D97-AF65-F5344CB8AC3E}">
        <p14:creationId xmlns:p14="http://schemas.microsoft.com/office/powerpoint/2010/main" val="6012056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Arial" panose="020B0604020202020204" pitchFamily="34" charset="0"/>
                <a:ea typeface="+mn-ea"/>
                <a:cs typeface="Arial" panose="020B0604020202020204" pitchFamily="34" charset="0"/>
              </a:rPr>
              <a:t>The roles and responsibilities of managers in the current business environment are multifaceted to respond to evolving consumer and market trends. For instance, in my view the CEO of Reckitt Benckiser carries out the activities of planning business revenue targets, sustainable imperatives or defining its strategic direction. </a:t>
            </a:r>
          </a:p>
        </p:txBody>
      </p:sp>
      <p:sp>
        <p:nvSpPr>
          <p:cNvPr id="4" name="Slide Number Placeholder 3"/>
          <p:cNvSpPr>
            <a:spLocks noGrp="1"/>
          </p:cNvSpPr>
          <p:nvPr>
            <p:ph type="sldNum" sz="quarter" idx="10"/>
          </p:nvPr>
        </p:nvSpPr>
        <p:spPr/>
        <p:txBody>
          <a:bodyPr/>
          <a:lstStyle/>
          <a:p>
            <a:fld id="{3C5453C1-50B5-4419-B6AA-1A860834975D}" type="slidenum">
              <a:rPr lang="en-GB" smtClean="0"/>
              <a:t>7</a:t>
            </a:fld>
            <a:endParaRPr lang="en-GB"/>
          </a:p>
        </p:txBody>
      </p:sp>
    </p:spTree>
    <p:extLst>
      <p:ext uri="{BB962C8B-B14F-4D97-AF65-F5344CB8AC3E}">
        <p14:creationId xmlns:p14="http://schemas.microsoft.com/office/powerpoint/2010/main" val="30641023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Arial" panose="020B0604020202020204" pitchFamily="34" charset="0"/>
                <a:ea typeface="+mn-ea"/>
                <a:cs typeface="Arial" panose="020B0604020202020204" pitchFamily="34" charset="0"/>
              </a:rPr>
              <a:t>I believe that the role of managers reflect higher inclination towards strategic development and aligning business activities with core values of organisation. At Reckitt Benckiser the operations manager engages in demand forecasting to plan production capacity, while also collaborating with the marketing team to recognise potential market risks and plan interventions accordingly. </a:t>
            </a:r>
          </a:p>
        </p:txBody>
      </p:sp>
      <p:sp>
        <p:nvSpPr>
          <p:cNvPr id="4" name="Slide Number Placeholder 3"/>
          <p:cNvSpPr>
            <a:spLocks noGrp="1"/>
          </p:cNvSpPr>
          <p:nvPr>
            <p:ph type="sldNum" sz="quarter" idx="10"/>
          </p:nvPr>
        </p:nvSpPr>
        <p:spPr/>
        <p:txBody>
          <a:bodyPr/>
          <a:lstStyle/>
          <a:p>
            <a:fld id="{3C5453C1-50B5-4419-B6AA-1A860834975D}" type="slidenum">
              <a:rPr lang="en-GB" smtClean="0"/>
              <a:t>8</a:t>
            </a:fld>
            <a:endParaRPr lang="en-GB"/>
          </a:p>
        </p:txBody>
      </p:sp>
    </p:spTree>
    <p:extLst>
      <p:ext uri="{BB962C8B-B14F-4D97-AF65-F5344CB8AC3E}">
        <p14:creationId xmlns:p14="http://schemas.microsoft.com/office/powerpoint/2010/main" val="21676428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Arial" panose="020B0604020202020204" pitchFamily="34" charset="0"/>
                <a:ea typeface="+mn-ea"/>
                <a:cs typeface="Arial" panose="020B0604020202020204" pitchFamily="34" charset="0"/>
              </a:rPr>
              <a:t>I think that employees serve as the knowledge base of the firm and management efforts towards their engagement and retention supports business goals. The foray of coordination and control also favours management of shareholder relations including supplier networks to enforce legal compliance. </a:t>
            </a:r>
          </a:p>
        </p:txBody>
      </p:sp>
      <p:sp>
        <p:nvSpPr>
          <p:cNvPr id="4" name="Slide Number Placeholder 3"/>
          <p:cNvSpPr>
            <a:spLocks noGrp="1"/>
          </p:cNvSpPr>
          <p:nvPr>
            <p:ph type="sldNum" sz="quarter" idx="10"/>
          </p:nvPr>
        </p:nvSpPr>
        <p:spPr/>
        <p:txBody>
          <a:bodyPr/>
          <a:lstStyle/>
          <a:p>
            <a:fld id="{3C5453C1-50B5-4419-B6AA-1A860834975D}" type="slidenum">
              <a:rPr lang="en-GB" smtClean="0"/>
              <a:t>9</a:t>
            </a:fld>
            <a:endParaRPr lang="en-GB"/>
          </a:p>
        </p:txBody>
      </p:sp>
    </p:spTree>
    <p:extLst>
      <p:ext uri="{BB962C8B-B14F-4D97-AF65-F5344CB8AC3E}">
        <p14:creationId xmlns:p14="http://schemas.microsoft.com/office/powerpoint/2010/main" val="23456675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Arial" panose="020B0604020202020204" pitchFamily="34" charset="0"/>
                <a:ea typeface="+mn-ea"/>
                <a:cs typeface="Arial" panose="020B0604020202020204" pitchFamily="34" charset="0"/>
              </a:rPr>
              <a:t>According to Cross and </a:t>
            </a:r>
            <a:r>
              <a:rPr lang="en-GB" sz="1200" kern="1200" dirty="0" err="1">
                <a:solidFill>
                  <a:schemeClr val="tx1"/>
                </a:solidFill>
                <a:effectLst/>
                <a:latin typeface="Arial" panose="020B0604020202020204" pitchFamily="34" charset="0"/>
                <a:ea typeface="+mn-ea"/>
                <a:cs typeface="Arial" panose="020B0604020202020204" pitchFamily="34" charset="0"/>
              </a:rPr>
              <a:t>Carbery</a:t>
            </a:r>
            <a:r>
              <a:rPr lang="en-GB" sz="1200" kern="1200" dirty="0">
                <a:solidFill>
                  <a:schemeClr val="tx1"/>
                </a:solidFill>
                <a:effectLst/>
                <a:latin typeface="Arial" panose="020B0604020202020204" pitchFamily="34" charset="0"/>
                <a:ea typeface="+mn-ea"/>
                <a:cs typeface="Arial" panose="020B0604020202020204" pitchFamily="34" charset="0"/>
              </a:rPr>
              <a:t> (2022), the imperative of planning reflects use of enterprise resource planning and analytics technologies to guide planning activities. The company considers factoring in on alignment with business vision and values within its planning approach. </a:t>
            </a:r>
          </a:p>
        </p:txBody>
      </p:sp>
      <p:sp>
        <p:nvSpPr>
          <p:cNvPr id="4" name="Slide Number Placeholder 3"/>
          <p:cNvSpPr>
            <a:spLocks noGrp="1"/>
          </p:cNvSpPr>
          <p:nvPr>
            <p:ph type="sldNum" sz="quarter" idx="10"/>
          </p:nvPr>
        </p:nvSpPr>
        <p:spPr/>
        <p:txBody>
          <a:bodyPr/>
          <a:lstStyle/>
          <a:p>
            <a:fld id="{3C5453C1-50B5-4419-B6AA-1A860834975D}" type="slidenum">
              <a:rPr lang="en-GB" smtClean="0"/>
              <a:t>10</a:t>
            </a:fld>
            <a:endParaRPr lang="en-GB"/>
          </a:p>
        </p:txBody>
      </p:sp>
    </p:spTree>
    <p:extLst>
      <p:ext uri="{BB962C8B-B14F-4D97-AF65-F5344CB8AC3E}">
        <p14:creationId xmlns:p14="http://schemas.microsoft.com/office/powerpoint/2010/main" val="37031310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Arial" panose="020B0604020202020204" pitchFamily="34" charset="0"/>
                <a:ea typeface="+mn-ea"/>
                <a:cs typeface="Arial" panose="020B0604020202020204" pitchFamily="34" charset="0"/>
              </a:rPr>
              <a:t>The human resource management attribute at Reckitt Benckiser depicts focus on organising function. In it, the recruitment processes respond to business skill and cultural diversity needs for sustained competitive advantage. </a:t>
            </a:r>
          </a:p>
        </p:txBody>
      </p:sp>
      <p:sp>
        <p:nvSpPr>
          <p:cNvPr id="4" name="Slide Number Placeholder 3"/>
          <p:cNvSpPr>
            <a:spLocks noGrp="1"/>
          </p:cNvSpPr>
          <p:nvPr>
            <p:ph type="sldNum" sz="quarter" idx="10"/>
          </p:nvPr>
        </p:nvSpPr>
        <p:spPr/>
        <p:txBody>
          <a:bodyPr/>
          <a:lstStyle/>
          <a:p>
            <a:fld id="{3C5453C1-50B5-4419-B6AA-1A860834975D}" type="slidenum">
              <a:rPr lang="en-GB" smtClean="0"/>
              <a:t>11</a:t>
            </a:fld>
            <a:endParaRPr lang="en-GB"/>
          </a:p>
        </p:txBody>
      </p:sp>
    </p:spTree>
    <p:extLst>
      <p:ext uri="{BB962C8B-B14F-4D97-AF65-F5344CB8AC3E}">
        <p14:creationId xmlns:p14="http://schemas.microsoft.com/office/powerpoint/2010/main" val="22848022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Arial" panose="020B0604020202020204" pitchFamily="34" charset="0"/>
                <a:ea typeface="+mn-ea"/>
                <a:cs typeface="Arial" panose="020B0604020202020204" pitchFamily="34" charset="0"/>
              </a:rPr>
              <a:t>I believe Reckitt Benckiser’s delegation of commanding to line managers ensures improved supervision of workflow. Subsequently, the coordinating and controlling functions are necessary to direct the concerted efforts towards delivery of overall organisational goals.</a:t>
            </a:r>
          </a:p>
        </p:txBody>
      </p:sp>
      <p:sp>
        <p:nvSpPr>
          <p:cNvPr id="4" name="Slide Number Placeholder 3"/>
          <p:cNvSpPr>
            <a:spLocks noGrp="1"/>
          </p:cNvSpPr>
          <p:nvPr>
            <p:ph type="sldNum" sz="quarter" idx="10"/>
          </p:nvPr>
        </p:nvSpPr>
        <p:spPr/>
        <p:txBody>
          <a:bodyPr/>
          <a:lstStyle/>
          <a:p>
            <a:fld id="{3C5453C1-50B5-4419-B6AA-1A860834975D}" type="slidenum">
              <a:rPr lang="en-GB" smtClean="0"/>
              <a:t>12</a:t>
            </a:fld>
            <a:endParaRPr lang="en-GB"/>
          </a:p>
        </p:txBody>
      </p:sp>
    </p:spTree>
    <p:extLst>
      <p:ext uri="{BB962C8B-B14F-4D97-AF65-F5344CB8AC3E}">
        <p14:creationId xmlns:p14="http://schemas.microsoft.com/office/powerpoint/2010/main" val="203422563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Arial" panose="020B0604020202020204" pitchFamily="34" charset="0"/>
                <a:ea typeface="+mn-ea"/>
                <a:cs typeface="Arial" panose="020B0604020202020204" pitchFamily="34" charset="0"/>
              </a:rPr>
              <a:t>At Reckitt Benckiser, planning function enables the managers to define clear revenue, marketing, and other objectives to guide future progression. Similarly, organising function enables them to source financial and human resources through management of supplier and investor relations.</a:t>
            </a:r>
          </a:p>
        </p:txBody>
      </p:sp>
      <p:sp>
        <p:nvSpPr>
          <p:cNvPr id="4" name="Slide Number Placeholder 3"/>
          <p:cNvSpPr>
            <a:spLocks noGrp="1"/>
          </p:cNvSpPr>
          <p:nvPr>
            <p:ph type="sldNum" sz="quarter" idx="10"/>
          </p:nvPr>
        </p:nvSpPr>
        <p:spPr/>
        <p:txBody>
          <a:bodyPr/>
          <a:lstStyle/>
          <a:p>
            <a:fld id="{3C5453C1-50B5-4419-B6AA-1A860834975D}" type="slidenum">
              <a:rPr lang="en-GB" smtClean="0"/>
              <a:t>13</a:t>
            </a:fld>
            <a:endParaRPr lang="en-GB"/>
          </a:p>
        </p:txBody>
      </p:sp>
    </p:spTree>
    <p:extLst>
      <p:ext uri="{BB962C8B-B14F-4D97-AF65-F5344CB8AC3E}">
        <p14:creationId xmlns:p14="http://schemas.microsoft.com/office/powerpoint/2010/main" val="29042722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Arial" panose="020B0604020202020204" pitchFamily="34" charset="0"/>
                <a:ea typeface="+mn-ea"/>
                <a:cs typeface="Arial" panose="020B0604020202020204" pitchFamily="34" charset="0"/>
              </a:rPr>
              <a:t>In terms of commanding function, quality audits of products and performance evaluation of employees form an essential part. I think it helps to safeguards business brand value and trust among consumers. </a:t>
            </a:r>
          </a:p>
        </p:txBody>
      </p:sp>
      <p:sp>
        <p:nvSpPr>
          <p:cNvPr id="4" name="Slide Number Placeholder 3"/>
          <p:cNvSpPr>
            <a:spLocks noGrp="1"/>
          </p:cNvSpPr>
          <p:nvPr>
            <p:ph type="sldNum" sz="quarter" idx="10"/>
          </p:nvPr>
        </p:nvSpPr>
        <p:spPr/>
        <p:txBody>
          <a:bodyPr/>
          <a:lstStyle/>
          <a:p>
            <a:fld id="{3C5453C1-50B5-4419-B6AA-1A860834975D}" type="slidenum">
              <a:rPr lang="en-GB" smtClean="0"/>
              <a:t>14</a:t>
            </a:fld>
            <a:endParaRPr lang="en-GB"/>
          </a:p>
        </p:txBody>
      </p:sp>
    </p:spTree>
    <p:extLst>
      <p:ext uri="{BB962C8B-B14F-4D97-AF65-F5344CB8AC3E}">
        <p14:creationId xmlns:p14="http://schemas.microsoft.com/office/powerpoint/2010/main" val="282679432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Arial" panose="020B0604020202020204" pitchFamily="34" charset="0"/>
                <a:ea typeface="+mn-ea"/>
                <a:cs typeface="Arial" panose="020B0604020202020204" pitchFamily="34" charset="0"/>
              </a:rPr>
              <a:t>The coordinating function ensures that the outcomes of distinct organisational functions respond to business needs of revenue growth and competence in the FMCG sector. Subsequently, the controlling function proves beneficial in motivating employees at Reckitt Benckiser by availing them with monetary and non-monetary rewards </a:t>
            </a:r>
          </a:p>
        </p:txBody>
      </p:sp>
      <p:sp>
        <p:nvSpPr>
          <p:cNvPr id="4" name="Slide Number Placeholder 3"/>
          <p:cNvSpPr>
            <a:spLocks noGrp="1"/>
          </p:cNvSpPr>
          <p:nvPr>
            <p:ph type="sldNum" sz="quarter" idx="10"/>
          </p:nvPr>
        </p:nvSpPr>
        <p:spPr/>
        <p:txBody>
          <a:bodyPr/>
          <a:lstStyle/>
          <a:p>
            <a:fld id="{3C5453C1-50B5-4419-B6AA-1A860834975D}" type="slidenum">
              <a:rPr lang="en-GB" smtClean="0"/>
              <a:t>15</a:t>
            </a:fld>
            <a:endParaRPr lang="en-GB"/>
          </a:p>
        </p:txBody>
      </p:sp>
    </p:spTree>
    <p:extLst>
      <p:ext uri="{BB962C8B-B14F-4D97-AF65-F5344CB8AC3E}">
        <p14:creationId xmlns:p14="http://schemas.microsoft.com/office/powerpoint/2010/main" val="38607912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Arial" panose="020B0604020202020204" pitchFamily="34" charset="0"/>
                <a:ea typeface="+mn-ea"/>
                <a:cs typeface="Arial" panose="020B0604020202020204" pitchFamily="34" charset="0"/>
              </a:rPr>
              <a:t>I believe that resilience and agility are essential skills in contemporary business environment practices. It can help the management at Reckitt Benckiser to forecast and prevent business risks and respond to dynamic contemporary business trends. </a:t>
            </a:r>
          </a:p>
        </p:txBody>
      </p:sp>
      <p:sp>
        <p:nvSpPr>
          <p:cNvPr id="4" name="Slide Number Placeholder 3"/>
          <p:cNvSpPr>
            <a:spLocks noGrp="1"/>
          </p:cNvSpPr>
          <p:nvPr>
            <p:ph type="sldNum" sz="quarter" idx="10"/>
          </p:nvPr>
        </p:nvSpPr>
        <p:spPr/>
        <p:txBody>
          <a:bodyPr/>
          <a:lstStyle/>
          <a:p>
            <a:fld id="{3C5453C1-50B5-4419-B6AA-1A860834975D}" type="slidenum">
              <a:rPr lang="en-GB" smtClean="0"/>
              <a:t>16</a:t>
            </a:fld>
            <a:endParaRPr lang="en-GB"/>
          </a:p>
        </p:txBody>
      </p:sp>
    </p:spTree>
    <p:extLst>
      <p:ext uri="{BB962C8B-B14F-4D97-AF65-F5344CB8AC3E}">
        <p14:creationId xmlns:p14="http://schemas.microsoft.com/office/powerpoint/2010/main" val="379129633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Arial" panose="020B0604020202020204" pitchFamily="34" charset="0"/>
                <a:ea typeface="+mn-ea"/>
                <a:cs typeface="Arial" panose="020B0604020202020204" pitchFamily="34" charset="0"/>
              </a:rPr>
              <a:t>I think that technological competence in the current business context among managers is essential to guide informed decision-making. Subsequently, understanding of diverse cultures supports the company's growth in the global business context. </a:t>
            </a:r>
          </a:p>
        </p:txBody>
      </p:sp>
      <p:sp>
        <p:nvSpPr>
          <p:cNvPr id="4" name="Slide Number Placeholder 3"/>
          <p:cNvSpPr>
            <a:spLocks noGrp="1"/>
          </p:cNvSpPr>
          <p:nvPr>
            <p:ph type="sldNum" sz="quarter" idx="10"/>
          </p:nvPr>
        </p:nvSpPr>
        <p:spPr/>
        <p:txBody>
          <a:bodyPr/>
          <a:lstStyle/>
          <a:p>
            <a:fld id="{3C5453C1-50B5-4419-B6AA-1A860834975D}" type="slidenum">
              <a:rPr lang="en-GB" smtClean="0"/>
              <a:t>17</a:t>
            </a:fld>
            <a:endParaRPr lang="en-GB"/>
          </a:p>
        </p:txBody>
      </p:sp>
    </p:spTree>
    <p:extLst>
      <p:ext uri="{BB962C8B-B14F-4D97-AF65-F5344CB8AC3E}">
        <p14:creationId xmlns:p14="http://schemas.microsoft.com/office/powerpoint/2010/main" val="267672796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Arial" panose="020B0604020202020204" pitchFamily="34" charset="0"/>
                <a:ea typeface="+mn-ea"/>
                <a:cs typeface="Arial" panose="020B0604020202020204" pitchFamily="34" charset="0"/>
              </a:rPr>
              <a:t>Reckitt Benckiser’s management factors in the adherence to the distinct functions advocated under Henry Fayol’s theory of management. In line with the insights developed, I believe resilience, agility, technological competence skills and understanding of diverse cultures is essential to support managers in responding to evolving business needs.  </a:t>
            </a:r>
          </a:p>
        </p:txBody>
      </p:sp>
      <p:sp>
        <p:nvSpPr>
          <p:cNvPr id="4" name="Slide Number Placeholder 3"/>
          <p:cNvSpPr>
            <a:spLocks noGrp="1"/>
          </p:cNvSpPr>
          <p:nvPr>
            <p:ph type="sldNum" sz="quarter" idx="10"/>
          </p:nvPr>
        </p:nvSpPr>
        <p:spPr/>
        <p:txBody>
          <a:bodyPr/>
          <a:lstStyle/>
          <a:p>
            <a:fld id="{3C5453C1-50B5-4419-B6AA-1A860834975D}" type="slidenum">
              <a:rPr lang="en-GB" smtClean="0"/>
              <a:t>18</a:t>
            </a:fld>
            <a:endParaRPr lang="en-GB"/>
          </a:p>
        </p:txBody>
      </p:sp>
    </p:spTree>
    <p:extLst>
      <p:ext uri="{BB962C8B-B14F-4D97-AF65-F5344CB8AC3E}">
        <p14:creationId xmlns:p14="http://schemas.microsoft.com/office/powerpoint/2010/main" val="111586344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sz="1200" kern="1200" dirty="0">
              <a:solidFill>
                <a:schemeClr val="tx1"/>
              </a:solidFill>
              <a:effectLst/>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fld id="{3C5453C1-50B5-4419-B6AA-1A860834975D}" type="slidenum">
              <a:rPr lang="en-GB" smtClean="0"/>
              <a:t>19</a:t>
            </a:fld>
            <a:endParaRPr lang="en-GB"/>
          </a:p>
        </p:txBody>
      </p:sp>
    </p:spTree>
    <p:extLst>
      <p:ext uri="{BB962C8B-B14F-4D97-AF65-F5344CB8AC3E}">
        <p14:creationId xmlns:p14="http://schemas.microsoft.com/office/powerpoint/2010/main" val="85555084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sz="1200" kern="1200" dirty="0">
              <a:solidFill>
                <a:schemeClr val="tx1"/>
              </a:solidFill>
              <a:effectLst/>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fld id="{3C5453C1-50B5-4419-B6AA-1A860834975D}" type="slidenum">
              <a:rPr lang="en-GB" smtClean="0"/>
              <a:t>20</a:t>
            </a:fld>
            <a:endParaRPr lang="en-GB"/>
          </a:p>
        </p:txBody>
      </p:sp>
    </p:spTree>
    <p:extLst>
      <p:ext uri="{BB962C8B-B14F-4D97-AF65-F5344CB8AC3E}">
        <p14:creationId xmlns:p14="http://schemas.microsoft.com/office/powerpoint/2010/main" val="3603375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4/9/2026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4/9/2026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4/9/2026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4/9/2026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4/9/2026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2.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xml" /><Relationship Id="rId1" Type="http://schemas.openxmlformats.org/officeDocument/2006/relationships/slideLayout" Target="../slideLayouts/slideLayout7.xml" /></Relationships>
</file>

<file path=ppt/slides/_rels/slide3.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2.xml" /><Relationship Id="rId1" Type="http://schemas.openxmlformats.org/officeDocument/2006/relationships/slideLayout" Target="../slideLayouts/slideLayout7.xml" /></Relationships>
</file>

<file path=ppt/slides/_rels/slide4.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3.xml" /><Relationship Id="rId1" Type="http://schemas.openxmlformats.org/officeDocument/2006/relationships/slideLayout" Target="../slideLayouts/slideLayout7.xml" /></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notesSlide" Target="../notesSlides/notesSlide4.xml" /><Relationship Id="rId1" Type="http://schemas.openxmlformats.org/officeDocument/2006/relationships/slideLayout" Target="../slideLayouts/slideLayout7.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 /><Relationship Id="rId7" Type="http://schemas.microsoft.com/office/2007/relationships/diagramDrawing" Target="../diagrams/drawing2.xml" /><Relationship Id="rId2" Type="http://schemas.openxmlformats.org/officeDocument/2006/relationships/notesSlide" Target="../notesSlides/notesSlide5.xml" /><Relationship Id="rId1" Type="http://schemas.openxmlformats.org/officeDocument/2006/relationships/slideLayout" Target="../slideLayouts/slideLayout7.xml" /><Relationship Id="rId6" Type="http://schemas.openxmlformats.org/officeDocument/2006/relationships/diagramColors" Target="../diagrams/colors2.xml" /><Relationship Id="rId5" Type="http://schemas.openxmlformats.org/officeDocument/2006/relationships/diagramQuickStyle" Target="../diagrams/quickStyle2.xml" /><Relationship Id="rId4" Type="http://schemas.openxmlformats.org/officeDocument/2006/relationships/diagramLayout" Target="../diagrams/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6.xml" /><Relationship Id="rId1" Type="http://schemas.openxmlformats.org/officeDocument/2006/relationships/slideLayout" Target="../slideLayouts/slideLayout7.xml" /></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 /><Relationship Id="rId7" Type="http://schemas.microsoft.com/office/2007/relationships/diagramDrawing" Target="../diagrams/drawing3.xml" /><Relationship Id="rId2" Type="http://schemas.openxmlformats.org/officeDocument/2006/relationships/notesSlide" Target="../notesSlides/notesSlide7.xml" /><Relationship Id="rId1" Type="http://schemas.openxmlformats.org/officeDocument/2006/relationships/slideLayout" Target="../slideLayouts/slideLayout7.xml" /><Relationship Id="rId6" Type="http://schemas.openxmlformats.org/officeDocument/2006/relationships/diagramColors" Target="../diagrams/colors3.xml" /><Relationship Id="rId5" Type="http://schemas.openxmlformats.org/officeDocument/2006/relationships/diagramQuickStyle" Target="../diagrams/quickStyle3.xml" /><Relationship Id="rId4" Type="http://schemas.openxmlformats.org/officeDocument/2006/relationships/diagramLayout" Target="../diagrams/layout3.xml" /></Relationships>
</file>

<file path=ppt/slides/_rels/slide9.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8.xml" /><Relationship Id="rId1" Type="http://schemas.openxmlformats.org/officeDocument/2006/relationships/slideLayout" Target="../slideLayouts/slideLayout7.xml" /></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 /><Relationship Id="rId7" Type="http://schemas.microsoft.com/office/2007/relationships/diagramDrawing" Target="../diagrams/drawing4.xml" /><Relationship Id="rId2" Type="http://schemas.openxmlformats.org/officeDocument/2006/relationships/notesSlide" Target="../notesSlides/notesSlide9.xml" /><Relationship Id="rId1" Type="http://schemas.openxmlformats.org/officeDocument/2006/relationships/slideLayout" Target="../slideLayouts/slideLayout7.xml" /><Relationship Id="rId6" Type="http://schemas.openxmlformats.org/officeDocument/2006/relationships/diagramColors" Target="../diagrams/colors4.xml" /><Relationship Id="rId5" Type="http://schemas.openxmlformats.org/officeDocument/2006/relationships/diagramQuickStyle" Target="../diagrams/quickStyle4.xml" /><Relationship Id="rId4" Type="http://schemas.openxmlformats.org/officeDocument/2006/relationships/diagramLayout" Target="../diagrams/layout4.xml" /></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5.xml" /><Relationship Id="rId7" Type="http://schemas.microsoft.com/office/2007/relationships/diagramDrawing" Target="../diagrams/drawing5.xml" /><Relationship Id="rId2" Type="http://schemas.openxmlformats.org/officeDocument/2006/relationships/notesSlide" Target="../notesSlides/notesSlide10.xml" /><Relationship Id="rId1" Type="http://schemas.openxmlformats.org/officeDocument/2006/relationships/slideLayout" Target="../slideLayouts/slideLayout7.xml" /><Relationship Id="rId6" Type="http://schemas.openxmlformats.org/officeDocument/2006/relationships/diagramColors" Target="../diagrams/colors5.xml" /><Relationship Id="rId5" Type="http://schemas.openxmlformats.org/officeDocument/2006/relationships/diagramQuickStyle" Target="../diagrams/quickStyle5.xml" /><Relationship Id="rId4" Type="http://schemas.openxmlformats.org/officeDocument/2006/relationships/diagramLayout" Target="../diagrams/layout5.xml" /></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6.xml" /><Relationship Id="rId7" Type="http://schemas.microsoft.com/office/2007/relationships/diagramDrawing" Target="../diagrams/drawing6.xml" /><Relationship Id="rId2" Type="http://schemas.openxmlformats.org/officeDocument/2006/relationships/notesSlide" Target="../notesSlides/notesSlide11.xml" /><Relationship Id="rId1" Type="http://schemas.openxmlformats.org/officeDocument/2006/relationships/slideLayout" Target="../slideLayouts/slideLayout7.xml" /><Relationship Id="rId6" Type="http://schemas.openxmlformats.org/officeDocument/2006/relationships/diagramColors" Target="../diagrams/colors6.xml" /><Relationship Id="rId5" Type="http://schemas.openxmlformats.org/officeDocument/2006/relationships/diagramQuickStyle" Target="../diagrams/quickStyle6.xml" /><Relationship Id="rId4" Type="http://schemas.openxmlformats.org/officeDocument/2006/relationships/diagramLayout" Target="../diagrams/layout6.xml" /></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7.xml" /><Relationship Id="rId7" Type="http://schemas.microsoft.com/office/2007/relationships/diagramDrawing" Target="../diagrams/drawing7.xml" /><Relationship Id="rId2" Type="http://schemas.openxmlformats.org/officeDocument/2006/relationships/notesSlide" Target="../notesSlides/notesSlide12.xml" /><Relationship Id="rId1" Type="http://schemas.openxmlformats.org/officeDocument/2006/relationships/slideLayout" Target="../slideLayouts/slideLayout7.xml" /><Relationship Id="rId6" Type="http://schemas.openxmlformats.org/officeDocument/2006/relationships/diagramColors" Target="../diagrams/colors7.xml" /><Relationship Id="rId5" Type="http://schemas.openxmlformats.org/officeDocument/2006/relationships/diagramQuickStyle" Target="../diagrams/quickStyle7.xml" /><Relationship Id="rId4" Type="http://schemas.openxmlformats.org/officeDocument/2006/relationships/diagramLayout" Target="../diagrams/layout7.xml" /></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8.xml" /><Relationship Id="rId7" Type="http://schemas.microsoft.com/office/2007/relationships/diagramDrawing" Target="../diagrams/drawing8.xml" /><Relationship Id="rId2" Type="http://schemas.openxmlformats.org/officeDocument/2006/relationships/notesSlide" Target="../notesSlides/notesSlide13.xml" /><Relationship Id="rId1" Type="http://schemas.openxmlformats.org/officeDocument/2006/relationships/slideLayout" Target="../slideLayouts/slideLayout7.xml" /><Relationship Id="rId6" Type="http://schemas.openxmlformats.org/officeDocument/2006/relationships/diagramColors" Target="../diagrams/colors8.xml" /><Relationship Id="rId5" Type="http://schemas.openxmlformats.org/officeDocument/2006/relationships/diagramQuickStyle" Target="../diagrams/quickStyle8.xml" /><Relationship Id="rId4" Type="http://schemas.openxmlformats.org/officeDocument/2006/relationships/diagramLayout" Target="../diagrams/layout8.xml" /></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9.xml" /><Relationship Id="rId7" Type="http://schemas.microsoft.com/office/2007/relationships/diagramDrawing" Target="../diagrams/drawing9.xml" /><Relationship Id="rId2" Type="http://schemas.openxmlformats.org/officeDocument/2006/relationships/notesSlide" Target="../notesSlides/notesSlide14.xml" /><Relationship Id="rId1" Type="http://schemas.openxmlformats.org/officeDocument/2006/relationships/slideLayout" Target="../slideLayouts/slideLayout7.xml" /><Relationship Id="rId6" Type="http://schemas.openxmlformats.org/officeDocument/2006/relationships/diagramColors" Target="../diagrams/colors9.xml" /><Relationship Id="rId5" Type="http://schemas.openxmlformats.org/officeDocument/2006/relationships/diagramQuickStyle" Target="../diagrams/quickStyle9.xml" /><Relationship Id="rId4" Type="http://schemas.openxmlformats.org/officeDocument/2006/relationships/diagramLayout" Target="../diagrams/layout9.xml" /></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0.xml" /><Relationship Id="rId7" Type="http://schemas.microsoft.com/office/2007/relationships/diagramDrawing" Target="../diagrams/drawing10.xml" /><Relationship Id="rId2" Type="http://schemas.openxmlformats.org/officeDocument/2006/relationships/notesSlide" Target="../notesSlides/notesSlide15.xml" /><Relationship Id="rId1" Type="http://schemas.openxmlformats.org/officeDocument/2006/relationships/slideLayout" Target="../slideLayouts/slideLayout7.xml" /><Relationship Id="rId6" Type="http://schemas.openxmlformats.org/officeDocument/2006/relationships/diagramColors" Target="../diagrams/colors10.xml" /><Relationship Id="rId5" Type="http://schemas.openxmlformats.org/officeDocument/2006/relationships/diagramQuickStyle" Target="../diagrams/quickStyle10.xml" /><Relationship Id="rId4" Type="http://schemas.openxmlformats.org/officeDocument/2006/relationships/diagramLayout" Target="../diagrams/layout10.xml" /></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1.xml" /><Relationship Id="rId7" Type="http://schemas.microsoft.com/office/2007/relationships/diagramDrawing" Target="../diagrams/drawing11.xml" /><Relationship Id="rId2" Type="http://schemas.openxmlformats.org/officeDocument/2006/relationships/notesSlide" Target="../notesSlides/notesSlide16.xml" /><Relationship Id="rId1" Type="http://schemas.openxmlformats.org/officeDocument/2006/relationships/slideLayout" Target="../slideLayouts/slideLayout7.xml" /><Relationship Id="rId6" Type="http://schemas.openxmlformats.org/officeDocument/2006/relationships/diagramColors" Target="../diagrams/colors11.xml" /><Relationship Id="rId5" Type="http://schemas.openxmlformats.org/officeDocument/2006/relationships/diagramQuickStyle" Target="../diagrams/quickStyle11.xml" /><Relationship Id="rId4" Type="http://schemas.openxmlformats.org/officeDocument/2006/relationships/diagramLayout" Target="../diagrams/layout11.xml" /></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2.xml" /><Relationship Id="rId7" Type="http://schemas.microsoft.com/office/2007/relationships/diagramDrawing" Target="../diagrams/drawing12.xml" /><Relationship Id="rId2" Type="http://schemas.openxmlformats.org/officeDocument/2006/relationships/notesSlide" Target="../notesSlides/notesSlide17.xml" /><Relationship Id="rId1" Type="http://schemas.openxmlformats.org/officeDocument/2006/relationships/slideLayout" Target="../slideLayouts/slideLayout7.xml" /><Relationship Id="rId6" Type="http://schemas.openxmlformats.org/officeDocument/2006/relationships/diagramColors" Target="../diagrams/colors12.xml" /><Relationship Id="rId5" Type="http://schemas.openxmlformats.org/officeDocument/2006/relationships/diagramQuickStyle" Target="../diagrams/quickStyle12.xml" /><Relationship Id="rId4" Type="http://schemas.openxmlformats.org/officeDocument/2006/relationships/diagramLayout" Target="../diagrams/layout12.xml" /></Relationships>
</file>

<file path=ppt/slides/_rels/slide19.xml.rels><?xml version="1.0" encoding="UTF-8" standalone="yes"?>
<Relationships xmlns="http://schemas.openxmlformats.org/package/2006/relationships"><Relationship Id="rId3" Type="http://schemas.openxmlformats.org/officeDocument/2006/relationships/hyperlink" Target="https://www.researchgate.net/profile/David_Amanawa/publication/361697914_An_Introduction_to_Management_Concepts/links/62c02645894d625717c12408/An-Introduction-to-Management-Concepts.pdf" TargetMode="External" /><Relationship Id="rId2" Type="http://schemas.openxmlformats.org/officeDocument/2006/relationships/notesSlide" Target="../notesSlides/notesSlide18.xml" /><Relationship Id="rId1" Type="http://schemas.openxmlformats.org/officeDocument/2006/relationships/slideLayout" Target="../slideLayouts/slideLayout7.xml" /><Relationship Id="rId5" Type="http://schemas.openxmlformats.org/officeDocument/2006/relationships/hyperlink" Target="http://revistagt.fpl.emnuvens.com.br/get/article/view/2841" TargetMode="External" /><Relationship Id="rId4" Type="http://schemas.openxmlformats.org/officeDocument/2006/relationships/hyperlink" Target="https://www.tandfonline.com/doi/abs/10.1080/00076791.2020.1804877" TargetMode="External" /></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 /><Relationship Id="rId1" Type="http://schemas.openxmlformats.org/officeDocument/2006/relationships/slideLayout" Target="../slideLayouts/slideLayout7.xml" /></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990600" y="2731640"/>
            <a:ext cx="13906500" cy="2031325"/>
          </a:xfrm>
          <a:prstGeom prst="rect">
            <a:avLst/>
          </a:prstGeom>
        </p:spPr>
        <p:txBody>
          <a:bodyPr wrap="square" lIns="0" tIns="0" rIns="0" bIns="0" rtlCol="0" anchor="t">
            <a:spAutoFit/>
          </a:bodyPr>
          <a:lstStyle/>
          <a:p>
            <a:pPr algn="ctr"/>
            <a:r>
              <a:rPr lang="en-GB" sz="4400" b="1" dirty="0">
                <a:latin typeface="Arial" panose="020B0604020202020204" pitchFamily="34" charset="0"/>
                <a:cs typeface="Arial" panose="020B0604020202020204" pitchFamily="34" charset="0"/>
              </a:rPr>
              <a:t>LCBB4015: Introduction to Leadership and Management</a:t>
            </a:r>
            <a:endParaRPr lang="en-GB" sz="4400" dirty="0">
              <a:latin typeface="Arial" panose="020B0604020202020204" pitchFamily="34" charset="0"/>
              <a:cs typeface="Arial" panose="020B0604020202020204" pitchFamily="34" charset="0"/>
            </a:endParaRPr>
          </a:p>
          <a:p>
            <a:pPr algn="ctr"/>
            <a:r>
              <a:rPr lang="en-GB" sz="4400" b="1" dirty="0">
                <a:latin typeface="Arial" panose="020B0604020202020204" pitchFamily="34" charset="0"/>
                <a:cs typeface="Arial" panose="020B0604020202020204" pitchFamily="34" charset="0"/>
              </a:rPr>
              <a:t>Component 1: Practical: Group Presentation</a:t>
            </a:r>
            <a:endParaRPr lang="en-GB" sz="4400" dirty="0">
              <a:latin typeface="Arial" panose="020B0604020202020204" pitchFamily="34" charset="0"/>
              <a:cs typeface="Arial" panose="020B0604020202020204" pitchFamily="34" charset="0"/>
            </a:endParaRPr>
          </a:p>
        </p:txBody>
      </p:sp>
      <p:sp>
        <p:nvSpPr>
          <p:cNvPr id="3" name="AutoShape 3"/>
          <p:cNvSpPr/>
          <p:nvPr/>
        </p:nvSpPr>
        <p:spPr>
          <a:xfrm>
            <a:off x="0" y="1824254"/>
            <a:ext cx="18288000" cy="0"/>
          </a:xfrm>
          <a:prstGeom prst="line">
            <a:avLst/>
          </a:prstGeom>
          <a:ln w="57150" cap="rnd">
            <a:solidFill>
              <a:srgbClr val="7030A0"/>
            </a:solidFill>
            <a:prstDash val="solid"/>
            <a:headEnd type="none" w="sm" len="sm"/>
            <a:tailEnd type="none" w="sm" len="sm"/>
          </a:ln>
        </p:spPr>
      </p:sp>
      <p:sp>
        <p:nvSpPr>
          <p:cNvPr id="4" name="AutoShape 4"/>
          <p:cNvSpPr/>
          <p:nvPr/>
        </p:nvSpPr>
        <p:spPr>
          <a:xfrm rot="5396816">
            <a:off x="10253662" y="5143500"/>
            <a:ext cx="10287004" cy="0"/>
          </a:xfrm>
          <a:prstGeom prst="line">
            <a:avLst/>
          </a:prstGeom>
          <a:ln w="57150" cap="rnd">
            <a:solidFill>
              <a:srgbClr val="7030A0"/>
            </a:solidFill>
            <a:prstDash val="solid"/>
            <a:headEnd type="none" w="sm" len="sm"/>
            <a:tailEnd type="none" w="sm" len="sm"/>
          </a:ln>
        </p:spPr>
      </p:sp>
      <p:graphicFrame>
        <p:nvGraphicFramePr>
          <p:cNvPr id="5" name="Table 4"/>
          <p:cNvGraphicFramePr>
            <a:graphicFrameLocks noGrp="1"/>
          </p:cNvGraphicFramePr>
          <p:nvPr>
            <p:extLst>
              <p:ext uri="{D42A27DB-BD31-4B8C-83A1-F6EECF244321}">
                <p14:modId xmlns:p14="http://schemas.microsoft.com/office/powerpoint/2010/main" val="2339800427"/>
              </p:ext>
            </p:extLst>
          </p:nvPr>
        </p:nvGraphicFramePr>
        <p:xfrm>
          <a:off x="2023639" y="5375563"/>
          <a:ext cx="11978104" cy="4618180"/>
        </p:xfrm>
        <a:graphic>
          <a:graphicData uri="http://schemas.openxmlformats.org/drawingml/2006/table">
            <a:tbl>
              <a:tblPr>
                <a:tableStyleId>{5C22544A-7EE6-4342-B048-85BDC9FD1C3A}</a:tableStyleId>
              </a:tblPr>
              <a:tblGrid>
                <a:gridCol w="5989052">
                  <a:extLst>
                    <a:ext uri="{9D8B030D-6E8A-4147-A177-3AD203B41FA5}">
                      <a16:colId xmlns:a16="http://schemas.microsoft.com/office/drawing/2014/main" val="20000"/>
                    </a:ext>
                  </a:extLst>
                </a:gridCol>
                <a:gridCol w="5989052">
                  <a:extLst>
                    <a:ext uri="{9D8B030D-6E8A-4147-A177-3AD203B41FA5}">
                      <a16:colId xmlns:a16="http://schemas.microsoft.com/office/drawing/2014/main" val="20001"/>
                    </a:ext>
                  </a:extLst>
                </a:gridCol>
              </a:tblGrid>
              <a:tr h="923636">
                <a:tc>
                  <a:txBody>
                    <a:bodyPr/>
                    <a:lstStyle/>
                    <a:p>
                      <a:pPr marL="0" marR="0" algn="ctr">
                        <a:lnSpc>
                          <a:spcPct val="150000"/>
                        </a:lnSpc>
                        <a:spcBef>
                          <a:spcPts val="0"/>
                        </a:spcBef>
                        <a:spcAft>
                          <a:spcPts val="0"/>
                        </a:spcAft>
                      </a:pPr>
                      <a:r>
                        <a:rPr lang="en-GB" sz="2800">
                          <a:effectLst/>
                        </a:rPr>
                        <a:t>Group Member’s Name</a:t>
                      </a:r>
                      <a:endParaRPr lang="en-GB" sz="2800">
                        <a:effectLst/>
                        <a:latin typeface="Arial" panose="020B0604020202020204" pitchFamily="34"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GB" sz="2800">
                          <a:effectLst/>
                        </a:rPr>
                        <a:t>Group Member’s ID</a:t>
                      </a:r>
                      <a:endParaRPr lang="en-GB" sz="2800">
                        <a:effectLst/>
                        <a:latin typeface="Arial" panose="020B0604020202020204" pitchFamily="34"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923636">
                <a:tc>
                  <a:txBody>
                    <a:bodyPr/>
                    <a:lstStyle/>
                    <a:p>
                      <a:pPr marL="0" marR="0">
                        <a:lnSpc>
                          <a:spcPct val="150000"/>
                        </a:lnSpc>
                        <a:spcBef>
                          <a:spcPts val="0"/>
                        </a:spcBef>
                        <a:spcAft>
                          <a:spcPts val="0"/>
                        </a:spcAft>
                      </a:pPr>
                      <a:r>
                        <a:rPr lang="en-GB" sz="2800" dirty="0">
                          <a:effectLst/>
                        </a:rPr>
                        <a:t> </a:t>
                      </a:r>
                      <a:r>
                        <a:rPr lang="en-GB" sz="2800" dirty="0" err="1">
                          <a:effectLst/>
                        </a:rPr>
                        <a:t>Claudiu</a:t>
                      </a:r>
                      <a:r>
                        <a:rPr lang="en-GB" sz="2800" dirty="0">
                          <a:effectLst/>
                        </a:rPr>
                        <a:t> Sebastian Ana</a:t>
                      </a:r>
                      <a:endParaRPr lang="en-GB" sz="2800" dirty="0">
                        <a:effectLst/>
                        <a:latin typeface="Arial" panose="020B0604020202020204" pitchFamily="34"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50000"/>
                        </a:lnSpc>
                        <a:spcBef>
                          <a:spcPts val="0"/>
                        </a:spcBef>
                        <a:spcAft>
                          <a:spcPts val="0"/>
                        </a:spcAft>
                      </a:pPr>
                      <a:r>
                        <a:rPr lang="en-GB" sz="2800" dirty="0">
                          <a:effectLst/>
                        </a:rPr>
                        <a:t> 2513666</a:t>
                      </a:r>
                      <a:endParaRPr lang="en-GB" sz="2800" dirty="0">
                        <a:effectLst/>
                        <a:latin typeface="Arial" panose="020B0604020202020204" pitchFamily="34"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923636">
                <a:tc>
                  <a:txBody>
                    <a:bodyPr/>
                    <a:lstStyle/>
                    <a:p>
                      <a:pPr marL="0" marR="0">
                        <a:lnSpc>
                          <a:spcPct val="150000"/>
                        </a:lnSpc>
                        <a:spcBef>
                          <a:spcPts val="0"/>
                        </a:spcBef>
                        <a:spcAft>
                          <a:spcPts val="0"/>
                        </a:spcAft>
                      </a:pPr>
                      <a:r>
                        <a:rPr lang="en-GB" sz="2800" dirty="0">
                          <a:effectLst/>
                        </a:rPr>
                        <a:t> Emanuel Gabriel </a:t>
                      </a:r>
                      <a:r>
                        <a:rPr lang="en-GB" sz="2800" dirty="0" err="1">
                          <a:effectLst/>
                        </a:rPr>
                        <a:t>Repede</a:t>
                      </a:r>
                      <a:endParaRPr lang="en-GB" sz="2800" dirty="0">
                        <a:effectLst/>
                        <a:latin typeface="Arial" panose="020B0604020202020204" pitchFamily="34"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50000"/>
                        </a:lnSpc>
                        <a:spcBef>
                          <a:spcPts val="0"/>
                        </a:spcBef>
                        <a:spcAft>
                          <a:spcPts val="0"/>
                        </a:spcAft>
                      </a:pPr>
                      <a:r>
                        <a:rPr lang="en-GB" sz="2800" dirty="0">
                          <a:effectLst/>
                        </a:rPr>
                        <a:t> 2515015</a:t>
                      </a:r>
                      <a:endParaRPr lang="en-GB" sz="2800" dirty="0">
                        <a:effectLst/>
                        <a:latin typeface="Arial" panose="020B0604020202020204" pitchFamily="34"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r h="923636">
                <a:tc>
                  <a:txBody>
                    <a:bodyPr/>
                    <a:lstStyle/>
                    <a:p>
                      <a:pPr marL="0" marR="0">
                        <a:lnSpc>
                          <a:spcPct val="150000"/>
                        </a:lnSpc>
                        <a:spcBef>
                          <a:spcPts val="0"/>
                        </a:spcBef>
                        <a:spcAft>
                          <a:spcPts val="0"/>
                        </a:spcAft>
                      </a:pPr>
                      <a:r>
                        <a:rPr lang="en-GB" sz="2800" dirty="0">
                          <a:effectLst/>
                        </a:rPr>
                        <a:t> </a:t>
                      </a:r>
                      <a:r>
                        <a:rPr lang="en-GB" sz="2800" dirty="0" err="1">
                          <a:effectLst/>
                        </a:rPr>
                        <a:t>Gheorghita</a:t>
                      </a:r>
                      <a:r>
                        <a:rPr lang="en-GB" sz="2800" dirty="0">
                          <a:effectLst/>
                        </a:rPr>
                        <a:t> </a:t>
                      </a:r>
                      <a:r>
                        <a:rPr lang="en-GB" sz="2800" dirty="0" err="1">
                          <a:effectLst/>
                        </a:rPr>
                        <a:t>Denisa</a:t>
                      </a:r>
                      <a:r>
                        <a:rPr lang="en-GB" sz="2800" dirty="0">
                          <a:effectLst/>
                        </a:rPr>
                        <a:t> </a:t>
                      </a:r>
                      <a:r>
                        <a:rPr lang="en-GB" sz="2800" dirty="0" err="1">
                          <a:effectLst/>
                        </a:rPr>
                        <a:t>Chitu</a:t>
                      </a:r>
                      <a:endParaRPr lang="en-GB" sz="2800" dirty="0">
                        <a:effectLst/>
                        <a:latin typeface="Arial" panose="020B0604020202020204" pitchFamily="34"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50000"/>
                        </a:lnSpc>
                        <a:spcBef>
                          <a:spcPts val="0"/>
                        </a:spcBef>
                        <a:spcAft>
                          <a:spcPts val="0"/>
                        </a:spcAft>
                      </a:pPr>
                      <a:r>
                        <a:rPr lang="en-GB" sz="2800" dirty="0">
                          <a:effectLst/>
                        </a:rPr>
                        <a:t> 2515014</a:t>
                      </a:r>
                      <a:endParaRPr lang="en-GB" sz="2800" dirty="0">
                        <a:effectLst/>
                        <a:latin typeface="Arial" panose="020B0604020202020204" pitchFamily="34"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r h="923636">
                <a:tc>
                  <a:txBody>
                    <a:bodyPr/>
                    <a:lstStyle/>
                    <a:p>
                      <a:pPr marL="0" marR="0">
                        <a:lnSpc>
                          <a:spcPct val="150000"/>
                        </a:lnSpc>
                        <a:spcBef>
                          <a:spcPts val="0"/>
                        </a:spcBef>
                        <a:spcAft>
                          <a:spcPts val="0"/>
                        </a:spcAft>
                      </a:pPr>
                      <a:r>
                        <a:rPr lang="en-GB" sz="2800" dirty="0">
                          <a:effectLst/>
                        </a:rPr>
                        <a:t> </a:t>
                      </a:r>
                      <a:endParaRPr lang="en-GB" sz="2800" dirty="0">
                        <a:effectLst/>
                        <a:latin typeface="Arial" panose="020B0604020202020204" pitchFamily="34"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50000"/>
                        </a:lnSpc>
                        <a:spcBef>
                          <a:spcPts val="0"/>
                        </a:spcBef>
                        <a:spcAft>
                          <a:spcPts val="0"/>
                        </a:spcAft>
                      </a:pPr>
                      <a:r>
                        <a:rPr lang="en-GB" sz="2800" dirty="0">
                          <a:effectLst/>
                        </a:rPr>
                        <a:t> </a:t>
                      </a:r>
                      <a:endParaRPr lang="en-GB" sz="2800" dirty="0">
                        <a:effectLst/>
                        <a:latin typeface="Arial" panose="020B0604020202020204" pitchFamily="34"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0" y="1824254"/>
            <a:ext cx="18288000" cy="0"/>
          </a:xfrm>
          <a:prstGeom prst="line">
            <a:avLst/>
          </a:prstGeom>
          <a:ln w="57150" cap="rnd">
            <a:solidFill>
              <a:srgbClr val="7030A0"/>
            </a:solidFill>
            <a:prstDash val="solid"/>
            <a:headEnd type="none" w="sm" len="sm"/>
            <a:tailEnd type="none" w="sm" len="sm"/>
          </a:ln>
        </p:spPr>
      </p:sp>
      <p:sp>
        <p:nvSpPr>
          <p:cNvPr id="4" name="TextBox 4"/>
          <p:cNvSpPr txBox="1"/>
          <p:nvPr/>
        </p:nvSpPr>
        <p:spPr>
          <a:xfrm>
            <a:off x="1028700" y="634365"/>
            <a:ext cx="15659100" cy="1015663"/>
          </a:xfrm>
          <a:prstGeom prst="rect">
            <a:avLst/>
          </a:prstGeom>
        </p:spPr>
        <p:txBody>
          <a:bodyPr wrap="square" lIns="0" tIns="0" rIns="0" bIns="0" rtlCol="0" anchor="t">
            <a:spAutoFit/>
          </a:bodyPr>
          <a:lstStyle/>
          <a:p>
            <a:pPr algn="ctr">
              <a:lnSpc>
                <a:spcPct val="150000"/>
              </a:lnSpc>
            </a:pPr>
            <a:r>
              <a:rPr lang="en-GB" sz="4400" b="1" dirty="0"/>
              <a:t>Introduction to the topic and the presentation</a:t>
            </a:r>
            <a:endParaRPr lang="en-US" sz="4200" dirty="0">
              <a:solidFill>
                <a:srgbClr val="5C3D2E"/>
              </a:solidFill>
              <a:latin typeface="Lexend Deca"/>
              <a:ea typeface="Lexend Deca"/>
              <a:cs typeface="Lexend Deca"/>
              <a:sym typeface="Lexend Deca"/>
            </a:endParaRPr>
          </a:p>
        </p:txBody>
      </p:sp>
      <p:sp>
        <p:nvSpPr>
          <p:cNvPr id="5" name="Rectangle 4"/>
          <p:cNvSpPr/>
          <p:nvPr/>
        </p:nvSpPr>
        <p:spPr>
          <a:xfrm>
            <a:off x="762000" y="7658100"/>
            <a:ext cx="15925800" cy="1815882"/>
          </a:xfrm>
          <a:prstGeom prst="rect">
            <a:avLst/>
          </a:prstGeom>
        </p:spPr>
        <p:txBody>
          <a:bodyPr wrap="square">
            <a:spAutoFit/>
          </a:bodyPr>
          <a:lstStyle/>
          <a:p>
            <a:pPr marL="342900" marR="0" lvl="0" indent="-342900" algn="just">
              <a:spcBef>
                <a:spcPts val="0"/>
              </a:spcBef>
              <a:spcAft>
                <a:spcPts val="0"/>
              </a:spcAft>
              <a:buFont typeface="Arial" panose="020B0604020202020204" pitchFamily="34" charset="0"/>
              <a:buChar char="●"/>
            </a:pPr>
            <a:r>
              <a:rPr lang="en-GB" sz="2800" dirty="0">
                <a:latin typeface="Arial" panose="020B0604020202020204" pitchFamily="34" charset="0"/>
                <a:ea typeface="Arial" panose="020B0604020202020204" pitchFamily="34" charset="0"/>
              </a:rPr>
              <a:t>Management concerns the coordinated approach of planning, organising, leading, and controlling distinct organisational resources to achieve business goals. </a:t>
            </a:r>
          </a:p>
          <a:p>
            <a:pPr marL="342900" marR="0" lvl="0" indent="-342900" algn="just">
              <a:spcBef>
                <a:spcPts val="0"/>
              </a:spcBef>
              <a:spcAft>
                <a:spcPts val="0"/>
              </a:spcAft>
              <a:buFont typeface="Arial" panose="020B0604020202020204" pitchFamily="34" charset="0"/>
              <a:buChar char="●"/>
            </a:pPr>
            <a:r>
              <a:rPr lang="en-GB" sz="2800" dirty="0">
                <a:latin typeface="Arial" panose="020B0604020202020204" pitchFamily="34" charset="0"/>
                <a:ea typeface="Arial" panose="020B0604020202020204" pitchFamily="34" charset="0"/>
              </a:rPr>
              <a:t>The current study delves into understanding the role of management functions in the context of Reckitt Benckiser, a global fast-moving consumer goods (FMCG) company headquartered in UK.</a:t>
            </a:r>
            <a:endParaRPr lang="en-GB" sz="2800" dirty="0"/>
          </a:p>
        </p:txBody>
      </p:sp>
      <p:pic>
        <p:nvPicPr>
          <p:cNvPr id="6" name="Picture 5"/>
          <p:cNvPicPr>
            <a:picLocks noChangeAspect="1"/>
          </p:cNvPicPr>
          <p:nvPr/>
        </p:nvPicPr>
        <p:blipFill>
          <a:blip r:embed="rId3"/>
          <a:stretch>
            <a:fillRect/>
          </a:stretch>
        </p:blipFill>
        <p:spPr>
          <a:xfrm>
            <a:off x="3200400" y="2400300"/>
            <a:ext cx="10602378" cy="4572000"/>
          </a:xfrm>
          <a:prstGeom prst="rect">
            <a:avLst/>
          </a:prstGeom>
          <a:ln>
            <a:solidFill>
              <a:schemeClr val="tx1"/>
            </a:solidFill>
          </a:ln>
        </p:spPr>
      </p:pic>
      <p:sp>
        <p:nvSpPr>
          <p:cNvPr id="7" name="Rectangle 6"/>
          <p:cNvSpPr/>
          <p:nvPr/>
        </p:nvSpPr>
        <p:spPr>
          <a:xfrm>
            <a:off x="7301582" y="7237652"/>
            <a:ext cx="2400016" cy="338554"/>
          </a:xfrm>
          <a:prstGeom prst="rect">
            <a:avLst/>
          </a:prstGeom>
        </p:spPr>
        <p:txBody>
          <a:bodyPr wrap="none">
            <a:spAutoFit/>
          </a:bodyPr>
          <a:lstStyle/>
          <a:p>
            <a:pPr algn="ctr"/>
            <a:r>
              <a:rPr lang="en-GB" sz="1600" dirty="0">
                <a:latin typeface="Arial" panose="020B0604020202020204" pitchFamily="34" charset="0"/>
                <a:ea typeface="Arial" panose="020B0604020202020204" pitchFamily="34" charset="0"/>
              </a:rPr>
              <a:t>(Source: Reckitt , 2025) </a:t>
            </a:r>
            <a:endParaRPr lang="en-GB" sz="1600" dirty="0"/>
          </a:p>
        </p:txBody>
      </p:sp>
      <p:sp>
        <p:nvSpPr>
          <p:cNvPr id="8" name="AutoShape 3"/>
          <p:cNvSpPr/>
          <p:nvPr/>
        </p:nvSpPr>
        <p:spPr>
          <a:xfrm>
            <a:off x="17245013" y="4"/>
            <a:ext cx="9525" cy="10287000"/>
          </a:xfrm>
          <a:prstGeom prst="line">
            <a:avLst/>
          </a:prstGeom>
          <a:ln w="57150" cap="rnd">
            <a:solidFill>
              <a:srgbClr val="7030A0"/>
            </a:solidFill>
            <a:prstDash val="solid"/>
            <a:headEnd type="none" w="sm" len="sm"/>
            <a:tailEnd type="none" w="sm" len="sm"/>
          </a:ln>
        </p:spPr>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p:nvPr/>
        </p:nvSpPr>
        <p:spPr>
          <a:xfrm>
            <a:off x="1028700" y="634365"/>
            <a:ext cx="15659100" cy="677108"/>
          </a:xfrm>
          <a:prstGeom prst="rect">
            <a:avLst/>
          </a:prstGeom>
        </p:spPr>
        <p:txBody>
          <a:bodyPr wrap="square" lIns="0" tIns="0" rIns="0" bIns="0" rtlCol="0" anchor="t">
            <a:spAutoFit/>
          </a:bodyPr>
          <a:lstStyle/>
          <a:p>
            <a:pPr algn="ctr"/>
            <a:r>
              <a:rPr lang="en-GB" sz="4400" b="1" dirty="0"/>
              <a:t>Overview of the organisation </a:t>
            </a:r>
            <a:endParaRPr lang="en-GB" sz="4400" dirty="0"/>
          </a:p>
        </p:txBody>
      </p:sp>
      <p:sp>
        <p:nvSpPr>
          <p:cNvPr id="5" name="Rectangle 4"/>
          <p:cNvSpPr/>
          <p:nvPr/>
        </p:nvSpPr>
        <p:spPr>
          <a:xfrm>
            <a:off x="762000" y="7810500"/>
            <a:ext cx="15925800" cy="1815882"/>
          </a:xfrm>
          <a:prstGeom prst="rect">
            <a:avLst/>
          </a:prstGeom>
        </p:spPr>
        <p:txBody>
          <a:bodyPr wrap="square">
            <a:spAutoFit/>
          </a:bodyPr>
          <a:lstStyle/>
          <a:p>
            <a:pPr marL="457200" lvl="0" indent="-457200" algn="just">
              <a:buFont typeface="Arial" panose="020B0604020202020204" pitchFamily="34" charset="0"/>
              <a:buChar char="•"/>
            </a:pPr>
            <a:r>
              <a:rPr lang="en-GB" sz="2800" dirty="0"/>
              <a:t>Reckitt Benckiser is a FMCG company that offers a broad range of products along the categories of health, hygiene, and nutrition. </a:t>
            </a:r>
          </a:p>
          <a:p>
            <a:pPr marL="457200" lvl="0" indent="-457200" algn="just">
              <a:buFont typeface="Arial" panose="020B0604020202020204" pitchFamily="34" charset="0"/>
              <a:buChar char="•"/>
            </a:pPr>
            <a:r>
              <a:rPr lang="en-GB" sz="2800" dirty="0"/>
              <a:t>The company is built on the purpose of improving people’s lives, which it envisages through its diverse workforce of 43,000 employees globally (Reckitt-About-Us, 2025). </a:t>
            </a:r>
          </a:p>
        </p:txBody>
      </p:sp>
      <p:pic>
        <p:nvPicPr>
          <p:cNvPr id="7" name="Picture 6"/>
          <p:cNvPicPr>
            <a:picLocks noChangeAspect="1"/>
          </p:cNvPicPr>
          <p:nvPr/>
        </p:nvPicPr>
        <p:blipFill>
          <a:blip r:embed="rId3"/>
          <a:stretch>
            <a:fillRect/>
          </a:stretch>
        </p:blipFill>
        <p:spPr>
          <a:xfrm>
            <a:off x="5621159" y="2566366"/>
            <a:ext cx="6002695" cy="4502022"/>
          </a:xfrm>
          <a:prstGeom prst="rect">
            <a:avLst/>
          </a:prstGeom>
          <a:ln>
            <a:solidFill>
              <a:schemeClr val="tx1"/>
            </a:solidFill>
          </a:ln>
        </p:spPr>
      </p:pic>
      <p:sp>
        <p:nvSpPr>
          <p:cNvPr id="8" name="Rectangle 7"/>
          <p:cNvSpPr/>
          <p:nvPr/>
        </p:nvSpPr>
        <p:spPr>
          <a:xfrm>
            <a:off x="7301581" y="7237652"/>
            <a:ext cx="2400017" cy="338554"/>
          </a:xfrm>
          <a:prstGeom prst="rect">
            <a:avLst/>
          </a:prstGeom>
        </p:spPr>
        <p:txBody>
          <a:bodyPr wrap="none">
            <a:spAutoFit/>
          </a:bodyPr>
          <a:lstStyle/>
          <a:p>
            <a:pPr algn="ctr"/>
            <a:r>
              <a:rPr lang="en-GB" sz="1600" dirty="0">
                <a:latin typeface="Arial" panose="020B0604020202020204" pitchFamily="34" charset="0"/>
                <a:ea typeface="Arial" panose="020B0604020202020204" pitchFamily="34" charset="0"/>
              </a:rPr>
              <a:t>(Source: Reckitt , 2025) </a:t>
            </a:r>
            <a:endParaRPr lang="en-GB" sz="1600" dirty="0"/>
          </a:p>
        </p:txBody>
      </p:sp>
      <p:sp>
        <p:nvSpPr>
          <p:cNvPr id="9" name="AutoShape 3"/>
          <p:cNvSpPr/>
          <p:nvPr/>
        </p:nvSpPr>
        <p:spPr>
          <a:xfrm>
            <a:off x="17245013" y="4"/>
            <a:ext cx="9525" cy="10287000"/>
          </a:xfrm>
          <a:prstGeom prst="line">
            <a:avLst/>
          </a:prstGeom>
          <a:ln w="57150" cap="rnd">
            <a:solidFill>
              <a:srgbClr val="7030A0"/>
            </a:solidFill>
            <a:prstDash val="solid"/>
            <a:headEnd type="none" w="sm" len="sm"/>
            <a:tailEnd type="none" w="sm" len="sm"/>
          </a:ln>
        </p:spPr>
      </p:sp>
      <p:sp>
        <p:nvSpPr>
          <p:cNvPr id="10" name="AutoShape 2"/>
          <p:cNvSpPr/>
          <p:nvPr/>
        </p:nvSpPr>
        <p:spPr>
          <a:xfrm>
            <a:off x="0" y="1824254"/>
            <a:ext cx="18288000" cy="0"/>
          </a:xfrm>
          <a:prstGeom prst="line">
            <a:avLst/>
          </a:prstGeom>
          <a:ln w="57150" cap="rnd">
            <a:solidFill>
              <a:srgbClr val="7030A0"/>
            </a:solidFill>
            <a:prstDash val="solid"/>
            <a:headEnd type="none" w="sm" len="sm"/>
            <a:tailEnd type="none" w="sm" len="sm"/>
          </a:ln>
        </p:spPr>
      </p:sp>
    </p:spTree>
    <p:extLst>
      <p:ext uri="{BB962C8B-B14F-4D97-AF65-F5344CB8AC3E}">
        <p14:creationId xmlns:p14="http://schemas.microsoft.com/office/powerpoint/2010/main" val="34769051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0" y="1824254"/>
            <a:ext cx="18288000" cy="0"/>
          </a:xfrm>
          <a:prstGeom prst="line">
            <a:avLst/>
          </a:prstGeom>
          <a:ln w="57150" cap="rnd">
            <a:solidFill>
              <a:srgbClr val="7030A0"/>
            </a:solidFill>
            <a:prstDash val="solid"/>
            <a:headEnd type="none" w="sm" len="sm"/>
            <a:tailEnd type="none" w="sm" len="sm"/>
          </a:ln>
        </p:spPr>
      </p:sp>
      <p:sp>
        <p:nvSpPr>
          <p:cNvPr id="4" name="TextBox 4"/>
          <p:cNvSpPr txBox="1"/>
          <p:nvPr/>
        </p:nvSpPr>
        <p:spPr>
          <a:xfrm>
            <a:off x="1028700" y="634365"/>
            <a:ext cx="15659100" cy="677108"/>
          </a:xfrm>
          <a:prstGeom prst="rect">
            <a:avLst/>
          </a:prstGeom>
        </p:spPr>
        <p:txBody>
          <a:bodyPr wrap="square" lIns="0" tIns="0" rIns="0" bIns="0" rtlCol="0" anchor="t">
            <a:spAutoFit/>
          </a:bodyPr>
          <a:lstStyle/>
          <a:p>
            <a:pPr algn="ctr"/>
            <a:r>
              <a:rPr lang="en-GB" sz="4400" b="1" dirty="0"/>
              <a:t>Classical management theory of Henry Fayol </a:t>
            </a:r>
            <a:endParaRPr lang="en-GB" sz="4400" dirty="0"/>
          </a:p>
        </p:txBody>
      </p:sp>
      <p:sp>
        <p:nvSpPr>
          <p:cNvPr id="5" name="Rectangle 4"/>
          <p:cNvSpPr/>
          <p:nvPr/>
        </p:nvSpPr>
        <p:spPr>
          <a:xfrm>
            <a:off x="771525" y="7200900"/>
            <a:ext cx="15925800" cy="1815882"/>
          </a:xfrm>
          <a:prstGeom prst="rect">
            <a:avLst/>
          </a:prstGeom>
        </p:spPr>
        <p:txBody>
          <a:bodyPr wrap="square">
            <a:spAutoFit/>
          </a:bodyPr>
          <a:lstStyle/>
          <a:p>
            <a:pPr marL="457200" lvl="0" indent="-457200" algn="just">
              <a:buFont typeface="Arial" panose="020B0604020202020204" pitchFamily="34" charset="0"/>
              <a:buChar char="•"/>
            </a:pPr>
            <a:r>
              <a:rPr lang="en-GB" sz="2800" dirty="0"/>
              <a:t>Henry Fayol developed the classical management theory and advocated that improvement in organisational efficiency is a result of structured top-down approach. </a:t>
            </a:r>
          </a:p>
          <a:p>
            <a:pPr marL="457200" lvl="0" indent="-457200" algn="just">
              <a:buFont typeface="Arial" panose="020B0604020202020204" pitchFamily="34" charset="0"/>
              <a:buChar char="•"/>
            </a:pPr>
            <a:r>
              <a:rPr lang="en-GB" sz="2800" dirty="0"/>
              <a:t>The theory recognises five key functions of management as planning, organising, commanding, coordinating, and controlling. </a:t>
            </a:r>
          </a:p>
        </p:txBody>
      </p:sp>
      <p:pic>
        <p:nvPicPr>
          <p:cNvPr id="6" name="Picture 5"/>
          <p:cNvPicPr>
            <a:picLocks noChangeAspect="1"/>
          </p:cNvPicPr>
          <p:nvPr/>
        </p:nvPicPr>
        <p:blipFill>
          <a:blip r:embed="rId3"/>
          <a:stretch>
            <a:fillRect/>
          </a:stretch>
        </p:blipFill>
        <p:spPr>
          <a:xfrm>
            <a:off x="4450557" y="2337036"/>
            <a:ext cx="7906067" cy="4351082"/>
          </a:xfrm>
          <a:prstGeom prst="rect">
            <a:avLst/>
          </a:prstGeom>
          <a:ln>
            <a:solidFill>
              <a:schemeClr val="tx1"/>
            </a:solidFill>
          </a:ln>
        </p:spPr>
      </p:pic>
      <p:sp>
        <p:nvSpPr>
          <p:cNvPr id="7" name="AutoShape 3"/>
          <p:cNvSpPr/>
          <p:nvPr/>
        </p:nvSpPr>
        <p:spPr>
          <a:xfrm>
            <a:off x="17245013" y="4"/>
            <a:ext cx="9525" cy="10287000"/>
          </a:xfrm>
          <a:prstGeom prst="line">
            <a:avLst/>
          </a:prstGeom>
          <a:ln w="57150" cap="rnd">
            <a:solidFill>
              <a:srgbClr val="7030A0"/>
            </a:solidFill>
            <a:prstDash val="solid"/>
            <a:headEnd type="none" w="sm" len="sm"/>
            <a:tailEnd type="none" w="sm" len="sm"/>
          </a:ln>
        </p:spPr>
      </p:sp>
    </p:spTree>
    <p:extLst>
      <p:ext uri="{BB962C8B-B14F-4D97-AF65-F5344CB8AC3E}">
        <p14:creationId xmlns:p14="http://schemas.microsoft.com/office/powerpoint/2010/main" val="2595227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0" y="2012611"/>
            <a:ext cx="18288000" cy="0"/>
          </a:xfrm>
          <a:prstGeom prst="line">
            <a:avLst/>
          </a:prstGeom>
          <a:ln w="57150" cap="rnd">
            <a:solidFill>
              <a:srgbClr val="7030A0"/>
            </a:solidFill>
            <a:prstDash val="solid"/>
            <a:headEnd type="none" w="sm" len="sm"/>
            <a:tailEnd type="none" w="sm" len="sm"/>
          </a:ln>
        </p:spPr>
      </p:sp>
      <p:sp>
        <p:nvSpPr>
          <p:cNvPr id="4" name="TextBox 4"/>
          <p:cNvSpPr txBox="1"/>
          <p:nvPr/>
        </p:nvSpPr>
        <p:spPr>
          <a:xfrm>
            <a:off x="476250" y="329199"/>
            <a:ext cx="16230600" cy="1354217"/>
          </a:xfrm>
          <a:prstGeom prst="rect">
            <a:avLst/>
          </a:prstGeom>
        </p:spPr>
        <p:txBody>
          <a:bodyPr wrap="square" lIns="0" tIns="0" rIns="0" bIns="0" rtlCol="0" anchor="t">
            <a:spAutoFit/>
          </a:bodyPr>
          <a:lstStyle/>
          <a:p>
            <a:pPr algn="ctr"/>
            <a:r>
              <a:rPr lang="en-GB" sz="4400" b="1" dirty="0"/>
              <a:t>Discussion of each of the core management functions with examples </a:t>
            </a:r>
            <a:endParaRPr lang="en-GB" sz="4400" dirty="0"/>
          </a:p>
        </p:txBody>
      </p:sp>
      <p:graphicFrame>
        <p:nvGraphicFramePr>
          <p:cNvPr id="6" name="Diagram 5"/>
          <p:cNvGraphicFramePr/>
          <p:nvPr>
            <p:extLst>
              <p:ext uri="{D42A27DB-BD31-4B8C-83A1-F6EECF244321}">
                <p14:modId xmlns:p14="http://schemas.microsoft.com/office/powerpoint/2010/main" val="3111515276"/>
              </p:ext>
            </p:extLst>
          </p:nvPr>
        </p:nvGraphicFramePr>
        <p:xfrm>
          <a:off x="1143000" y="2781300"/>
          <a:ext cx="15297149" cy="6477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AutoShape 3"/>
          <p:cNvSpPr/>
          <p:nvPr/>
        </p:nvSpPr>
        <p:spPr>
          <a:xfrm>
            <a:off x="17245013" y="4"/>
            <a:ext cx="9525" cy="10287000"/>
          </a:xfrm>
          <a:prstGeom prst="line">
            <a:avLst/>
          </a:prstGeom>
          <a:ln w="57150" cap="rnd">
            <a:solidFill>
              <a:srgbClr val="7030A0"/>
            </a:solidFill>
            <a:prstDash val="solid"/>
            <a:headEnd type="none" w="sm" len="sm"/>
            <a:tailEnd type="none" w="sm" len="sm"/>
          </a:ln>
        </p:spPr>
      </p:sp>
    </p:spTree>
    <p:extLst>
      <p:ext uri="{BB962C8B-B14F-4D97-AF65-F5344CB8AC3E}">
        <p14:creationId xmlns:p14="http://schemas.microsoft.com/office/powerpoint/2010/main" val="16821830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0" y="2012611"/>
            <a:ext cx="18288000" cy="0"/>
          </a:xfrm>
          <a:prstGeom prst="line">
            <a:avLst/>
          </a:prstGeom>
          <a:ln w="57150" cap="rnd">
            <a:solidFill>
              <a:srgbClr val="7030A0"/>
            </a:solidFill>
            <a:prstDash val="solid"/>
            <a:headEnd type="none" w="sm" len="sm"/>
            <a:tailEnd type="none" w="sm" len="sm"/>
          </a:ln>
        </p:spPr>
      </p:sp>
      <p:sp>
        <p:nvSpPr>
          <p:cNvPr id="4" name="TextBox 4"/>
          <p:cNvSpPr txBox="1"/>
          <p:nvPr/>
        </p:nvSpPr>
        <p:spPr>
          <a:xfrm>
            <a:off x="476250" y="329199"/>
            <a:ext cx="16230600" cy="1354217"/>
          </a:xfrm>
          <a:prstGeom prst="rect">
            <a:avLst/>
          </a:prstGeom>
        </p:spPr>
        <p:txBody>
          <a:bodyPr wrap="square" lIns="0" tIns="0" rIns="0" bIns="0" rtlCol="0" anchor="t">
            <a:spAutoFit/>
          </a:bodyPr>
          <a:lstStyle/>
          <a:p>
            <a:pPr algn="ctr"/>
            <a:r>
              <a:rPr lang="en-GB" sz="4400" b="1" dirty="0"/>
              <a:t>Discussion of each of the core management functions with examples </a:t>
            </a:r>
            <a:endParaRPr lang="en-GB" sz="4400" dirty="0"/>
          </a:p>
        </p:txBody>
      </p:sp>
      <p:graphicFrame>
        <p:nvGraphicFramePr>
          <p:cNvPr id="6" name="Diagram 5"/>
          <p:cNvGraphicFramePr/>
          <p:nvPr>
            <p:extLst>
              <p:ext uri="{D42A27DB-BD31-4B8C-83A1-F6EECF244321}">
                <p14:modId xmlns:p14="http://schemas.microsoft.com/office/powerpoint/2010/main" val="393116396"/>
              </p:ext>
            </p:extLst>
          </p:nvPr>
        </p:nvGraphicFramePr>
        <p:xfrm>
          <a:off x="685800" y="2857500"/>
          <a:ext cx="16021050" cy="5791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AutoShape 3"/>
          <p:cNvSpPr/>
          <p:nvPr/>
        </p:nvSpPr>
        <p:spPr>
          <a:xfrm>
            <a:off x="17245013" y="4"/>
            <a:ext cx="9525" cy="10287000"/>
          </a:xfrm>
          <a:prstGeom prst="line">
            <a:avLst/>
          </a:prstGeom>
          <a:ln w="57150" cap="rnd">
            <a:solidFill>
              <a:srgbClr val="7030A0"/>
            </a:solidFill>
            <a:prstDash val="solid"/>
            <a:headEnd type="none" w="sm" len="sm"/>
            <a:tailEnd type="none" w="sm" len="sm"/>
          </a:ln>
        </p:spPr>
      </p:sp>
    </p:spTree>
    <p:extLst>
      <p:ext uri="{BB962C8B-B14F-4D97-AF65-F5344CB8AC3E}">
        <p14:creationId xmlns:p14="http://schemas.microsoft.com/office/powerpoint/2010/main" val="20360765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0" y="2012611"/>
            <a:ext cx="18288000" cy="0"/>
          </a:xfrm>
          <a:prstGeom prst="line">
            <a:avLst/>
          </a:prstGeom>
          <a:ln w="57150" cap="rnd">
            <a:solidFill>
              <a:srgbClr val="7030A0"/>
            </a:solidFill>
            <a:prstDash val="solid"/>
            <a:headEnd type="none" w="sm" len="sm"/>
            <a:tailEnd type="none" w="sm" len="sm"/>
          </a:ln>
        </p:spPr>
      </p:sp>
      <p:sp>
        <p:nvSpPr>
          <p:cNvPr id="4" name="TextBox 4"/>
          <p:cNvSpPr txBox="1"/>
          <p:nvPr/>
        </p:nvSpPr>
        <p:spPr>
          <a:xfrm>
            <a:off x="476250" y="329199"/>
            <a:ext cx="16230600" cy="1354217"/>
          </a:xfrm>
          <a:prstGeom prst="rect">
            <a:avLst/>
          </a:prstGeom>
        </p:spPr>
        <p:txBody>
          <a:bodyPr wrap="square" lIns="0" tIns="0" rIns="0" bIns="0" rtlCol="0" anchor="t">
            <a:spAutoFit/>
          </a:bodyPr>
          <a:lstStyle/>
          <a:p>
            <a:pPr algn="ctr"/>
            <a:r>
              <a:rPr lang="en-GB" sz="4400" b="1" dirty="0"/>
              <a:t>Explanation of the roles and responsibilities of managers in a contemporary business</a:t>
            </a:r>
            <a:endParaRPr lang="en-GB" sz="4400" dirty="0"/>
          </a:p>
        </p:txBody>
      </p:sp>
      <p:sp>
        <p:nvSpPr>
          <p:cNvPr id="5" name="Rectangle 4"/>
          <p:cNvSpPr/>
          <p:nvPr/>
        </p:nvSpPr>
        <p:spPr>
          <a:xfrm>
            <a:off x="697707" y="7734300"/>
            <a:ext cx="15925800" cy="1815882"/>
          </a:xfrm>
          <a:prstGeom prst="rect">
            <a:avLst/>
          </a:prstGeom>
        </p:spPr>
        <p:txBody>
          <a:bodyPr wrap="square">
            <a:spAutoFit/>
          </a:bodyPr>
          <a:lstStyle/>
          <a:p>
            <a:pPr marL="457200" lvl="0" indent="-457200" algn="just">
              <a:buFont typeface="Arial" panose="020B0604020202020204" pitchFamily="34" charset="0"/>
              <a:buChar char="•"/>
            </a:pPr>
            <a:r>
              <a:rPr lang="en-GB" sz="2800" dirty="0"/>
              <a:t>Manager’s roles and responsibilities involve a host of activities and are integral to support the functionality of businesses in contemporary business environments (Haynes, 2024). </a:t>
            </a:r>
          </a:p>
          <a:p>
            <a:pPr marL="457200" lvl="0" indent="-457200" algn="just">
              <a:buFont typeface="Arial" panose="020B0604020202020204" pitchFamily="34" charset="0"/>
              <a:buChar char="•"/>
            </a:pPr>
            <a:r>
              <a:rPr lang="en-GB" sz="2800" dirty="0"/>
              <a:t>The Henry Fayol’s functions application can explain the varied roles and responsibilities of managers in relevance to Reckitt Benckiser. </a:t>
            </a:r>
          </a:p>
        </p:txBody>
      </p:sp>
      <p:pic>
        <p:nvPicPr>
          <p:cNvPr id="6" name="Picture 5"/>
          <p:cNvPicPr>
            <a:picLocks noChangeAspect="1"/>
          </p:cNvPicPr>
          <p:nvPr/>
        </p:nvPicPr>
        <p:blipFill>
          <a:blip r:embed="rId3"/>
          <a:stretch>
            <a:fillRect/>
          </a:stretch>
        </p:blipFill>
        <p:spPr>
          <a:xfrm>
            <a:off x="3962400" y="2420370"/>
            <a:ext cx="9401175" cy="4984734"/>
          </a:xfrm>
          <a:prstGeom prst="rect">
            <a:avLst/>
          </a:prstGeom>
          <a:ln>
            <a:solidFill>
              <a:schemeClr val="tx1"/>
            </a:solidFill>
          </a:ln>
        </p:spPr>
      </p:pic>
      <p:sp>
        <p:nvSpPr>
          <p:cNvPr id="7" name="AutoShape 3"/>
          <p:cNvSpPr/>
          <p:nvPr/>
        </p:nvSpPr>
        <p:spPr>
          <a:xfrm>
            <a:off x="17245013" y="4"/>
            <a:ext cx="9525" cy="10287000"/>
          </a:xfrm>
          <a:prstGeom prst="line">
            <a:avLst/>
          </a:prstGeom>
          <a:ln w="57150" cap="rnd">
            <a:solidFill>
              <a:srgbClr val="7030A0"/>
            </a:solidFill>
            <a:prstDash val="solid"/>
            <a:headEnd type="none" w="sm" len="sm"/>
            <a:tailEnd type="none" w="sm" len="sm"/>
          </a:ln>
        </p:spPr>
      </p:sp>
    </p:spTree>
    <p:extLst>
      <p:ext uri="{BB962C8B-B14F-4D97-AF65-F5344CB8AC3E}">
        <p14:creationId xmlns:p14="http://schemas.microsoft.com/office/powerpoint/2010/main" val="16709189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p:nvPr/>
        </p:nvSpPr>
        <p:spPr>
          <a:xfrm>
            <a:off x="476250" y="329199"/>
            <a:ext cx="16230600" cy="1354217"/>
          </a:xfrm>
          <a:prstGeom prst="rect">
            <a:avLst/>
          </a:prstGeom>
        </p:spPr>
        <p:txBody>
          <a:bodyPr wrap="square" lIns="0" tIns="0" rIns="0" bIns="0" rtlCol="0" anchor="t">
            <a:spAutoFit/>
          </a:bodyPr>
          <a:lstStyle/>
          <a:p>
            <a:pPr algn="ctr"/>
            <a:r>
              <a:rPr lang="en-GB" sz="4400" b="1" dirty="0"/>
              <a:t>Explanation of the roles and responsibilities of managers in a contemporary business</a:t>
            </a:r>
            <a:endParaRPr lang="en-GB" sz="4400" dirty="0"/>
          </a:p>
        </p:txBody>
      </p:sp>
      <p:graphicFrame>
        <p:nvGraphicFramePr>
          <p:cNvPr id="6" name="Diagram 5"/>
          <p:cNvGraphicFramePr/>
          <p:nvPr>
            <p:extLst>
              <p:ext uri="{D42A27DB-BD31-4B8C-83A1-F6EECF244321}">
                <p14:modId xmlns:p14="http://schemas.microsoft.com/office/powerpoint/2010/main" val="630589383"/>
              </p:ext>
            </p:extLst>
          </p:nvPr>
        </p:nvGraphicFramePr>
        <p:xfrm>
          <a:off x="762000" y="3543300"/>
          <a:ext cx="15944850" cy="4800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AutoShape 2"/>
          <p:cNvSpPr/>
          <p:nvPr/>
        </p:nvSpPr>
        <p:spPr>
          <a:xfrm>
            <a:off x="0" y="2012611"/>
            <a:ext cx="18288000" cy="0"/>
          </a:xfrm>
          <a:prstGeom prst="line">
            <a:avLst/>
          </a:prstGeom>
          <a:ln w="57150" cap="rnd">
            <a:solidFill>
              <a:srgbClr val="7030A0"/>
            </a:solidFill>
            <a:prstDash val="solid"/>
            <a:headEnd type="none" w="sm" len="sm"/>
            <a:tailEnd type="none" w="sm" len="sm"/>
          </a:ln>
        </p:spPr>
      </p:sp>
      <p:sp>
        <p:nvSpPr>
          <p:cNvPr id="8" name="AutoShape 3"/>
          <p:cNvSpPr/>
          <p:nvPr/>
        </p:nvSpPr>
        <p:spPr>
          <a:xfrm>
            <a:off x="17245013" y="4"/>
            <a:ext cx="9525" cy="10287000"/>
          </a:xfrm>
          <a:prstGeom prst="line">
            <a:avLst/>
          </a:prstGeom>
          <a:ln w="57150" cap="rnd">
            <a:solidFill>
              <a:srgbClr val="7030A0"/>
            </a:solidFill>
            <a:prstDash val="solid"/>
            <a:headEnd type="none" w="sm" len="sm"/>
            <a:tailEnd type="none" w="sm" len="sm"/>
          </a:ln>
        </p:spPr>
      </p:sp>
    </p:spTree>
    <p:extLst>
      <p:ext uri="{BB962C8B-B14F-4D97-AF65-F5344CB8AC3E}">
        <p14:creationId xmlns:p14="http://schemas.microsoft.com/office/powerpoint/2010/main" val="29019274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p:nvPr/>
        </p:nvSpPr>
        <p:spPr>
          <a:xfrm>
            <a:off x="476250" y="329199"/>
            <a:ext cx="16230600" cy="1354217"/>
          </a:xfrm>
          <a:prstGeom prst="rect">
            <a:avLst/>
          </a:prstGeom>
        </p:spPr>
        <p:txBody>
          <a:bodyPr wrap="square" lIns="0" tIns="0" rIns="0" bIns="0" rtlCol="0" anchor="t">
            <a:spAutoFit/>
          </a:bodyPr>
          <a:lstStyle/>
          <a:p>
            <a:pPr algn="ctr"/>
            <a:r>
              <a:rPr lang="en-GB" sz="4400" b="1" dirty="0"/>
              <a:t>Explanation of the roles and responsibilities of managers in a contemporary business</a:t>
            </a:r>
            <a:endParaRPr lang="en-GB" sz="4400" dirty="0"/>
          </a:p>
        </p:txBody>
      </p:sp>
      <p:sp>
        <p:nvSpPr>
          <p:cNvPr id="5" name="Rectangle 4"/>
          <p:cNvSpPr/>
          <p:nvPr/>
        </p:nvSpPr>
        <p:spPr>
          <a:xfrm>
            <a:off x="781050" y="7734300"/>
            <a:ext cx="15925800" cy="1815882"/>
          </a:xfrm>
          <a:prstGeom prst="rect">
            <a:avLst/>
          </a:prstGeom>
        </p:spPr>
        <p:txBody>
          <a:bodyPr wrap="square">
            <a:spAutoFit/>
          </a:bodyPr>
          <a:lstStyle/>
          <a:p>
            <a:pPr marL="457200" lvl="0" indent="-457200" algn="just">
              <a:buFont typeface="Arial" panose="020B0604020202020204" pitchFamily="34" charset="0"/>
              <a:buChar char="•"/>
            </a:pPr>
            <a:r>
              <a:rPr lang="en-GB" sz="2800" dirty="0"/>
              <a:t>The manager's role at Reckitt Benckiser reflects a focus on coordination and controlling of activities to achieve long-term business targets. </a:t>
            </a:r>
          </a:p>
          <a:p>
            <a:pPr marL="457200" lvl="0" indent="-457200" algn="just">
              <a:buFont typeface="Arial" panose="020B0604020202020204" pitchFamily="34" charset="0"/>
              <a:buChar char="•"/>
            </a:pPr>
            <a:r>
              <a:rPr lang="en-GB" sz="2800" dirty="0"/>
              <a:t>It involves practices of employee management, retention and supplier relations management within its view. </a:t>
            </a:r>
          </a:p>
        </p:txBody>
      </p:sp>
      <p:pic>
        <p:nvPicPr>
          <p:cNvPr id="6" name="Picture 5"/>
          <p:cNvPicPr>
            <a:picLocks noChangeAspect="1"/>
          </p:cNvPicPr>
          <p:nvPr/>
        </p:nvPicPr>
        <p:blipFill>
          <a:blip r:embed="rId3"/>
          <a:stretch>
            <a:fillRect/>
          </a:stretch>
        </p:blipFill>
        <p:spPr>
          <a:xfrm>
            <a:off x="4038600" y="2396444"/>
            <a:ext cx="8391702" cy="5008660"/>
          </a:xfrm>
          <a:prstGeom prst="rect">
            <a:avLst/>
          </a:prstGeom>
          <a:ln>
            <a:solidFill>
              <a:schemeClr val="tx1"/>
            </a:solidFill>
          </a:ln>
        </p:spPr>
      </p:pic>
      <p:sp>
        <p:nvSpPr>
          <p:cNvPr id="7" name="AutoShape 2"/>
          <p:cNvSpPr/>
          <p:nvPr/>
        </p:nvSpPr>
        <p:spPr>
          <a:xfrm>
            <a:off x="0" y="2012611"/>
            <a:ext cx="18288000" cy="0"/>
          </a:xfrm>
          <a:prstGeom prst="line">
            <a:avLst/>
          </a:prstGeom>
          <a:ln w="57150" cap="rnd">
            <a:solidFill>
              <a:srgbClr val="7030A0"/>
            </a:solidFill>
            <a:prstDash val="solid"/>
            <a:headEnd type="none" w="sm" len="sm"/>
            <a:tailEnd type="none" w="sm" len="sm"/>
          </a:ln>
        </p:spPr>
      </p:sp>
      <p:sp>
        <p:nvSpPr>
          <p:cNvPr id="8" name="AutoShape 3"/>
          <p:cNvSpPr/>
          <p:nvPr/>
        </p:nvSpPr>
        <p:spPr>
          <a:xfrm>
            <a:off x="17245013" y="4"/>
            <a:ext cx="9525" cy="10287000"/>
          </a:xfrm>
          <a:prstGeom prst="line">
            <a:avLst/>
          </a:prstGeom>
          <a:ln w="57150" cap="rnd">
            <a:solidFill>
              <a:srgbClr val="7030A0"/>
            </a:solidFill>
            <a:prstDash val="solid"/>
            <a:headEnd type="none" w="sm" len="sm"/>
            <a:tailEnd type="none" w="sm" len="sm"/>
          </a:ln>
        </p:spPr>
      </p:sp>
    </p:spTree>
    <p:extLst>
      <p:ext uri="{BB962C8B-B14F-4D97-AF65-F5344CB8AC3E}">
        <p14:creationId xmlns:p14="http://schemas.microsoft.com/office/powerpoint/2010/main" val="38933477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p:nvPr/>
        </p:nvSpPr>
        <p:spPr>
          <a:xfrm>
            <a:off x="476250" y="329199"/>
            <a:ext cx="16230600" cy="1354217"/>
          </a:xfrm>
          <a:prstGeom prst="rect">
            <a:avLst/>
          </a:prstGeom>
        </p:spPr>
        <p:txBody>
          <a:bodyPr wrap="square" lIns="0" tIns="0" rIns="0" bIns="0" rtlCol="0" anchor="t">
            <a:spAutoFit/>
          </a:bodyPr>
          <a:lstStyle/>
          <a:p>
            <a:pPr algn="ctr"/>
            <a:r>
              <a:rPr lang="en-GB" sz="4400" b="1" dirty="0"/>
              <a:t>Discussion on the manner through which managers can be effective in each of the listed functions</a:t>
            </a:r>
            <a:endParaRPr lang="en-GB" sz="4400" dirty="0"/>
          </a:p>
        </p:txBody>
      </p:sp>
      <p:graphicFrame>
        <p:nvGraphicFramePr>
          <p:cNvPr id="6" name="Diagram 5"/>
          <p:cNvGraphicFramePr/>
          <p:nvPr>
            <p:extLst>
              <p:ext uri="{D42A27DB-BD31-4B8C-83A1-F6EECF244321}">
                <p14:modId xmlns:p14="http://schemas.microsoft.com/office/powerpoint/2010/main" val="1240384607"/>
              </p:ext>
            </p:extLst>
          </p:nvPr>
        </p:nvGraphicFramePr>
        <p:xfrm>
          <a:off x="1219200" y="2933700"/>
          <a:ext cx="15163800" cy="60960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AutoShape 2"/>
          <p:cNvSpPr/>
          <p:nvPr/>
        </p:nvSpPr>
        <p:spPr>
          <a:xfrm>
            <a:off x="0" y="2012611"/>
            <a:ext cx="18288000" cy="0"/>
          </a:xfrm>
          <a:prstGeom prst="line">
            <a:avLst/>
          </a:prstGeom>
          <a:ln w="57150" cap="rnd">
            <a:solidFill>
              <a:srgbClr val="7030A0"/>
            </a:solidFill>
            <a:prstDash val="solid"/>
            <a:headEnd type="none" w="sm" len="sm"/>
            <a:tailEnd type="none" w="sm" len="sm"/>
          </a:ln>
        </p:spPr>
      </p:sp>
      <p:sp>
        <p:nvSpPr>
          <p:cNvPr id="8" name="AutoShape 3"/>
          <p:cNvSpPr/>
          <p:nvPr/>
        </p:nvSpPr>
        <p:spPr>
          <a:xfrm>
            <a:off x="17245013" y="4"/>
            <a:ext cx="9525" cy="10287000"/>
          </a:xfrm>
          <a:prstGeom prst="line">
            <a:avLst/>
          </a:prstGeom>
          <a:ln w="57150" cap="rnd">
            <a:solidFill>
              <a:srgbClr val="7030A0"/>
            </a:solidFill>
            <a:prstDash val="solid"/>
            <a:headEnd type="none" w="sm" len="sm"/>
            <a:tailEnd type="none" w="sm" len="sm"/>
          </a:ln>
        </p:spPr>
      </p:sp>
    </p:spTree>
    <p:extLst>
      <p:ext uri="{BB962C8B-B14F-4D97-AF65-F5344CB8AC3E}">
        <p14:creationId xmlns:p14="http://schemas.microsoft.com/office/powerpoint/2010/main" val="27680255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p:nvPr/>
        </p:nvSpPr>
        <p:spPr>
          <a:xfrm>
            <a:off x="476250" y="329199"/>
            <a:ext cx="16230600" cy="1354217"/>
          </a:xfrm>
          <a:prstGeom prst="rect">
            <a:avLst/>
          </a:prstGeom>
        </p:spPr>
        <p:txBody>
          <a:bodyPr wrap="square" lIns="0" tIns="0" rIns="0" bIns="0" rtlCol="0" anchor="t">
            <a:spAutoFit/>
          </a:bodyPr>
          <a:lstStyle/>
          <a:p>
            <a:pPr algn="ctr"/>
            <a:r>
              <a:rPr lang="en-GB" sz="4400" b="1" dirty="0"/>
              <a:t>Discussion on the manner through which managers can be effective in each of the listed functions</a:t>
            </a:r>
            <a:endParaRPr lang="en-GB" sz="4400" dirty="0"/>
          </a:p>
        </p:txBody>
      </p:sp>
      <p:graphicFrame>
        <p:nvGraphicFramePr>
          <p:cNvPr id="6" name="Diagram 5"/>
          <p:cNvGraphicFramePr/>
          <p:nvPr>
            <p:extLst>
              <p:ext uri="{D42A27DB-BD31-4B8C-83A1-F6EECF244321}">
                <p14:modId xmlns:p14="http://schemas.microsoft.com/office/powerpoint/2010/main" val="1841532289"/>
              </p:ext>
            </p:extLst>
          </p:nvPr>
        </p:nvGraphicFramePr>
        <p:xfrm>
          <a:off x="1219200" y="3086100"/>
          <a:ext cx="14839950" cy="54101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AutoShape 2"/>
          <p:cNvSpPr/>
          <p:nvPr/>
        </p:nvSpPr>
        <p:spPr>
          <a:xfrm>
            <a:off x="0" y="2012611"/>
            <a:ext cx="18288000" cy="0"/>
          </a:xfrm>
          <a:prstGeom prst="line">
            <a:avLst/>
          </a:prstGeom>
          <a:ln w="57150" cap="rnd">
            <a:solidFill>
              <a:srgbClr val="7030A0"/>
            </a:solidFill>
            <a:prstDash val="solid"/>
            <a:headEnd type="none" w="sm" len="sm"/>
            <a:tailEnd type="none" w="sm" len="sm"/>
          </a:ln>
        </p:spPr>
      </p:sp>
      <p:sp>
        <p:nvSpPr>
          <p:cNvPr id="8" name="AutoShape 3"/>
          <p:cNvSpPr/>
          <p:nvPr/>
        </p:nvSpPr>
        <p:spPr>
          <a:xfrm>
            <a:off x="17245013" y="4"/>
            <a:ext cx="9525" cy="10287000"/>
          </a:xfrm>
          <a:prstGeom prst="line">
            <a:avLst/>
          </a:prstGeom>
          <a:ln w="57150" cap="rnd">
            <a:solidFill>
              <a:srgbClr val="7030A0"/>
            </a:solidFill>
            <a:prstDash val="solid"/>
            <a:headEnd type="none" w="sm" len="sm"/>
            <a:tailEnd type="none" w="sm" len="sm"/>
          </a:ln>
        </p:spPr>
      </p:sp>
    </p:spTree>
    <p:extLst>
      <p:ext uri="{BB962C8B-B14F-4D97-AF65-F5344CB8AC3E}">
        <p14:creationId xmlns:p14="http://schemas.microsoft.com/office/powerpoint/2010/main" val="20018757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p:nvPr/>
        </p:nvSpPr>
        <p:spPr>
          <a:xfrm>
            <a:off x="476250" y="329199"/>
            <a:ext cx="16230600" cy="1354217"/>
          </a:xfrm>
          <a:prstGeom prst="rect">
            <a:avLst/>
          </a:prstGeom>
        </p:spPr>
        <p:txBody>
          <a:bodyPr wrap="square" lIns="0" tIns="0" rIns="0" bIns="0" rtlCol="0" anchor="t">
            <a:spAutoFit/>
          </a:bodyPr>
          <a:lstStyle/>
          <a:p>
            <a:pPr algn="ctr"/>
            <a:r>
              <a:rPr lang="en-GB" sz="4400" b="1" dirty="0"/>
              <a:t>Discussion on the manner through which managers can be effective in each of the listed functions</a:t>
            </a:r>
            <a:endParaRPr lang="en-GB" sz="4400" dirty="0"/>
          </a:p>
        </p:txBody>
      </p:sp>
      <p:graphicFrame>
        <p:nvGraphicFramePr>
          <p:cNvPr id="6" name="Diagram 5"/>
          <p:cNvGraphicFramePr/>
          <p:nvPr>
            <p:extLst>
              <p:ext uri="{D42A27DB-BD31-4B8C-83A1-F6EECF244321}">
                <p14:modId xmlns:p14="http://schemas.microsoft.com/office/powerpoint/2010/main" val="199707937"/>
              </p:ext>
            </p:extLst>
          </p:nvPr>
        </p:nvGraphicFramePr>
        <p:xfrm>
          <a:off x="838200" y="2781300"/>
          <a:ext cx="15544800" cy="65532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AutoShape 2"/>
          <p:cNvSpPr/>
          <p:nvPr/>
        </p:nvSpPr>
        <p:spPr>
          <a:xfrm>
            <a:off x="0" y="2012611"/>
            <a:ext cx="18288000" cy="0"/>
          </a:xfrm>
          <a:prstGeom prst="line">
            <a:avLst/>
          </a:prstGeom>
          <a:ln w="57150" cap="rnd">
            <a:solidFill>
              <a:srgbClr val="7030A0"/>
            </a:solidFill>
            <a:prstDash val="solid"/>
            <a:headEnd type="none" w="sm" len="sm"/>
            <a:tailEnd type="none" w="sm" len="sm"/>
          </a:ln>
        </p:spPr>
      </p:sp>
      <p:sp>
        <p:nvSpPr>
          <p:cNvPr id="8" name="AutoShape 3"/>
          <p:cNvSpPr/>
          <p:nvPr/>
        </p:nvSpPr>
        <p:spPr>
          <a:xfrm>
            <a:off x="17245013" y="4"/>
            <a:ext cx="9525" cy="10287000"/>
          </a:xfrm>
          <a:prstGeom prst="line">
            <a:avLst/>
          </a:prstGeom>
          <a:ln w="57150" cap="rnd">
            <a:solidFill>
              <a:srgbClr val="7030A0"/>
            </a:solidFill>
            <a:prstDash val="solid"/>
            <a:headEnd type="none" w="sm" len="sm"/>
            <a:tailEnd type="none" w="sm" len="sm"/>
          </a:ln>
        </p:spPr>
      </p:sp>
    </p:spTree>
    <p:extLst>
      <p:ext uri="{BB962C8B-B14F-4D97-AF65-F5344CB8AC3E}">
        <p14:creationId xmlns:p14="http://schemas.microsoft.com/office/powerpoint/2010/main" val="36476594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p:nvPr/>
        </p:nvSpPr>
        <p:spPr>
          <a:xfrm>
            <a:off x="476250" y="329199"/>
            <a:ext cx="16230600" cy="1354217"/>
          </a:xfrm>
          <a:prstGeom prst="rect">
            <a:avLst/>
          </a:prstGeom>
        </p:spPr>
        <p:txBody>
          <a:bodyPr wrap="square" lIns="0" tIns="0" rIns="0" bIns="0" rtlCol="0" anchor="t">
            <a:spAutoFit/>
          </a:bodyPr>
          <a:lstStyle/>
          <a:p>
            <a:pPr algn="ctr"/>
            <a:r>
              <a:rPr lang="en-GB" sz="4400" b="1" dirty="0"/>
              <a:t>Role of the functions in helping organisations achieve their goals</a:t>
            </a:r>
            <a:endParaRPr lang="en-GB" sz="4400" dirty="0"/>
          </a:p>
        </p:txBody>
      </p:sp>
      <p:graphicFrame>
        <p:nvGraphicFramePr>
          <p:cNvPr id="6" name="Diagram 5"/>
          <p:cNvGraphicFramePr/>
          <p:nvPr>
            <p:extLst>
              <p:ext uri="{D42A27DB-BD31-4B8C-83A1-F6EECF244321}">
                <p14:modId xmlns:p14="http://schemas.microsoft.com/office/powerpoint/2010/main" val="526861817"/>
              </p:ext>
            </p:extLst>
          </p:nvPr>
        </p:nvGraphicFramePr>
        <p:xfrm>
          <a:off x="1066800" y="2781300"/>
          <a:ext cx="15392400" cy="61721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AutoShape 2"/>
          <p:cNvSpPr/>
          <p:nvPr/>
        </p:nvSpPr>
        <p:spPr>
          <a:xfrm>
            <a:off x="0" y="2012611"/>
            <a:ext cx="18288000" cy="0"/>
          </a:xfrm>
          <a:prstGeom prst="line">
            <a:avLst/>
          </a:prstGeom>
          <a:ln w="57150" cap="rnd">
            <a:solidFill>
              <a:srgbClr val="7030A0"/>
            </a:solidFill>
            <a:prstDash val="solid"/>
            <a:headEnd type="none" w="sm" len="sm"/>
            <a:tailEnd type="none" w="sm" len="sm"/>
          </a:ln>
        </p:spPr>
      </p:sp>
      <p:sp>
        <p:nvSpPr>
          <p:cNvPr id="8" name="AutoShape 3"/>
          <p:cNvSpPr/>
          <p:nvPr/>
        </p:nvSpPr>
        <p:spPr>
          <a:xfrm>
            <a:off x="17245013" y="4"/>
            <a:ext cx="9525" cy="10287000"/>
          </a:xfrm>
          <a:prstGeom prst="line">
            <a:avLst/>
          </a:prstGeom>
          <a:ln w="57150" cap="rnd">
            <a:solidFill>
              <a:srgbClr val="7030A0"/>
            </a:solidFill>
            <a:prstDash val="solid"/>
            <a:headEnd type="none" w="sm" len="sm"/>
            <a:tailEnd type="none" w="sm" len="sm"/>
          </a:ln>
        </p:spPr>
      </p:sp>
    </p:spTree>
    <p:extLst>
      <p:ext uri="{BB962C8B-B14F-4D97-AF65-F5344CB8AC3E}">
        <p14:creationId xmlns:p14="http://schemas.microsoft.com/office/powerpoint/2010/main" val="27560180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p:nvPr/>
        </p:nvSpPr>
        <p:spPr>
          <a:xfrm>
            <a:off x="476250" y="329199"/>
            <a:ext cx="16230600" cy="1354217"/>
          </a:xfrm>
          <a:prstGeom prst="rect">
            <a:avLst/>
          </a:prstGeom>
        </p:spPr>
        <p:txBody>
          <a:bodyPr wrap="square" lIns="0" tIns="0" rIns="0" bIns="0" rtlCol="0" anchor="t">
            <a:spAutoFit/>
          </a:bodyPr>
          <a:lstStyle/>
          <a:p>
            <a:pPr algn="ctr"/>
            <a:r>
              <a:rPr lang="en-GB" sz="4400" b="1" dirty="0"/>
              <a:t>Role of the functions in helping organisations achieve their goals</a:t>
            </a:r>
            <a:endParaRPr lang="en-GB" sz="4400" dirty="0"/>
          </a:p>
        </p:txBody>
      </p:sp>
      <p:graphicFrame>
        <p:nvGraphicFramePr>
          <p:cNvPr id="6" name="Diagram 5"/>
          <p:cNvGraphicFramePr/>
          <p:nvPr>
            <p:extLst>
              <p:ext uri="{D42A27DB-BD31-4B8C-83A1-F6EECF244321}">
                <p14:modId xmlns:p14="http://schemas.microsoft.com/office/powerpoint/2010/main" val="3952364320"/>
              </p:ext>
            </p:extLst>
          </p:nvPr>
        </p:nvGraphicFramePr>
        <p:xfrm>
          <a:off x="838200" y="3009901"/>
          <a:ext cx="15621000" cy="6324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AutoShape 2"/>
          <p:cNvSpPr/>
          <p:nvPr/>
        </p:nvSpPr>
        <p:spPr>
          <a:xfrm>
            <a:off x="0" y="2012611"/>
            <a:ext cx="18288000" cy="0"/>
          </a:xfrm>
          <a:prstGeom prst="line">
            <a:avLst/>
          </a:prstGeom>
          <a:ln w="57150" cap="rnd">
            <a:solidFill>
              <a:srgbClr val="7030A0"/>
            </a:solidFill>
            <a:prstDash val="solid"/>
            <a:headEnd type="none" w="sm" len="sm"/>
            <a:tailEnd type="none" w="sm" len="sm"/>
          </a:ln>
        </p:spPr>
      </p:sp>
      <p:sp>
        <p:nvSpPr>
          <p:cNvPr id="8" name="AutoShape 3"/>
          <p:cNvSpPr/>
          <p:nvPr/>
        </p:nvSpPr>
        <p:spPr>
          <a:xfrm>
            <a:off x="17245013" y="4"/>
            <a:ext cx="9525" cy="10287000"/>
          </a:xfrm>
          <a:prstGeom prst="line">
            <a:avLst/>
          </a:prstGeom>
          <a:ln w="57150" cap="rnd">
            <a:solidFill>
              <a:srgbClr val="7030A0"/>
            </a:solidFill>
            <a:prstDash val="solid"/>
            <a:headEnd type="none" w="sm" len="sm"/>
            <a:tailEnd type="none" w="sm" len="sm"/>
          </a:ln>
        </p:spPr>
      </p:sp>
    </p:spTree>
    <p:extLst>
      <p:ext uri="{BB962C8B-B14F-4D97-AF65-F5344CB8AC3E}">
        <p14:creationId xmlns:p14="http://schemas.microsoft.com/office/powerpoint/2010/main" val="2774033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p:nvPr/>
        </p:nvSpPr>
        <p:spPr>
          <a:xfrm>
            <a:off x="476250" y="329199"/>
            <a:ext cx="16230600" cy="1354217"/>
          </a:xfrm>
          <a:prstGeom prst="rect">
            <a:avLst/>
          </a:prstGeom>
        </p:spPr>
        <p:txBody>
          <a:bodyPr wrap="square" lIns="0" tIns="0" rIns="0" bIns="0" rtlCol="0" anchor="t">
            <a:spAutoFit/>
          </a:bodyPr>
          <a:lstStyle/>
          <a:p>
            <a:pPr algn="ctr"/>
            <a:r>
              <a:rPr lang="en-GB" sz="4400" b="1" dirty="0"/>
              <a:t>Role of the functions in helping organisations achieve their goals</a:t>
            </a:r>
            <a:endParaRPr lang="en-GB" sz="4400" dirty="0"/>
          </a:p>
        </p:txBody>
      </p:sp>
      <p:graphicFrame>
        <p:nvGraphicFramePr>
          <p:cNvPr id="6" name="Diagram 5"/>
          <p:cNvGraphicFramePr/>
          <p:nvPr>
            <p:extLst>
              <p:ext uri="{D42A27DB-BD31-4B8C-83A1-F6EECF244321}">
                <p14:modId xmlns:p14="http://schemas.microsoft.com/office/powerpoint/2010/main" val="1730107565"/>
              </p:ext>
            </p:extLst>
          </p:nvPr>
        </p:nvGraphicFramePr>
        <p:xfrm>
          <a:off x="914400" y="3162301"/>
          <a:ext cx="15468600" cy="5715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AutoShape 2"/>
          <p:cNvSpPr/>
          <p:nvPr/>
        </p:nvSpPr>
        <p:spPr>
          <a:xfrm>
            <a:off x="0" y="2012611"/>
            <a:ext cx="18288000" cy="0"/>
          </a:xfrm>
          <a:prstGeom prst="line">
            <a:avLst/>
          </a:prstGeom>
          <a:ln w="57150" cap="rnd">
            <a:solidFill>
              <a:srgbClr val="7030A0"/>
            </a:solidFill>
            <a:prstDash val="solid"/>
            <a:headEnd type="none" w="sm" len="sm"/>
            <a:tailEnd type="none" w="sm" len="sm"/>
          </a:ln>
        </p:spPr>
      </p:sp>
      <p:sp>
        <p:nvSpPr>
          <p:cNvPr id="8" name="AutoShape 3"/>
          <p:cNvSpPr/>
          <p:nvPr/>
        </p:nvSpPr>
        <p:spPr>
          <a:xfrm>
            <a:off x="17245013" y="4"/>
            <a:ext cx="9525" cy="10287000"/>
          </a:xfrm>
          <a:prstGeom prst="line">
            <a:avLst/>
          </a:prstGeom>
          <a:ln w="57150" cap="rnd">
            <a:solidFill>
              <a:srgbClr val="7030A0"/>
            </a:solidFill>
            <a:prstDash val="solid"/>
            <a:headEnd type="none" w="sm" len="sm"/>
            <a:tailEnd type="none" w="sm" len="sm"/>
          </a:ln>
        </p:spPr>
      </p:sp>
    </p:spTree>
    <p:extLst>
      <p:ext uri="{BB962C8B-B14F-4D97-AF65-F5344CB8AC3E}">
        <p14:creationId xmlns:p14="http://schemas.microsoft.com/office/powerpoint/2010/main" val="25955118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p:nvPr/>
        </p:nvSpPr>
        <p:spPr>
          <a:xfrm>
            <a:off x="476250" y="329199"/>
            <a:ext cx="16230600" cy="1354217"/>
          </a:xfrm>
          <a:prstGeom prst="rect">
            <a:avLst/>
          </a:prstGeom>
        </p:spPr>
        <p:txBody>
          <a:bodyPr wrap="square" lIns="0" tIns="0" rIns="0" bIns="0" rtlCol="0" anchor="t">
            <a:spAutoFit/>
          </a:bodyPr>
          <a:lstStyle/>
          <a:p>
            <a:pPr algn="ctr"/>
            <a:r>
              <a:rPr lang="en-GB" sz="4400" b="1" dirty="0"/>
              <a:t>Suggesting essential managerial skills that are relevant in today’s business environment</a:t>
            </a:r>
            <a:endParaRPr lang="en-GB" sz="4400" dirty="0"/>
          </a:p>
        </p:txBody>
      </p:sp>
      <p:graphicFrame>
        <p:nvGraphicFramePr>
          <p:cNvPr id="6" name="Diagram 5"/>
          <p:cNvGraphicFramePr/>
          <p:nvPr>
            <p:extLst>
              <p:ext uri="{D42A27DB-BD31-4B8C-83A1-F6EECF244321}">
                <p14:modId xmlns:p14="http://schemas.microsoft.com/office/powerpoint/2010/main" val="1170925653"/>
              </p:ext>
            </p:extLst>
          </p:nvPr>
        </p:nvGraphicFramePr>
        <p:xfrm>
          <a:off x="476250" y="2857501"/>
          <a:ext cx="16516350" cy="6096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AutoShape 2"/>
          <p:cNvSpPr/>
          <p:nvPr/>
        </p:nvSpPr>
        <p:spPr>
          <a:xfrm>
            <a:off x="0" y="2012611"/>
            <a:ext cx="18288000" cy="0"/>
          </a:xfrm>
          <a:prstGeom prst="line">
            <a:avLst/>
          </a:prstGeom>
          <a:ln w="57150" cap="rnd">
            <a:solidFill>
              <a:srgbClr val="7030A0"/>
            </a:solidFill>
            <a:prstDash val="solid"/>
            <a:headEnd type="none" w="sm" len="sm"/>
            <a:tailEnd type="none" w="sm" len="sm"/>
          </a:ln>
        </p:spPr>
      </p:sp>
      <p:sp>
        <p:nvSpPr>
          <p:cNvPr id="8" name="AutoShape 3"/>
          <p:cNvSpPr/>
          <p:nvPr/>
        </p:nvSpPr>
        <p:spPr>
          <a:xfrm>
            <a:off x="17245013" y="4"/>
            <a:ext cx="9525" cy="10287000"/>
          </a:xfrm>
          <a:prstGeom prst="line">
            <a:avLst/>
          </a:prstGeom>
          <a:ln w="57150" cap="rnd">
            <a:solidFill>
              <a:srgbClr val="7030A0"/>
            </a:solidFill>
            <a:prstDash val="solid"/>
            <a:headEnd type="none" w="sm" len="sm"/>
            <a:tailEnd type="none" w="sm" len="sm"/>
          </a:ln>
        </p:spPr>
      </p:sp>
    </p:spTree>
    <p:extLst>
      <p:ext uri="{BB962C8B-B14F-4D97-AF65-F5344CB8AC3E}">
        <p14:creationId xmlns:p14="http://schemas.microsoft.com/office/powerpoint/2010/main" val="16318088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p:nvPr/>
        </p:nvSpPr>
        <p:spPr>
          <a:xfrm>
            <a:off x="476250" y="329199"/>
            <a:ext cx="16230600" cy="1354217"/>
          </a:xfrm>
          <a:prstGeom prst="rect">
            <a:avLst/>
          </a:prstGeom>
        </p:spPr>
        <p:txBody>
          <a:bodyPr wrap="square" lIns="0" tIns="0" rIns="0" bIns="0" rtlCol="0" anchor="t">
            <a:spAutoFit/>
          </a:bodyPr>
          <a:lstStyle/>
          <a:p>
            <a:pPr algn="ctr"/>
            <a:r>
              <a:rPr lang="en-GB" sz="4400" b="1" dirty="0"/>
              <a:t>Suggesting essential managerial skills that are relevant in today’s business environment</a:t>
            </a:r>
            <a:endParaRPr lang="en-GB" sz="4400" dirty="0"/>
          </a:p>
        </p:txBody>
      </p:sp>
      <p:graphicFrame>
        <p:nvGraphicFramePr>
          <p:cNvPr id="6" name="Diagram 5"/>
          <p:cNvGraphicFramePr/>
          <p:nvPr>
            <p:extLst>
              <p:ext uri="{D42A27DB-BD31-4B8C-83A1-F6EECF244321}">
                <p14:modId xmlns:p14="http://schemas.microsoft.com/office/powerpoint/2010/main" val="2310680212"/>
              </p:ext>
            </p:extLst>
          </p:nvPr>
        </p:nvGraphicFramePr>
        <p:xfrm>
          <a:off x="762000" y="3009901"/>
          <a:ext cx="15944850" cy="5943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AutoShape 2"/>
          <p:cNvSpPr/>
          <p:nvPr/>
        </p:nvSpPr>
        <p:spPr>
          <a:xfrm>
            <a:off x="0" y="2012611"/>
            <a:ext cx="18288000" cy="0"/>
          </a:xfrm>
          <a:prstGeom prst="line">
            <a:avLst/>
          </a:prstGeom>
          <a:ln w="57150" cap="rnd">
            <a:solidFill>
              <a:srgbClr val="7030A0"/>
            </a:solidFill>
            <a:prstDash val="solid"/>
            <a:headEnd type="none" w="sm" len="sm"/>
            <a:tailEnd type="none" w="sm" len="sm"/>
          </a:ln>
        </p:spPr>
      </p:sp>
      <p:sp>
        <p:nvSpPr>
          <p:cNvPr id="8" name="AutoShape 3"/>
          <p:cNvSpPr/>
          <p:nvPr/>
        </p:nvSpPr>
        <p:spPr>
          <a:xfrm>
            <a:off x="17245013" y="4"/>
            <a:ext cx="9525" cy="10287000"/>
          </a:xfrm>
          <a:prstGeom prst="line">
            <a:avLst/>
          </a:prstGeom>
          <a:ln w="57150" cap="rnd">
            <a:solidFill>
              <a:srgbClr val="7030A0"/>
            </a:solidFill>
            <a:prstDash val="solid"/>
            <a:headEnd type="none" w="sm" len="sm"/>
            <a:tailEnd type="none" w="sm" len="sm"/>
          </a:ln>
        </p:spPr>
      </p:sp>
    </p:spTree>
    <p:extLst>
      <p:ext uri="{BB962C8B-B14F-4D97-AF65-F5344CB8AC3E}">
        <p14:creationId xmlns:p14="http://schemas.microsoft.com/office/powerpoint/2010/main" val="7466539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p:nvPr/>
        </p:nvSpPr>
        <p:spPr>
          <a:xfrm>
            <a:off x="516732" y="705854"/>
            <a:ext cx="16230600" cy="677108"/>
          </a:xfrm>
          <a:prstGeom prst="rect">
            <a:avLst/>
          </a:prstGeom>
        </p:spPr>
        <p:txBody>
          <a:bodyPr wrap="square" lIns="0" tIns="0" rIns="0" bIns="0" rtlCol="0" anchor="t">
            <a:spAutoFit/>
          </a:bodyPr>
          <a:lstStyle/>
          <a:p>
            <a:pPr algn="ctr"/>
            <a:r>
              <a:rPr lang="en-GB" sz="4400" b="1" dirty="0"/>
              <a:t>Conclusion </a:t>
            </a:r>
            <a:endParaRPr lang="en-GB" sz="4400" dirty="0"/>
          </a:p>
        </p:txBody>
      </p:sp>
      <p:graphicFrame>
        <p:nvGraphicFramePr>
          <p:cNvPr id="6" name="Diagram 5"/>
          <p:cNvGraphicFramePr/>
          <p:nvPr>
            <p:extLst>
              <p:ext uri="{D42A27DB-BD31-4B8C-83A1-F6EECF244321}">
                <p14:modId xmlns:p14="http://schemas.microsoft.com/office/powerpoint/2010/main" val="2023468111"/>
              </p:ext>
            </p:extLst>
          </p:nvPr>
        </p:nvGraphicFramePr>
        <p:xfrm>
          <a:off x="1066800" y="2705101"/>
          <a:ext cx="15392400" cy="6553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AutoShape 2"/>
          <p:cNvSpPr/>
          <p:nvPr/>
        </p:nvSpPr>
        <p:spPr>
          <a:xfrm>
            <a:off x="0" y="2012611"/>
            <a:ext cx="18288000" cy="0"/>
          </a:xfrm>
          <a:prstGeom prst="line">
            <a:avLst/>
          </a:prstGeom>
          <a:ln w="57150" cap="rnd">
            <a:solidFill>
              <a:srgbClr val="7030A0"/>
            </a:solidFill>
            <a:prstDash val="solid"/>
            <a:headEnd type="none" w="sm" len="sm"/>
            <a:tailEnd type="none" w="sm" len="sm"/>
          </a:ln>
        </p:spPr>
      </p:sp>
      <p:sp>
        <p:nvSpPr>
          <p:cNvPr id="8" name="AutoShape 3"/>
          <p:cNvSpPr/>
          <p:nvPr/>
        </p:nvSpPr>
        <p:spPr>
          <a:xfrm>
            <a:off x="17245013" y="4"/>
            <a:ext cx="9525" cy="10287000"/>
          </a:xfrm>
          <a:prstGeom prst="line">
            <a:avLst/>
          </a:prstGeom>
          <a:ln w="57150" cap="rnd">
            <a:solidFill>
              <a:srgbClr val="7030A0"/>
            </a:solidFill>
            <a:prstDash val="solid"/>
            <a:headEnd type="none" w="sm" len="sm"/>
            <a:tailEnd type="none" w="sm" len="sm"/>
          </a:ln>
        </p:spPr>
      </p:sp>
    </p:spTree>
    <p:extLst>
      <p:ext uri="{BB962C8B-B14F-4D97-AF65-F5344CB8AC3E}">
        <p14:creationId xmlns:p14="http://schemas.microsoft.com/office/powerpoint/2010/main" val="24023533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0" y="2012611"/>
            <a:ext cx="18288000" cy="0"/>
          </a:xfrm>
          <a:prstGeom prst="line">
            <a:avLst/>
          </a:prstGeom>
          <a:ln w="57150">
            <a:solidFill>
              <a:srgbClr val="7030A0"/>
            </a:solidFill>
            <a:headEnd type="none" w="sm" len="sm"/>
            <a:tailEnd type="none" w="sm" len="sm"/>
          </a:ln>
        </p:spPr>
        <p:style>
          <a:lnRef idx="3">
            <a:schemeClr val="dk1"/>
          </a:lnRef>
          <a:fillRef idx="0">
            <a:schemeClr val="dk1"/>
          </a:fillRef>
          <a:effectRef idx="2">
            <a:schemeClr val="dk1"/>
          </a:effectRef>
          <a:fontRef idx="minor">
            <a:schemeClr val="tx1"/>
          </a:fontRef>
        </p:style>
      </p:sp>
      <p:sp>
        <p:nvSpPr>
          <p:cNvPr id="3" name="AutoShape 3"/>
          <p:cNvSpPr/>
          <p:nvPr/>
        </p:nvSpPr>
        <p:spPr>
          <a:xfrm>
            <a:off x="17245013" y="4"/>
            <a:ext cx="9525" cy="10287000"/>
          </a:xfrm>
          <a:prstGeom prst="line">
            <a:avLst/>
          </a:prstGeom>
          <a:ln w="57150" cap="rnd">
            <a:solidFill>
              <a:srgbClr val="7030A0"/>
            </a:solidFill>
            <a:prstDash val="solid"/>
            <a:headEnd type="none" w="sm" len="sm"/>
            <a:tailEnd type="none" w="sm" len="sm"/>
          </a:ln>
        </p:spPr>
      </p:sp>
      <p:sp>
        <p:nvSpPr>
          <p:cNvPr id="4" name="TextBox 4"/>
          <p:cNvSpPr txBox="1"/>
          <p:nvPr/>
        </p:nvSpPr>
        <p:spPr>
          <a:xfrm>
            <a:off x="507207" y="1025358"/>
            <a:ext cx="16230600" cy="677108"/>
          </a:xfrm>
          <a:prstGeom prst="rect">
            <a:avLst/>
          </a:prstGeom>
        </p:spPr>
        <p:txBody>
          <a:bodyPr wrap="square" lIns="0" tIns="0" rIns="0" bIns="0" rtlCol="0" anchor="t">
            <a:spAutoFit/>
          </a:bodyPr>
          <a:lstStyle/>
          <a:p>
            <a:pPr algn="ctr"/>
            <a:r>
              <a:rPr lang="en-GB" sz="4400" b="1" dirty="0"/>
              <a:t>Reference list </a:t>
            </a:r>
            <a:endParaRPr lang="en-GB" sz="4400" dirty="0"/>
          </a:p>
        </p:txBody>
      </p:sp>
      <p:sp>
        <p:nvSpPr>
          <p:cNvPr id="6" name="Rectangle 5"/>
          <p:cNvSpPr/>
          <p:nvPr/>
        </p:nvSpPr>
        <p:spPr>
          <a:xfrm>
            <a:off x="507207" y="2661311"/>
            <a:ext cx="16230600" cy="6817251"/>
          </a:xfrm>
          <a:prstGeom prst="rect">
            <a:avLst/>
          </a:prstGeom>
        </p:spPr>
        <p:txBody>
          <a:bodyPr wrap="square">
            <a:spAutoFit/>
          </a:bodyPr>
          <a:lstStyle/>
          <a:p>
            <a:pPr marL="285750" indent="-285750" algn="just">
              <a:buFont typeface="Arial" panose="020B0604020202020204" pitchFamily="34" charset="0"/>
              <a:buChar char="•"/>
            </a:pPr>
            <a:r>
              <a:rPr lang="en-GB" sz="2300" dirty="0" err="1">
                <a:latin typeface="Arial" panose="020B0604020202020204" pitchFamily="34" charset="0"/>
                <a:ea typeface="Arial" panose="020B0604020202020204" pitchFamily="34" charset="0"/>
              </a:rPr>
              <a:t>Amanawa</a:t>
            </a:r>
            <a:r>
              <a:rPr lang="en-GB" sz="2300" dirty="0">
                <a:latin typeface="Arial" panose="020B0604020202020204" pitchFamily="34" charset="0"/>
                <a:ea typeface="Arial" panose="020B0604020202020204" pitchFamily="34" charset="0"/>
              </a:rPr>
              <a:t>, D.E. and </a:t>
            </a:r>
            <a:r>
              <a:rPr lang="en-GB" sz="2300" dirty="0" err="1">
                <a:latin typeface="Arial" panose="020B0604020202020204" pitchFamily="34" charset="0"/>
                <a:ea typeface="Arial" panose="020B0604020202020204" pitchFamily="34" charset="0"/>
              </a:rPr>
              <a:t>Adedeji</a:t>
            </a:r>
            <a:r>
              <a:rPr lang="en-GB" sz="2300" dirty="0">
                <a:latin typeface="Arial" panose="020B0604020202020204" pitchFamily="34" charset="0"/>
                <a:ea typeface="Arial" panose="020B0604020202020204" pitchFamily="34" charset="0"/>
              </a:rPr>
              <a:t>, B., (2022) ‘An introduction to management concepts’, </a:t>
            </a:r>
            <a:r>
              <a:rPr lang="en-GB" sz="2300" i="1" dirty="0">
                <a:latin typeface="Arial" panose="020B0604020202020204" pitchFamily="34" charset="0"/>
                <a:ea typeface="Arial" panose="020B0604020202020204" pitchFamily="34" charset="0"/>
              </a:rPr>
              <a:t>International Journal of Academic Management Science Research</a:t>
            </a:r>
            <a:r>
              <a:rPr lang="en-GB" sz="2300" dirty="0">
                <a:latin typeface="Arial" panose="020B0604020202020204" pitchFamily="34" charset="0"/>
                <a:ea typeface="Arial" panose="020B0604020202020204" pitchFamily="34" charset="0"/>
              </a:rPr>
              <a:t>, </a:t>
            </a:r>
            <a:r>
              <a:rPr lang="en-GB" sz="2300" i="1" dirty="0">
                <a:latin typeface="Arial" panose="020B0604020202020204" pitchFamily="34" charset="0"/>
                <a:ea typeface="Arial" panose="020B0604020202020204" pitchFamily="34" charset="0"/>
              </a:rPr>
              <a:t>6</a:t>
            </a:r>
            <a:r>
              <a:rPr lang="en-GB" sz="2300" dirty="0">
                <a:latin typeface="Arial" panose="020B0604020202020204" pitchFamily="34" charset="0"/>
                <a:ea typeface="Arial" panose="020B0604020202020204" pitchFamily="34" charset="0"/>
              </a:rPr>
              <a:t>(6), pp.1-16.</a:t>
            </a:r>
            <a:r>
              <a:rPr lang="en-GB" sz="2300" u="sng" dirty="0">
                <a:solidFill>
                  <a:srgbClr val="0000FF"/>
                </a:solidFill>
                <a:latin typeface="Arial" panose="020B0604020202020204" pitchFamily="34" charset="0"/>
                <a:ea typeface="Arial" panose="020B0604020202020204" pitchFamily="34" charset="0"/>
                <a:hlinkClick r:id="rId3"/>
              </a:rPr>
              <a:t>https://www.researchgate.net/profile/David_Amanawa/publication/361697914_An_Introduction_to_Management_Concepts/links/62c02645894d625717c12408/An-Introduction-to-Management-Concepts.pdf</a:t>
            </a:r>
            <a:endParaRPr lang="en-GB" sz="2300" dirty="0">
              <a:latin typeface="Arial" panose="020B0604020202020204" pitchFamily="34" charset="0"/>
              <a:ea typeface="Arial" panose="020B0604020202020204" pitchFamily="34" charset="0"/>
            </a:endParaRPr>
          </a:p>
          <a:p>
            <a:pPr marL="285750" indent="-285750" algn="just">
              <a:buFont typeface="Arial" panose="020B0604020202020204" pitchFamily="34" charset="0"/>
              <a:buChar char="•"/>
            </a:pPr>
            <a:r>
              <a:rPr lang="en-GB" sz="2300" dirty="0">
                <a:latin typeface="Arial" panose="020B0604020202020204" pitchFamily="34" charset="0"/>
                <a:ea typeface="Arial" panose="020B0604020202020204" pitchFamily="34" charset="0"/>
              </a:rPr>
              <a:t>Armstrong, M. and Taylor, S., (2023) </a:t>
            </a:r>
            <a:r>
              <a:rPr lang="en-GB" sz="2300" i="1" dirty="0">
                <a:latin typeface="Arial" panose="020B0604020202020204" pitchFamily="34" charset="0"/>
                <a:ea typeface="Arial" panose="020B0604020202020204" pitchFamily="34" charset="0"/>
              </a:rPr>
              <a:t>Armstrong's handbook of human resource management practice: A guide to the theory and practice of people management</a:t>
            </a:r>
            <a:r>
              <a:rPr lang="en-GB" sz="2300" dirty="0">
                <a:latin typeface="Arial" panose="020B0604020202020204" pitchFamily="34" charset="0"/>
                <a:ea typeface="Arial" panose="020B0604020202020204" pitchFamily="34" charset="0"/>
              </a:rPr>
              <a:t>. </a:t>
            </a:r>
            <a:r>
              <a:rPr lang="en-GB" sz="2300" dirty="0" err="1">
                <a:latin typeface="Arial" panose="020B0604020202020204" pitchFamily="34" charset="0"/>
                <a:ea typeface="Arial" panose="020B0604020202020204" pitchFamily="34" charset="0"/>
              </a:rPr>
              <a:t>Kogan</a:t>
            </a:r>
            <a:r>
              <a:rPr lang="en-GB" sz="2300" dirty="0">
                <a:latin typeface="Arial" panose="020B0604020202020204" pitchFamily="34" charset="0"/>
                <a:ea typeface="Arial" panose="020B0604020202020204" pitchFamily="34" charset="0"/>
              </a:rPr>
              <a:t> Page Publishers.</a:t>
            </a:r>
          </a:p>
          <a:p>
            <a:pPr marL="285750" indent="-285750" algn="just">
              <a:buFont typeface="Arial" panose="020B0604020202020204" pitchFamily="34" charset="0"/>
              <a:buChar char="•"/>
            </a:pPr>
            <a:r>
              <a:rPr lang="en-GB" sz="2300" dirty="0">
                <a:latin typeface="Arial" panose="020B0604020202020204" pitchFamily="34" charset="0"/>
                <a:ea typeface="Arial" panose="020B0604020202020204" pitchFamily="34" charset="0"/>
              </a:rPr>
              <a:t>Berber, A., Harding, N. and Mughal, F., (2022) ‘Instrumentality and influence of Fayol’s doctrine: history, politics and emotions in two post-war settings’, </a:t>
            </a:r>
            <a:r>
              <a:rPr lang="en-GB" sz="2300" i="1" dirty="0">
                <a:latin typeface="Arial" panose="020B0604020202020204" pitchFamily="34" charset="0"/>
                <a:ea typeface="Arial" panose="020B0604020202020204" pitchFamily="34" charset="0"/>
              </a:rPr>
              <a:t>Business History</a:t>
            </a:r>
            <a:r>
              <a:rPr lang="en-GB" sz="2300" dirty="0">
                <a:latin typeface="Arial" panose="020B0604020202020204" pitchFamily="34" charset="0"/>
                <a:ea typeface="Arial" panose="020B0604020202020204" pitchFamily="34" charset="0"/>
              </a:rPr>
              <a:t>, </a:t>
            </a:r>
            <a:r>
              <a:rPr lang="en-GB" sz="2300" i="1" dirty="0">
                <a:latin typeface="Arial" panose="020B0604020202020204" pitchFamily="34" charset="0"/>
                <a:ea typeface="Arial" panose="020B0604020202020204" pitchFamily="34" charset="0"/>
              </a:rPr>
              <a:t>64</a:t>
            </a:r>
            <a:r>
              <a:rPr lang="en-GB" sz="2300" dirty="0">
                <a:latin typeface="Arial" panose="020B0604020202020204" pitchFamily="34" charset="0"/>
                <a:ea typeface="Arial" panose="020B0604020202020204" pitchFamily="34" charset="0"/>
              </a:rPr>
              <a:t>(7), pp.1281-1294.</a:t>
            </a:r>
            <a:r>
              <a:rPr lang="en-GB" sz="2300" u="sng" dirty="0">
                <a:solidFill>
                  <a:srgbClr val="1155CC"/>
                </a:solidFill>
                <a:latin typeface="Arial" panose="020B0604020202020204" pitchFamily="34" charset="0"/>
                <a:ea typeface="Arial" panose="020B0604020202020204" pitchFamily="34" charset="0"/>
                <a:hlinkClick r:id="rId4"/>
              </a:rPr>
              <a:t>https://www.tandfonline.com/doi/abs/10.1080/00076791.2020.1804877</a:t>
            </a:r>
            <a:endParaRPr lang="en-GB" sz="2300" dirty="0">
              <a:latin typeface="Arial" panose="020B0604020202020204" pitchFamily="34" charset="0"/>
              <a:ea typeface="Arial" panose="020B0604020202020204" pitchFamily="34" charset="0"/>
            </a:endParaRPr>
          </a:p>
          <a:p>
            <a:pPr marL="285750" indent="-285750" algn="just">
              <a:buFont typeface="Arial" panose="020B0604020202020204" pitchFamily="34" charset="0"/>
              <a:buChar char="•"/>
            </a:pPr>
            <a:r>
              <a:rPr lang="en-GB" sz="2300" dirty="0">
                <a:latin typeface="Arial" panose="020B0604020202020204" pitchFamily="34" charset="0"/>
                <a:ea typeface="Arial" panose="020B0604020202020204" pitchFamily="34" charset="0"/>
              </a:rPr>
              <a:t>Cross, C. and </a:t>
            </a:r>
            <a:r>
              <a:rPr lang="en-GB" sz="2300" dirty="0" err="1">
                <a:latin typeface="Arial" panose="020B0604020202020204" pitchFamily="34" charset="0"/>
                <a:ea typeface="Arial" panose="020B0604020202020204" pitchFamily="34" charset="0"/>
              </a:rPr>
              <a:t>Carbery</a:t>
            </a:r>
            <a:r>
              <a:rPr lang="en-GB" sz="2300" dirty="0">
                <a:latin typeface="Arial" panose="020B0604020202020204" pitchFamily="34" charset="0"/>
                <a:ea typeface="Arial" panose="020B0604020202020204" pitchFamily="34" charset="0"/>
              </a:rPr>
              <a:t>, R., (2022) </a:t>
            </a:r>
            <a:r>
              <a:rPr lang="en-GB" sz="2300" i="1" dirty="0">
                <a:latin typeface="Arial" panose="020B0604020202020204" pitchFamily="34" charset="0"/>
                <a:ea typeface="Arial" panose="020B0604020202020204" pitchFamily="34" charset="0"/>
              </a:rPr>
              <a:t>Organisational behaviour</a:t>
            </a:r>
            <a:r>
              <a:rPr lang="en-GB" sz="2300" dirty="0">
                <a:latin typeface="Arial" panose="020B0604020202020204" pitchFamily="34" charset="0"/>
                <a:ea typeface="Arial" panose="020B0604020202020204" pitchFamily="34" charset="0"/>
              </a:rPr>
              <a:t>. Bloomsbury Publishing.</a:t>
            </a:r>
          </a:p>
          <a:p>
            <a:pPr marL="285750" indent="-285750" algn="just">
              <a:buFont typeface="Arial" panose="020B0604020202020204" pitchFamily="34" charset="0"/>
              <a:buChar char="•"/>
            </a:pPr>
            <a:r>
              <a:rPr lang="en-GB" sz="2300" dirty="0" err="1">
                <a:latin typeface="Arial" panose="020B0604020202020204" pitchFamily="34" charset="0"/>
                <a:ea typeface="Arial" panose="020B0604020202020204" pitchFamily="34" charset="0"/>
              </a:rPr>
              <a:t>Ferdousi</a:t>
            </a:r>
            <a:r>
              <a:rPr lang="en-GB" sz="2300" dirty="0">
                <a:latin typeface="Arial" panose="020B0604020202020204" pitchFamily="34" charset="0"/>
                <a:ea typeface="Arial" panose="020B0604020202020204" pitchFamily="34" charset="0"/>
              </a:rPr>
              <a:t>, F. and </a:t>
            </a:r>
            <a:r>
              <a:rPr lang="en-GB" sz="2300" dirty="0" err="1">
                <a:latin typeface="Arial" panose="020B0604020202020204" pitchFamily="34" charset="0"/>
                <a:ea typeface="Arial" panose="020B0604020202020204" pitchFamily="34" charset="0"/>
              </a:rPr>
              <a:t>Abedin</a:t>
            </a:r>
            <a:r>
              <a:rPr lang="en-GB" sz="2300" dirty="0">
                <a:latin typeface="Arial" panose="020B0604020202020204" pitchFamily="34" charset="0"/>
                <a:ea typeface="Arial" panose="020B0604020202020204" pitchFamily="34" charset="0"/>
              </a:rPr>
              <a:t>, N., (2023) ‘Strategic human resources management for creating shared value in social business organizations’, </a:t>
            </a:r>
            <a:r>
              <a:rPr lang="en-GB" sz="2300" i="1" dirty="0">
                <a:latin typeface="Arial" panose="020B0604020202020204" pitchFamily="34" charset="0"/>
                <a:ea typeface="Arial" panose="020B0604020202020204" pitchFamily="34" charset="0"/>
              </a:rPr>
              <a:t>Sustainability</a:t>
            </a:r>
            <a:r>
              <a:rPr lang="en-GB" sz="2300" dirty="0">
                <a:latin typeface="Arial" panose="020B0604020202020204" pitchFamily="34" charset="0"/>
                <a:ea typeface="Arial" panose="020B0604020202020204" pitchFamily="34" charset="0"/>
              </a:rPr>
              <a:t>, </a:t>
            </a:r>
            <a:r>
              <a:rPr lang="en-GB" sz="2300" i="1" dirty="0">
                <a:latin typeface="Arial" panose="020B0604020202020204" pitchFamily="34" charset="0"/>
                <a:ea typeface="Arial" panose="020B0604020202020204" pitchFamily="34" charset="0"/>
              </a:rPr>
              <a:t>15</a:t>
            </a:r>
            <a:r>
              <a:rPr lang="en-GB" sz="2300" dirty="0">
                <a:latin typeface="Arial" panose="020B0604020202020204" pitchFamily="34" charset="0"/>
                <a:ea typeface="Arial" panose="020B0604020202020204" pitchFamily="34" charset="0"/>
              </a:rPr>
              <a:t>(4), p.3703.https://www.mdpi.com/2071-1050/15/4/3703</a:t>
            </a:r>
          </a:p>
          <a:p>
            <a:pPr marL="285750" indent="-285750" algn="just">
              <a:buFont typeface="Arial" panose="020B0604020202020204" pitchFamily="34" charset="0"/>
              <a:buChar char="•"/>
            </a:pPr>
            <a:r>
              <a:rPr lang="en-GB" sz="2300" dirty="0">
                <a:latin typeface="Arial" panose="020B0604020202020204" pitchFamily="34" charset="0"/>
                <a:ea typeface="Arial" panose="020B0604020202020204" pitchFamily="34" charset="0"/>
              </a:rPr>
              <a:t>Haynes, R.J., (2024) </a:t>
            </a:r>
            <a:r>
              <a:rPr lang="en-GB" sz="2300" i="1" dirty="0">
                <a:latin typeface="Arial" panose="020B0604020202020204" pitchFamily="34" charset="0"/>
                <a:ea typeface="Arial" panose="020B0604020202020204" pitchFamily="34" charset="0"/>
              </a:rPr>
              <a:t>Organisation theory and local government</a:t>
            </a:r>
            <a:r>
              <a:rPr lang="en-GB" sz="2300" dirty="0">
                <a:latin typeface="Arial" panose="020B0604020202020204" pitchFamily="34" charset="0"/>
                <a:ea typeface="Arial" panose="020B0604020202020204" pitchFamily="34" charset="0"/>
              </a:rPr>
              <a:t>. Routledge.</a:t>
            </a:r>
          </a:p>
          <a:p>
            <a:pPr marL="285750" indent="-285750" algn="just">
              <a:buFont typeface="Arial" panose="020B0604020202020204" pitchFamily="34" charset="0"/>
              <a:buChar char="•"/>
            </a:pPr>
            <a:r>
              <a:rPr lang="en-GB" sz="2300" dirty="0" err="1">
                <a:latin typeface="Arial" panose="020B0604020202020204" pitchFamily="34" charset="0"/>
                <a:ea typeface="Arial" panose="020B0604020202020204" pitchFamily="34" charset="0"/>
              </a:rPr>
              <a:t>Klečina</a:t>
            </a:r>
            <a:r>
              <a:rPr lang="en-GB" sz="2300" dirty="0">
                <a:latin typeface="Arial" panose="020B0604020202020204" pitchFamily="34" charset="0"/>
                <a:ea typeface="Arial" panose="020B0604020202020204" pitchFamily="34" charset="0"/>
              </a:rPr>
              <a:t>, A., </a:t>
            </a:r>
            <a:r>
              <a:rPr lang="en-GB" sz="2300" dirty="0" err="1">
                <a:latin typeface="Arial" panose="020B0604020202020204" pitchFamily="34" charset="0"/>
                <a:ea typeface="Arial" panose="020B0604020202020204" pitchFamily="34" charset="0"/>
              </a:rPr>
              <a:t>Buntak</a:t>
            </a:r>
            <a:r>
              <a:rPr lang="en-GB" sz="2300" dirty="0">
                <a:latin typeface="Arial" panose="020B0604020202020204" pitchFamily="34" charset="0"/>
                <a:ea typeface="Arial" panose="020B0604020202020204" pitchFamily="34" charset="0"/>
              </a:rPr>
              <a:t>, K. and </a:t>
            </a:r>
            <a:r>
              <a:rPr lang="en-GB" sz="2300" dirty="0" err="1">
                <a:latin typeface="Arial" panose="020B0604020202020204" pitchFamily="34" charset="0"/>
                <a:ea typeface="Arial" panose="020B0604020202020204" pitchFamily="34" charset="0"/>
              </a:rPr>
              <a:t>Krpan</a:t>
            </a:r>
            <a:r>
              <a:rPr lang="en-GB" sz="2300" dirty="0">
                <a:latin typeface="Arial" panose="020B0604020202020204" pitchFamily="34" charset="0"/>
                <a:ea typeface="Arial" panose="020B0604020202020204" pitchFamily="34" charset="0"/>
              </a:rPr>
              <a:t>, L., (2024) ‘The influence of industrial revolutions to the evolution of management theory’, </a:t>
            </a:r>
            <a:r>
              <a:rPr lang="en-GB" sz="2300" i="1" dirty="0" err="1">
                <a:latin typeface="Arial" panose="020B0604020202020204" pitchFamily="34" charset="0"/>
                <a:ea typeface="Arial" panose="020B0604020202020204" pitchFamily="34" charset="0"/>
              </a:rPr>
              <a:t>Revista</a:t>
            </a:r>
            <a:r>
              <a:rPr lang="en-GB" sz="2300" i="1" dirty="0">
                <a:latin typeface="Arial" panose="020B0604020202020204" pitchFamily="34" charset="0"/>
                <a:ea typeface="Arial" panose="020B0604020202020204" pitchFamily="34" charset="0"/>
              </a:rPr>
              <a:t> </a:t>
            </a:r>
            <a:r>
              <a:rPr lang="en-GB" sz="2300" i="1" dirty="0" err="1">
                <a:latin typeface="Arial" panose="020B0604020202020204" pitchFamily="34" charset="0"/>
                <a:ea typeface="Arial" panose="020B0604020202020204" pitchFamily="34" charset="0"/>
              </a:rPr>
              <a:t>Gestão</a:t>
            </a:r>
            <a:r>
              <a:rPr lang="en-GB" sz="2300" i="1" dirty="0">
                <a:latin typeface="Arial" panose="020B0604020202020204" pitchFamily="34" charset="0"/>
                <a:ea typeface="Arial" panose="020B0604020202020204" pitchFamily="34" charset="0"/>
              </a:rPr>
              <a:t> &amp; </a:t>
            </a:r>
            <a:r>
              <a:rPr lang="en-GB" sz="2300" i="1" dirty="0" err="1">
                <a:latin typeface="Arial" panose="020B0604020202020204" pitchFamily="34" charset="0"/>
                <a:ea typeface="Arial" panose="020B0604020202020204" pitchFamily="34" charset="0"/>
              </a:rPr>
              <a:t>Tecnologia</a:t>
            </a:r>
            <a:r>
              <a:rPr lang="en-GB" sz="2300" dirty="0">
                <a:latin typeface="Arial" panose="020B0604020202020204" pitchFamily="34" charset="0"/>
                <a:ea typeface="Arial" panose="020B0604020202020204" pitchFamily="34" charset="0"/>
              </a:rPr>
              <a:t>, </a:t>
            </a:r>
            <a:r>
              <a:rPr lang="en-GB" sz="2300" i="1" dirty="0">
                <a:latin typeface="Arial" panose="020B0604020202020204" pitchFamily="34" charset="0"/>
                <a:ea typeface="Arial" panose="020B0604020202020204" pitchFamily="34" charset="0"/>
              </a:rPr>
              <a:t>24</a:t>
            </a:r>
            <a:r>
              <a:rPr lang="en-GB" sz="2300" dirty="0">
                <a:latin typeface="Arial" panose="020B0604020202020204" pitchFamily="34" charset="0"/>
                <a:ea typeface="Arial" panose="020B0604020202020204" pitchFamily="34" charset="0"/>
              </a:rPr>
              <a:t>(2), pp.114-142.</a:t>
            </a:r>
            <a:r>
              <a:rPr lang="en-GB" sz="2300" u="sng" dirty="0">
                <a:solidFill>
                  <a:srgbClr val="0000FF"/>
                </a:solidFill>
                <a:latin typeface="Arial" panose="020B0604020202020204" pitchFamily="34" charset="0"/>
                <a:ea typeface="Arial" panose="020B0604020202020204" pitchFamily="34" charset="0"/>
                <a:hlinkClick r:id="rId5"/>
              </a:rPr>
              <a:t>http://revistagt.fpl.emnuvens.com.br/get/article/view/2841</a:t>
            </a:r>
            <a:endParaRPr lang="en-GB" sz="2300" dirty="0">
              <a:latin typeface="Arial" panose="020B0604020202020204" pitchFamily="34" charset="0"/>
              <a:ea typeface="Arial" panose="020B0604020202020204" pitchFamily="34" charset="0"/>
            </a:endParaRPr>
          </a:p>
          <a:p>
            <a:pPr marL="285750" indent="-285750" algn="just">
              <a:buFont typeface="Arial" panose="020B0604020202020204" pitchFamily="34" charset="0"/>
              <a:buChar char="•"/>
            </a:pPr>
            <a:r>
              <a:rPr lang="en-GB" sz="2300" dirty="0">
                <a:latin typeface="Arial" panose="020B0604020202020204" pitchFamily="34" charset="0"/>
                <a:ea typeface="Arial" panose="020B0604020202020204" pitchFamily="34" charset="0"/>
              </a:rPr>
              <a:t>Reckitt (2025) </a:t>
            </a:r>
            <a:r>
              <a:rPr lang="en-GB" sz="2300" i="1" dirty="0">
                <a:latin typeface="Arial" panose="020B0604020202020204" pitchFamily="34" charset="0"/>
                <a:ea typeface="Arial" panose="020B0604020202020204" pitchFamily="34" charset="0"/>
              </a:rPr>
              <a:t>Annual Report</a:t>
            </a:r>
            <a:r>
              <a:rPr lang="en-GB" sz="2300" dirty="0">
                <a:latin typeface="Arial" panose="020B0604020202020204" pitchFamily="34" charset="0"/>
                <a:ea typeface="Arial" panose="020B0604020202020204" pitchFamily="34" charset="0"/>
              </a:rPr>
              <a:t>. [online] Available at: https://www.reckitt.com/investors/latest-annual-report/?order=desc&amp;page=1 (Accessed: 6 April 2026).</a:t>
            </a:r>
          </a:p>
          <a:p>
            <a:pPr marL="285750" indent="-285750" algn="just">
              <a:buFont typeface="Arial" panose="020B0604020202020204" pitchFamily="34" charset="0"/>
              <a:buChar char="•"/>
            </a:pPr>
            <a:r>
              <a:rPr lang="en-GB" sz="2300" dirty="0">
                <a:latin typeface="Arial" panose="020B0604020202020204" pitchFamily="34" charset="0"/>
                <a:ea typeface="Arial" panose="020B0604020202020204" pitchFamily="34" charset="0"/>
              </a:rPr>
              <a:t>Reckitt-About-Us (2025) </a:t>
            </a:r>
            <a:r>
              <a:rPr lang="en-GB" sz="2300" i="1" dirty="0">
                <a:latin typeface="Arial" panose="020B0604020202020204" pitchFamily="34" charset="0"/>
                <a:ea typeface="Arial" panose="020B0604020202020204" pitchFamily="34" charset="0"/>
              </a:rPr>
              <a:t>Our history</a:t>
            </a:r>
            <a:r>
              <a:rPr lang="en-GB" sz="2300" dirty="0">
                <a:latin typeface="Arial" panose="020B0604020202020204" pitchFamily="34" charset="0"/>
                <a:ea typeface="Arial" panose="020B0604020202020204" pitchFamily="34" charset="0"/>
              </a:rPr>
              <a:t>. [online] www.reckitt.com. Available at: https://www.reckitt.com/our-company/our-history/ (Accessed: 6 April 2026).</a:t>
            </a:r>
            <a:endParaRPr lang="en-GB" sz="23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18291394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AutoShape 3"/>
          <p:cNvSpPr/>
          <p:nvPr/>
        </p:nvSpPr>
        <p:spPr>
          <a:xfrm>
            <a:off x="17245013" y="4"/>
            <a:ext cx="9525" cy="10287000"/>
          </a:xfrm>
          <a:prstGeom prst="line">
            <a:avLst/>
          </a:prstGeom>
          <a:ln w="9525" cap="rnd">
            <a:solidFill>
              <a:srgbClr val="5C3D2E"/>
            </a:solidFill>
            <a:prstDash val="solid"/>
            <a:headEnd type="none" w="sm" len="sm"/>
            <a:tailEnd type="none" w="sm" len="sm"/>
          </a:ln>
        </p:spPr>
      </p:sp>
      <p:sp>
        <p:nvSpPr>
          <p:cNvPr id="4" name="TextBox 4"/>
          <p:cNvSpPr txBox="1"/>
          <p:nvPr/>
        </p:nvSpPr>
        <p:spPr>
          <a:xfrm>
            <a:off x="507207" y="1025358"/>
            <a:ext cx="16230600" cy="677108"/>
          </a:xfrm>
          <a:prstGeom prst="rect">
            <a:avLst/>
          </a:prstGeom>
        </p:spPr>
        <p:txBody>
          <a:bodyPr wrap="square" lIns="0" tIns="0" rIns="0" bIns="0" rtlCol="0" anchor="t">
            <a:spAutoFit/>
          </a:bodyPr>
          <a:lstStyle/>
          <a:p>
            <a:pPr algn="ctr"/>
            <a:r>
              <a:rPr lang="en-GB" sz="4400" b="1" dirty="0"/>
              <a:t>Group Log </a:t>
            </a:r>
            <a:endParaRPr lang="en-GB" sz="4400" dirty="0"/>
          </a:p>
        </p:txBody>
      </p:sp>
      <p:sp>
        <p:nvSpPr>
          <p:cNvPr id="7" name="AutoShape 2"/>
          <p:cNvSpPr/>
          <p:nvPr/>
        </p:nvSpPr>
        <p:spPr>
          <a:xfrm>
            <a:off x="0" y="2012611"/>
            <a:ext cx="18288000" cy="0"/>
          </a:xfrm>
          <a:prstGeom prst="line">
            <a:avLst/>
          </a:prstGeom>
          <a:ln w="57150" cap="rnd">
            <a:solidFill>
              <a:srgbClr val="7030A0"/>
            </a:solidFill>
            <a:prstDash val="solid"/>
            <a:headEnd type="none" w="sm" len="sm"/>
            <a:tailEnd type="none" w="sm" len="sm"/>
          </a:ln>
        </p:spPr>
      </p:sp>
      <p:graphicFrame>
        <p:nvGraphicFramePr>
          <p:cNvPr id="2" name="Table 1">
            <a:extLst>
              <a:ext uri="{FF2B5EF4-FFF2-40B4-BE49-F238E27FC236}">
                <a16:creationId xmlns:a16="http://schemas.microsoft.com/office/drawing/2014/main" id="{BC0853DE-CB22-428B-921A-499C21AE1B0F}"/>
              </a:ext>
            </a:extLst>
          </p:cNvPr>
          <p:cNvGraphicFramePr>
            <a:graphicFrameLocks noGrp="1"/>
          </p:cNvGraphicFramePr>
          <p:nvPr>
            <p:extLst>
              <p:ext uri="{D42A27DB-BD31-4B8C-83A1-F6EECF244321}">
                <p14:modId xmlns:p14="http://schemas.microsoft.com/office/powerpoint/2010/main" val="1758441012"/>
              </p:ext>
            </p:extLst>
          </p:nvPr>
        </p:nvGraphicFramePr>
        <p:xfrm>
          <a:off x="2526507" y="3340301"/>
          <a:ext cx="12192000" cy="5637432"/>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962662616"/>
                    </a:ext>
                  </a:extLst>
                </a:gridCol>
                <a:gridCol w="4064000">
                  <a:extLst>
                    <a:ext uri="{9D8B030D-6E8A-4147-A177-3AD203B41FA5}">
                      <a16:colId xmlns:a16="http://schemas.microsoft.com/office/drawing/2014/main" val="2274027370"/>
                    </a:ext>
                  </a:extLst>
                </a:gridCol>
                <a:gridCol w="4064000">
                  <a:extLst>
                    <a:ext uri="{9D8B030D-6E8A-4147-A177-3AD203B41FA5}">
                      <a16:colId xmlns:a16="http://schemas.microsoft.com/office/drawing/2014/main" val="3159786852"/>
                    </a:ext>
                  </a:extLst>
                </a:gridCol>
              </a:tblGrid>
              <a:tr h="1409358">
                <a:tc>
                  <a:txBody>
                    <a:bodyPr/>
                    <a:lstStyle/>
                    <a:p>
                      <a:r>
                        <a:rPr lang="en-GB" sz="2800" dirty="0"/>
                        <a:t>Name </a:t>
                      </a:r>
                      <a:endParaRPr lang="en-US" sz="2800" dirty="0"/>
                    </a:p>
                  </a:txBody>
                  <a:tcPr/>
                </a:tc>
                <a:tc>
                  <a:txBody>
                    <a:bodyPr/>
                    <a:lstStyle/>
                    <a:p>
                      <a:r>
                        <a:rPr lang="en-GB" sz="2800" dirty="0"/>
                        <a:t>ID</a:t>
                      </a:r>
                      <a:endParaRPr lang="en-US" sz="2800" dirty="0"/>
                    </a:p>
                  </a:txBody>
                  <a:tcPr/>
                </a:tc>
                <a:tc>
                  <a:txBody>
                    <a:bodyPr/>
                    <a:lstStyle/>
                    <a:p>
                      <a:r>
                        <a:rPr lang="en-GB" sz="2800" dirty="0"/>
                        <a:t>Task </a:t>
                      </a:r>
                      <a:endParaRPr lang="en-US" sz="2800" dirty="0"/>
                    </a:p>
                  </a:txBody>
                  <a:tcPr/>
                </a:tc>
                <a:extLst>
                  <a:ext uri="{0D108BD9-81ED-4DB2-BD59-A6C34878D82A}">
                    <a16:rowId xmlns:a16="http://schemas.microsoft.com/office/drawing/2014/main" val="1321843927"/>
                  </a:ext>
                </a:extLst>
              </a:tr>
              <a:tr h="1409358">
                <a:tc>
                  <a:txBody>
                    <a:bodyPr/>
                    <a:lstStyle/>
                    <a:p>
                      <a:r>
                        <a:rPr lang="en-GB" sz="2800" dirty="0" err="1"/>
                        <a:t>Claudiu</a:t>
                      </a:r>
                      <a:r>
                        <a:rPr lang="en-GB" sz="2800" dirty="0"/>
                        <a:t> Sebastian Ana</a:t>
                      </a:r>
                      <a:endParaRPr lang="en-US" sz="2800" dirty="0"/>
                    </a:p>
                  </a:txBody>
                  <a:tcPr/>
                </a:tc>
                <a:tc>
                  <a:txBody>
                    <a:bodyPr/>
                    <a:lstStyle/>
                    <a:p>
                      <a:r>
                        <a:rPr lang="en-GB" sz="2800" dirty="0"/>
                        <a:t>2513666</a:t>
                      </a:r>
                      <a:endParaRPr lang="en-US" sz="2800" dirty="0"/>
                    </a:p>
                  </a:txBody>
                  <a:tcPr/>
                </a:tc>
                <a:tc>
                  <a:txBody>
                    <a:bodyPr/>
                    <a:lstStyle/>
                    <a:p>
                      <a:r>
                        <a:rPr lang="en-GB" sz="2800" dirty="0"/>
                        <a:t>Slide 1,2,3,4,5,6,20,21</a:t>
                      </a:r>
                      <a:endParaRPr lang="en-US" sz="2800" dirty="0"/>
                    </a:p>
                  </a:txBody>
                  <a:tcPr/>
                </a:tc>
                <a:extLst>
                  <a:ext uri="{0D108BD9-81ED-4DB2-BD59-A6C34878D82A}">
                    <a16:rowId xmlns:a16="http://schemas.microsoft.com/office/drawing/2014/main" val="2737933740"/>
                  </a:ext>
                </a:extLst>
              </a:tr>
              <a:tr h="1409358">
                <a:tc>
                  <a:txBody>
                    <a:bodyPr/>
                    <a:lstStyle/>
                    <a:p>
                      <a:r>
                        <a:rPr lang="en-GB" sz="2800" dirty="0"/>
                        <a:t>Emanuel Gabriel </a:t>
                      </a:r>
                      <a:r>
                        <a:rPr lang="en-GB" sz="2800" dirty="0" err="1"/>
                        <a:t>Repede</a:t>
                      </a:r>
                      <a:r>
                        <a:rPr lang="en-GB" sz="2800" dirty="0"/>
                        <a:t> </a:t>
                      </a:r>
                      <a:endParaRPr lang="en-US" sz="2800" dirty="0"/>
                    </a:p>
                  </a:txBody>
                  <a:tcPr/>
                </a:tc>
                <a:tc>
                  <a:txBody>
                    <a:bodyPr/>
                    <a:lstStyle/>
                    <a:p>
                      <a:r>
                        <a:rPr lang="en-GB" sz="2800" dirty="0"/>
                        <a:t>2515015</a:t>
                      </a:r>
                      <a:endParaRPr lang="en-US" sz="2800" dirty="0"/>
                    </a:p>
                  </a:txBody>
                  <a:tcPr/>
                </a:tc>
                <a:tc>
                  <a:txBody>
                    <a:bodyPr/>
                    <a:lstStyle/>
                    <a:p>
                      <a:r>
                        <a:rPr lang="en-GB" sz="2800" dirty="0"/>
                        <a:t>Slide 7,8,9,10,11,12,19</a:t>
                      </a:r>
                      <a:endParaRPr lang="en-US" sz="2800" dirty="0"/>
                    </a:p>
                  </a:txBody>
                  <a:tcPr/>
                </a:tc>
                <a:extLst>
                  <a:ext uri="{0D108BD9-81ED-4DB2-BD59-A6C34878D82A}">
                    <a16:rowId xmlns:a16="http://schemas.microsoft.com/office/drawing/2014/main" val="1061623828"/>
                  </a:ext>
                </a:extLst>
              </a:tr>
              <a:tr h="1409358">
                <a:tc>
                  <a:txBody>
                    <a:bodyPr/>
                    <a:lstStyle/>
                    <a:p>
                      <a:r>
                        <a:rPr lang="en-GB" sz="2800" dirty="0" err="1"/>
                        <a:t>Gheorghita</a:t>
                      </a:r>
                      <a:r>
                        <a:rPr lang="en-GB" sz="2800" dirty="0"/>
                        <a:t> </a:t>
                      </a:r>
                      <a:r>
                        <a:rPr lang="en-GB" sz="2800" dirty="0" err="1"/>
                        <a:t>Denisa</a:t>
                      </a:r>
                      <a:r>
                        <a:rPr lang="en-GB" sz="2800" dirty="0"/>
                        <a:t> </a:t>
                      </a:r>
                      <a:r>
                        <a:rPr lang="en-GB" sz="2800" dirty="0" err="1"/>
                        <a:t>Chitu</a:t>
                      </a:r>
                      <a:endParaRPr lang="en-US" sz="2800" dirty="0"/>
                    </a:p>
                  </a:txBody>
                  <a:tcPr/>
                </a:tc>
                <a:tc>
                  <a:txBody>
                    <a:bodyPr/>
                    <a:lstStyle/>
                    <a:p>
                      <a:r>
                        <a:rPr lang="en-GB" sz="2800" dirty="0"/>
                        <a:t>2515014</a:t>
                      </a:r>
                      <a:endParaRPr lang="en-US" sz="2800" dirty="0"/>
                    </a:p>
                  </a:txBody>
                  <a:tcPr/>
                </a:tc>
                <a:tc>
                  <a:txBody>
                    <a:bodyPr/>
                    <a:lstStyle/>
                    <a:p>
                      <a:r>
                        <a:rPr lang="en-GB" sz="2800" dirty="0"/>
                        <a:t>Slide 13,14,15,16,17,18</a:t>
                      </a:r>
                      <a:endParaRPr lang="en-US" sz="2800" dirty="0"/>
                    </a:p>
                  </a:txBody>
                  <a:tcPr/>
                </a:tc>
                <a:extLst>
                  <a:ext uri="{0D108BD9-81ED-4DB2-BD59-A6C34878D82A}">
                    <a16:rowId xmlns:a16="http://schemas.microsoft.com/office/drawing/2014/main" val="4221010400"/>
                  </a:ext>
                </a:extLst>
              </a:tr>
            </a:tbl>
          </a:graphicData>
        </a:graphic>
      </p:graphicFrame>
    </p:spTree>
    <p:extLst>
      <p:ext uri="{BB962C8B-B14F-4D97-AF65-F5344CB8AC3E}">
        <p14:creationId xmlns:p14="http://schemas.microsoft.com/office/powerpoint/2010/main" val="40268619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200150" y="4610100"/>
            <a:ext cx="15887700" cy="1574470"/>
          </a:xfrm>
          <a:prstGeom prst="rect">
            <a:avLst/>
          </a:prstGeom>
        </p:spPr>
        <p:txBody>
          <a:bodyPr wrap="square" lIns="0" tIns="0" rIns="0" bIns="0" rtlCol="0" anchor="t">
            <a:spAutoFit/>
          </a:bodyPr>
          <a:lstStyle/>
          <a:p>
            <a:pPr algn="ctr">
              <a:lnSpc>
                <a:spcPts val="12000"/>
              </a:lnSpc>
            </a:pPr>
            <a:r>
              <a:rPr lang="en-US" sz="12000" b="1" dirty="0">
                <a:ln w="9525">
                  <a:solidFill>
                    <a:schemeClr val="bg1"/>
                  </a:solidFill>
                  <a:prstDash val="solid"/>
                </a:ln>
                <a:effectLst>
                  <a:outerShdw blurRad="12700" dist="38100" dir="2700000" algn="tl" rotWithShape="0">
                    <a:schemeClr val="bg1">
                      <a:lumMod val="50000"/>
                    </a:schemeClr>
                  </a:outerShdw>
                </a:effectLst>
                <a:latin typeface="+mj-lt"/>
                <a:ea typeface="Lexend Deca"/>
                <a:cs typeface="Lexend Deca"/>
                <a:sym typeface="Lexend Deca"/>
              </a:rPr>
              <a:t>Thank you</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Custom 1">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45</TotalTime>
  <Words>2161</Words>
  <Application>Microsoft Office PowerPoint</Application>
  <PresentationFormat>Particularizare</PresentationFormat>
  <Paragraphs>126</Paragraphs>
  <Slides>21</Slides>
  <Notes>19</Notes>
  <HiddenSlides>0</HiddenSlides>
  <MMClips>0</MMClips>
  <ScaleCrop>false</ScaleCrop>
  <HeadingPairs>
    <vt:vector size="4" baseType="variant">
      <vt:variant>
        <vt:lpstr>Temă</vt:lpstr>
      </vt:variant>
      <vt:variant>
        <vt:i4>1</vt:i4>
      </vt:variant>
      <vt:variant>
        <vt:lpstr>Titluri diapozitive</vt:lpstr>
      </vt:variant>
      <vt:variant>
        <vt:i4>21</vt:i4>
      </vt:variant>
    </vt:vector>
  </HeadingPairs>
  <TitlesOfParts>
    <vt:vector size="22" baseType="lpstr">
      <vt:lpstr>Office Theme</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Cream Beige Brown Monotone Simple Minimalist All Purpose Presentation PPT Template</dc:title>
  <cp:lastModifiedBy>Emanuel Gabriel Repede</cp:lastModifiedBy>
  <cp:revision>23</cp:revision>
  <dcterms:created xsi:type="dcterms:W3CDTF">2006-08-16T00:00:00Z</dcterms:created>
  <dcterms:modified xsi:type="dcterms:W3CDTF">2026-04-08T21:12:57Z</dcterms:modified>
  <dc:identifier>DAG2xa9Fs88</dc:identifier>
</cp:coreProperties>
</file>