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notesMasterIdLst>
    <p:notesMasterId r:id="rId33"/>
  </p:notesMasterIdLst>
  <p:sldIdLst>
    <p:sldId id="256" r:id="rId2"/>
    <p:sldId id="257" r:id="rId3"/>
    <p:sldId id="293" r:id="rId4"/>
    <p:sldId id="258" r:id="rId5"/>
    <p:sldId id="259" r:id="rId6"/>
    <p:sldId id="260" r:id="rId7"/>
    <p:sldId id="261" r:id="rId8"/>
    <p:sldId id="268" r:id="rId9"/>
    <p:sldId id="269" r:id="rId10"/>
    <p:sldId id="270" r:id="rId11"/>
    <p:sldId id="271" r:id="rId12"/>
    <p:sldId id="272" r:id="rId13"/>
    <p:sldId id="273" r:id="rId14"/>
    <p:sldId id="274" r:id="rId15"/>
    <p:sldId id="275" r:id="rId16"/>
    <p:sldId id="276" r:id="rId17"/>
    <p:sldId id="298" r:id="rId18"/>
    <p:sldId id="278" r:id="rId19"/>
    <p:sldId id="279" r:id="rId20"/>
    <p:sldId id="280" r:id="rId21"/>
    <p:sldId id="281" r:id="rId22"/>
    <p:sldId id="262" r:id="rId23"/>
    <p:sldId id="263" r:id="rId24"/>
    <p:sldId id="264" r:id="rId25"/>
    <p:sldId id="265" r:id="rId26"/>
    <p:sldId id="291" r:id="rId27"/>
    <p:sldId id="297" r:id="rId28"/>
    <p:sldId id="299" r:id="rId29"/>
    <p:sldId id="266" r:id="rId30"/>
    <p:sldId id="300" r:id="rId31"/>
    <p:sldId id="267"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CC7332-EA24-4576-21F1-09EBDE9297E1}" v="2" dt="2022-12-07T12:51:39.557"/>
    <p1510:client id="{7EA6B516-76AD-D1B9-6E37-1CB9215EB3F7}" v="1090" dt="2022-11-28T08:49:57.900"/>
    <p1510:client id="{8C4E9546-F060-736D-5B0D-BD78356DC9B7}" v="20" dt="2022-11-25T15:09:52.897"/>
    <p1510:client id="{BFBCAAA2-FA36-8CD9-6C14-4D6FA82F2E7B}" v="18" dt="2022-11-28T14:35:15.374"/>
    <p1510:client id="{C326679D-E07A-44AF-8DEB-5E167389EEB2}" v="1" dt="2022-11-07T13:38:13.489"/>
    <p1510:client id="{C4902E84-2187-EC5B-FA30-FCCFD347239C}" v="793" dt="2022-11-28T13:11:51.517"/>
    <p1510:client id="{DCA2C310-0AEC-2DF8-7863-655F1B79E20F}" v="1259" dt="2022-12-07T11:43:14.8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0000" autoAdjust="0"/>
  </p:normalViewPr>
  <p:slideViewPr>
    <p:cSldViewPr snapToGrid="0">
      <p:cViewPr varScale="1">
        <p:scale>
          <a:sx n="49" d="100"/>
          <a:sy n="49" d="100"/>
        </p:scale>
        <p:origin x="1090"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42900C-F5F2-4989-84C1-CF46CC833CFD}" type="doc">
      <dgm:prSet loTypeId="urn:microsoft.com/office/officeart/2005/8/layout/hierarchy1" loCatId="hierarchy" qsTypeId="urn:microsoft.com/office/officeart/2005/8/quickstyle/simple1" qsCatId="simple" csTypeId="urn:microsoft.com/office/officeart/2005/8/colors/colorful5" csCatId="colorful"/>
      <dgm:spPr/>
      <dgm:t>
        <a:bodyPr/>
        <a:lstStyle/>
        <a:p>
          <a:endParaRPr lang="en-US"/>
        </a:p>
      </dgm:t>
    </dgm:pt>
    <dgm:pt modelId="{ECFE36CD-F513-4A9F-8EB2-9982B8962697}">
      <dgm:prSet/>
      <dgm:spPr/>
      <dgm:t>
        <a:bodyPr/>
        <a:lstStyle/>
        <a:p>
          <a:r>
            <a:rPr lang="en-GB"/>
            <a:t>Challenging the decisions of the government. </a:t>
          </a:r>
          <a:endParaRPr lang="en-US"/>
        </a:p>
      </dgm:t>
    </dgm:pt>
    <dgm:pt modelId="{461A2808-2D04-44DF-A054-972B8F09867E}" type="parTrans" cxnId="{E2E37E98-DAD7-4AB2-8E34-0AAEB74248B4}">
      <dgm:prSet/>
      <dgm:spPr/>
      <dgm:t>
        <a:bodyPr/>
        <a:lstStyle/>
        <a:p>
          <a:endParaRPr lang="en-US"/>
        </a:p>
      </dgm:t>
    </dgm:pt>
    <dgm:pt modelId="{925AFCA3-53CD-479E-B4B5-4FF173349FD6}" type="sibTrans" cxnId="{E2E37E98-DAD7-4AB2-8E34-0AAEB74248B4}">
      <dgm:prSet/>
      <dgm:spPr/>
      <dgm:t>
        <a:bodyPr/>
        <a:lstStyle/>
        <a:p>
          <a:endParaRPr lang="en-US"/>
        </a:p>
      </dgm:t>
    </dgm:pt>
    <dgm:pt modelId="{167CF8C2-6E6F-4A6C-8487-33B5A77F9DAF}">
      <dgm:prSet/>
      <dgm:spPr/>
      <dgm:t>
        <a:bodyPr/>
        <a:lstStyle/>
        <a:p>
          <a:r>
            <a:rPr lang="en-GB"/>
            <a:t>And government ministers- ensures they are not abusing their power. </a:t>
          </a:r>
          <a:endParaRPr lang="en-US"/>
        </a:p>
      </dgm:t>
    </dgm:pt>
    <dgm:pt modelId="{704E4200-4080-40E6-B721-6D513D118B03}" type="parTrans" cxnId="{A0787545-D420-49AC-BC15-B2B1B29B677E}">
      <dgm:prSet/>
      <dgm:spPr/>
      <dgm:t>
        <a:bodyPr/>
        <a:lstStyle/>
        <a:p>
          <a:endParaRPr lang="en-US"/>
        </a:p>
      </dgm:t>
    </dgm:pt>
    <dgm:pt modelId="{286B9311-9C03-4FB0-B637-842C721AFE59}" type="sibTrans" cxnId="{A0787545-D420-49AC-BC15-B2B1B29B677E}">
      <dgm:prSet/>
      <dgm:spPr/>
      <dgm:t>
        <a:bodyPr/>
        <a:lstStyle/>
        <a:p>
          <a:endParaRPr lang="en-US"/>
        </a:p>
      </dgm:t>
    </dgm:pt>
    <dgm:pt modelId="{EC02EE47-C7BA-4E3F-B5A3-3C881EC5644C}">
      <dgm:prSet/>
      <dgm:spPr/>
      <dgm:t>
        <a:bodyPr/>
        <a:lstStyle/>
        <a:p>
          <a:r>
            <a:rPr lang="en-GB"/>
            <a:t>The Judicial review is carried out by the courts. </a:t>
          </a:r>
          <a:endParaRPr lang="en-US"/>
        </a:p>
      </dgm:t>
    </dgm:pt>
    <dgm:pt modelId="{C2FDFA62-6682-4455-AEF4-998B8E9E654D}" type="parTrans" cxnId="{03ADB31F-16B4-45FF-A0CA-32D68A2638A7}">
      <dgm:prSet/>
      <dgm:spPr/>
      <dgm:t>
        <a:bodyPr/>
        <a:lstStyle/>
        <a:p>
          <a:endParaRPr lang="en-US"/>
        </a:p>
      </dgm:t>
    </dgm:pt>
    <dgm:pt modelId="{F2823AB1-9E33-4C47-AC81-86AAD1D370D8}" type="sibTrans" cxnId="{03ADB31F-16B4-45FF-A0CA-32D68A2638A7}">
      <dgm:prSet/>
      <dgm:spPr/>
      <dgm:t>
        <a:bodyPr/>
        <a:lstStyle/>
        <a:p>
          <a:endParaRPr lang="en-US"/>
        </a:p>
      </dgm:t>
    </dgm:pt>
    <dgm:pt modelId="{A7AA93C8-BC2F-46B5-86B7-0217CF7D9E0A}" type="pres">
      <dgm:prSet presAssocID="{7D42900C-F5F2-4989-84C1-CF46CC833CFD}" presName="hierChild1" presStyleCnt="0">
        <dgm:presLayoutVars>
          <dgm:chPref val="1"/>
          <dgm:dir/>
          <dgm:animOne val="branch"/>
          <dgm:animLvl val="lvl"/>
          <dgm:resizeHandles/>
        </dgm:presLayoutVars>
      </dgm:prSet>
      <dgm:spPr/>
    </dgm:pt>
    <dgm:pt modelId="{F936000B-9790-440A-AB74-E56364FA4DFC}" type="pres">
      <dgm:prSet presAssocID="{ECFE36CD-F513-4A9F-8EB2-9982B8962697}" presName="hierRoot1" presStyleCnt="0"/>
      <dgm:spPr/>
    </dgm:pt>
    <dgm:pt modelId="{C9B9BD1F-1C7A-4379-87D9-E081A8545519}" type="pres">
      <dgm:prSet presAssocID="{ECFE36CD-F513-4A9F-8EB2-9982B8962697}" presName="composite" presStyleCnt="0"/>
      <dgm:spPr/>
    </dgm:pt>
    <dgm:pt modelId="{AF893BFB-B6F9-4C59-96AD-293E9A425B5F}" type="pres">
      <dgm:prSet presAssocID="{ECFE36CD-F513-4A9F-8EB2-9982B8962697}" presName="background" presStyleLbl="node0" presStyleIdx="0" presStyleCnt="3"/>
      <dgm:spPr/>
    </dgm:pt>
    <dgm:pt modelId="{549E4D66-6D50-4E4E-BCDD-D089E2854E64}" type="pres">
      <dgm:prSet presAssocID="{ECFE36CD-F513-4A9F-8EB2-9982B8962697}" presName="text" presStyleLbl="fgAcc0" presStyleIdx="0" presStyleCnt="3">
        <dgm:presLayoutVars>
          <dgm:chPref val="3"/>
        </dgm:presLayoutVars>
      </dgm:prSet>
      <dgm:spPr/>
    </dgm:pt>
    <dgm:pt modelId="{E3B81EBE-5B2B-4A52-88B2-536279872C6F}" type="pres">
      <dgm:prSet presAssocID="{ECFE36CD-F513-4A9F-8EB2-9982B8962697}" presName="hierChild2" presStyleCnt="0"/>
      <dgm:spPr/>
    </dgm:pt>
    <dgm:pt modelId="{083EF042-92DA-4B8A-947F-C6736534F61C}" type="pres">
      <dgm:prSet presAssocID="{167CF8C2-6E6F-4A6C-8487-33B5A77F9DAF}" presName="hierRoot1" presStyleCnt="0"/>
      <dgm:spPr/>
    </dgm:pt>
    <dgm:pt modelId="{7282C87C-451A-4D30-AC05-A447FB7419D9}" type="pres">
      <dgm:prSet presAssocID="{167CF8C2-6E6F-4A6C-8487-33B5A77F9DAF}" presName="composite" presStyleCnt="0"/>
      <dgm:spPr/>
    </dgm:pt>
    <dgm:pt modelId="{16D66571-B682-4490-B2CC-76B06D245133}" type="pres">
      <dgm:prSet presAssocID="{167CF8C2-6E6F-4A6C-8487-33B5A77F9DAF}" presName="background" presStyleLbl="node0" presStyleIdx="1" presStyleCnt="3"/>
      <dgm:spPr/>
    </dgm:pt>
    <dgm:pt modelId="{D0E0E26D-C92D-4418-B28C-932073260DA9}" type="pres">
      <dgm:prSet presAssocID="{167CF8C2-6E6F-4A6C-8487-33B5A77F9DAF}" presName="text" presStyleLbl="fgAcc0" presStyleIdx="1" presStyleCnt="3">
        <dgm:presLayoutVars>
          <dgm:chPref val="3"/>
        </dgm:presLayoutVars>
      </dgm:prSet>
      <dgm:spPr/>
    </dgm:pt>
    <dgm:pt modelId="{9566E05E-C7B4-4C19-8703-8F6524AC4E69}" type="pres">
      <dgm:prSet presAssocID="{167CF8C2-6E6F-4A6C-8487-33B5A77F9DAF}" presName="hierChild2" presStyleCnt="0"/>
      <dgm:spPr/>
    </dgm:pt>
    <dgm:pt modelId="{A6DBBE0D-B661-48CE-9149-F0B0BE5E4410}" type="pres">
      <dgm:prSet presAssocID="{EC02EE47-C7BA-4E3F-B5A3-3C881EC5644C}" presName="hierRoot1" presStyleCnt="0"/>
      <dgm:spPr/>
    </dgm:pt>
    <dgm:pt modelId="{BEE2D8C8-C36B-43BE-837D-60989C46BAE2}" type="pres">
      <dgm:prSet presAssocID="{EC02EE47-C7BA-4E3F-B5A3-3C881EC5644C}" presName="composite" presStyleCnt="0"/>
      <dgm:spPr/>
    </dgm:pt>
    <dgm:pt modelId="{4774AA2F-6F56-4841-94BD-E6FBE7AF283B}" type="pres">
      <dgm:prSet presAssocID="{EC02EE47-C7BA-4E3F-B5A3-3C881EC5644C}" presName="background" presStyleLbl="node0" presStyleIdx="2" presStyleCnt="3"/>
      <dgm:spPr/>
    </dgm:pt>
    <dgm:pt modelId="{4A050909-A817-46E1-96A5-1D77D1AC9555}" type="pres">
      <dgm:prSet presAssocID="{EC02EE47-C7BA-4E3F-B5A3-3C881EC5644C}" presName="text" presStyleLbl="fgAcc0" presStyleIdx="2" presStyleCnt="3">
        <dgm:presLayoutVars>
          <dgm:chPref val="3"/>
        </dgm:presLayoutVars>
      </dgm:prSet>
      <dgm:spPr/>
    </dgm:pt>
    <dgm:pt modelId="{2472628B-1A05-461F-8596-73836CBA8C19}" type="pres">
      <dgm:prSet presAssocID="{EC02EE47-C7BA-4E3F-B5A3-3C881EC5644C}" presName="hierChild2" presStyleCnt="0"/>
      <dgm:spPr/>
    </dgm:pt>
  </dgm:ptLst>
  <dgm:cxnLst>
    <dgm:cxn modelId="{03ADB31F-16B4-45FF-A0CA-32D68A2638A7}" srcId="{7D42900C-F5F2-4989-84C1-CF46CC833CFD}" destId="{EC02EE47-C7BA-4E3F-B5A3-3C881EC5644C}" srcOrd="2" destOrd="0" parTransId="{C2FDFA62-6682-4455-AEF4-998B8E9E654D}" sibTransId="{F2823AB1-9E33-4C47-AC81-86AAD1D370D8}"/>
    <dgm:cxn modelId="{7689A841-F487-43C4-8AEE-FC94B55B9574}" type="presOf" srcId="{ECFE36CD-F513-4A9F-8EB2-9982B8962697}" destId="{549E4D66-6D50-4E4E-BCDD-D089E2854E64}" srcOrd="0" destOrd="0" presId="urn:microsoft.com/office/officeart/2005/8/layout/hierarchy1"/>
    <dgm:cxn modelId="{A0787545-D420-49AC-BC15-B2B1B29B677E}" srcId="{7D42900C-F5F2-4989-84C1-CF46CC833CFD}" destId="{167CF8C2-6E6F-4A6C-8487-33B5A77F9DAF}" srcOrd="1" destOrd="0" parTransId="{704E4200-4080-40E6-B721-6D513D118B03}" sibTransId="{286B9311-9C03-4FB0-B637-842C721AFE59}"/>
    <dgm:cxn modelId="{1BF7E357-A012-4FAA-8CB3-BDBB7760DDCD}" type="presOf" srcId="{7D42900C-F5F2-4989-84C1-CF46CC833CFD}" destId="{A7AA93C8-BC2F-46B5-86B7-0217CF7D9E0A}" srcOrd="0" destOrd="0" presId="urn:microsoft.com/office/officeart/2005/8/layout/hierarchy1"/>
    <dgm:cxn modelId="{5A50E68C-3BBD-4F17-8CDB-F9891C08C176}" type="presOf" srcId="{167CF8C2-6E6F-4A6C-8487-33B5A77F9DAF}" destId="{D0E0E26D-C92D-4418-B28C-932073260DA9}" srcOrd="0" destOrd="0" presId="urn:microsoft.com/office/officeart/2005/8/layout/hierarchy1"/>
    <dgm:cxn modelId="{E2E37E98-DAD7-4AB2-8E34-0AAEB74248B4}" srcId="{7D42900C-F5F2-4989-84C1-CF46CC833CFD}" destId="{ECFE36CD-F513-4A9F-8EB2-9982B8962697}" srcOrd="0" destOrd="0" parTransId="{461A2808-2D04-44DF-A054-972B8F09867E}" sibTransId="{925AFCA3-53CD-479E-B4B5-4FF173349FD6}"/>
    <dgm:cxn modelId="{F0933EDC-95E4-40D4-951E-FDB34264E465}" type="presOf" srcId="{EC02EE47-C7BA-4E3F-B5A3-3C881EC5644C}" destId="{4A050909-A817-46E1-96A5-1D77D1AC9555}" srcOrd="0" destOrd="0" presId="urn:microsoft.com/office/officeart/2005/8/layout/hierarchy1"/>
    <dgm:cxn modelId="{192D9996-1EFE-43E6-BE8D-77BDA2D14D8A}" type="presParOf" srcId="{A7AA93C8-BC2F-46B5-86B7-0217CF7D9E0A}" destId="{F936000B-9790-440A-AB74-E56364FA4DFC}" srcOrd="0" destOrd="0" presId="urn:microsoft.com/office/officeart/2005/8/layout/hierarchy1"/>
    <dgm:cxn modelId="{1408AACD-50FF-4827-8562-BA21BAA45B62}" type="presParOf" srcId="{F936000B-9790-440A-AB74-E56364FA4DFC}" destId="{C9B9BD1F-1C7A-4379-87D9-E081A8545519}" srcOrd="0" destOrd="0" presId="urn:microsoft.com/office/officeart/2005/8/layout/hierarchy1"/>
    <dgm:cxn modelId="{0FCD8AB2-0AA2-49C4-90A2-EC233A54BB81}" type="presParOf" srcId="{C9B9BD1F-1C7A-4379-87D9-E081A8545519}" destId="{AF893BFB-B6F9-4C59-96AD-293E9A425B5F}" srcOrd="0" destOrd="0" presId="urn:microsoft.com/office/officeart/2005/8/layout/hierarchy1"/>
    <dgm:cxn modelId="{5BADA6B4-0314-4827-83CE-655DC9DFC6F4}" type="presParOf" srcId="{C9B9BD1F-1C7A-4379-87D9-E081A8545519}" destId="{549E4D66-6D50-4E4E-BCDD-D089E2854E64}" srcOrd="1" destOrd="0" presId="urn:microsoft.com/office/officeart/2005/8/layout/hierarchy1"/>
    <dgm:cxn modelId="{07615617-68C6-409E-BD58-09F723DB7C7B}" type="presParOf" srcId="{F936000B-9790-440A-AB74-E56364FA4DFC}" destId="{E3B81EBE-5B2B-4A52-88B2-536279872C6F}" srcOrd="1" destOrd="0" presId="urn:microsoft.com/office/officeart/2005/8/layout/hierarchy1"/>
    <dgm:cxn modelId="{E37A02FC-082C-4363-BB39-8D12DB7926C2}" type="presParOf" srcId="{A7AA93C8-BC2F-46B5-86B7-0217CF7D9E0A}" destId="{083EF042-92DA-4B8A-947F-C6736534F61C}" srcOrd="1" destOrd="0" presId="urn:microsoft.com/office/officeart/2005/8/layout/hierarchy1"/>
    <dgm:cxn modelId="{510D3057-D44F-41D1-A265-618E8C1BCAA7}" type="presParOf" srcId="{083EF042-92DA-4B8A-947F-C6736534F61C}" destId="{7282C87C-451A-4D30-AC05-A447FB7419D9}" srcOrd="0" destOrd="0" presId="urn:microsoft.com/office/officeart/2005/8/layout/hierarchy1"/>
    <dgm:cxn modelId="{F6BB93B3-A223-4E32-B573-1CC13EB5256C}" type="presParOf" srcId="{7282C87C-451A-4D30-AC05-A447FB7419D9}" destId="{16D66571-B682-4490-B2CC-76B06D245133}" srcOrd="0" destOrd="0" presId="urn:microsoft.com/office/officeart/2005/8/layout/hierarchy1"/>
    <dgm:cxn modelId="{B536123C-1A72-4D16-80B5-99BE8E033AE7}" type="presParOf" srcId="{7282C87C-451A-4D30-AC05-A447FB7419D9}" destId="{D0E0E26D-C92D-4418-B28C-932073260DA9}" srcOrd="1" destOrd="0" presId="urn:microsoft.com/office/officeart/2005/8/layout/hierarchy1"/>
    <dgm:cxn modelId="{5AD53BCF-64A8-4EC3-B045-12A2FD30F0F0}" type="presParOf" srcId="{083EF042-92DA-4B8A-947F-C6736534F61C}" destId="{9566E05E-C7B4-4C19-8703-8F6524AC4E69}" srcOrd="1" destOrd="0" presId="urn:microsoft.com/office/officeart/2005/8/layout/hierarchy1"/>
    <dgm:cxn modelId="{791058D9-29F6-43FD-9197-91DBF02D0E43}" type="presParOf" srcId="{A7AA93C8-BC2F-46B5-86B7-0217CF7D9E0A}" destId="{A6DBBE0D-B661-48CE-9149-F0B0BE5E4410}" srcOrd="2" destOrd="0" presId="urn:microsoft.com/office/officeart/2005/8/layout/hierarchy1"/>
    <dgm:cxn modelId="{8C42A487-D571-44D5-A7FE-4CF13FA7F14A}" type="presParOf" srcId="{A6DBBE0D-B661-48CE-9149-F0B0BE5E4410}" destId="{BEE2D8C8-C36B-43BE-837D-60989C46BAE2}" srcOrd="0" destOrd="0" presId="urn:microsoft.com/office/officeart/2005/8/layout/hierarchy1"/>
    <dgm:cxn modelId="{DA0D5622-0457-47BC-9AF1-527DD732D977}" type="presParOf" srcId="{BEE2D8C8-C36B-43BE-837D-60989C46BAE2}" destId="{4774AA2F-6F56-4841-94BD-E6FBE7AF283B}" srcOrd="0" destOrd="0" presId="urn:microsoft.com/office/officeart/2005/8/layout/hierarchy1"/>
    <dgm:cxn modelId="{CD144552-1466-49A7-99FD-A1DF5F08B13C}" type="presParOf" srcId="{BEE2D8C8-C36B-43BE-837D-60989C46BAE2}" destId="{4A050909-A817-46E1-96A5-1D77D1AC9555}" srcOrd="1" destOrd="0" presId="urn:microsoft.com/office/officeart/2005/8/layout/hierarchy1"/>
    <dgm:cxn modelId="{63BE397E-3B88-4B1D-9552-5C3F73388754}" type="presParOf" srcId="{A6DBBE0D-B661-48CE-9149-F0B0BE5E4410}" destId="{2472628B-1A05-461F-8596-73836CBA8C1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6FB522-F0F1-4238-BE67-C04BA6290D09}" type="doc">
      <dgm:prSet loTypeId="urn:microsoft.com/office/officeart/2005/8/layout/vList2" loCatId="list" qsTypeId="urn:microsoft.com/office/officeart/2005/8/quickstyle/simple1" qsCatId="simple" csTypeId="urn:microsoft.com/office/officeart/2005/8/colors/accent5_2" csCatId="accent5"/>
      <dgm:spPr/>
      <dgm:t>
        <a:bodyPr/>
        <a:lstStyle/>
        <a:p>
          <a:endParaRPr lang="en-US"/>
        </a:p>
      </dgm:t>
    </dgm:pt>
    <dgm:pt modelId="{06CD1D03-C817-4ED1-B75F-B94DECD21645}">
      <dgm:prSet/>
      <dgm:spPr/>
      <dgm:t>
        <a:bodyPr/>
        <a:lstStyle/>
        <a:p>
          <a:r>
            <a:rPr lang="en-GB"/>
            <a:t>Challenges whether the law is lawful. </a:t>
          </a:r>
          <a:endParaRPr lang="en-US"/>
        </a:p>
      </dgm:t>
    </dgm:pt>
    <dgm:pt modelId="{D432F29F-A3B6-47DD-BA00-81A2CB8E4628}" type="parTrans" cxnId="{1CB49983-020D-431F-A76E-AD666DC10C5A}">
      <dgm:prSet/>
      <dgm:spPr/>
      <dgm:t>
        <a:bodyPr/>
        <a:lstStyle/>
        <a:p>
          <a:endParaRPr lang="en-US"/>
        </a:p>
      </dgm:t>
    </dgm:pt>
    <dgm:pt modelId="{F04C2345-F8C3-40DF-8001-451863E83BF6}" type="sibTrans" cxnId="{1CB49983-020D-431F-A76E-AD666DC10C5A}">
      <dgm:prSet/>
      <dgm:spPr/>
      <dgm:t>
        <a:bodyPr/>
        <a:lstStyle/>
        <a:p>
          <a:endParaRPr lang="en-US"/>
        </a:p>
      </dgm:t>
    </dgm:pt>
    <dgm:pt modelId="{8EB907D5-6CDB-4993-8E7C-E34FA4E45A69}">
      <dgm:prSet/>
      <dgm:spPr/>
      <dgm:t>
        <a:bodyPr/>
        <a:lstStyle/>
        <a:p>
          <a:r>
            <a:rPr lang="en-GB"/>
            <a:t>Is it legal. </a:t>
          </a:r>
          <a:endParaRPr lang="en-US"/>
        </a:p>
      </dgm:t>
    </dgm:pt>
    <dgm:pt modelId="{FC2BAC2C-9283-45A2-B592-10CB1E55D323}" type="parTrans" cxnId="{7847B384-8690-4742-B673-95A8DBDDFD1A}">
      <dgm:prSet/>
      <dgm:spPr/>
      <dgm:t>
        <a:bodyPr/>
        <a:lstStyle/>
        <a:p>
          <a:endParaRPr lang="en-US"/>
        </a:p>
      </dgm:t>
    </dgm:pt>
    <dgm:pt modelId="{4CD7B4A0-C26C-4B4F-9D5E-ED8DC75B96FA}" type="sibTrans" cxnId="{7847B384-8690-4742-B673-95A8DBDDFD1A}">
      <dgm:prSet/>
      <dgm:spPr/>
      <dgm:t>
        <a:bodyPr/>
        <a:lstStyle/>
        <a:p>
          <a:endParaRPr lang="en-US"/>
        </a:p>
      </dgm:t>
    </dgm:pt>
    <dgm:pt modelId="{D5CB45EA-703E-406E-9FCA-8509DC736F22}">
      <dgm:prSet/>
      <dgm:spPr/>
      <dgm:t>
        <a:bodyPr/>
        <a:lstStyle/>
        <a:p>
          <a:r>
            <a:rPr lang="en-GB"/>
            <a:t>Judicial review was created by the courts. </a:t>
          </a:r>
          <a:endParaRPr lang="en-US"/>
        </a:p>
      </dgm:t>
    </dgm:pt>
    <dgm:pt modelId="{15706447-E4AD-47D3-BFE5-B6A76326F5A0}" type="parTrans" cxnId="{F80D68AE-3119-488C-BAE6-77B018226E8F}">
      <dgm:prSet/>
      <dgm:spPr/>
      <dgm:t>
        <a:bodyPr/>
        <a:lstStyle/>
        <a:p>
          <a:endParaRPr lang="en-US"/>
        </a:p>
      </dgm:t>
    </dgm:pt>
    <dgm:pt modelId="{FF2063F7-54DD-4597-8D8F-9DA8AE1AC0F6}" type="sibTrans" cxnId="{F80D68AE-3119-488C-BAE6-77B018226E8F}">
      <dgm:prSet/>
      <dgm:spPr/>
      <dgm:t>
        <a:bodyPr/>
        <a:lstStyle/>
        <a:p>
          <a:endParaRPr lang="en-US"/>
        </a:p>
      </dgm:t>
    </dgm:pt>
    <dgm:pt modelId="{B67BB827-7E96-4595-858D-2CD6343BD3C9}">
      <dgm:prSet/>
      <dgm:spPr/>
      <dgm:t>
        <a:bodyPr/>
        <a:lstStyle/>
        <a:p>
          <a:r>
            <a:rPr lang="en-GB"/>
            <a:t>Hold the government to account. </a:t>
          </a:r>
          <a:endParaRPr lang="en-US"/>
        </a:p>
      </dgm:t>
    </dgm:pt>
    <dgm:pt modelId="{557F625D-F6A0-48A6-9CAD-7D662D6AB4FF}" type="parTrans" cxnId="{FCEBF14D-5707-4050-8C04-4E840BF734C0}">
      <dgm:prSet/>
      <dgm:spPr/>
      <dgm:t>
        <a:bodyPr/>
        <a:lstStyle/>
        <a:p>
          <a:endParaRPr lang="en-US"/>
        </a:p>
      </dgm:t>
    </dgm:pt>
    <dgm:pt modelId="{4DE1DF36-EB83-494F-9FA0-C10117A879CE}" type="sibTrans" cxnId="{FCEBF14D-5707-4050-8C04-4E840BF734C0}">
      <dgm:prSet/>
      <dgm:spPr/>
      <dgm:t>
        <a:bodyPr/>
        <a:lstStyle/>
        <a:p>
          <a:endParaRPr lang="en-US"/>
        </a:p>
      </dgm:t>
    </dgm:pt>
    <dgm:pt modelId="{9DB77AF0-502D-44A3-89FF-C13C469BEB2B}">
      <dgm:prSet/>
      <dgm:spPr/>
      <dgm:t>
        <a:bodyPr/>
        <a:lstStyle/>
        <a:p>
          <a:r>
            <a:rPr lang="en-GB"/>
            <a:t>Upholds the rule of law. </a:t>
          </a:r>
          <a:endParaRPr lang="en-US"/>
        </a:p>
      </dgm:t>
    </dgm:pt>
    <dgm:pt modelId="{38306E52-7CD5-4953-B284-B6BD3C4C7BF5}" type="parTrans" cxnId="{51E04CE6-D13D-4F05-813C-B0D4B0D430DB}">
      <dgm:prSet/>
      <dgm:spPr/>
      <dgm:t>
        <a:bodyPr/>
        <a:lstStyle/>
        <a:p>
          <a:endParaRPr lang="en-US"/>
        </a:p>
      </dgm:t>
    </dgm:pt>
    <dgm:pt modelId="{79FB07F3-9BAB-4F22-90BF-FE11F64CC067}" type="sibTrans" cxnId="{51E04CE6-D13D-4F05-813C-B0D4B0D430DB}">
      <dgm:prSet/>
      <dgm:spPr/>
      <dgm:t>
        <a:bodyPr/>
        <a:lstStyle/>
        <a:p>
          <a:endParaRPr lang="en-US"/>
        </a:p>
      </dgm:t>
    </dgm:pt>
    <dgm:pt modelId="{9FB8BEDB-1477-4000-ABA1-D267777C2F5A}" type="pres">
      <dgm:prSet presAssocID="{416FB522-F0F1-4238-BE67-C04BA6290D09}" presName="linear" presStyleCnt="0">
        <dgm:presLayoutVars>
          <dgm:animLvl val="lvl"/>
          <dgm:resizeHandles val="exact"/>
        </dgm:presLayoutVars>
      </dgm:prSet>
      <dgm:spPr/>
    </dgm:pt>
    <dgm:pt modelId="{D687E6DD-76A7-4325-B219-5EBCA801029B}" type="pres">
      <dgm:prSet presAssocID="{06CD1D03-C817-4ED1-B75F-B94DECD21645}" presName="parentText" presStyleLbl="node1" presStyleIdx="0" presStyleCnt="5">
        <dgm:presLayoutVars>
          <dgm:chMax val="0"/>
          <dgm:bulletEnabled val="1"/>
        </dgm:presLayoutVars>
      </dgm:prSet>
      <dgm:spPr/>
    </dgm:pt>
    <dgm:pt modelId="{FD97FA71-0211-4CBB-BD3F-02A3F30C31E4}" type="pres">
      <dgm:prSet presAssocID="{F04C2345-F8C3-40DF-8001-451863E83BF6}" presName="spacer" presStyleCnt="0"/>
      <dgm:spPr/>
    </dgm:pt>
    <dgm:pt modelId="{40E8AF71-AD51-4422-90B9-AAD28B8D6EEB}" type="pres">
      <dgm:prSet presAssocID="{8EB907D5-6CDB-4993-8E7C-E34FA4E45A69}" presName="parentText" presStyleLbl="node1" presStyleIdx="1" presStyleCnt="5">
        <dgm:presLayoutVars>
          <dgm:chMax val="0"/>
          <dgm:bulletEnabled val="1"/>
        </dgm:presLayoutVars>
      </dgm:prSet>
      <dgm:spPr/>
    </dgm:pt>
    <dgm:pt modelId="{5CA9F692-5B60-4A62-ADAD-892641011ACC}" type="pres">
      <dgm:prSet presAssocID="{4CD7B4A0-C26C-4B4F-9D5E-ED8DC75B96FA}" presName="spacer" presStyleCnt="0"/>
      <dgm:spPr/>
    </dgm:pt>
    <dgm:pt modelId="{A3718580-92B5-4EFC-BCF5-6D93CA980DE5}" type="pres">
      <dgm:prSet presAssocID="{D5CB45EA-703E-406E-9FCA-8509DC736F22}" presName="parentText" presStyleLbl="node1" presStyleIdx="2" presStyleCnt="5">
        <dgm:presLayoutVars>
          <dgm:chMax val="0"/>
          <dgm:bulletEnabled val="1"/>
        </dgm:presLayoutVars>
      </dgm:prSet>
      <dgm:spPr/>
    </dgm:pt>
    <dgm:pt modelId="{EE1F0219-2BA4-4F0A-8B22-F6B69BA1A322}" type="pres">
      <dgm:prSet presAssocID="{FF2063F7-54DD-4597-8D8F-9DA8AE1AC0F6}" presName="spacer" presStyleCnt="0"/>
      <dgm:spPr/>
    </dgm:pt>
    <dgm:pt modelId="{71B99074-34EE-4573-BD6B-C27EB2958316}" type="pres">
      <dgm:prSet presAssocID="{B67BB827-7E96-4595-858D-2CD6343BD3C9}" presName="parentText" presStyleLbl="node1" presStyleIdx="3" presStyleCnt="5">
        <dgm:presLayoutVars>
          <dgm:chMax val="0"/>
          <dgm:bulletEnabled val="1"/>
        </dgm:presLayoutVars>
      </dgm:prSet>
      <dgm:spPr/>
    </dgm:pt>
    <dgm:pt modelId="{3479E3E8-9CBB-4451-A659-60CB5A865545}" type="pres">
      <dgm:prSet presAssocID="{4DE1DF36-EB83-494F-9FA0-C10117A879CE}" presName="spacer" presStyleCnt="0"/>
      <dgm:spPr/>
    </dgm:pt>
    <dgm:pt modelId="{1CDF781C-3BE0-4911-9A06-B391B9F2EF91}" type="pres">
      <dgm:prSet presAssocID="{9DB77AF0-502D-44A3-89FF-C13C469BEB2B}" presName="parentText" presStyleLbl="node1" presStyleIdx="4" presStyleCnt="5">
        <dgm:presLayoutVars>
          <dgm:chMax val="0"/>
          <dgm:bulletEnabled val="1"/>
        </dgm:presLayoutVars>
      </dgm:prSet>
      <dgm:spPr/>
    </dgm:pt>
  </dgm:ptLst>
  <dgm:cxnLst>
    <dgm:cxn modelId="{4A5F1424-95F0-42A0-97FD-893BB969D1B6}" type="presOf" srcId="{8EB907D5-6CDB-4993-8E7C-E34FA4E45A69}" destId="{40E8AF71-AD51-4422-90B9-AAD28B8D6EEB}" srcOrd="0" destOrd="0" presId="urn:microsoft.com/office/officeart/2005/8/layout/vList2"/>
    <dgm:cxn modelId="{A4FB4D35-F845-4161-A549-A001C8FA9AE8}" type="presOf" srcId="{9DB77AF0-502D-44A3-89FF-C13C469BEB2B}" destId="{1CDF781C-3BE0-4911-9A06-B391B9F2EF91}" srcOrd="0" destOrd="0" presId="urn:microsoft.com/office/officeart/2005/8/layout/vList2"/>
    <dgm:cxn modelId="{AE2A536C-7C31-4EB2-BC34-E44C00B854F4}" type="presOf" srcId="{D5CB45EA-703E-406E-9FCA-8509DC736F22}" destId="{A3718580-92B5-4EFC-BCF5-6D93CA980DE5}" srcOrd="0" destOrd="0" presId="urn:microsoft.com/office/officeart/2005/8/layout/vList2"/>
    <dgm:cxn modelId="{FCEBF14D-5707-4050-8C04-4E840BF734C0}" srcId="{416FB522-F0F1-4238-BE67-C04BA6290D09}" destId="{B67BB827-7E96-4595-858D-2CD6343BD3C9}" srcOrd="3" destOrd="0" parTransId="{557F625D-F6A0-48A6-9CAD-7D662D6AB4FF}" sibTransId="{4DE1DF36-EB83-494F-9FA0-C10117A879CE}"/>
    <dgm:cxn modelId="{994D077C-5560-47B6-A41C-32CA2A5FEBF6}" type="presOf" srcId="{416FB522-F0F1-4238-BE67-C04BA6290D09}" destId="{9FB8BEDB-1477-4000-ABA1-D267777C2F5A}" srcOrd="0" destOrd="0" presId="urn:microsoft.com/office/officeart/2005/8/layout/vList2"/>
    <dgm:cxn modelId="{1CB49983-020D-431F-A76E-AD666DC10C5A}" srcId="{416FB522-F0F1-4238-BE67-C04BA6290D09}" destId="{06CD1D03-C817-4ED1-B75F-B94DECD21645}" srcOrd="0" destOrd="0" parTransId="{D432F29F-A3B6-47DD-BA00-81A2CB8E4628}" sibTransId="{F04C2345-F8C3-40DF-8001-451863E83BF6}"/>
    <dgm:cxn modelId="{7847B384-8690-4742-B673-95A8DBDDFD1A}" srcId="{416FB522-F0F1-4238-BE67-C04BA6290D09}" destId="{8EB907D5-6CDB-4993-8E7C-E34FA4E45A69}" srcOrd="1" destOrd="0" parTransId="{FC2BAC2C-9283-45A2-B592-10CB1E55D323}" sibTransId="{4CD7B4A0-C26C-4B4F-9D5E-ED8DC75B96FA}"/>
    <dgm:cxn modelId="{7231759E-DF46-456E-9BF3-0D7F126397D6}" type="presOf" srcId="{B67BB827-7E96-4595-858D-2CD6343BD3C9}" destId="{71B99074-34EE-4573-BD6B-C27EB2958316}" srcOrd="0" destOrd="0" presId="urn:microsoft.com/office/officeart/2005/8/layout/vList2"/>
    <dgm:cxn modelId="{F80D68AE-3119-488C-BAE6-77B018226E8F}" srcId="{416FB522-F0F1-4238-BE67-C04BA6290D09}" destId="{D5CB45EA-703E-406E-9FCA-8509DC736F22}" srcOrd="2" destOrd="0" parTransId="{15706447-E4AD-47D3-BFE5-B6A76326F5A0}" sibTransId="{FF2063F7-54DD-4597-8D8F-9DA8AE1AC0F6}"/>
    <dgm:cxn modelId="{347E57CF-5E24-4E9E-B4E3-5070E1E41A71}" type="presOf" srcId="{06CD1D03-C817-4ED1-B75F-B94DECD21645}" destId="{D687E6DD-76A7-4325-B219-5EBCA801029B}" srcOrd="0" destOrd="0" presId="urn:microsoft.com/office/officeart/2005/8/layout/vList2"/>
    <dgm:cxn modelId="{51E04CE6-D13D-4F05-813C-B0D4B0D430DB}" srcId="{416FB522-F0F1-4238-BE67-C04BA6290D09}" destId="{9DB77AF0-502D-44A3-89FF-C13C469BEB2B}" srcOrd="4" destOrd="0" parTransId="{38306E52-7CD5-4953-B284-B6BD3C4C7BF5}" sibTransId="{79FB07F3-9BAB-4F22-90BF-FE11F64CC067}"/>
    <dgm:cxn modelId="{B310A67F-AE5E-4CE5-BC82-6E9EF36195A2}" type="presParOf" srcId="{9FB8BEDB-1477-4000-ABA1-D267777C2F5A}" destId="{D687E6DD-76A7-4325-B219-5EBCA801029B}" srcOrd="0" destOrd="0" presId="urn:microsoft.com/office/officeart/2005/8/layout/vList2"/>
    <dgm:cxn modelId="{7358B6CA-E22E-4C5D-81C3-AA7812F52BEF}" type="presParOf" srcId="{9FB8BEDB-1477-4000-ABA1-D267777C2F5A}" destId="{FD97FA71-0211-4CBB-BD3F-02A3F30C31E4}" srcOrd="1" destOrd="0" presId="urn:microsoft.com/office/officeart/2005/8/layout/vList2"/>
    <dgm:cxn modelId="{D1FCC7CD-0640-4CE0-AA8A-8CD0CBF728E8}" type="presParOf" srcId="{9FB8BEDB-1477-4000-ABA1-D267777C2F5A}" destId="{40E8AF71-AD51-4422-90B9-AAD28B8D6EEB}" srcOrd="2" destOrd="0" presId="urn:microsoft.com/office/officeart/2005/8/layout/vList2"/>
    <dgm:cxn modelId="{DFD404AC-5181-4C88-A201-833C5F2B6989}" type="presParOf" srcId="{9FB8BEDB-1477-4000-ABA1-D267777C2F5A}" destId="{5CA9F692-5B60-4A62-ADAD-892641011ACC}" srcOrd="3" destOrd="0" presId="urn:microsoft.com/office/officeart/2005/8/layout/vList2"/>
    <dgm:cxn modelId="{38BEBA83-2440-4D7B-93DA-40D0C2E1E878}" type="presParOf" srcId="{9FB8BEDB-1477-4000-ABA1-D267777C2F5A}" destId="{A3718580-92B5-4EFC-BCF5-6D93CA980DE5}" srcOrd="4" destOrd="0" presId="urn:microsoft.com/office/officeart/2005/8/layout/vList2"/>
    <dgm:cxn modelId="{ACFA28F2-B134-458A-A183-5A5B5CE17C48}" type="presParOf" srcId="{9FB8BEDB-1477-4000-ABA1-D267777C2F5A}" destId="{EE1F0219-2BA4-4F0A-8B22-F6B69BA1A322}" srcOrd="5" destOrd="0" presId="urn:microsoft.com/office/officeart/2005/8/layout/vList2"/>
    <dgm:cxn modelId="{00FA8BA3-3895-4D30-BDB5-31F17B582268}" type="presParOf" srcId="{9FB8BEDB-1477-4000-ABA1-D267777C2F5A}" destId="{71B99074-34EE-4573-BD6B-C27EB2958316}" srcOrd="6" destOrd="0" presId="urn:microsoft.com/office/officeart/2005/8/layout/vList2"/>
    <dgm:cxn modelId="{31192456-CDB3-4122-A07A-2EBC06E8186D}" type="presParOf" srcId="{9FB8BEDB-1477-4000-ABA1-D267777C2F5A}" destId="{3479E3E8-9CBB-4451-A659-60CB5A865545}" srcOrd="7" destOrd="0" presId="urn:microsoft.com/office/officeart/2005/8/layout/vList2"/>
    <dgm:cxn modelId="{3C1D70E5-65ED-444C-A288-260DF0DE0CBE}" type="presParOf" srcId="{9FB8BEDB-1477-4000-ABA1-D267777C2F5A}" destId="{1CDF781C-3BE0-4911-9A06-B391B9F2EF9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037D93-9558-4568-88C6-B459A44765E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7C2344D-ED66-4B96-811A-1969A540949F}">
      <dgm:prSet/>
      <dgm:spPr/>
      <dgm:t>
        <a:bodyPr/>
        <a:lstStyle/>
        <a:p>
          <a:r>
            <a:rPr lang="en-GB"/>
            <a:t>Questions the actions of the government and '' administration action ''. </a:t>
          </a:r>
          <a:endParaRPr lang="en-US"/>
        </a:p>
      </dgm:t>
    </dgm:pt>
    <dgm:pt modelId="{04F79BAD-0365-4A67-8C8A-E2E78292836A}" type="parTrans" cxnId="{E58563EE-C803-4884-9BAD-A88D01529B9D}">
      <dgm:prSet/>
      <dgm:spPr/>
      <dgm:t>
        <a:bodyPr/>
        <a:lstStyle/>
        <a:p>
          <a:endParaRPr lang="en-US"/>
        </a:p>
      </dgm:t>
    </dgm:pt>
    <dgm:pt modelId="{2E9FFC02-0CA9-424A-9CB4-52A9F12297DE}" type="sibTrans" cxnId="{E58563EE-C803-4884-9BAD-A88D01529B9D}">
      <dgm:prSet/>
      <dgm:spPr/>
      <dgm:t>
        <a:bodyPr/>
        <a:lstStyle/>
        <a:p>
          <a:endParaRPr lang="en-US"/>
        </a:p>
      </dgm:t>
    </dgm:pt>
    <dgm:pt modelId="{2B63519F-FE57-4F43-A0D3-9EA8C02C55AB}">
      <dgm:prSet/>
      <dgm:spPr/>
      <dgm:t>
        <a:bodyPr/>
        <a:lstStyle/>
        <a:p>
          <a:r>
            <a:rPr lang="en-GB"/>
            <a:t>Cannot challenge primary legislation because parliament are the supreme law-making body. </a:t>
          </a:r>
          <a:endParaRPr lang="en-US"/>
        </a:p>
      </dgm:t>
    </dgm:pt>
    <dgm:pt modelId="{CFE9B733-257E-4F5D-BC46-42494911BDF6}" type="parTrans" cxnId="{4C985DDF-2B20-4155-BD9D-A54AE6E3972C}">
      <dgm:prSet/>
      <dgm:spPr/>
      <dgm:t>
        <a:bodyPr/>
        <a:lstStyle/>
        <a:p>
          <a:endParaRPr lang="en-US"/>
        </a:p>
      </dgm:t>
    </dgm:pt>
    <dgm:pt modelId="{C7C7D3A9-BA47-4D5B-913D-1B2EC88C7D60}" type="sibTrans" cxnId="{4C985DDF-2B20-4155-BD9D-A54AE6E3972C}">
      <dgm:prSet/>
      <dgm:spPr/>
      <dgm:t>
        <a:bodyPr/>
        <a:lstStyle/>
        <a:p>
          <a:endParaRPr lang="en-US"/>
        </a:p>
      </dgm:t>
    </dgm:pt>
    <dgm:pt modelId="{A4DC34D0-627E-4827-9412-F5E6B0395050}">
      <dgm:prSet/>
      <dgm:spPr/>
      <dgm:t>
        <a:bodyPr/>
        <a:lstStyle/>
        <a:p>
          <a:r>
            <a:rPr lang="en-GB"/>
            <a:t>Can review secondary legislation (Administration action) </a:t>
          </a:r>
          <a:endParaRPr lang="en-US"/>
        </a:p>
      </dgm:t>
    </dgm:pt>
    <dgm:pt modelId="{A4FFCD96-FA15-4F0F-8D26-DBAA4704BED1}" type="parTrans" cxnId="{AA4C35A0-B607-448F-848A-B08997925620}">
      <dgm:prSet/>
      <dgm:spPr/>
      <dgm:t>
        <a:bodyPr/>
        <a:lstStyle/>
        <a:p>
          <a:endParaRPr lang="en-US"/>
        </a:p>
      </dgm:t>
    </dgm:pt>
    <dgm:pt modelId="{652F54BF-0C83-45DE-A1D4-03CEBE72297C}" type="sibTrans" cxnId="{AA4C35A0-B607-448F-848A-B08997925620}">
      <dgm:prSet/>
      <dgm:spPr/>
      <dgm:t>
        <a:bodyPr/>
        <a:lstStyle/>
        <a:p>
          <a:endParaRPr lang="en-US"/>
        </a:p>
      </dgm:t>
    </dgm:pt>
    <dgm:pt modelId="{E28CBDA1-BDAB-4366-AE8F-CBE518D8EF8A}">
      <dgm:prSet/>
      <dgm:spPr/>
      <dgm:t>
        <a:bodyPr/>
        <a:lstStyle/>
        <a:p>
          <a:r>
            <a:rPr lang="en-GB"/>
            <a:t>Upholds the separation of powers – Judiciary hold government to account. </a:t>
          </a:r>
          <a:endParaRPr lang="en-US"/>
        </a:p>
      </dgm:t>
    </dgm:pt>
    <dgm:pt modelId="{6AF6952D-1944-4C7E-BFA3-16249C99B5EE}" type="parTrans" cxnId="{8319DB40-4E87-4F7D-82DA-A4A4D4B4589E}">
      <dgm:prSet/>
      <dgm:spPr/>
      <dgm:t>
        <a:bodyPr/>
        <a:lstStyle/>
        <a:p>
          <a:endParaRPr lang="en-US"/>
        </a:p>
      </dgm:t>
    </dgm:pt>
    <dgm:pt modelId="{1994E856-5706-4C21-8B2E-03230CD453CD}" type="sibTrans" cxnId="{8319DB40-4E87-4F7D-82DA-A4A4D4B4589E}">
      <dgm:prSet/>
      <dgm:spPr/>
      <dgm:t>
        <a:bodyPr/>
        <a:lstStyle/>
        <a:p>
          <a:endParaRPr lang="en-US"/>
        </a:p>
      </dgm:t>
    </dgm:pt>
    <dgm:pt modelId="{956AC79F-1ED9-4C0E-BDE1-CD4C664DF849}" type="pres">
      <dgm:prSet presAssocID="{48037D93-9558-4568-88C6-B459A44765E2}" presName="linear" presStyleCnt="0">
        <dgm:presLayoutVars>
          <dgm:animLvl val="lvl"/>
          <dgm:resizeHandles val="exact"/>
        </dgm:presLayoutVars>
      </dgm:prSet>
      <dgm:spPr/>
    </dgm:pt>
    <dgm:pt modelId="{9ECE4CC2-1913-4A86-9C41-4D689D67BE0B}" type="pres">
      <dgm:prSet presAssocID="{D7C2344D-ED66-4B96-811A-1969A540949F}" presName="parentText" presStyleLbl="node1" presStyleIdx="0" presStyleCnt="4">
        <dgm:presLayoutVars>
          <dgm:chMax val="0"/>
          <dgm:bulletEnabled val="1"/>
        </dgm:presLayoutVars>
      </dgm:prSet>
      <dgm:spPr/>
    </dgm:pt>
    <dgm:pt modelId="{21CE9BAF-B739-4749-841E-F075F63C3776}" type="pres">
      <dgm:prSet presAssocID="{2E9FFC02-0CA9-424A-9CB4-52A9F12297DE}" presName="spacer" presStyleCnt="0"/>
      <dgm:spPr/>
    </dgm:pt>
    <dgm:pt modelId="{432C3376-83E8-4794-BBF8-588D319D76DE}" type="pres">
      <dgm:prSet presAssocID="{2B63519F-FE57-4F43-A0D3-9EA8C02C55AB}" presName="parentText" presStyleLbl="node1" presStyleIdx="1" presStyleCnt="4">
        <dgm:presLayoutVars>
          <dgm:chMax val="0"/>
          <dgm:bulletEnabled val="1"/>
        </dgm:presLayoutVars>
      </dgm:prSet>
      <dgm:spPr/>
    </dgm:pt>
    <dgm:pt modelId="{045821F0-0B5E-4329-9919-F559D86BD39B}" type="pres">
      <dgm:prSet presAssocID="{C7C7D3A9-BA47-4D5B-913D-1B2EC88C7D60}" presName="spacer" presStyleCnt="0"/>
      <dgm:spPr/>
    </dgm:pt>
    <dgm:pt modelId="{80C91985-C408-460E-9AAD-4DF073BBBB10}" type="pres">
      <dgm:prSet presAssocID="{A4DC34D0-627E-4827-9412-F5E6B0395050}" presName="parentText" presStyleLbl="node1" presStyleIdx="2" presStyleCnt="4">
        <dgm:presLayoutVars>
          <dgm:chMax val="0"/>
          <dgm:bulletEnabled val="1"/>
        </dgm:presLayoutVars>
      </dgm:prSet>
      <dgm:spPr/>
    </dgm:pt>
    <dgm:pt modelId="{6FF56E06-C300-4022-A920-3B3C23C77F61}" type="pres">
      <dgm:prSet presAssocID="{652F54BF-0C83-45DE-A1D4-03CEBE72297C}" presName="spacer" presStyleCnt="0"/>
      <dgm:spPr/>
    </dgm:pt>
    <dgm:pt modelId="{52FE2524-9F25-4174-8F44-B732A0F148F0}" type="pres">
      <dgm:prSet presAssocID="{E28CBDA1-BDAB-4366-AE8F-CBE518D8EF8A}" presName="parentText" presStyleLbl="node1" presStyleIdx="3" presStyleCnt="4">
        <dgm:presLayoutVars>
          <dgm:chMax val="0"/>
          <dgm:bulletEnabled val="1"/>
        </dgm:presLayoutVars>
      </dgm:prSet>
      <dgm:spPr/>
    </dgm:pt>
  </dgm:ptLst>
  <dgm:cxnLst>
    <dgm:cxn modelId="{7353D917-80BA-4490-B593-B3FAA402A085}" type="presOf" srcId="{A4DC34D0-627E-4827-9412-F5E6B0395050}" destId="{80C91985-C408-460E-9AAD-4DF073BBBB10}" srcOrd="0" destOrd="0" presId="urn:microsoft.com/office/officeart/2005/8/layout/vList2"/>
    <dgm:cxn modelId="{54D18E1D-DB1A-4010-BE07-5D50E690DC35}" type="presOf" srcId="{D7C2344D-ED66-4B96-811A-1969A540949F}" destId="{9ECE4CC2-1913-4A86-9C41-4D689D67BE0B}" srcOrd="0" destOrd="0" presId="urn:microsoft.com/office/officeart/2005/8/layout/vList2"/>
    <dgm:cxn modelId="{F4BEB329-F1A7-42BB-A439-A1C23F8D12BF}" type="presOf" srcId="{2B63519F-FE57-4F43-A0D3-9EA8C02C55AB}" destId="{432C3376-83E8-4794-BBF8-588D319D76DE}" srcOrd="0" destOrd="0" presId="urn:microsoft.com/office/officeart/2005/8/layout/vList2"/>
    <dgm:cxn modelId="{8319DB40-4E87-4F7D-82DA-A4A4D4B4589E}" srcId="{48037D93-9558-4568-88C6-B459A44765E2}" destId="{E28CBDA1-BDAB-4366-AE8F-CBE518D8EF8A}" srcOrd="3" destOrd="0" parTransId="{6AF6952D-1944-4C7E-BFA3-16249C99B5EE}" sibTransId="{1994E856-5706-4C21-8B2E-03230CD453CD}"/>
    <dgm:cxn modelId="{AA4C35A0-B607-448F-848A-B08997925620}" srcId="{48037D93-9558-4568-88C6-B459A44765E2}" destId="{A4DC34D0-627E-4827-9412-F5E6B0395050}" srcOrd="2" destOrd="0" parTransId="{A4FFCD96-FA15-4F0F-8D26-DBAA4704BED1}" sibTransId="{652F54BF-0C83-45DE-A1D4-03CEBE72297C}"/>
    <dgm:cxn modelId="{72B38DC1-43AA-4955-AC92-B7720089CE2F}" type="presOf" srcId="{E28CBDA1-BDAB-4366-AE8F-CBE518D8EF8A}" destId="{52FE2524-9F25-4174-8F44-B732A0F148F0}" srcOrd="0" destOrd="0" presId="urn:microsoft.com/office/officeart/2005/8/layout/vList2"/>
    <dgm:cxn modelId="{4C985DDF-2B20-4155-BD9D-A54AE6E3972C}" srcId="{48037D93-9558-4568-88C6-B459A44765E2}" destId="{2B63519F-FE57-4F43-A0D3-9EA8C02C55AB}" srcOrd="1" destOrd="0" parTransId="{CFE9B733-257E-4F5D-BC46-42494911BDF6}" sibTransId="{C7C7D3A9-BA47-4D5B-913D-1B2EC88C7D60}"/>
    <dgm:cxn modelId="{85510BEA-67B9-4801-AC60-4D6782C14268}" type="presOf" srcId="{48037D93-9558-4568-88C6-B459A44765E2}" destId="{956AC79F-1ED9-4C0E-BDE1-CD4C664DF849}" srcOrd="0" destOrd="0" presId="urn:microsoft.com/office/officeart/2005/8/layout/vList2"/>
    <dgm:cxn modelId="{E58563EE-C803-4884-9BAD-A88D01529B9D}" srcId="{48037D93-9558-4568-88C6-B459A44765E2}" destId="{D7C2344D-ED66-4B96-811A-1969A540949F}" srcOrd="0" destOrd="0" parTransId="{04F79BAD-0365-4A67-8C8A-E2E78292836A}" sibTransId="{2E9FFC02-0CA9-424A-9CB4-52A9F12297DE}"/>
    <dgm:cxn modelId="{55BEBD4D-6424-40AB-A220-C6E5FB243DF1}" type="presParOf" srcId="{956AC79F-1ED9-4C0E-BDE1-CD4C664DF849}" destId="{9ECE4CC2-1913-4A86-9C41-4D689D67BE0B}" srcOrd="0" destOrd="0" presId="urn:microsoft.com/office/officeart/2005/8/layout/vList2"/>
    <dgm:cxn modelId="{8957100E-08D2-4AE3-BEBD-221058237EBB}" type="presParOf" srcId="{956AC79F-1ED9-4C0E-BDE1-CD4C664DF849}" destId="{21CE9BAF-B739-4749-841E-F075F63C3776}" srcOrd="1" destOrd="0" presId="urn:microsoft.com/office/officeart/2005/8/layout/vList2"/>
    <dgm:cxn modelId="{CD22F7BA-8F48-4526-8D8F-2F4F1828B822}" type="presParOf" srcId="{956AC79F-1ED9-4C0E-BDE1-CD4C664DF849}" destId="{432C3376-83E8-4794-BBF8-588D319D76DE}" srcOrd="2" destOrd="0" presId="urn:microsoft.com/office/officeart/2005/8/layout/vList2"/>
    <dgm:cxn modelId="{68273677-CC8B-40E6-BE41-B7E44532EB3B}" type="presParOf" srcId="{956AC79F-1ED9-4C0E-BDE1-CD4C664DF849}" destId="{045821F0-0B5E-4329-9919-F559D86BD39B}" srcOrd="3" destOrd="0" presId="urn:microsoft.com/office/officeart/2005/8/layout/vList2"/>
    <dgm:cxn modelId="{9C8B6359-D2CA-44B1-A5D3-2CCFC499F555}" type="presParOf" srcId="{956AC79F-1ED9-4C0E-BDE1-CD4C664DF849}" destId="{80C91985-C408-460E-9AAD-4DF073BBBB10}" srcOrd="4" destOrd="0" presId="urn:microsoft.com/office/officeart/2005/8/layout/vList2"/>
    <dgm:cxn modelId="{71C9321E-1193-4783-8EE1-5DF9C3E6CFC3}" type="presParOf" srcId="{956AC79F-1ED9-4C0E-BDE1-CD4C664DF849}" destId="{6FF56E06-C300-4022-A920-3B3C23C77F61}" srcOrd="5" destOrd="0" presId="urn:microsoft.com/office/officeart/2005/8/layout/vList2"/>
    <dgm:cxn modelId="{3DD326BB-4E80-475E-B88D-CCE1E1F0058C}" type="presParOf" srcId="{956AC79F-1ED9-4C0E-BDE1-CD4C664DF849}" destId="{52FE2524-9F25-4174-8F44-B732A0F148F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6D03E2-A64E-4A25-A48B-50BCA3CF535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148E68D-9416-45F4-810A-040EF5902D18}">
      <dgm:prSet/>
      <dgm:spPr/>
      <dgm:t>
        <a:bodyPr/>
        <a:lstStyle/>
        <a:p>
          <a:r>
            <a:rPr lang="en-GB"/>
            <a:t>First get permission. </a:t>
          </a:r>
          <a:endParaRPr lang="en-US"/>
        </a:p>
      </dgm:t>
    </dgm:pt>
    <dgm:pt modelId="{23799148-EE91-4518-A7D2-7AFD7F44EC50}" type="parTrans" cxnId="{79EDC4C6-0CF9-4A1C-AAFE-60BCB13BE883}">
      <dgm:prSet/>
      <dgm:spPr/>
      <dgm:t>
        <a:bodyPr/>
        <a:lstStyle/>
        <a:p>
          <a:endParaRPr lang="en-US"/>
        </a:p>
      </dgm:t>
    </dgm:pt>
    <dgm:pt modelId="{0CF9D21C-95BD-45C2-9B5F-C35C911CFA5A}" type="sibTrans" cxnId="{79EDC4C6-0CF9-4A1C-AAFE-60BCB13BE883}">
      <dgm:prSet/>
      <dgm:spPr/>
      <dgm:t>
        <a:bodyPr/>
        <a:lstStyle/>
        <a:p>
          <a:endParaRPr lang="en-US"/>
        </a:p>
      </dgm:t>
    </dgm:pt>
    <dgm:pt modelId="{1CEAE945-A325-4E67-A34A-632EA5FE2716}">
      <dgm:prSet/>
      <dgm:spPr/>
      <dgm:t>
        <a:bodyPr/>
        <a:lstStyle/>
        <a:p>
          <a:r>
            <a:rPr lang="en-GB"/>
            <a:t>Time limit – 3 months </a:t>
          </a:r>
          <a:endParaRPr lang="en-US"/>
        </a:p>
      </dgm:t>
    </dgm:pt>
    <dgm:pt modelId="{BDDF3A4B-B3AE-47A0-B13B-14A0772DC3FF}" type="parTrans" cxnId="{1229146A-93D7-4C88-870E-629C3BE87F95}">
      <dgm:prSet/>
      <dgm:spPr/>
      <dgm:t>
        <a:bodyPr/>
        <a:lstStyle/>
        <a:p>
          <a:endParaRPr lang="en-US"/>
        </a:p>
      </dgm:t>
    </dgm:pt>
    <dgm:pt modelId="{AD6EC12D-4C39-4C91-8E42-AF54251D3209}" type="sibTrans" cxnId="{1229146A-93D7-4C88-870E-629C3BE87F95}">
      <dgm:prSet/>
      <dgm:spPr/>
      <dgm:t>
        <a:bodyPr/>
        <a:lstStyle/>
        <a:p>
          <a:endParaRPr lang="en-US"/>
        </a:p>
      </dgm:t>
    </dgm:pt>
    <dgm:pt modelId="{A48ECE71-9467-4CAB-8E81-DF5060AA7B4D}">
      <dgm:prSet/>
      <dgm:spPr/>
      <dgm:t>
        <a:bodyPr/>
        <a:lstStyle/>
        <a:p>
          <a:r>
            <a:rPr lang="en-GB"/>
            <a:t>Locus Standi - Standing - do they have sufficient interest in the topic. </a:t>
          </a:r>
          <a:endParaRPr lang="en-US"/>
        </a:p>
      </dgm:t>
    </dgm:pt>
    <dgm:pt modelId="{80E86A03-99BC-4BDC-B967-C1DB6BAC6151}" type="parTrans" cxnId="{26B7CE17-9E82-445B-821A-20912907F9AD}">
      <dgm:prSet/>
      <dgm:spPr/>
      <dgm:t>
        <a:bodyPr/>
        <a:lstStyle/>
        <a:p>
          <a:endParaRPr lang="en-US"/>
        </a:p>
      </dgm:t>
    </dgm:pt>
    <dgm:pt modelId="{2BF6D445-3FB9-41B8-A856-327F054CAE1A}" type="sibTrans" cxnId="{26B7CE17-9E82-445B-821A-20912907F9AD}">
      <dgm:prSet/>
      <dgm:spPr/>
      <dgm:t>
        <a:bodyPr/>
        <a:lstStyle/>
        <a:p>
          <a:endParaRPr lang="en-US"/>
        </a:p>
      </dgm:t>
    </dgm:pt>
    <dgm:pt modelId="{AE886492-FEEC-4785-ADB8-DEA6D5D5DFCD}">
      <dgm:prSet/>
      <dgm:spPr/>
      <dgm:t>
        <a:bodyPr/>
        <a:lstStyle/>
        <a:p>
          <a:r>
            <a:rPr lang="en-GB"/>
            <a:t>Brought against public body. </a:t>
          </a:r>
          <a:endParaRPr lang="en-US"/>
        </a:p>
      </dgm:t>
    </dgm:pt>
    <dgm:pt modelId="{3FB955AF-92E6-4C9D-8D11-018B103BC46D}" type="parTrans" cxnId="{5E472C1D-EBBB-41E5-BBA9-168148ABC51A}">
      <dgm:prSet/>
      <dgm:spPr/>
      <dgm:t>
        <a:bodyPr/>
        <a:lstStyle/>
        <a:p>
          <a:endParaRPr lang="en-US"/>
        </a:p>
      </dgm:t>
    </dgm:pt>
    <dgm:pt modelId="{ADA86684-F185-4EAC-95AA-0D98E9C1073D}" type="sibTrans" cxnId="{5E472C1D-EBBB-41E5-BBA9-168148ABC51A}">
      <dgm:prSet/>
      <dgm:spPr/>
      <dgm:t>
        <a:bodyPr/>
        <a:lstStyle/>
        <a:p>
          <a:endParaRPr lang="en-US"/>
        </a:p>
      </dgm:t>
    </dgm:pt>
    <dgm:pt modelId="{C3974DEE-4652-4559-9639-6BE85F8894F8}">
      <dgm:prSet/>
      <dgm:spPr/>
      <dgm:t>
        <a:bodyPr/>
        <a:lstStyle/>
        <a:p>
          <a:r>
            <a:rPr lang="en-GB"/>
            <a:t>Cannot be brought against a private body. </a:t>
          </a:r>
          <a:endParaRPr lang="en-US"/>
        </a:p>
      </dgm:t>
    </dgm:pt>
    <dgm:pt modelId="{E9692F1D-15F6-4F52-9A8F-452529394AA8}" type="parTrans" cxnId="{F41925F4-DD13-4741-8E43-EC395428521C}">
      <dgm:prSet/>
      <dgm:spPr/>
      <dgm:t>
        <a:bodyPr/>
        <a:lstStyle/>
        <a:p>
          <a:endParaRPr lang="en-US"/>
        </a:p>
      </dgm:t>
    </dgm:pt>
    <dgm:pt modelId="{F4058A70-0407-4D2D-9676-4CE8F246B56E}" type="sibTrans" cxnId="{F41925F4-DD13-4741-8E43-EC395428521C}">
      <dgm:prSet/>
      <dgm:spPr/>
      <dgm:t>
        <a:bodyPr/>
        <a:lstStyle/>
        <a:p>
          <a:endParaRPr lang="en-US"/>
        </a:p>
      </dgm:t>
    </dgm:pt>
    <dgm:pt modelId="{98001B66-1718-4F80-822A-B866FD89A0F3}" type="pres">
      <dgm:prSet presAssocID="{EA6D03E2-A64E-4A25-A48B-50BCA3CF5353}" presName="vert0" presStyleCnt="0">
        <dgm:presLayoutVars>
          <dgm:dir/>
          <dgm:animOne val="branch"/>
          <dgm:animLvl val="lvl"/>
        </dgm:presLayoutVars>
      </dgm:prSet>
      <dgm:spPr/>
    </dgm:pt>
    <dgm:pt modelId="{4BB86B56-8359-47BB-B9C6-6DE0ECEA601D}" type="pres">
      <dgm:prSet presAssocID="{A148E68D-9416-45F4-810A-040EF5902D18}" presName="thickLine" presStyleLbl="alignNode1" presStyleIdx="0" presStyleCnt="5"/>
      <dgm:spPr/>
    </dgm:pt>
    <dgm:pt modelId="{A9F72205-3007-47DF-84AA-01AB60FEBC6E}" type="pres">
      <dgm:prSet presAssocID="{A148E68D-9416-45F4-810A-040EF5902D18}" presName="horz1" presStyleCnt="0"/>
      <dgm:spPr/>
    </dgm:pt>
    <dgm:pt modelId="{578BCA03-2361-4D3E-A6E6-C18FC839CD9E}" type="pres">
      <dgm:prSet presAssocID="{A148E68D-9416-45F4-810A-040EF5902D18}" presName="tx1" presStyleLbl="revTx" presStyleIdx="0" presStyleCnt="5"/>
      <dgm:spPr/>
    </dgm:pt>
    <dgm:pt modelId="{3EEAB277-FC98-47F3-BABA-D6CB983C3CF2}" type="pres">
      <dgm:prSet presAssocID="{A148E68D-9416-45F4-810A-040EF5902D18}" presName="vert1" presStyleCnt="0"/>
      <dgm:spPr/>
    </dgm:pt>
    <dgm:pt modelId="{E66F19E0-80D4-4662-BE5A-ABCDABB6165D}" type="pres">
      <dgm:prSet presAssocID="{1CEAE945-A325-4E67-A34A-632EA5FE2716}" presName="thickLine" presStyleLbl="alignNode1" presStyleIdx="1" presStyleCnt="5"/>
      <dgm:spPr/>
    </dgm:pt>
    <dgm:pt modelId="{D16803CA-F50A-48A4-BBA7-0F073FEEC117}" type="pres">
      <dgm:prSet presAssocID="{1CEAE945-A325-4E67-A34A-632EA5FE2716}" presName="horz1" presStyleCnt="0"/>
      <dgm:spPr/>
    </dgm:pt>
    <dgm:pt modelId="{E3F227D2-7A0F-453A-8CAC-CE5B0B75ACBC}" type="pres">
      <dgm:prSet presAssocID="{1CEAE945-A325-4E67-A34A-632EA5FE2716}" presName="tx1" presStyleLbl="revTx" presStyleIdx="1" presStyleCnt="5"/>
      <dgm:spPr/>
    </dgm:pt>
    <dgm:pt modelId="{B8E90571-7B2F-42E8-9856-1B49FD2883F9}" type="pres">
      <dgm:prSet presAssocID="{1CEAE945-A325-4E67-A34A-632EA5FE2716}" presName="vert1" presStyleCnt="0"/>
      <dgm:spPr/>
    </dgm:pt>
    <dgm:pt modelId="{7B6849DF-7F6C-4926-946C-67FCDBEC34F3}" type="pres">
      <dgm:prSet presAssocID="{A48ECE71-9467-4CAB-8E81-DF5060AA7B4D}" presName="thickLine" presStyleLbl="alignNode1" presStyleIdx="2" presStyleCnt="5"/>
      <dgm:spPr/>
    </dgm:pt>
    <dgm:pt modelId="{3CF470E3-26AF-4195-BEE0-7CDB1455A864}" type="pres">
      <dgm:prSet presAssocID="{A48ECE71-9467-4CAB-8E81-DF5060AA7B4D}" presName="horz1" presStyleCnt="0"/>
      <dgm:spPr/>
    </dgm:pt>
    <dgm:pt modelId="{791CF814-7D1B-4AC7-9DC6-A339C6115E93}" type="pres">
      <dgm:prSet presAssocID="{A48ECE71-9467-4CAB-8E81-DF5060AA7B4D}" presName="tx1" presStyleLbl="revTx" presStyleIdx="2" presStyleCnt="5"/>
      <dgm:spPr/>
    </dgm:pt>
    <dgm:pt modelId="{7A95DE61-3686-47C6-A88D-CF3C5BA17BC1}" type="pres">
      <dgm:prSet presAssocID="{A48ECE71-9467-4CAB-8E81-DF5060AA7B4D}" presName="vert1" presStyleCnt="0"/>
      <dgm:spPr/>
    </dgm:pt>
    <dgm:pt modelId="{1205EF62-C00A-4BE0-BE58-634F5117AC28}" type="pres">
      <dgm:prSet presAssocID="{AE886492-FEEC-4785-ADB8-DEA6D5D5DFCD}" presName="thickLine" presStyleLbl="alignNode1" presStyleIdx="3" presStyleCnt="5"/>
      <dgm:spPr/>
    </dgm:pt>
    <dgm:pt modelId="{993D5977-28E3-41B4-B72D-3903AC2D24DB}" type="pres">
      <dgm:prSet presAssocID="{AE886492-FEEC-4785-ADB8-DEA6D5D5DFCD}" presName="horz1" presStyleCnt="0"/>
      <dgm:spPr/>
    </dgm:pt>
    <dgm:pt modelId="{82BA5EE1-0FE0-4E5A-928A-73DF8D25F950}" type="pres">
      <dgm:prSet presAssocID="{AE886492-FEEC-4785-ADB8-DEA6D5D5DFCD}" presName="tx1" presStyleLbl="revTx" presStyleIdx="3" presStyleCnt="5"/>
      <dgm:spPr/>
    </dgm:pt>
    <dgm:pt modelId="{E51D45EA-32C9-4023-BCCE-F475D29432A3}" type="pres">
      <dgm:prSet presAssocID="{AE886492-FEEC-4785-ADB8-DEA6D5D5DFCD}" presName="vert1" presStyleCnt="0"/>
      <dgm:spPr/>
    </dgm:pt>
    <dgm:pt modelId="{35403F24-50C0-4714-BB49-C9D0C3528513}" type="pres">
      <dgm:prSet presAssocID="{C3974DEE-4652-4559-9639-6BE85F8894F8}" presName="thickLine" presStyleLbl="alignNode1" presStyleIdx="4" presStyleCnt="5"/>
      <dgm:spPr/>
    </dgm:pt>
    <dgm:pt modelId="{124E2184-C651-42CC-A2F3-B83E0824F898}" type="pres">
      <dgm:prSet presAssocID="{C3974DEE-4652-4559-9639-6BE85F8894F8}" presName="horz1" presStyleCnt="0"/>
      <dgm:spPr/>
    </dgm:pt>
    <dgm:pt modelId="{1B3093B9-F54F-41F8-91DF-30AE8D65FB80}" type="pres">
      <dgm:prSet presAssocID="{C3974DEE-4652-4559-9639-6BE85F8894F8}" presName="tx1" presStyleLbl="revTx" presStyleIdx="4" presStyleCnt="5"/>
      <dgm:spPr/>
    </dgm:pt>
    <dgm:pt modelId="{3B2EAECC-120B-47A6-921F-101EF07698A9}" type="pres">
      <dgm:prSet presAssocID="{C3974DEE-4652-4559-9639-6BE85F8894F8}" presName="vert1" presStyleCnt="0"/>
      <dgm:spPr/>
    </dgm:pt>
  </dgm:ptLst>
  <dgm:cxnLst>
    <dgm:cxn modelId="{7431C902-2B11-454E-A6CF-8CD16B607015}" type="presOf" srcId="{C3974DEE-4652-4559-9639-6BE85F8894F8}" destId="{1B3093B9-F54F-41F8-91DF-30AE8D65FB80}" srcOrd="0" destOrd="0" presId="urn:microsoft.com/office/officeart/2008/layout/LinedList"/>
    <dgm:cxn modelId="{96F7E20A-8966-4633-BEE9-029BD38B8D8F}" type="presOf" srcId="{AE886492-FEEC-4785-ADB8-DEA6D5D5DFCD}" destId="{82BA5EE1-0FE0-4E5A-928A-73DF8D25F950}" srcOrd="0" destOrd="0" presId="urn:microsoft.com/office/officeart/2008/layout/LinedList"/>
    <dgm:cxn modelId="{26B7CE17-9E82-445B-821A-20912907F9AD}" srcId="{EA6D03E2-A64E-4A25-A48B-50BCA3CF5353}" destId="{A48ECE71-9467-4CAB-8E81-DF5060AA7B4D}" srcOrd="2" destOrd="0" parTransId="{80E86A03-99BC-4BDC-B967-C1DB6BAC6151}" sibTransId="{2BF6D445-3FB9-41B8-A856-327F054CAE1A}"/>
    <dgm:cxn modelId="{5E472C1D-EBBB-41E5-BBA9-168148ABC51A}" srcId="{EA6D03E2-A64E-4A25-A48B-50BCA3CF5353}" destId="{AE886492-FEEC-4785-ADB8-DEA6D5D5DFCD}" srcOrd="3" destOrd="0" parTransId="{3FB955AF-92E6-4C9D-8D11-018B103BC46D}" sibTransId="{ADA86684-F185-4EAC-95AA-0D98E9C1073D}"/>
    <dgm:cxn modelId="{8E1D4A3E-26DF-4865-97BC-BEC5E62211C4}" type="presOf" srcId="{EA6D03E2-A64E-4A25-A48B-50BCA3CF5353}" destId="{98001B66-1718-4F80-822A-B866FD89A0F3}" srcOrd="0" destOrd="0" presId="urn:microsoft.com/office/officeart/2008/layout/LinedList"/>
    <dgm:cxn modelId="{57EB1862-D076-4883-85B8-0651F2964518}" type="presOf" srcId="{A148E68D-9416-45F4-810A-040EF5902D18}" destId="{578BCA03-2361-4D3E-A6E6-C18FC839CD9E}" srcOrd="0" destOrd="0" presId="urn:microsoft.com/office/officeart/2008/layout/LinedList"/>
    <dgm:cxn modelId="{1229146A-93D7-4C88-870E-629C3BE87F95}" srcId="{EA6D03E2-A64E-4A25-A48B-50BCA3CF5353}" destId="{1CEAE945-A325-4E67-A34A-632EA5FE2716}" srcOrd="1" destOrd="0" parTransId="{BDDF3A4B-B3AE-47A0-B13B-14A0772DC3FF}" sibTransId="{AD6EC12D-4C39-4C91-8E42-AF54251D3209}"/>
    <dgm:cxn modelId="{0541EA75-F309-472F-8EA6-9DE983836A9E}" type="presOf" srcId="{A48ECE71-9467-4CAB-8E81-DF5060AA7B4D}" destId="{791CF814-7D1B-4AC7-9DC6-A339C6115E93}" srcOrd="0" destOrd="0" presId="urn:microsoft.com/office/officeart/2008/layout/LinedList"/>
    <dgm:cxn modelId="{7E955778-7EE8-41D0-B0FE-4E446041C38B}" type="presOf" srcId="{1CEAE945-A325-4E67-A34A-632EA5FE2716}" destId="{E3F227D2-7A0F-453A-8CAC-CE5B0B75ACBC}" srcOrd="0" destOrd="0" presId="urn:microsoft.com/office/officeart/2008/layout/LinedList"/>
    <dgm:cxn modelId="{79EDC4C6-0CF9-4A1C-AAFE-60BCB13BE883}" srcId="{EA6D03E2-A64E-4A25-A48B-50BCA3CF5353}" destId="{A148E68D-9416-45F4-810A-040EF5902D18}" srcOrd="0" destOrd="0" parTransId="{23799148-EE91-4518-A7D2-7AFD7F44EC50}" sibTransId="{0CF9D21C-95BD-45C2-9B5F-C35C911CFA5A}"/>
    <dgm:cxn modelId="{F41925F4-DD13-4741-8E43-EC395428521C}" srcId="{EA6D03E2-A64E-4A25-A48B-50BCA3CF5353}" destId="{C3974DEE-4652-4559-9639-6BE85F8894F8}" srcOrd="4" destOrd="0" parTransId="{E9692F1D-15F6-4F52-9A8F-452529394AA8}" sibTransId="{F4058A70-0407-4D2D-9676-4CE8F246B56E}"/>
    <dgm:cxn modelId="{C8102F40-D0D5-4433-A01F-824734A46171}" type="presParOf" srcId="{98001B66-1718-4F80-822A-B866FD89A0F3}" destId="{4BB86B56-8359-47BB-B9C6-6DE0ECEA601D}" srcOrd="0" destOrd="0" presId="urn:microsoft.com/office/officeart/2008/layout/LinedList"/>
    <dgm:cxn modelId="{2ADE4E17-919B-4777-9BBE-BA25254F8C57}" type="presParOf" srcId="{98001B66-1718-4F80-822A-B866FD89A0F3}" destId="{A9F72205-3007-47DF-84AA-01AB60FEBC6E}" srcOrd="1" destOrd="0" presId="urn:microsoft.com/office/officeart/2008/layout/LinedList"/>
    <dgm:cxn modelId="{6998BE3A-CD7D-4A15-9DBD-21F51C06F076}" type="presParOf" srcId="{A9F72205-3007-47DF-84AA-01AB60FEBC6E}" destId="{578BCA03-2361-4D3E-A6E6-C18FC839CD9E}" srcOrd="0" destOrd="0" presId="urn:microsoft.com/office/officeart/2008/layout/LinedList"/>
    <dgm:cxn modelId="{64786C86-0E14-45CC-A605-873A61B64CD0}" type="presParOf" srcId="{A9F72205-3007-47DF-84AA-01AB60FEBC6E}" destId="{3EEAB277-FC98-47F3-BABA-D6CB983C3CF2}" srcOrd="1" destOrd="0" presId="urn:microsoft.com/office/officeart/2008/layout/LinedList"/>
    <dgm:cxn modelId="{61533A92-135F-4E28-99A2-95525C0D7617}" type="presParOf" srcId="{98001B66-1718-4F80-822A-B866FD89A0F3}" destId="{E66F19E0-80D4-4662-BE5A-ABCDABB6165D}" srcOrd="2" destOrd="0" presId="urn:microsoft.com/office/officeart/2008/layout/LinedList"/>
    <dgm:cxn modelId="{5111BA12-9084-4F9A-9621-3A79B45FAB60}" type="presParOf" srcId="{98001B66-1718-4F80-822A-B866FD89A0F3}" destId="{D16803CA-F50A-48A4-BBA7-0F073FEEC117}" srcOrd="3" destOrd="0" presId="urn:microsoft.com/office/officeart/2008/layout/LinedList"/>
    <dgm:cxn modelId="{1C536862-26AD-49F4-8505-596EC38AE44A}" type="presParOf" srcId="{D16803CA-F50A-48A4-BBA7-0F073FEEC117}" destId="{E3F227D2-7A0F-453A-8CAC-CE5B0B75ACBC}" srcOrd="0" destOrd="0" presId="urn:microsoft.com/office/officeart/2008/layout/LinedList"/>
    <dgm:cxn modelId="{9957D452-D865-4FEF-B36E-09C6C27E6E95}" type="presParOf" srcId="{D16803CA-F50A-48A4-BBA7-0F073FEEC117}" destId="{B8E90571-7B2F-42E8-9856-1B49FD2883F9}" srcOrd="1" destOrd="0" presId="urn:microsoft.com/office/officeart/2008/layout/LinedList"/>
    <dgm:cxn modelId="{C0437E18-452C-4BC1-926A-55B76B2829C9}" type="presParOf" srcId="{98001B66-1718-4F80-822A-B866FD89A0F3}" destId="{7B6849DF-7F6C-4926-946C-67FCDBEC34F3}" srcOrd="4" destOrd="0" presId="urn:microsoft.com/office/officeart/2008/layout/LinedList"/>
    <dgm:cxn modelId="{750F21E3-57D1-4732-A76C-939068D9DBEA}" type="presParOf" srcId="{98001B66-1718-4F80-822A-B866FD89A0F3}" destId="{3CF470E3-26AF-4195-BEE0-7CDB1455A864}" srcOrd="5" destOrd="0" presId="urn:microsoft.com/office/officeart/2008/layout/LinedList"/>
    <dgm:cxn modelId="{DA8744E1-A6FE-4FF0-86ED-3532F0145B24}" type="presParOf" srcId="{3CF470E3-26AF-4195-BEE0-7CDB1455A864}" destId="{791CF814-7D1B-4AC7-9DC6-A339C6115E93}" srcOrd="0" destOrd="0" presId="urn:microsoft.com/office/officeart/2008/layout/LinedList"/>
    <dgm:cxn modelId="{DF58ED0A-821C-417C-B387-5A427BA371FB}" type="presParOf" srcId="{3CF470E3-26AF-4195-BEE0-7CDB1455A864}" destId="{7A95DE61-3686-47C6-A88D-CF3C5BA17BC1}" srcOrd="1" destOrd="0" presId="urn:microsoft.com/office/officeart/2008/layout/LinedList"/>
    <dgm:cxn modelId="{A5D88AEF-D5E8-430C-9F02-C510FDD8B1E3}" type="presParOf" srcId="{98001B66-1718-4F80-822A-B866FD89A0F3}" destId="{1205EF62-C00A-4BE0-BE58-634F5117AC28}" srcOrd="6" destOrd="0" presId="urn:microsoft.com/office/officeart/2008/layout/LinedList"/>
    <dgm:cxn modelId="{155C6F15-8FEF-46D7-B4DF-56AC189E760C}" type="presParOf" srcId="{98001B66-1718-4F80-822A-B866FD89A0F3}" destId="{993D5977-28E3-41B4-B72D-3903AC2D24DB}" srcOrd="7" destOrd="0" presId="urn:microsoft.com/office/officeart/2008/layout/LinedList"/>
    <dgm:cxn modelId="{311083B0-64D7-40A8-9865-F24DF58E1EE3}" type="presParOf" srcId="{993D5977-28E3-41B4-B72D-3903AC2D24DB}" destId="{82BA5EE1-0FE0-4E5A-928A-73DF8D25F950}" srcOrd="0" destOrd="0" presId="urn:microsoft.com/office/officeart/2008/layout/LinedList"/>
    <dgm:cxn modelId="{A493E894-A5B2-4767-B743-EEAC15926D7A}" type="presParOf" srcId="{993D5977-28E3-41B4-B72D-3903AC2D24DB}" destId="{E51D45EA-32C9-4023-BCCE-F475D29432A3}" srcOrd="1" destOrd="0" presId="urn:microsoft.com/office/officeart/2008/layout/LinedList"/>
    <dgm:cxn modelId="{C328C2DC-5559-4EFE-B287-466397F55376}" type="presParOf" srcId="{98001B66-1718-4F80-822A-B866FD89A0F3}" destId="{35403F24-50C0-4714-BB49-C9D0C3528513}" srcOrd="8" destOrd="0" presId="urn:microsoft.com/office/officeart/2008/layout/LinedList"/>
    <dgm:cxn modelId="{88B4F8A3-572C-4C21-A9E7-D0A4B85C88E2}" type="presParOf" srcId="{98001B66-1718-4F80-822A-B866FD89A0F3}" destId="{124E2184-C651-42CC-A2F3-B83E0824F898}" srcOrd="9" destOrd="0" presId="urn:microsoft.com/office/officeart/2008/layout/LinedList"/>
    <dgm:cxn modelId="{F14B9306-E9A9-4909-803D-BF899BE152A0}" type="presParOf" srcId="{124E2184-C651-42CC-A2F3-B83E0824F898}" destId="{1B3093B9-F54F-41F8-91DF-30AE8D65FB80}" srcOrd="0" destOrd="0" presId="urn:microsoft.com/office/officeart/2008/layout/LinedList"/>
    <dgm:cxn modelId="{36AF60E9-CDB3-4527-AABF-9C9E23E16446}" type="presParOf" srcId="{124E2184-C651-42CC-A2F3-B83E0824F898}" destId="{3B2EAECC-120B-47A6-921F-101EF07698A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24B6EB-4BEC-4377-A4F5-575B742486F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C5357B5-4420-4C66-8726-3F2E1934B878}">
      <dgm:prSet/>
      <dgm:spPr/>
      <dgm:t>
        <a:bodyPr/>
        <a:lstStyle/>
        <a:p>
          <a:r>
            <a:rPr lang="en-GB"/>
            <a:t>An order to quash the decision. </a:t>
          </a:r>
          <a:endParaRPr lang="en-US"/>
        </a:p>
      </dgm:t>
    </dgm:pt>
    <dgm:pt modelId="{E679D6CA-5309-4B79-94EA-63B2ADA54683}" type="parTrans" cxnId="{38373C9F-3C10-4606-803B-C5FDE28C9344}">
      <dgm:prSet/>
      <dgm:spPr/>
      <dgm:t>
        <a:bodyPr/>
        <a:lstStyle/>
        <a:p>
          <a:endParaRPr lang="en-US"/>
        </a:p>
      </dgm:t>
    </dgm:pt>
    <dgm:pt modelId="{90CD2FE1-F24B-4767-B475-1C436A7B49DC}" type="sibTrans" cxnId="{38373C9F-3C10-4606-803B-C5FDE28C9344}">
      <dgm:prSet/>
      <dgm:spPr/>
      <dgm:t>
        <a:bodyPr/>
        <a:lstStyle/>
        <a:p>
          <a:endParaRPr lang="en-US"/>
        </a:p>
      </dgm:t>
    </dgm:pt>
    <dgm:pt modelId="{3041DB54-B9D6-4CEB-A308-8FB531979020}">
      <dgm:prSet/>
      <dgm:spPr/>
      <dgm:t>
        <a:bodyPr/>
        <a:lstStyle/>
        <a:p>
          <a:r>
            <a:rPr lang="en-GB"/>
            <a:t>Mandatory order- making it mandatory the public body to do something. </a:t>
          </a:r>
          <a:endParaRPr lang="en-US"/>
        </a:p>
      </dgm:t>
    </dgm:pt>
    <dgm:pt modelId="{D7DB2634-365C-4EA1-882B-CAC50C08284E}" type="parTrans" cxnId="{3ECD8730-DC04-46D7-8505-A5A8593E06FF}">
      <dgm:prSet/>
      <dgm:spPr/>
      <dgm:t>
        <a:bodyPr/>
        <a:lstStyle/>
        <a:p>
          <a:endParaRPr lang="en-US"/>
        </a:p>
      </dgm:t>
    </dgm:pt>
    <dgm:pt modelId="{B98E9D2A-CC4F-4D5C-ACCE-ED595C7B7036}" type="sibTrans" cxnId="{3ECD8730-DC04-46D7-8505-A5A8593E06FF}">
      <dgm:prSet/>
      <dgm:spPr/>
      <dgm:t>
        <a:bodyPr/>
        <a:lstStyle/>
        <a:p>
          <a:endParaRPr lang="en-US"/>
        </a:p>
      </dgm:t>
    </dgm:pt>
    <dgm:pt modelId="{5B93EF69-DC3A-480E-B8E9-C348A4CFCC6E}">
      <dgm:prSet/>
      <dgm:spPr/>
      <dgm:t>
        <a:bodyPr/>
        <a:lstStyle/>
        <a:p>
          <a:r>
            <a:rPr lang="en-GB" b="1" dirty="0"/>
            <a:t>Research R v Fletchers application [ 1967] </a:t>
          </a:r>
          <a:endParaRPr lang="en-US" b="1" dirty="0"/>
        </a:p>
      </dgm:t>
    </dgm:pt>
    <dgm:pt modelId="{B10583CF-8809-4F89-9F01-D25094FE47A6}" type="parTrans" cxnId="{618DCB2E-EC2D-493F-96B1-76E609687263}">
      <dgm:prSet/>
      <dgm:spPr/>
      <dgm:t>
        <a:bodyPr/>
        <a:lstStyle/>
        <a:p>
          <a:endParaRPr lang="en-US"/>
        </a:p>
      </dgm:t>
    </dgm:pt>
    <dgm:pt modelId="{5C1E66CF-0238-4C55-983E-909E5C95B062}" type="sibTrans" cxnId="{618DCB2E-EC2D-493F-96B1-76E609687263}">
      <dgm:prSet/>
      <dgm:spPr/>
      <dgm:t>
        <a:bodyPr/>
        <a:lstStyle/>
        <a:p>
          <a:endParaRPr lang="en-US"/>
        </a:p>
      </dgm:t>
    </dgm:pt>
    <dgm:pt modelId="{1C1E8E15-3448-479E-99B2-449F0A7A26A3}">
      <dgm:prSet/>
      <dgm:spPr/>
      <dgm:t>
        <a:bodyPr/>
        <a:lstStyle/>
        <a:p>
          <a:r>
            <a:rPr lang="en-GB"/>
            <a:t>Prohibition order – breaching a prohibition order will lead to contempt of court. </a:t>
          </a:r>
          <a:endParaRPr lang="en-US"/>
        </a:p>
      </dgm:t>
    </dgm:pt>
    <dgm:pt modelId="{E2372D78-531D-4DBB-8A00-C348FE9CAF28}" type="parTrans" cxnId="{D076B5C7-E822-42D8-8249-5AF1A9B2AF69}">
      <dgm:prSet/>
      <dgm:spPr/>
      <dgm:t>
        <a:bodyPr/>
        <a:lstStyle/>
        <a:p>
          <a:endParaRPr lang="en-US"/>
        </a:p>
      </dgm:t>
    </dgm:pt>
    <dgm:pt modelId="{86C0A2C3-0F58-4FC9-82EA-C3611D935622}" type="sibTrans" cxnId="{D076B5C7-E822-42D8-8249-5AF1A9B2AF69}">
      <dgm:prSet/>
      <dgm:spPr/>
      <dgm:t>
        <a:bodyPr/>
        <a:lstStyle/>
        <a:p>
          <a:endParaRPr lang="en-US"/>
        </a:p>
      </dgm:t>
    </dgm:pt>
    <dgm:pt modelId="{A0880773-07B4-4B6D-8EBB-4CD159782A46}" type="pres">
      <dgm:prSet presAssocID="{F624B6EB-4BEC-4377-A4F5-575B742486F6}" presName="vert0" presStyleCnt="0">
        <dgm:presLayoutVars>
          <dgm:dir/>
          <dgm:animOne val="branch"/>
          <dgm:animLvl val="lvl"/>
        </dgm:presLayoutVars>
      </dgm:prSet>
      <dgm:spPr/>
    </dgm:pt>
    <dgm:pt modelId="{944EA79C-FF9B-44E0-B2F0-520325332D4B}" type="pres">
      <dgm:prSet presAssocID="{AC5357B5-4420-4C66-8726-3F2E1934B878}" presName="thickLine" presStyleLbl="alignNode1" presStyleIdx="0" presStyleCnt="4"/>
      <dgm:spPr/>
    </dgm:pt>
    <dgm:pt modelId="{08714E58-C273-4B98-BB69-077595A0815C}" type="pres">
      <dgm:prSet presAssocID="{AC5357B5-4420-4C66-8726-3F2E1934B878}" presName="horz1" presStyleCnt="0"/>
      <dgm:spPr/>
    </dgm:pt>
    <dgm:pt modelId="{A097B4D2-A778-4800-9AA7-0B74514898C7}" type="pres">
      <dgm:prSet presAssocID="{AC5357B5-4420-4C66-8726-3F2E1934B878}" presName="tx1" presStyleLbl="revTx" presStyleIdx="0" presStyleCnt="4"/>
      <dgm:spPr/>
    </dgm:pt>
    <dgm:pt modelId="{61F1EEA6-CE7B-4EAC-BF15-6D963D544B78}" type="pres">
      <dgm:prSet presAssocID="{AC5357B5-4420-4C66-8726-3F2E1934B878}" presName="vert1" presStyleCnt="0"/>
      <dgm:spPr/>
    </dgm:pt>
    <dgm:pt modelId="{D8DE1A98-7D66-43E4-93A1-ABBC6E6E693C}" type="pres">
      <dgm:prSet presAssocID="{3041DB54-B9D6-4CEB-A308-8FB531979020}" presName="thickLine" presStyleLbl="alignNode1" presStyleIdx="1" presStyleCnt="4"/>
      <dgm:spPr/>
    </dgm:pt>
    <dgm:pt modelId="{9C80EB7F-1287-45EA-962E-3B5E5977621C}" type="pres">
      <dgm:prSet presAssocID="{3041DB54-B9D6-4CEB-A308-8FB531979020}" presName="horz1" presStyleCnt="0"/>
      <dgm:spPr/>
    </dgm:pt>
    <dgm:pt modelId="{D03D8947-A74E-412A-BA57-526CC3739B03}" type="pres">
      <dgm:prSet presAssocID="{3041DB54-B9D6-4CEB-A308-8FB531979020}" presName="tx1" presStyleLbl="revTx" presStyleIdx="1" presStyleCnt="4"/>
      <dgm:spPr/>
    </dgm:pt>
    <dgm:pt modelId="{1D361746-570D-4C07-9241-B6CF8893D03D}" type="pres">
      <dgm:prSet presAssocID="{3041DB54-B9D6-4CEB-A308-8FB531979020}" presName="vert1" presStyleCnt="0"/>
      <dgm:spPr/>
    </dgm:pt>
    <dgm:pt modelId="{081C2D73-01CB-4DE7-8FB2-B57CA44CD66F}" type="pres">
      <dgm:prSet presAssocID="{5B93EF69-DC3A-480E-B8E9-C348A4CFCC6E}" presName="thickLine" presStyleLbl="alignNode1" presStyleIdx="2" presStyleCnt="4"/>
      <dgm:spPr/>
    </dgm:pt>
    <dgm:pt modelId="{CB9C711A-62AB-43AA-8048-7E45C5268F23}" type="pres">
      <dgm:prSet presAssocID="{5B93EF69-DC3A-480E-B8E9-C348A4CFCC6E}" presName="horz1" presStyleCnt="0"/>
      <dgm:spPr/>
    </dgm:pt>
    <dgm:pt modelId="{1B152FFF-F225-4C06-B43E-150F0214308C}" type="pres">
      <dgm:prSet presAssocID="{5B93EF69-DC3A-480E-B8E9-C348A4CFCC6E}" presName="tx1" presStyleLbl="revTx" presStyleIdx="2" presStyleCnt="4"/>
      <dgm:spPr/>
    </dgm:pt>
    <dgm:pt modelId="{36808EF3-AC76-46DB-8414-A9EFA744A506}" type="pres">
      <dgm:prSet presAssocID="{5B93EF69-DC3A-480E-B8E9-C348A4CFCC6E}" presName="vert1" presStyleCnt="0"/>
      <dgm:spPr/>
    </dgm:pt>
    <dgm:pt modelId="{1B3352FD-A233-43DC-AFE0-AB1A3923ABB5}" type="pres">
      <dgm:prSet presAssocID="{1C1E8E15-3448-479E-99B2-449F0A7A26A3}" presName="thickLine" presStyleLbl="alignNode1" presStyleIdx="3" presStyleCnt="4"/>
      <dgm:spPr/>
    </dgm:pt>
    <dgm:pt modelId="{A96378D6-6123-42BA-A7A8-DBB701C66A12}" type="pres">
      <dgm:prSet presAssocID="{1C1E8E15-3448-479E-99B2-449F0A7A26A3}" presName="horz1" presStyleCnt="0"/>
      <dgm:spPr/>
    </dgm:pt>
    <dgm:pt modelId="{AEAB5E6E-C96E-4740-83C9-A0DAAC25B6F3}" type="pres">
      <dgm:prSet presAssocID="{1C1E8E15-3448-479E-99B2-449F0A7A26A3}" presName="tx1" presStyleLbl="revTx" presStyleIdx="3" presStyleCnt="4"/>
      <dgm:spPr/>
    </dgm:pt>
    <dgm:pt modelId="{C91953E9-F9F7-4D98-A9D0-A8CEBD29DA62}" type="pres">
      <dgm:prSet presAssocID="{1C1E8E15-3448-479E-99B2-449F0A7A26A3}" presName="vert1" presStyleCnt="0"/>
      <dgm:spPr/>
    </dgm:pt>
  </dgm:ptLst>
  <dgm:cxnLst>
    <dgm:cxn modelId="{C0B11006-D58D-42B7-BD6D-47C0A2814306}" type="presOf" srcId="{3041DB54-B9D6-4CEB-A308-8FB531979020}" destId="{D03D8947-A74E-412A-BA57-526CC3739B03}" srcOrd="0" destOrd="0" presId="urn:microsoft.com/office/officeart/2008/layout/LinedList"/>
    <dgm:cxn modelId="{92B42726-4027-4968-8DB3-EE246BA66939}" type="presOf" srcId="{AC5357B5-4420-4C66-8726-3F2E1934B878}" destId="{A097B4D2-A778-4800-9AA7-0B74514898C7}" srcOrd="0" destOrd="0" presId="urn:microsoft.com/office/officeart/2008/layout/LinedList"/>
    <dgm:cxn modelId="{618DCB2E-EC2D-493F-96B1-76E609687263}" srcId="{F624B6EB-4BEC-4377-A4F5-575B742486F6}" destId="{5B93EF69-DC3A-480E-B8E9-C348A4CFCC6E}" srcOrd="2" destOrd="0" parTransId="{B10583CF-8809-4F89-9F01-D25094FE47A6}" sibTransId="{5C1E66CF-0238-4C55-983E-909E5C95B062}"/>
    <dgm:cxn modelId="{3ECD8730-DC04-46D7-8505-A5A8593E06FF}" srcId="{F624B6EB-4BEC-4377-A4F5-575B742486F6}" destId="{3041DB54-B9D6-4CEB-A308-8FB531979020}" srcOrd="1" destOrd="0" parTransId="{D7DB2634-365C-4EA1-882B-CAC50C08284E}" sibTransId="{B98E9D2A-CC4F-4D5C-ACCE-ED595C7B7036}"/>
    <dgm:cxn modelId="{38373C9F-3C10-4606-803B-C5FDE28C9344}" srcId="{F624B6EB-4BEC-4377-A4F5-575B742486F6}" destId="{AC5357B5-4420-4C66-8726-3F2E1934B878}" srcOrd="0" destOrd="0" parTransId="{E679D6CA-5309-4B79-94EA-63B2ADA54683}" sibTransId="{90CD2FE1-F24B-4767-B475-1C436A7B49DC}"/>
    <dgm:cxn modelId="{E024E9AB-10EB-4539-B03F-0FC7AAF13C5A}" type="presOf" srcId="{5B93EF69-DC3A-480E-B8E9-C348A4CFCC6E}" destId="{1B152FFF-F225-4C06-B43E-150F0214308C}" srcOrd="0" destOrd="0" presId="urn:microsoft.com/office/officeart/2008/layout/LinedList"/>
    <dgm:cxn modelId="{EBA20BBA-9268-46D4-AAA0-9AB5BB2746D8}" type="presOf" srcId="{1C1E8E15-3448-479E-99B2-449F0A7A26A3}" destId="{AEAB5E6E-C96E-4740-83C9-A0DAAC25B6F3}" srcOrd="0" destOrd="0" presId="urn:microsoft.com/office/officeart/2008/layout/LinedList"/>
    <dgm:cxn modelId="{D076B5C7-E822-42D8-8249-5AF1A9B2AF69}" srcId="{F624B6EB-4BEC-4377-A4F5-575B742486F6}" destId="{1C1E8E15-3448-479E-99B2-449F0A7A26A3}" srcOrd="3" destOrd="0" parTransId="{E2372D78-531D-4DBB-8A00-C348FE9CAF28}" sibTransId="{86C0A2C3-0F58-4FC9-82EA-C3611D935622}"/>
    <dgm:cxn modelId="{44F6BCD0-A172-460E-9C92-BA6FC0148891}" type="presOf" srcId="{F624B6EB-4BEC-4377-A4F5-575B742486F6}" destId="{A0880773-07B4-4B6D-8EBB-4CD159782A46}" srcOrd="0" destOrd="0" presId="urn:microsoft.com/office/officeart/2008/layout/LinedList"/>
    <dgm:cxn modelId="{FF4475DF-5DB6-4787-8A5D-B40029F5721A}" type="presParOf" srcId="{A0880773-07B4-4B6D-8EBB-4CD159782A46}" destId="{944EA79C-FF9B-44E0-B2F0-520325332D4B}" srcOrd="0" destOrd="0" presId="urn:microsoft.com/office/officeart/2008/layout/LinedList"/>
    <dgm:cxn modelId="{0F1B2A33-3796-44D6-A734-6B509084191F}" type="presParOf" srcId="{A0880773-07B4-4B6D-8EBB-4CD159782A46}" destId="{08714E58-C273-4B98-BB69-077595A0815C}" srcOrd="1" destOrd="0" presId="urn:microsoft.com/office/officeart/2008/layout/LinedList"/>
    <dgm:cxn modelId="{3C729571-1538-41A4-99BE-73CE73138F65}" type="presParOf" srcId="{08714E58-C273-4B98-BB69-077595A0815C}" destId="{A097B4D2-A778-4800-9AA7-0B74514898C7}" srcOrd="0" destOrd="0" presId="urn:microsoft.com/office/officeart/2008/layout/LinedList"/>
    <dgm:cxn modelId="{88BFAC73-5505-4AB5-A95D-86583BB9110C}" type="presParOf" srcId="{08714E58-C273-4B98-BB69-077595A0815C}" destId="{61F1EEA6-CE7B-4EAC-BF15-6D963D544B78}" srcOrd="1" destOrd="0" presId="urn:microsoft.com/office/officeart/2008/layout/LinedList"/>
    <dgm:cxn modelId="{375F32D0-6424-49F1-8702-1CB316898C4E}" type="presParOf" srcId="{A0880773-07B4-4B6D-8EBB-4CD159782A46}" destId="{D8DE1A98-7D66-43E4-93A1-ABBC6E6E693C}" srcOrd="2" destOrd="0" presId="urn:microsoft.com/office/officeart/2008/layout/LinedList"/>
    <dgm:cxn modelId="{A649F4EB-5A66-41E2-889A-E59E7AB3F0C4}" type="presParOf" srcId="{A0880773-07B4-4B6D-8EBB-4CD159782A46}" destId="{9C80EB7F-1287-45EA-962E-3B5E5977621C}" srcOrd="3" destOrd="0" presId="urn:microsoft.com/office/officeart/2008/layout/LinedList"/>
    <dgm:cxn modelId="{E7A8A290-092F-4FEC-875C-E9B5CB90F87B}" type="presParOf" srcId="{9C80EB7F-1287-45EA-962E-3B5E5977621C}" destId="{D03D8947-A74E-412A-BA57-526CC3739B03}" srcOrd="0" destOrd="0" presId="urn:microsoft.com/office/officeart/2008/layout/LinedList"/>
    <dgm:cxn modelId="{D53F5699-C783-4466-AD64-6FE7D9880B7C}" type="presParOf" srcId="{9C80EB7F-1287-45EA-962E-3B5E5977621C}" destId="{1D361746-570D-4C07-9241-B6CF8893D03D}" srcOrd="1" destOrd="0" presId="urn:microsoft.com/office/officeart/2008/layout/LinedList"/>
    <dgm:cxn modelId="{75F02FCE-3EE4-439B-84A2-804DD7575687}" type="presParOf" srcId="{A0880773-07B4-4B6D-8EBB-4CD159782A46}" destId="{081C2D73-01CB-4DE7-8FB2-B57CA44CD66F}" srcOrd="4" destOrd="0" presId="urn:microsoft.com/office/officeart/2008/layout/LinedList"/>
    <dgm:cxn modelId="{0396E2F7-31C0-4D86-8C93-754831E26154}" type="presParOf" srcId="{A0880773-07B4-4B6D-8EBB-4CD159782A46}" destId="{CB9C711A-62AB-43AA-8048-7E45C5268F23}" srcOrd="5" destOrd="0" presId="urn:microsoft.com/office/officeart/2008/layout/LinedList"/>
    <dgm:cxn modelId="{982C7A18-24FF-4772-9930-E6C25E2CF457}" type="presParOf" srcId="{CB9C711A-62AB-43AA-8048-7E45C5268F23}" destId="{1B152FFF-F225-4C06-B43E-150F0214308C}" srcOrd="0" destOrd="0" presId="urn:microsoft.com/office/officeart/2008/layout/LinedList"/>
    <dgm:cxn modelId="{228BC705-9474-4CCE-AA3C-A4DA70302393}" type="presParOf" srcId="{CB9C711A-62AB-43AA-8048-7E45C5268F23}" destId="{36808EF3-AC76-46DB-8414-A9EFA744A506}" srcOrd="1" destOrd="0" presId="urn:microsoft.com/office/officeart/2008/layout/LinedList"/>
    <dgm:cxn modelId="{03964133-C926-41BA-8152-5CCA11EDE7BF}" type="presParOf" srcId="{A0880773-07B4-4B6D-8EBB-4CD159782A46}" destId="{1B3352FD-A233-43DC-AFE0-AB1A3923ABB5}" srcOrd="6" destOrd="0" presId="urn:microsoft.com/office/officeart/2008/layout/LinedList"/>
    <dgm:cxn modelId="{DF6FA828-399C-4EEE-A9DB-01130D2EC9F9}" type="presParOf" srcId="{A0880773-07B4-4B6D-8EBB-4CD159782A46}" destId="{A96378D6-6123-42BA-A7A8-DBB701C66A12}" srcOrd="7" destOrd="0" presId="urn:microsoft.com/office/officeart/2008/layout/LinedList"/>
    <dgm:cxn modelId="{17B01BB2-BE88-4135-A119-754C1B49A097}" type="presParOf" srcId="{A96378D6-6123-42BA-A7A8-DBB701C66A12}" destId="{AEAB5E6E-C96E-4740-83C9-A0DAAC25B6F3}" srcOrd="0" destOrd="0" presId="urn:microsoft.com/office/officeart/2008/layout/LinedList"/>
    <dgm:cxn modelId="{46D5DEF8-0711-4C99-8E51-382025C22752}" type="presParOf" srcId="{A96378D6-6123-42BA-A7A8-DBB701C66A12}" destId="{C91953E9-F9F7-4D98-A9D0-A8CEBD29DA6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0C80C01-EC5E-452A-AB5C-DC98D9F1AC41}"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E0CE60F-D61B-4AD5-BA07-69D17D87C95C}">
      <dgm:prSet/>
      <dgm:spPr/>
      <dgm:t>
        <a:bodyPr/>
        <a:lstStyle/>
        <a:p>
          <a:r>
            <a:rPr lang="en-GB"/>
            <a:t>Declaration – only if there is conflict or if an individual's rights have been affected. </a:t>
          </a:r>
          <a:endParaRPr lang="en-US"/>
        </a:p>
      </dgm:t>
    </dgm:pt>
    <dgm:pt modelId="{9563EAC3-FFA9-46B8-BA1F-8B7ED3A0E0B6}" type="parTrans" cxnId="{88F1DCF1-6F92-4C02-B0C5-EA842B0369A6}">
      <dgm:prSet/>
      <dgm:spPr/>
      <dgm:t>
        <a:bodyPr/>
        <a:lstStyle/>
        <a:p>
          <a:endParaRPr lang="en-US"/>
        </a:p>
      </dgm:t>
    </dgm:pt>
    <dgm:pt modelId="{2F2E1298-C1C2-4F4F-8C32-8D70FFDFF54F}" type="sibTrans" cxnId="{88F1DCF1-6F92-4C02-B0C5-EA842B0369A6}">
      <dgm:prSet/>
      <dgm:spPr/>
      <dgm:t>
        <a:bodyPr/>
        <a:lstStyle/>
        <a:p>
          <a:endParaRPr lang="en-US"/>
        </a:p>
      </dgm:t>
    </dgm:pt>
    <dgm:pt modelId="{4B65333D-D4D2-41C5-B56A-4B24B7A94CC8}">
      <dgm:prSet/>
      <dgm:spPr/>
      <dgm:t>
        <a:bodyPr/>
        <a:lstStyle/>
        <a:p>
          <a:r>
            <a:rPr lang="en-GB"/>
            <a:t>An example is a declaration of incompatibility. </a:t>
          </a:r>
          <a:endParaRPr lang="en-US"/>
        </a:p>
      </dgm:t>
    </dgm:pt>
    <dgm:pt modelId="{F9DAAC6B-BFD4-49C3-A566-FA689F1995DF}" type="parTrans" cxnId="{A8A5C591-42F9-43F8-8A8C-64A194063CE4}">
      <dgm:prSet/>
      <dgm:spPr/>
      <dgm:t>
        <a:bodyPr/>
        <a:lstStyle/>
        <a:p>
          <a:endParaRPr lang="en-US"/>
        </a:p>
      </dgm:t>
    </dgm:pt>
    <dgm:pt modelId="{FD9F1E49-A763-4B78-98AA-82B9380FAE5B}" type="sibTrans" cxnId="{A8A5C591-42F9-43F8-8A8C-64A194063CE4}">
      <dgm:prSet/>
      <dgm:spPr/>
      <dgm:t>
        <a:bodyPr/>
        <a:lstStyle/>
        <a:p>
          <a:endParaRPr lang="en-US"/>
        </a:p>
      </dgm:t>
    </dgm:pt>
    <dgm:pt modelId="{A4123A69-4755-45CC-91B9-B6CA3C0B45DD}">
      <dgm:prSet/>
      <dgm:spPr/>
      <dgm:t>
        <a:bodyPr/>
        <a:lstStyle/>
        <a:p>
          <a:r>
            <a:rPr lang="en-GB"/>
            <a:t>Which relates to Article 4 of the Human Rights Act 1998.</a:t>
          </a:r>
          <a:endParaRPr lang="en-US"/>
        </a:p>
      </dgm:t>
    </dgm:pt>
    <dgm:pt modelId="{316CBBCC-CB3B-4136-9532-8CAB3C86245F}" type="parTrans" cxnId="{EBF34831-FDE7-4818-B0BB-0A60253F60BB}">
      <dgm:prSet/>
      <dgm:spPr/>
      <dgm:t>
        <a:bodyPr/>
        <a:lstStyle/>
        <a:p>
          <a:endParaRPr lang="en-US"/>
        </a:p>
      </dgm:t>
    </dgm:pt>
    <dgm:pt modelId="{AF630360-C0B8-4A08-B4D4-0F2D6D501F06}" type="sibTrans" cxnId="{EBF34831-FDE7-4818-B0BB-0A60253F60BB}">
      <dgm:prSet/>
      <dgm:spPr/>
      <dgm:t>
        <a:bodyPr/>
        <a:lstStyle/>
        <a:p>
          <a:endParaRPr lang="en-US"/>
        </a:p>
      </dgm:t>
    </dgm:pt>
    <dgm:pt modelId="{0FDA5FFB-4155-4D7B-9964-FEA0CEE9F63B}">
      <dgm:prSet/>
      <dgm:spPr/>
      <dgm:t>
        <a:bodyPr/>
        <a:lstStyle/>
        <a:p>
          <a:r>
            <a:rPr lang="en-GB"/>
            <a:t>Injunctions – Stop something from happening whilst the case is heard by the courts. </a:t>
          </a:r>
          <a:endParaRPr lang="en-US"/>
        </a:p>
      </dgm:t>
    </dgm:pt>
    <dgm:pt modelId="{E236E9C8-9523-4EB0-84BD-E9A870512B5F}" type="parTrans" cxnId="{2B05A65D-40DD-48F2-8CB3-CEB26D0DA226}">
      <dgm:prSet/>
      <dgm:spPr/>
      <dgm:t>
        <a:bodyPr/>
        <a:lstStyle/>
        <a:p>
          <a:endParaRPr lang="en-US"/>
        </a:p>
      </dgm:t>
    </dgm:pt>
    <dgm:pt modelId="{0DD344E9-4B83-4153-B2CD-6534B5ABCCC8}" type="sibTrans" cxnId="{2B05A65D-40DD-48F2-8CB3-CEB26D0DA226}">
      <dgm:prSet/>
      <dgm:spPr/>
      <dgm:t>
        <a:bodyPr/>
        <a:lstStyle/>
        <a:p>
          <a:endParaRPr lang="en-US"/>
        </a:p>
      </dgm:t>
    </dgm:pt>
    <dgm:pt modelId="{169D6674-A883-4753-A30E-9056D6A14F1E}" type="pres">
      <dgm:prSet presAssocID="{C0C80C01-EC5E-452A-AB5C-DC98D9F1AC41}" presName="vert0" presStyleCnt="0">
        <dgm:presLayoutVars>
          <dgm:dir/>
          <dgm:animOne val="branch"/>
          <dgm:animLvl val="lvl"/>
        </dgm:presLayoutVars>
      </dgm:prSet>
      <dgm:spPr/>
    </dgm:pt>
    <dgm:pt modelId="{84A4F586-6AF4-43FF-9ACB-D54D9C694C3A}" type="pres">
      <dgm:prSet presAssocID="{2E0CE60F-D61B-4AD5-BA07-69D17D87C95C}" presName="thickLine" presStyleLbl="alignNode1" presStyleIdx="0" presStyleCnt="4"/>
      <dgm:spPr/>
    </dgm:pt>
    <dgm:pt modelId="{395DA67C-A5AC-4AE6-9D68-7E128C7DA353}" type="pres">
      <dgm:prSet presAssocID="{2E0CE60F-D61B-4AD5-BA07-69D17D87C95C}" presName="horz1" presStyleCnt="0"/>
      <dgm:spPr/>
    </dgm:pt>
    <dgm:pt modelId="{A5345889-B101-41E2-9718-5C4F88B90F84}" type="pres">
      <dgm:prSet presAssocID="{2E0CE60F-D61B-4AD5-BA07-69D17D87C95C}" presName="tx1" presStyleLbl="revTx" presStyleIdx="0" presStyleCnt="4"/>
      <dgm:spPr/>
    </dgm:pt>
    <dgm:pt modelId="{4652763E-F547-46CF-B523-A4EDB823BF01}" type="pres">
      <dgm:prSet presAssocID="{2E0CE60F-D61B-4AD5-BA07-69D17D87C95C}" presName="vert1" presStyleCnt="0"/>
      <dgm:spPr/>
    </dgm:pt>
    <dgm:pt modelId="{040C3F8D-9498-408E-AED0-59EAEC3963BE}" type="pres">
      <dgm:prSet presAssocID="{4B65333D-D4D2-41C5-B56A-4B24B7A94CC8}" presName="thickLine" presStyleLbl="alignNode1" presStyleIdx="1" presStyleCnt="4"/>
      <dgm:spPr/>
    </dgm:pt>
    <dgm:pt modelId="{C78796ED-2780-4D39-94F5-35FB069E6B4A}" type="pres">
      <dgm:prSet presAssocID="{4B65333D-D4D2-41C5-B56A-4B24B7A94CC8}" presName="horz1" presStyleCnt="0"/>
      <dgm:spPr/>
    </dgm:pt>
    <dgm:pt modelId="{573ABE79-4AE3-4719-84BB-0F3A66F9BF8F}" type="pres">
      <dgm:prSet presAssocID="{4B65333D-D4D2-41C5-B56A-4B24B7A94CC8}" presName="tx1" presStyleLbl="revTx" presStyleIdx="1" presStyleCnt="4"/>
      <dgm:spPr/>
    </dgm:pt>
    <dgm:pt modelId="{54896D97-0EE4-4892-AA56-0EFF2FE2EB36}" type="pres">
      <dgm:prSet presAssocID="{4B65333D-D4D2-41C5-B56A-4B24B7A94CC8}" presName="vert1" presStyleCnt="0"/>
      <dgm:spPr/>
    </dgm:pt>
    <dgm:pt modelId="{C15B3A60-158E-43C2-9636-7C1B8B273669}" type="pres">
      <dgm:prSet presAssocID="{A4123A69-4755-45CC-91B9-B6CA3C0B45DD}" presName="thickLine" presStyleLbl="alignNode1" presStyleIdx="2" presStyleCnt="4"/>
      <dgm:spPr/>
    </dgm:pt>
    <dgm:pt modelId="{F8B09380-AFF9-442D-B30D-D2DE9FB2662B}" type="pres">
      <dgm:prSet presAssocID="{A4123A69-4755-45CC-91B9-B6CA3C0B45DD}" presName="horz1" presStyleCnt="0"/>
      <dgm:spPr/>
    </dgm:pt>
    <dgm:pt modelId="{FE974612-5ECA-47AD-9033-CACAE050DD31}" type="pres">
      <dgm:prSet presAssocID="{A4123A69-4755-45CC-91B9-B6CA3C0B45DD}" presName="tx1" presStyleLbl="revTx" presStyleIdx="2" presStyleCnt="4"/>
      <dgm:spPr/>
    </dgm:pt>
    <dgm:pt modelId="{4299E117-30DF-4BE2-8D77-597E3C376731}" type="pres">
      <dgm:prSet presAssocID="{A4123A69-4755-45CC-91B9-B6CA3C0B45DD}" presName="vert1" presStyleCnt="0"/>
      <dgm:spPr/>
    </dgm:pt>
    <dgm:pt modelId="{4F3CC468-20FE-45DE-AFB5-4403C68B4496}" type="pres">
      <dgm:prSet presAssocID="{0FDA5FFB-4155-4D7B-9964-FEA0CEE9F63B}" presName="thickLine" presStyleLbl="alignNode1" presStyleIdx="3" presStyleCnt="4"/>
      <dgm:spPr/>
    </dgm:pt>
    <dgm:pt modelId="{C5B9D03D-42F8-43F9-8047-338FA8277178}" type="pres">
      <dgm:prSet presAssocID="{0FDA5FFB-4155-4D7B-9964-FEA0CEE9F63B}" presName="horz1" presStyleCnt="0"/>
      <dgm:spPr/>
    </dgm:pt>
    <dgm:pt modelId="{84898039-19AF-4E12-AA50-D5EB01808F43}" type="pres">
      <dgm:prSet presAssocID="{0FDA5FFB-4155-4D7B-9964-FEA0CEE9F63B}" presName="tx1" presStyleLbl="revTx" presStyleIdx="3" presStyleCnt="4"/>
      <dgm:spPr/>
    </dgm:pt>
    <dgm:pt modelId="{EE51140E-7FC2-4F8D-BB02-C8C1A0612E7C}" type="pres">
      <dgm:prSet presAssocID="{0FDA5FFB-4155-4D7B-9964-FEA0CEE9F63B}" presName="vert1" presStyleCnt="0"/>
      <dgm:spPr/>
    </dgm:pt>
  </dgm:ptLst>
  <dgm:cxnLst>
    <dgm:cxn modelId="{EBF34831-FDE7-4818-B0BB-0A60253F60BB}" srcId="{C0C80C01-EC5E-452A-AB5C-DC98D9F1AC41}" destId="{A4123A69-4755-45CC-91B9-B6CA3C0B45DD}" srcOrd="2" destOrd="0" parTransId="{316CBBCC-CB3B-4136-9532-8CAB3C86245F}" sibTransId="{AF630360-C0B8-4A08-B4D4-0F2D6D501F06}"/>
    <dgm:cxn modelId="{2B05A65D-40DD-48F2-8CB3-CEB26D0DA226}" srcId="{C0C80C01-EC5E-452A-AB5C-DC98D9F1AC41}" destId="{0FDA5FFB-4155-4D7B-9964-FEA0CEE9F63B}" srcOrd="3" destOrd="0" parTransId="{E236E9C8-9523-4EB0-84BD-E9A870512B5F}" sibTransId="{0DD344E9-4B83-4153-B2CD-6534B5ABCCC8}"/>
    <dgm:cxn modelId="{8F92DD6F-0C3E-4E33-BA3F-6C4DA90426DD}" type="presOf" srcId="{4B65333D-D4D2-41C5-B56A-4B24B7A94CC8}" destId="{573ABE79-4AE3-4719-84BB-0F3A66F9BF8F}" srcOrd="0" destOrd="0" presId="urn:microsoft.com/office/officeart/2008/layout/LinedList"/>
    <dgm:cxn modelId="{A8A5C591-42F9-43F8-8A8C-64A194063CE4}" srcId="{C0C80C01-EC5E-452A-AB5C-DC98D9F1AC41}" destId="{4B65333D-D4D2-41C5-B56A-4B24B7A94CC8}" srcOrd="1" destOrd="0" parTransId="{F9DAAC6B-BFD4-49C3-A566-FA689F1995DF}" sibTransId="{FD9F1E49-A763-4B78-98AA-82B9380FAE5B}"/>
    <dgm:cxn modelId="{8ECF54AA-C264-423C-A63A-4F47363EA697}" type="presOf" srcId="{0FDA5FFB-4155-4D7B-9964-FEA0CEE9F63B}" destId="{84898039-19AF-4E12-AA50-D5EB01808F43}" srcOrd="0" destOrd="0" presId="urn:microsoft.com/office/officeart/2008/layout/LinedList"/>
    <dgm:cxn modelId="{65E73CBB-C246-4D0E-9B44-44129BB69E83}" type="presOf" srcId="{A4123A69-4755-45CC-91B9-B6CA3C0B45DD}" destId="{FE974612-5ECA-47AD-9033-CACAE050DD31}" srcOrd="0" destOrd="0" presId="urn:microsoft.com/office/officeart/2008/layout/LinedList"/>
    <dgm:cxn modelId="{45FD90E9-85BB-43AF-97CE-DB0E2B429B18}" type="presOf" srcId="{2E0CE60F-D61B-4AD5-BA07-69D17D87C95C}" destId="{A5345889-B101-41E2-9718-5C4F88B90F84}" srcOrd="0" destOrd="0" presId="urn:microsoft.com/office/officeart/2008/layout/LinedList"/>
    <dgm:cxn modelId="{88F1DCF1-6F92-4C02-B0C5-EA842B0369A6}" srcId="{C0C80C01-EC5E-452A-AB5C-DC98D9F1AC41}" destId="{2E0CE60F-D61B-4AD5-BA07-69D17D87C95C}" srcOrd="0" destOrd="0" parTransId="{9563EAC3-FFA9-46B8-BA1F-8B7ED3A0E0B6}" sibTransId="{2F2E1298-C1C2-4F4F-8C32-8D70FFDFF54F}"/>
    <dgm:cxn modelId="{12BBDBFB-12BE-4F23-ADD1-4E04486139B4}" type="presOf" srcId="{C0C80C01-EC5E-452A-AB5C-DC98D9F1AC41}" destId="{169D6674-A883-4753-A30E-9056D6A14F1E}" srcOrd="0" destOrd="0" presId="urn:microsoft.com/office/officeart/2008/layout/LinedList"/>
    <dgm:cxn modelId="{68DE2773-532C-4DDD-9AF9-49664DBCBCD9}" type="presParOf" srcId="{169D6674-A883-4753-A30E-9056D6A14F1E}" destId="{84A4F586-6AF4-43FF-9ACB-D54D9C694C3A}" srcOrd="0" destOrd="0" presId="urn:microsoft.com/office/officeart/2008/layout/LinedList"/>
    <dgm:cxn modelId="{D4664880-4865-436A-AD47-07F4D9564E0A}" type="presParOf" srcId="{169D6674-A883-4753-A30E-9056D6A14F1E}" destId="{395DA67C-A5AC-4AE6-9D68-7E128C7DA353}" srcOrd="1" destOrd="0" presId="urn:microsoft.com/office/officeart/2008/layout/LinedList"/>
    <dgm:cxn modelId="{EEB30D7F-C0EB-4133-BC9D-7B7AA6535C03}" type="presParOf" srcId="{395DA67C-A5AC-4AE6-9D68-7E128C7DA353}" destId="{A5345889-B101-41E2-9718-5C4F88B90F84}" srcOrd="0" destOrd="0" presId="urn:microsoft.com/office/officeart/2008/layout/LinedList"/>
    <dgm:cxn modelId="{A1FBA08C-F648-4318-AA1E-E802C9E76F22}" type="presParOf" srcId="{395DA67C-A5AC-4AE6-9D68-7E128C7DA353}" destId="{4652763E-F547-46CF-B523-A4EDB823BF01}" srcOrd="1" destOrd="0" presId="urn:microsoft.com/office/officeart/2008/layout/LinedList"/>
    <dgm:cxn modelId="{A00A27D8-B463-4298-BCD4-2982D50ADABF}" type="presParOf" srcId="{169D6674-A883-4753-A30E-9056D6A14F1E}" destId="{040C3F8D-9498-408E-AED0-59EAEC3963BE}" srcOrd="2" destOrd="0" presId="urn:microsoft.com/office/officeart/2008/layout/LinedList"/>
    <dgm:cxn modelId="{FA04F2C0-B34C-4F11-ACC2-5103CF50DC6D}" type="presParOf" srcId="{169D6674-A883-4753-A30E-9056D6A14F1E}" destId="{C78796ED-2780-4D39-94F5-35FB069E6B4A}" srcOrd="3" destOrd="0" presId="urn:microsoft.com/office/officeart/2008/layout/LinedList"/>
    <dgm:cxn modelId="{2BAC6173-95EC-4A87-94DE-555F5BD3427A}" type="presParOf" srcId="{C78796ED-2780-4D39-94F5-35FB069E6B4A}" destId="{573ABE79-4AE3-4719-84BB-0F3A66F9BF8F}" srcOrd="0" destOrd="0" presId="urn:microsoft.com/office/officeart/2008/layout/LinedList"/>
    <dgm:cxn modelId="{5E8C4D85-1919-4473-B3BD-BF299831631D}" type="presParOf" srcId="{C78796ED-2780-4D39-94F5-35FB069E6B4A}" destId="{54896D97-0EE4-4892-AA56-0EFF2FE2EB36}" srcOrd="1" destOrd="0" presId="urn:microsoft.com/office/officeart/2008/layout/LinedList"/>
    <dgm:cxn modelId="{8ECA873F-5287-4D0E-8957-02B093A92622}" type="presParOf" srcId="{169D6674-A883-4753-A30E-9056D6A14F1E}" destId="{C15B3A60-158E-43C2-9636-7C1B8B273669}" srcOrd="4" destOrd="0" presId="urn:microsoft.com/office/officeart/2008/layout/LinedList"/>
    <dgm:cxn modelId="{BF27D3AF-D9DC-48F9-B669-F47A6F67E7EE}" type="presParOf" srcId="{169D6674-A883-4753-A30E-9056D6A14F1E}" destId="{F8B09380-AFF9-442D-B30D-D2DE9FB2662B}" srcOrd="5" destOrd="0" presId="urn:microsoft.com/office/officeart/2008/layout/LinedList"/>
    <dgm:cxn modelId="{FAB9C106-3FA7-486B-A809-444D899EA740}" type="presParOf" srcId="{F8B09380-AFF9-442D-B30D-D2DE9FB2662B}" destId="{FE974612-5ECA-47AD-9033-CACAE050DD31}" srcOrd="0" destOrd="0" presId="urn:microsoft.com/office/officeart/2008/layout/LinedList"/>
    <dgm:cxn modelId="{D216FE34-C7CC-4891-AB66-B1D6E0EC4045}" type="presParOf" srcId="{F8B09380-AFF9-442D-B30D-D2DE9FB2662B}" destId="{4299E117-30DF-4BE2-8D77-597E3C376731}" srcOrd="1" destOrd="0" presId="urn:microsoft.com/office/officeart/2008/layout/LinedList"/>
    <dgm:cxn modelId="{28A02EBF-35DD-435F-BA5E-632AA6CD62AB}" type="presParOf" srcId="{169D6674-A883-4753-A30E-9056D6A14F1E}" destId="{4F3CC468-20FE-45DE-AFB5-4403C68B4496}" srcOrd="6" destOrd="0" presId="urn:microsoft.com/office/officeart/2008/layout/LinedList"/>
    <dgm:cxn modelId="{C48D5459-7116-4B6F-9BF5-8C0F010C4E58}" type="presParOf" srcId="{169D6674-A883-4753-A30E-9056D6A14F1E}" destId="{C5B9D03D-42F8-43F9-8047-338FA8277178}" srcOrd="7" destOrd="0" presId="urn:microsoft.com/office/officeart/2008/layout/LinedList"/>
    <dgm:cxn modelId="{73071C81-327E-4926-984F-722E4FED4CC0}" type="presParOf" srcId="{C5B9D03D-42F8-43F9-8047-338FA8277178}" destId="{84898039-19AF-4E12-AA50-D5EB01808F43}" srcOrd="0" destOrd="0" presId="urn:microsoft.com/office/officeart/2008/layout/LinedList"/>
    <dgm:cxn modelId="{216EFFCF-1F35-4575-B638-BA36FF091638}" type="presParOf" srcId="{C5B9D03D-42F8-43F9-8047-338FA8277178}" destId="{EE51140E-7FC2-4F8D-BB02-C8C1A0612E7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D94755C-8E04-4BE5-85F7-DDCE0BF8D78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2543286-371B-4C48-B774-7F31608ACE7F}">
      <dgm:prSet/>
      <dgm:spPr/>
      <dgm:t>
        <a:bodyPr/>
        <a:lstStyle/>
        <a:p>
          <a:r>
            <a:rPr lang="en-GB"/>
            <a:t>Tribunals , Courts and Enforcement Act 2007. </a:t>
          </a:r>
          <a:endParaRPr lang="en-US"/>
        </a:p>
      </dgm:t>
    </dgm:pt>
    <dgm:pt modelId="{12A5981A-052B-467A-9899-992E4981B1B4}" type="parTrans" cxnId="{87DD8126-19E9-41AF-BEBF-2BE9C608EB4E}">
      <dgm:prSet/>
      <dgm:spPr/>
      <dgm:t>
        <a:bodyPr/>
        <a:lstStyle/>
        <a:p>
          <a:endParaRPr lang="en-US"/>
        </a:p>
      </dgm:t>
    </dgm:pt>
    <dgm:pt modelId="{0880D283-F100-4467-B6DE-AA5516FB608F}" type="sibTrans" cxnId="{87DD8126-19E9-41AF-BEBF-2BE9C608EB4E}">
      <dgm:prSet/>
      <dgm:spPr/>
      <dgm:t>
        <a:bodyPr/>
        <a:lstStyle/>
        <a:p>
          <a:endParaRPr lang="en-US"/>
        </a:p>
      </dgm:t>
    </dgm:pt>
    <dgm:pt modelId="{5BEDA78B-4834-496F-AD2C-D197E40D995F}">
      <dgm:prSet/>
      <dgm:spPr/>
      <dgm:t>
        <a:bodyPr/>
        <a:lstStyle/>
        <a:p>
          <a:r>
            <a:rPr lang="en-GB"/>
            <a:t>S.31A - Senior Courts Act 1981- Judicial Review can be heard in the upper tribunal. </a:t>
          </a:r>
          <a:endParaRPr lang="en-US"/>
        </a:p>
      </dgm:t>
    </dgm:pt>
    <dgm:pt modelId="{ED3BC3FA-44FE-4F3C-87A4-F7E1E19C6819}" type="parTrans" cxnId="{D932454B-CE0D-4D05-8028-88CB450A335A}">
      <dgm:prSet/>
      <dgm:spPr/>
      <dgm:t>
        <a:bodyPr/>
        <a:lstStyle/>
        <a:p>
          <a:endParaRPr lang="en-US"/>
        </a:p>
      </dgm:t>
    </dgm:pt>
    <dgm:pt modelId="{850F41E3-6DB7-4674-9187-AF6762408884}" type="sibTrans" cxnId="{D932454B-CE0D-4D05-8028-88CB450A335A}">
      <dgm:prSet/>
      <dgm:spPr/>
      <dgm:t>
        <a:bodyPr/>
        <a:lstStyle/>
        <a:p>
          <a:endParaRPr lang="en-US"/>
        </a:p>
      </dgm:t>
    </dgm:pt>
    <dgm:pt modelId="{55745F7A-87A0-49F0-9AFE-EE7324C42CE5}">
      <dgm:prSet/>
      <dgm:spPr/>
      <dgm:t>
        <a:bodyPr/>
        <a:lstStyle/>
        <a:p>
          <a:r>
            <a:rPr lang="en-GB"/>
            <a:t>Transferred from the High court. </a:t>
          </a:r>
          <a:endParaRPr lang="en-US"/>
        </a:p>
      </dgm:t>
    </dgm:pt>
    <dgm:pt modelId="{8B475C4A-9C0C-4C9B-B94A-8398197C6FA0}" type="parTrans" cxnId="{04FF1D5C-EDFE-43E5-8281-D3C37EB757F1}">
      <dgm:prSet/>
      <dgm:spPr/>
      <dgm:t>
        <a:bodyPr/>
        <a:lstStyle/>
        <a:p>
          <a:endParaRPr lang="en-US"/>
        </a:p>
      </dgm:t>
    </dgm:pt>
    <dgm:pt modelId="{4F60A1FF-C494-4428-A16B-2BFC32A71B0E}" type="sibTrans" cxnId="{04FF1D5C-EDFE-43E5-8281-D3C37EB757F1}">
      <dgm:prSet/>
      <dgm:spPr/>
      <dgm:t>
        <a:bodyPr/>
        <a:lstStyle/>
        <a:p>
          <a:endParaRPr lang="en-US"/>
        </a:p>
      </dgm:t>
    </dgm:pt>
    <dgm:pt modelId="{451764DE-42D5-4B9D-ACEA-C399306F20D4}">
      <dgm:prSet/>
      <dgm:spPr/>
      <dgm:t>
        <a:bodyPr/>
        <a:lstStyle/>
        <a:p>
          <a:r>
            <a:rPr lang="en-GB"/>
            <a:t>The decision of the Upper Tribunal can also be challenged. </a:t>
          </a:r>
          <a:endParaRPr lang="en-US"/>
        </a:p>
      </dgm:t>
    </dgm:pt>
    <dgm:pt modelId="{DCF4B94C-3CC6-4ACB-83E5-B31498A16D7A}" type="parTrans" cxnId="{69D65442-0DF0-4389-A663-C9B37C04BE96}">
      <dgm:prSet/>
      <dgm:spPr/>
      <dgm:t>
        <a:bodyPr/>
        <a:lstStyle/>
        <a:p>
          <a:endParaRPr lang="en-US"/>
        </a:p>
      </dgm:t>
    </dgm:pt>
    <dgm:pt modelId="{C5368DE3-C641-488E-8D27-65EA74966CD5}" type="sibTrans" cxnId="{69D65442-0DF0-4389-A663-C9B37C04BE96}">
      <dgm:prSet/>
      <dgm:spPr/>
      <dgm:t>
        <a:bodyPr/>
        <a:lstStyle/>
        <a:p>
          <a:endParaRPr lang="en-US"/>
        </a:p>
      </dgm:t>
    </dgm:pt>
    <dgm:pt modelId="{86C54940-0E47-4118-A252-879369FE5A64}">
      <dgm:prSet/>
      <dgm:spPr/>
      <dgm:t>
        <a:bodyPr/>
        <a:lstStyle/>
        <a:p>
          <a:r>
            <a:rPr lang="en-GB" dirty="0"/>
            <a:t>'</a:t>
          </a:r>
          <a:r>
            <a:rPr lang="en-GB" b="1" dirty="0"/>
            <a:t>'R(Cart) v Upper Tribunal [2011]- Research''</a:t>
          </a:r>
          <a:endParaRPr lang="en-US" b="1" dirty="0"/>
        </a:p>
      </dgm:t>
    </dgm:pt>
    <dgm:pt modelId="{CF76B3D5-F196-48D2-9CBE-CECB51317DE7}" type="parTrans" cxnId="{84B3D264-8B75-4A54-B8A7-87DCDB656B28}">
      <dgm:prSet/>
      <dgm:spPr/>
      <dgm:t>
        <a:bodyPr/>
        <a:lstStyle/>
        <a:p>
          <a:endParaRPr lang="en-US"/>
        </a:p>
      </dgm:t>
    </dgm:pt>
    <dgm:pt modelId="{544C158B-7AAB-40EE-8F61-8E6CAF389294}" type="sibTrans" cxnId="{84B3D264-8B75-4A54-B8A7-87DCDB656B28}">
      <dgm:prSet/>
      <dgm:spPr/>
      <dgm:t>
        <a:bodyPr/>
        <a:lstStyle/>
        <a:p>
          <a:endParaRPr lang="en-US"/>
        </a:p>
      </dgm:t>
    </dgm:pt>
    <dgm:pt modelId="{EC05B009-3C64-4BFB-ABD1-C58345EF5D8C}" type="pres">
      <dgm:prSet presAssocID="{AD94755C-8E04-4BE5-85F7-DDCE0BF8D78A}" presName="linear" presStyleCnt="0">
        <dgm:presLayoutVars>
          <dgm:animLvl val="lvl"/>
          <dgm:resizeHandles val="exact"/>
        </dgm:presLayoutVars>
      </dgm:prSet>
      <dgm:spPr/>
    </dgm:pt>
    <dgm:pt modelId="{6B43CE4F-424B-464A-80C1-B1C4A99E0918}" type="pres">
      <dgm:prSet presAssocID="{22543286-371B-4C48-B774-7F31608ACE7F}" presName="parentText" presStyleLbl="node1" presStyleIdx="0" presStyleCnt="5">
        <dgm:presLayoutVars>
          <dgm:chMax val="0"/>
          <dgm:bulletEnabled val="1"/>
        </dgm:presLayoutVars>
      </dgm:prSet>
      <dgm:spPr/>
    </dgm:pt>
    <dgm:pt modelId="{6C8B840D-5EA0-44D7-8160-9F69D7E86583}" type="pres">
      <dgm:prSet presAssocID="{0880D283-F100-4467-B6DE-AA5516FB608F}" presName="spacer" presStyleCnt="0"/>
      <dgm:spPr/>
    </dgm:pt>
    <dgm:pt modelId="{1303F877-7280-4E86-B87B-8FEF9C022219}" type="pres">
      <dgm:prSet presAssocID="{5BEDA78B-4834-496F-AD2C-D197E40D995F}" presName="parentText" presStyleLbl="node1" presStyleIdx="1" presStyleCnt="5">
        <dgm:presLayoutVars>
          <dgm:chMax val="0"/>
          <dgm:bulletEnabled val="1"/>
        </dgm:presLayoutVars>
      </dgm:prSet>
      <dgm:spPr/>
    </dgm:pt>
    <dgm:pt modelId="{05FEA546-C435-470B-A052-3AE92134D40D}" type="pres">
      <dgm:prSet presAssocID="{850F41E3-6DB7-4674-9187-AF6762408884}" presName="spacer" presStyleCnt="0"/>
      <dgm:spPr/>
    </dgm:pt>
    <dgm:pt modelId="{02D9807E-1C59-4C94-9A6B-D9D89439C280}" type="pres">
      <dgm:prSet presAssocID="{55745F7A-87A0-49F0-9AFE-EE7324C42CE5}" presName="parentText" presStyleLbl="node1" presStyleIdx="2" presStyleCnt="5">
        <dgm:presLayoutVars>
          <dgm:chMax val="0"/>
          <dgm:bulletEnabled val="1"/>
        </dgm:presLayoutVars>
      </dgm:prSet>
      <dgm:spPr/>
    </dgm:pt>
    <dgm:pt modelId="{132E4ABD-D871-48D1-B8C9-4E54F800B4B4}" type="pres">
      <dgm:prSet presAssocID="{4F60A1FF-C494-4428-A16B-2BFC32A71B0E}" presName="spacer" presStyleCnt="0"/>
      <dgm:spPr/>
    </dgm:pt>
    <dgm:pt modelId="{CBF05CE6-DD27-448E-A935-7BE4AB114E6B}" type="pres">
      <dgm:prSet presAssocID="{451764DE-42D5-4B9D-ACEA-C399306F20D4}" presName="parentText" presStyleLbl="node1" presStyleIdx="3" presStyleCnt="5">
        <dgm:presLayoutVars>
          <dgm:chMax val="0"/>
          <dgm:bulletEnabled val="1"/>
        </dgm:presLayoutVars>
      </dgm:prSet>
      <dgm:spPr/>
    </dgm:pt>
    <dgm:pt modelId="{0BDFC898-3CB7-4823-BBB3-53E960D7F470}" type="pres">
      <dgm:prSet presAssocID="{C5368DE3-C641-488E-8D27-65EA74966CD5}" presName="spacer" presStyleCnt="0"/>
      <dgm:spPr/>
    </dgm:pt>
    <dgm:pt modelId="{290BEC43-E7E9-4F6A-B766-02C09D129182}" type="pres">
      <dgm:prSet presAssocID="{86C54940-0E47-4118-A252-879369FE5A64}" presName="parentText" presStyleLbl="node1" presStyleIdx="4" presStyleCnt="5">
        <dgm:presLayoutVars>
          <dgm:chMax val="0"/>
          <dgm:bulletEnabled val="1"/>
        </dgm:presLayoutVars>
      </dgm:prSet>
      <dgm:spPr/>
    </dgm:pt>
  </dgm:ptLst>
  <dgm:cxnLst>
    <dgm:cxn modelId="{E0030E21-71D7-4F43-88EF-9D1F90FA9ECA}" type="presOf" srcId="{22543286-371B-4C48-B774-7F31608ACE7F}" destId="{6B43CE4F-424B-464A-80C1-B1C4A99E0918}" srcOrd="0" destOrd="0" presId="urn:microsoft.com/office/officeart/2005/8/layout/vList2"/>
    <dgm:cxn modelId="{87DD8126-19E9-41AF-BEBF-2BE9C608EB4E}" srcId="{AD94755C-8E04-4BE5-85F7-DDCE0BF8D78A}" destId="{22543286-371B-4C48-B774-7F31608ACE7F}" srcOrd="0" destOrd="0" parTransId="{12A5981A-052B-467A-9899-992E4981B1B4}" sibTransId="{0880D283-F100-4467-B6DE-AA5516FB608F}"/>
    <dgm:cxn modelId="{04FF1D5C-EDFE-43E5-8281-D3C37EB757F1}" srcId="{AD94755C-8E04-4BE5-85F7-DDCE0BF8D78A}" destId="{55745F7A-87A0-49F0-9AFE-EE7324C42CE5}" srcOrd="2" destOrd="0" parTransId="{8B475C4A-9C0C-4C9B-B94A-8398197C6FA0}" sibTransId="{4F60A1FF-C494-4428-A16B-2BFC32A71B0E}"/>
    <dgm:cxn modelId="{DB29765E-B1C2-49CE-B561-7935B2F65A5A}" type="presOf" srcId="{451764DE-42D5-4B9D-ACEA-C399306F20D4}" destId="{CBF05CE6-DD27-448E-A935-7BE4AB114E6B}" srcOrd="0" destOrd="0" presId="urn:microsoft.com/office/officeart/2005/8/layout/vList2"/>
    <dgm:cxn modelId="{7BA50561-53C7-4D33-ACDB-9059CA45A1E4}" type="presOf" srcId="{AD94755C-8E04-4BE5-85F7-DDCE0BF8D78A}" destId="{EC05B009-3C64-4BFB-ABD1-C58345EF5D8C}" srcOrd="0" destOrd="0" presId="urn:microsoft.com/office/officeart/2005/8/layout/vList2"/>
    <dgm:cxn modelId="{69D65442-0DF0-4389-A663-C9B37C04BE96}" srcId="{AD94755C-8E04-4BE5-85F7-DDCE0BF8D78A}" destId="{451764DE-42D5-4B9D-ACEA-C399306F20D4}" srcOrd="3" destOrd="0" parTransId="{DCF4B94C-3CC6-4ACB-83E5-B31498A16D7A}" sibTransId="{C5368DE3-C641-488E-8D27-65EA74966CD5}"/>
    <dgm:cxn modelId="{84B3D264-8B75-4A54-B8A7-87DCDB656B28}" srcId="{AD94755C-8E04-4BE5-85F7-DDCE0BF8D78A}" destId="{86C54940-0E47-4118-A252-879369FE5A64}" srcOrd="4" destOrd="0" parTransId="{CF76B3D5-F196-48D2-9CBE-CECB51317DE7}" sibTransId="{544C158B-7AAB-40EE-8F61-8E6CAF389294}"/>
    <dgm:cxn modelId="{D932454B-CE0D-4D05-8028-88CB450A335A}" srcId="{AD94755C-8E04-4BE5-85F7-DDCE0BF8D78A}" destId="{5BEDA78B-4834-496F-AD2C-D197E40D995F}" srcOrd="1" destOrd="0" parTransId="{ED3BC3FA-44FE-4F3C-87A4-F7E1E19C6819}" sibTransId="{850F41E3-6DB7-4674-9187-AF6762408884}"/>
    <dgm:cxn modelId="{D6608855-0A95-45AB-A88C-1D900BDD39F1}" type="presOf" srcId="{5BEDA78B-4834-496F-AD2C-D197E40D995F}" destId="{1303F877-7280-4E86-B87B-8FEF9C022219}" srcOrd="0" destOrd="0" presId="urn:microsoft.com/office/officeart/2005/8/layout/vList2"/>
    <dgm:cxn modelId="{E3A211AA-19F1-41BA-8321-C5C17570BAFC}" type="presOf" srcId="{86C54940-0E47-4118-A252-879369FE5A64}" destId="{290BEC43-E7E9-4F6A-B766-02C09D129182}" srcOrd="0" destOrd="0" presId="urn:microsoft.com/office/officeart/2005/8/layout/vList2"/>
    <dgm:cxn modelId="{FCE2C9FD-B212-4A13-9D2C-CED1EF34E7AD}" type="presOf" srcId="{55745F7A-87A0-49F0-9AFE-EE7324C42CE5}" destId="{02D9807E-1C59-4C94-9A6B-D9D89439C280}" srcOrd="0" destOrd="0" presId="urn:microsoft.com/office/officeart/2005/8/layout/vList2"/>
    <dgm:cxn modelId="{92F39E70-1CED-4B49-A9F5-6D43540F083E}" type="presParOf" srcId="{EC05B009-3C64-4BFB-ABD1-C58345EF5D8C}" destId="{6B43CE4F-424B-464A-80C1-B1C4A99E0918}" srcOrd="0" destOrd="0" presId="urn:microsoft.com/office/officeart/2005/8/layout/vList2"/>
    <dgm:cxn modelId="{079AF68E-84AC-4CB7-9EC2-4337A939CFE2}" type="presParOf" srcId="{EC05B009-3C64-4BFB-ABD1-C58345EF5D8C}" destId="{6C8B840D-5EA0-44D7-8160-9F69D7E86583}" srcOrd="1" destOrd="0" presId="urn:microsoft.com/office/officeart/2005/8/layout/vList2"/>
    <dgm:cxn modelId="{ADEBA118-D986-4B4D-9684-4F56D896164B}" type="presParOf" srcId="{EC05B009-3C64-4BFB-ABD1-C58345EF5D8C}" destId="{1303F877-7280-4E86-B87B-8FEF9C022219}" srcOrd="2" destOrd="0" presId="urn:microsoft.com/office/officeart/2005/8/layout/vList2"/>
    <dgm:cxn modelId="{B8E17CDE-3DA0-4717-882D-7F4703E34F96}" type="presParOf" srcId="{EC05B009-3C64-4BFB-ABD1-C58345EF5D8C}" destId="{05FEA546-C435-470B-A052-3AE92134D40D}" srcOrd="3" destOrd="0" presId="urn:microsoft.com/office/officeart/2005/8/layout/vList2"/>
    <dgm:cxn modelId="{117434D3-7965-45F6-86B8-6E998D108CC3}" type="presParOf" srcId="{EC05B009-3C64-4BFB-ABD1-C58345EF5D8C}" destId="{02D9807E-1C59-4C94-9A6B-D9D89439C280}" srcOrd="4" destOrd="0" presId="urn:microsoft.com/office/officeart/2005/8/layout/vList2"/>
    <dgm:cxn modelId="{D28A9F46-D439-407F-895B-158FF45C3DDB}" type="presParOf" srcId="{EC05B009-3C64-4BFB-ABD1-C58345EF5D8C}" destId="{132E4ABD-D871-48D1-B8C9-4E54F800B4B4}" srcOrd="5" destOrd="0" presId="urn:microsoft.com/office/officeart/2005/8/layout/vList2"/>
    <dgm:cxn modelId="{3FD9C015-3050-47AE-942A-197A4F8D795B}" type="presParOf" srcId="{EC05B009-3C64-4BFB-ABD1-C58345EF5D8C}" destId="{CBF05CE6-DD27-448E-A935-7BE4AB114E6B}" srcOrd="6" destOrd="0" presId="urn:microsoft.com/office/officeart/2005/8/layout/vList2"/>
    <dgm:cxn modelId="{98ACF22A-911F-49E5-831D-0F5D42AFEE68}" type="presParOf" srcId="{EC05B009-3C64-4BFB-ABD1-C58345EF5D8C}" destId="{0BDFC898-3CB7-4823-BBB3-53E960D7F470}" srcOrd="7" destOrd="0" presId="urn:microsoft.com/office/officeart/2005/8/layout/vList2"/>
    <dgm:cxn modelId="{18EA4359-B4D9-4BDC-BBA3-7B0C484C04A0}" type="presParOf" srcId="{EC05B009-3C64-4BFB-ABD1-C58345EF5D8C}" destId="{290BEC43-E7E9-4F6A-B766-02C09D129182}"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3B614B7-422A-4CE2-8F36-6FEF5707457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44B22FA-95F5-45F9-B25B-9B3639ED528D}">
      <dgm:prSet/>
      <dgm:spPr/>
      <dgm:t>
        <a:bodyPr/>
        <a:lstStyle/>
        <a:p>
          <a:r>
            <a:rPr lang="en-GB"/>
            <a:t>One example of judicial review is </a:t>
          </a:r>
          <a:endParaRPr lang="en-US"/>
        </a:p>
      </dgm:t>
    </dgm:pt>
    <dgm:pt modelId="{C5D70294-90DA-4AE1-9E06-CE40D891A97C}" type="parTrans" cxnId="{E1DF6636-A8A4-42B3-9F63-935AD89E550A}">
      <dgm:prSet/>
      <dgm:spPr/>
      <dgm:t>
        <a:bodyPr/>
        <a:lstStyle/>
        <a:p>
          <a:endParaRPr lang="en-US"/>
        </a:p>
      </dgm:t>
    </dgm:pt>
    <dgm:pt modelId="{DE3156E6-ABE9-4E4C-941D-D8D2067C87D2}" type="sibTrans" cxnId="{E1DF6636-A8A4-42B3-9F63-935AD89E550A}">
      <dgm:prSet/>
      <dgm:spPr/>
      <dgm:t>
        <a:bodyPr/>
        <a:lstStyle/>
        <a:p>
          <a:endParaRPr lang="en-US"/>
        </a:p>
      </dgm:t>
    </dgm:pt>
    <dgm:pt modelId="{E76B1845-151C-4AE9-82A0-389678F77F57}">
      <dgm:prSet/>
      <dgm:spPr/>
      <dgm:t>
        <a:bodyPr/>
        <a:lstStyle/>
        <a:p>
          <a:r>
            <a:rPr lang="en-GB"/>
            <a:t>Human rights: clarifying the law on assisted suicide | News | Law Gazette </a:t>
          </a:r>
          <a:endParaRPr lang="en-US"/>
        </a:p>
      </dgm:t>
    </dgm:pt>
    <dgm:pt modelId="{DEBA2B31-48B2-4165-A997-E0E609FE8053}" type="parTrans" cxnId="{9B01E158-3FB3-4EAF-8CAE-6EFF3950CA84}">
      <dgm:prSet/>
      <dgm:spPr/>
      <dgm:t>
        <a:bodyPr/>
        <a:lstStyle/>
        <a:p>
          <a:endParaRPr lang="en-US"/>
        </a:p>
      </dgm:t>
    </dgm:pt>
    <dgm:pt modelId="{56C65D27-9947-4D0B-B41B-25DC9D5F1447}" type="sibTrans" cxnId="{9B01E158-3FB3-4EAF-8CAE-6EFF3950CA84}">
      <dgm:prSet/>
      <dgm:spPr/>
      <dgm:t>
        <a:bodyPr/>
        <a:lstStyle/>
        <a:p>
          <a:endParaRPr lang="en-US"/>
        </a:p>
      </dgm:t>
    </dgm:pt>
    <dgm:pt modelId="{43AE3A96-8803-4677-A184-8EE08FE1CF08}">
      <dgm:prSet/>
      <dgm:spPr/>
      <dgm:t>
        <a:bodyPr/>
        <a:lstStyle/>
        <a:p>
          <a:r>
            <a:rPr lang="en-GB"/>
            <a:t>Debbie Perdy. </a:t>
          </a:r>
          <a:endParaRPr lang="en-US"/>
        </a:p>
      </dgm:t>
    </dgm:pt>
    <dgm:pt modelId="{AE0EA45E-9ED9-4163-902E-0324B0442944}" type="parTrans" cxnId="{17B8C29D-848B-4C57-A96A-4A4DC8D34441}">
      <dgm:prSet/>
      <dgm:spPr/>
      <dgm:t>
        <a:bodyPr/>
        <a:lstStyle/>
        <a:p>
          <a:endParaRPr lang="en-US"/>
        </a:p>
      </dgm:t>
    </dgm:pt>
    <dgm:pt modelId="{102429A6-771F-43FD-8726-3FBCC367CA8C}" type="sibTrans" cxnId="{17B8C29D-848B-4C57-A96A-4A4DC8D34441}">
      <dgm:prSet/>
      <dgm:spPr/>
      <dgm:t>
        <a:bodyPr/>
        <a:lstStyle/>
        <a:p>
          <a:endParaRPr lang="en-US"/>
        </a:p>
      </dgm:t>
    </dgm:pt>
    <dgm:pt modelId="{F2709119-3812-458F-9B24-40949BB2167C}">
      <dgm:prSet/>
      <dgm:spPr/>
      <dgm:t>
        <a:bodyPr/>
        <a:lstStyle/>
        <a:p>
          <a:r>
            <a:rPr lang="en-GB"/>
            <a:t>Research the case and tell the class; </a:t>
          </a:r>
          <a:endParaRPr lang="en-US"/>
        </a:p>
      </dgm:t>
    </dgm:pt>
    <dgm:pt modelId="{9F3C6EC1-9884-4BCE-93B0-806FA508CE6F}" type="parTrans" cxnId="{FBA13A28-2271-4E23-BFEA-168AD22A86B7}">
      <dgm:prSet/>
      <dgm:spPr/>
      <dgm:t>
        <a:bodyPr/>
        <a:lstStyle/>
        <a:p>
          <a:endParaRPr lang="en-US"/>
        </a:p>
      </dgm:t>
    </dgm:pt>
    <dgm:pt modelId="{23953DB3-DAAD-47F0-A68E-51BE7F55B797}" type="sibTrans" cxnId="{FBA13A28-2271-4E23-BFEA-168AD22A86B7}">
      <dgm:prSet/>
      <dgm:spPr/>
      <dgm:t>
        <a:bodyPr/>
        <a:lstStyle/>
        <a:p>
          <a:endParaRPr lang="en-US"/>
        </a:p>
      </dgm:t>
    </dgm:pt>
    <dgm:pt modelId="{ED4D89B9-1236-46F1-B749-D6F228C2E9B6}">
      <dgm:prSet/>
      <dgm:spPr/>
      <dgm:t>
        <a:bodyPr/>
        <a:lstStyle/>
        <a:p>
          <a:r>
            <a:rPr lang="en-GB"/>
            <a:t>The facts </a:t>
          </a:r>
          <a:endParaRPr lang="en-US"/>
        </a:p>
      </dgm:t>
    </dgm:pt>
    <dgm:pt modelId="{C8F4C276-6F0C-469A-8775-58AD004B4D47}" type="parTrans" cxnId="{35DEF0D7-862F-450D-871A-58781ABC95C1}">
      <dgm:prSet/>
      <dgm:spPr/>
      <dgm:t>
        <a:bodyPr/>
        <a:lstStyle/>
        <a:p>
          <a:endParaRPr lang="en-US"/>
        </a:p>
      </dgm:t>
    </dgm:pt>
    <dgm:pt modelId="{3ED29033-F413-479C-819D-083A5906AEEF}" type="sibTrans" cxnId="{35DEF0D7-862F-450D-871A-58781ABC95C1}">
      <dgm:prSet/>
      <dgm:spPr/>
      <dgm:t>
        <a:bodyPr/>
        <a:lstStyle/>
        <a:p>
          <a:endParaRPr lang="en-US"/>
        </a:p>
      </dgm:t>
    </dgm:pt>
    <dgm:pt modelId="{0AD6D6DD-C43F-4D80-86BC-8E760806FAD2}">
      <dgm:prSet/>
      <dgm:spPr/>
      <dgm:t>
        <a:bodyPr/>
        <a:lstStyle/>
        <a:p>
          <a:r>
            <a:rPr lang="en-GB"/>
            <a:t>The outcome.</a:t>
          </a:r>
          <a:endParaRPr lang="en-US"/>
        </a:p>
      </dgm:t>
    </dgm:pt>
    <dgm:pt modelId="{FE1A8BBB-1C96-4E63-A7CD-54BB5D018666}" type="parTrans" cxnId="{12E27822-8808-4A4B-928B-C2EE792FC529}">
      <dgm:prSet/>
      <dgm:spPr/>
      <dgm:t>
        <a:bodyPr/>
        <a:lstStyle/>
        <a:p>
          <a:endParaRPr lang="en-US"/>
        </a:p>
      </dgm:t>
    </dgm:pt>
    <dgm:pt modelId="{94971BE5-3272-4C82-94CF-2D93E5B7329B}" type="sibTrans" cxnId="{12E27822-8808-4A4B-928B-C2EE792FC529}">
      <dgm:prSet/>
      <dgm:spPr/>
      <dgm:t>
        <a:bodyPr/>
        <a:lstStyle/>
        <a:p>
          <a:endParaRPr lang="en-US"/>
        </a:p>
      </dgm:t>
    </dgm:pt>
    <dgm:pt modelId="{17087CEA-EC79-4F28-956A-FAF73D2052E1}" type="pres">
      <dgm:prSet presAssocID="{03B614B7-422A-4CE2-8F36-6FEF57074579}" presName="vert0" presStyleCnt="0">
        <dgm:presLayoutVars>
          <dgm:dir/>
          <dgm:animOne val="branch"/>
          <dgm:animLvl val="lvl"/>
        </dgm:presLayoutVars>
      </dgm:prSet>
      <dgm:spPr/>
    </dgm:pt>
    <dgm:pt modelId="{BB8E5960-22C2-42FE-A9CA-506883B46629}" type="pres">
      <dgm:prSet presAssocID="{244B22FA-95F5-45F9-B25B-9B3639ED528D}" presName="thickLine" presStyleLbl="alignNode1" presStyleIdx="0" presStyleCnt="6"/>
      <dgm:spPr/>
    </dgm:pt>
    <dgm:pt modelId="{5E40316C-C4D4-4AE8-B265-EA407F892C8A}" type="pres">
      <dgm:prSet presAssocID="{244B22FA-95F5-45F9-B25B-9B3639ED528D}" presName="horz1" presStyleCnt="0"/>
      <dgm:spPr/>
    </dgm:pt>
    <dgm:pt modelId="{F7BFF240-7152-4C42-9017-7AB2F4B03FE4}" type="pres">
      <dgm:prSet presAssocID="{244B22FA-95F5-45F9-B25B-9B3639ED528D}" presName="tx1" presStyleLbl="revTx" presStyleIdx="0" presStyleCnt="6"/>
      <dgm:spPr/>
    </dgm:pt>
    <dgm:pt modelId="{68B4B105-92AD-4BD2-9EBC-3F11EF1AF32F}" type="pres">
      <dgm:prSet presAssocID="{244B22FA-95F5-45F9-B25B-9B3639ED528D}" presName="vert1" presStyleCnt="0"/>
      <dgm:spPr/>
    </dgm:pt>
    <dgm:pt modelId="{34B8F026-AEC4-4261-8583-18566CF2DFBA}" type="pres">
      <dgm:prSet presAssocID="{E76B1845-151C-4AE9-82A0-389678F77F57}" presName="thickLine" presStyleLbl="alignNode1" presStyleIdx="1" presStyleCnt="6"/>
      <dgm:spPr/>
    </dgm:pt>
    <dgm:pt modelId="{AF9C0564-6ED6-41A5-ADCF-AAA5DA9942A9}" type="pres">
      <dgm:prSet presAssocID="{E76B1845-151C-4AE9-82A0-389678F77F57}" presName="horz1" presStyleCnt="0"/>
      <dgm:spPr/>
    </dgm:pt>
    <dgm:pt modelId="{8A652DE1-03FD-4FB0-AC39-018A84802891}" type="pres">
      <dgm:prSet presAssocID="{E76B1845-151C-4AE9-82A0-389678F77F57}" presName="tx1" presStyleLbl="revTx" presStyleIdx="1" presStyleCnt="6"/>
      <dgm:spPr/>
    </dgm:pt>
    <dgm:pt modelId="{2DB2BEDF-E21E-4A10-A64B-8706565E13EE}" type="pres">
      <dgm:prSet presAssocID="{E76B1845-151C-4AE9-82A0-389678F77F57}" presName="vert1" presStyleCnt="0"/>
      <dgm:spPr/>
    </dgm:pt>
    <dgm:pt modelId="{8786A18C-CD6E-4986-9063-ACC4EF283928}" type="pres">
      <dgm:prSet presAssocID="{43AE3A96-8803-4677-A184-8EE08FE1CF08}" presName="thickLine" presStyleLbl="alignNode1" presStyleIdx="2" presStyleCnt="6"/>
      <dgm:spPr/>
    </dgm:pt>
    <dgm:pt modelId="{C63B648D-812B-41FE-B207-D4D703A6C53F}" type="pres">
      <dgm:prSet presAssocID="{43AE3A96-8803-4677-A184-8EE08FE1CF08}" presName="horz1" presStyleCnt="0"/>
      <dgm:spPr/>
    </dgm:pt>
    <dgm:pt modelId="{5376F288-FFB3-4BBE-B427-6CE5BC7F566D}" type="pres">
      <dgm:prSet presAssocID="{43AE3A96-8803-4677-A184-8EE08FE1CF08}" presName="tx1" presStyleLbl="revTx" presStyleIdx="2" presStyleCnt="6"/>
      <dgm:spPr/>
    </dgm:pt>
    <dgm:pt modelId="{9A592738-F95F-45C3-918D-B74BBA33F7D3}" type="pres">
      <dgm:prSet presAssocID="{43AE3A96-8803-4677-A184-8EE08FE1CF08}" presName="vert1" presStyleCnt="0"/>
      <dgm:spPr/>
    </dgm:pt>
    <dgm:pt modelId="{3B3AC9EB-6A8F-400D-9C3C-5FE5C61291FE}" type="pres">
      <dgm:prSet presAssocID="{F2709119-3812-458F-9B24-40949BB2167C}" presName="thickLine" presStyleLbl="alignNode1" presStyleIdx="3" presStyleCnt="6"/>
      <dgm:spPr/>
    </dgm:pt>
    <dgm:pt modelId="{27BE4FBD-4B2F-4EDB-BA22-4270A7DDAF9D}" type="pres">
      <dgm:prSet presAssocID="{F2709119-3812-458F-9B24-40949BB2167C}" presName="horz1" presStyleCnt="0"/>
      <dgm:spPr/>
    </dgm:pt>
    <dgm:pt modelId="{7ECFB3D1-0518-4FFE-85FC-58243495E774}" type="pres">
      <dgm:prSet presAssocID="{F2709119-3812-458F-9B24-40949BB2167C}" presName="tx1" presStyleLbl="revTx" presStyleIdx="3" presStyleCnt="6"/>
      <dgm:spPr/>
    </dgm:pt>
    <dgm:pt modelId="{5AD12B67-54C5-4810-AEBA-91C8668CEDFE}" type="pres">
      <dgm:prSet presAssocID="{F2709119-3812-458F-9B24-40949BB2167C}" presName="vert1" presStyleCnt="0"/>
      <dgm:spPr/>
    </dgm:pt>
    <dgm:pt modelId="{2EB81F8F-C069-4C4F-8C4D-D74F8CF77756}" type="pres">
      <dgm:prSet presAssocID="{ED4D89B9-1236-46F1-B749-D6F228C2E9B6}" presName="thickLine" presStyleLbl="alignNode1" presStyleIdx="4" presStyleCnt="6"/>
      <dgm:spPr/>
    </dgm:pt>
    <dgm:pt modelId="{5FBCE08A-D5B7-4309-93F8-364100A9E1D1}" type="pres">
      <dgm:prSet presAssocID="{ED4D89B9-1236-46F1-B749-D6F228C2E9B6}" presName="horz1" presStyleCnt="0"/>
      <dgm:spPr/>
    </dgm:pt>
    <dgm:pt modelId="{E03E23DB-0510-4F2B-B418-D8033E86CBD2}" type="pres">
      <dgm:prSet presAssocID="{ED4D89B9-1236-46F1-B749-D6F228C2E9B6}" presName="tx1" presStyleLbl="revTx" presStyleIdx="4" presStyleCnt="6"/>
      <dgm:spPr/>
    </dgm:pt>
    <dgm:pt modelId="{AF350636-DC54-4C51-A807-D6862B14F0D3}" type="pres">
      <dgm:prSet presAssocID="{ED4D89B9-1236-46F1-B749-D6F228C2E9B6}" presName="vert1" presStyleCnt="0"/>
      <dgm:spPr/>
    </dgm:pt>
    <dgm:pt modelId="{30D68C3A-C981-41F0-B5EB-54DE19B32020}" type="pres">
      <dgm:prSet presAssocID="{0AD6D6DD-C43F-4D80-86BC-8E760806FAD2}" presName="thickLine" presStyleLbl="alignNode1" presStyleIdx="5" presStyleCnt="6"/>
      <dgm:spPr/>
    </dgm:pt>
    <dgm:pt modelId="{B2DA38B4-BF60-40E2-9BEB-CC583C88F617}" type="pres">
      <dgm:prSet presAssocID="{0AD6D6DD-C43F-4D80-86BC-8E760806FAD2}" presName="horz1" presStyleCnt="0"/>
      <dgm:spPr/>
    </dgm:pt>
    <dgm:pt modelId="{97A6DE6A-B36D-44EA-A022-A3EA02D496EF}" type="pres">
      <dgm:prSet presAssocID="{0AD6D6DD-C43F-4D80-86BC-8E760806FAD2}" presName="tx1" presStyleLbl="revTx" presStyleIdx="5" presStyleCnt="6"/>
      <dgm:spPr/>
    </dgm:pt>
    <dgm:pt modelId="{94A0BA79-AAB6-4AF6-BE7F-C183D11EC1D5}" type="pres">
      <dgm:prSet presAssocID="{0AD6D6DD-C43F-4D80-86BC-8E760806FAD2}" presName="vert1" presStyleCnt="0"/>
      <dgm:spPr/>
    </dgm:pt>
  </dgm:ptLst>
  <dgm:cxnLst>
    <dgm:cxn modelId="{12E27822-8808-4A4B-928B-C2EE792FC529}" srcId="{03B614B7-422A-4CE2-8F36-6FEF57074579}" destId="{0AD6D6DD-C43F-4D80-86BC-8E760806FAD2}" srcOrd="5" destOrd="0" parTransId="{FE1A8BBB-1C96-4E63-A7CD-54BB5D018666}" sibTransId="{94971BE5-3272-4C82-94CF-2D93E5B7329B}"/>
    <dgm:cxn modelId="{FBA13A28-2271-4E23-BFEA-168AD22A86B7}" srcId="{03B614B7-422A-4CE2-8F36-6FEF57074579}" destId="{F2709119-3812-458F-9B24-40949BB2167C}" srcOrd="3" destOrd="0" parTransId="{9F3C6EC1-9884-4BCE-93B0-806FA508CE6F}" sibTransId="{23953DB3-DAAD-47F0-A68E-51BE7F55B797}"/>
    <dgm:cxn modelId="{E1DF6636-A8A4-42B3-9F63-935AD89E550A}" srcId="{03B614B7-422A-4CE2-8F36-6FEF57074579}" destId="{244B22FA-95F5-45F9-B25B-9B3639ED528D}" srcOrd="0" destOrd="0" parTransId="{C5D70294-90DA-4AE1-9E06-CE40D891A97C}" sibTransId="{DE3156E6-ABE9-4E4C-941D-D8D2067C87D2}"/>
    <dgm:cxn modelId="{EB45D539-1AC8-41FC-81C1-31BB536943B7}" type="presOf" srcId="{ED4D89B9-1236-46F1-B749-D6F228C2E9B6}" destId="{E03E23DB-0510-4F2B-B418-D8033E86CBD2}" srcOrd="0" destOrd="0" presId="urn:microsoft.com/office/officeart/2008/layout/LinedList"/>
    <dgm:cxn modelId="{E872063E-1E0E-4402-B19E-267E201AA815}" type="presOf" srcId="{244B22FA-95F5-45F9-B25B-9B3639ED528D}" destId="{F7BFF240-7152-4C42-9017-7AB2F4B03FE4}" srcOrd="0" destOrd="0" presId="urn:microsoft.com/office/officeart/2008/layout/LinedList"/>
    <dgm:cxn modelId="{C6565067-80A1-430F-B189-970FF437FE4D}" type="presOf" srcId="{43AE3A96-8803-4677-A184-8EE08FE1CF08}" destId="{5376F288-FFB3-4BBE-B427-6CE5BC7F566D}" srcOrd="0" destOrd="0" presId="urn:microsoft.com/office/officeart/2008/layout/LinedList"/>
    <dgm:cxn modelId="{9B01E158-3FB3-4EAF-8CAE-6EFF3950CA84}" srcId="{03B614B7-422A-4CE2-8F36-6FEF57074579}" destId="{E76B1845-151C-4AE9-82A0-389678F77F57}" srcOrd="1" destOrd="0" parTransId="{DEBA2B31-48B2-4165-A997-E0E609FE8053}" sibTransId="{56C65D27-9947-4D0B-B41B-25DC9D5F1447}"/>
    <dgm:cxn modelId="{17B8C29D-848B-4C57-A96A-4A4DC8D34441}" srcId="{03B614B7-422A-4CE2-8F36-6FEF57074579}" destId="{43AE3A96-8803-4677-A184-8EE08FE1CF08}" srcOrd="2" destOrd="0" parTransId="{AE0EA45E-9ED9-4163-902E-0324B0442944}" sibTransId="{102429A6-771F-43FD-8726-3FBCC367CA8C}"/>
    <dgm:cxn modelId="{A4D20BA1-7B51-4E08-AB95-6A84B8CF96B4}" type="presOf" srcId="{E76B1845-151C-4AE9-82A0-389678F77F57}" destId="{8A652DE1-03FD-4FB0-AC39-018A84802891}" srcOrd="0" destOrd="0" presId="urn:microsoft.com/office/officeart/2008/layout/LinedList"/>
    <dgm:cxn modelId="{35DEF0D7-862F-450D-871A-58781ABC95C1}" srcId="{03B614B7-422A-4CE2-8F36-6FEF57074579}" destId="{ED4D89B9-1236-46F1-B749-D6F228C2E9B6}" srcOrd="4" destOrd="0" parTransId="{C8F4C276-6F0C-469A-8775-58AD004B4D47}" sibTransId="{3ED29033-F413-479C-819D-083A5906AEEF}"/>
    <dgm:cxn modelId="{450E15E2-35DA-4E3A-BFA4-8115835C899C}" type="presOf" srcId="{03B614B7-422A-4CE2-8F36-6FEF57074579}" destId="{17087CEA-EC79-4F28-956A-FAF73D2052E1}" srcOrd="0" destOrd="0" presId="urn:microsoft.com/office/officeart/2008/layout/LinedList"/>
    <dgm:cxn modelId="{B5E190E5-CF3A-48F7-8082-87FC26E1D2D1}" type="presOf" srcId="{F2709119-3812-458F-9B24-40949BB2167C}" destId="{7ECFB3D1-0518-4FFE-85FC-58243495E774}" srcOrd="0" destOrd="0" presId="urn:microsoft.com/office/officeart/2008/layout/LinedList"/>
    <dgm:cxn modelId="{EA9372F1-10B7-4EA4-97B9-A780BC913553}" type="presOf" srcId="{0AD6D6DD-C43F-4D80-86BC-8E760806FAD2}" destId="{97A6DE6A-B36D-44EA-A022-A3EA02D496EF}" srcOrd="0" destOrd="0" presId="urn:microsoft.com/office/officeart/2008/layout/LinedList"/>
    <dgm:cxn modelId="{C189E8D1-6123-4BEF-B7D0-808E36206172}" type="presParOf" srcId="{17087CEA-EC79-4F28-956A-FAF73D2052E1}" destId="{BB8E5960-22C2-42FE-A9CA-506883B46629}" srcOrd="0" destOrd="0" presId="urn:microsoft.com/office/officeart/2008/layout/LinedList"/>
    <dgm:cxn modelId="{257782F6-F785-4FE4-82BD-8FF8CBB9843E}" type="presParOf" srcId="{17087CEA-EC79-4F28-956A-FAF73D2052E1}" destId="{5E40316C-C4D4-4AE8-B265-EA407F892C8A}" srcOrd="1" destOrd="0" presId="urn:microsoft.com/office/officeart/2008/layout/LinedList"/>
    <dgm:cxn modelId="{CF8309BE-1209-4171-AB1E-D90F2BBF498D}" type="presParOf" srcId="{5E40316C-C4D4-4AE8-B265-EA407F892C8A}" destId="{F7BFF240-7152-4C42-9017-7AB2F4B03FE4}" srcOrd="0" destOrd="0" presId="urn:microsoft.com/office/officeart/2008/layout/LinedList"/>
    <dgm:cxn modelId="{83EDB2A5-82D4-47CB-850F-CBE9DFB278B3}" type="presParOf" srcId="{5E40316C-C4D4-4AE8-B265-EA407F892C8A}" destId="{68B4B105-92AD-4BD2-9EBC-3F11EF1AF32F}" srcOrd="1" destOrd="0" presId="urn:microsoft.com/office/officeart/2008/layout/LinedList"/>
    <dgm:cxn modelId="{129D3EF0-C534-4C44-9B55-8AF6531EA542}" type="presParOf" srcId="{17087CEA-EC79-4F28-956A-FAF73D2052E1}" destId="{34B8F026-AEC4-4261-8583-18566CF2DFBA}" srcOrd="2" destOrd="0" presId="urn:microsoft.com/office/officeart/2008/layout/LinedList"/>
    <dgm:cxn modelId="{923003D4-B52E-413F-9CC8-D6DE3BC42C3B}" type="presParOf" srcId="{17087CEA-EC79-4F28-956A-FAF73D2052E1}" destId="{AF9C0564-6ED6-41A5-ADCF-AAA5DA9942A9}" srcOrd="3" destOrd="0" presId="urn:microsoft.com/office/officeart/2008/layout/LinedList"/>
    <dgm:cxn modelId="{2C968C8F-D4EF-41D5-AF69-E7DC16953301}" type="presParOf" srcId="{AF9C0564-6ED6-41A5-ADCF-AAA5DA9942A9}" destId="{8A652DE1-03FD-4FB0-AC39-018A84802891}" srcOrd="0" destOrd="0" presId="urn:microsoft.com/office/officeart/2008/layout/LinedList"/>
    <dgm:cxn modelId="{7E975865-125E-4E42-B61D-71CEF51D6D61}" type="presParOf" srcId="{AF9C0564-6ED6-41A5-ADCF-AAA5DA9942A9}" destId="{2DB2BEDF-E21E-4A10-A64B-8706565E13EE}" srcOrd="1" destOrd="0" presId="urn:microsoft.com/office/officeart/2008/layout/LinedList"/>
    <dgm:cxn modelId="{8A5D230C-4EF5-4CF8-A076-900CB4B89BB0}" type="presParOf" srcId="{17087CEA-EC79-4F28-956A-FAF73D2052E1}" destId="{8786A18C-CD6E-4986-9063-ACC4EF283928}" srcOrd="4" destOrd="0" presId="urn:microsoft.com/office/officeart/2008/layout/LinedList"/>
    <dgm:cxn modelId="{4074F4D3-5EC7-4515-8AFA-0E7B1C783A62}" type="presParOf" srcId="{17087CEA-EC79-4F28-956A-FAF73D2052E1}" destId="{C63B648D-812B-41FE-B207-D4D703A6C53F}" srcOrd="5" destOrd="0" presId="urn:microsoft.com/office/officeart/2008/layout/LinedList"/>
    <dgm:cxn modelId="{9E917976-862A-47F6-BE7E-66772E83DDAB}" type="presParOf" srcId="{C63B648D-812B-41FE-B207-D4D703A6C53F}" destId="{5376F288-FFB3-4BBE-B427-6CE5BC7F566D}" srcOrd="0" destOrd="0" presId="urn:microsoft.com/office/officeart/2008/layout/LinedList"/>
    <dgm:cxn modelId="{08F11040-65E5-41E7-8CEC-1D12BAF88531}" type="presParOf" srcId="{C63B648D-812B-41FE-B207-D4D703A6C53F}" destId="{9A592738-F95F-45C3-918D-B74BBA33F7D3}" srcOrd="1" destOrd="0" presId="urn:microsoft.com/office/officeart/2008/layout/LinedList"/>
    <dgm:cxn modelId="{8D64DC4B-C856-441E-8A29-86B59C80D7E1}" type="presParOf" srcId="{17087CEA-EC79-4F28-956A-FAF73D2052E1}" destId="{3B3AC9EB-6A8F-400D-9C3C-5FE5C61291FE}" srcOrd="6" destOrd="0" presId="urn:microsoft.com/office/officeart/2008/layout/LinedList"/>
    <dgm:cxn modelId="{836265B5-D14F-4F1F-9E5F-A0688DCF30CA}" type="presParOf" srcId="{17087CEA-EC79-4F28-956A-FAF73D2052E1}" destId="{27BE4FBD-4B2F-4EDB-BA22-4270A7DDAF9D}" srcOrd="7" destOrd="0" presId="urn:microsoft.com/office/officeart/2008/layout/LinedList"/>
    <dgm:cxn modelId="{15CAA950-CD91-4E20-8FF4-DF1026305CA6}" type="presParOf" srcId="{27BE4FBD-4B2F-4EDB-BA22-4270A7DDAF9D}" destId="{7ECFB3D1-0518-4FFE-85FC-58243495E774}" srcOrd="0" destOrd="0" presId="urn:microsoft.com/office/officeart/2008/layout/LinedList"/>
    <dgm:cxn modelId="{0FFE4749-F357-4345-8695-11DFA8B3AB7D}" type="presParOf" srcId="{27BE4FBD-4B2F-4EDB-BA22-4270A7DDAF9D}" destId="{5AD12B67-54C5-4810-AEBA-91C8668CEDFE}" srcOrd="1" destOrd="0" presId="urn:microsoft.com/office/officeart/2008/layout/LinedList"/>
    <dgm:cxn modelId="{B31263F4-50FB-4C82-9C8D-3222066433B9}" type="presParOf" srcId="{17087CEA-EC79-4F28-956A-FAF73D2052E1}" destId="{2EB81F8F-C069-4C4F-8C4D-D74F8CF77756}" srcOrd="8" destOrd="0" presId="urn:microsoft.com/office/officeart/2008/layout/LinedList"/>
    <dgm:cxn modelId="{C58FBA6E-7CDF-44DB-93FE-C0A50D6052E9}" type="presParOf" srcId="{17087CEA-EC79-4F28-956A-FAF73D2052E1}" destId="{5FBCE08A-D5B7-4309-93F8-364100A9E1D1}" srcOrd="9" destOrd="0" presId="urn:microsoft.com/office/officeart/2008/layout/LinedList"/>
    <dgm:cxn modelId="{24A4E154-1CF8-41D1-8C47-42C3EA23B785}" type="presParOf" srcId="{5FBCE08A-D5B7-4309-93F8-364100A9E1D1}" destId="{E03E23DB-0510-4F2B-B418-D8033E86CBD2}" srcOrd="0" destOrd="0" presId="urn:microsoft.com/office/officeart/2008/layout/LinedList"/>
    <dgm:cxn modelId="{0D39F1F1-92B8-41A4-859A-8295B850D7C2}" type="presParOf" srcId="{5FBCE08A-D5B7-4309-93F8-364100A9E1D1}" destId="{AF350636-DC54-4C51-A807-D6862B14F0D3}" srcOrd="1" destOrd="0" presId="urn:microsoft.com/office/officeart/2008/layout/LinedList"/>
    <dgm:cxn modelId="{491D1551-E041-40CF-8C1A-8C2F668A75C0}" type="presParOf" srcId="{17087CEA-EC79-4F28-956A-FAF73D2052E1}" destId="{30D68C3A-C981-41F0-B5EB-54DE19B32020}" srcOrd="10" destOrd="0" presId="urn:microsoft.com/office/officeart/2008/layout/LinedList"/>
    <dgm:cxn modelId="{FDEB4EF1-8E05-40DE-9507-AF6232E49CA1}" type="presParOf" srcId="{17087CEA-EC79-4F28-956A-FAF73D2052E1}" destId="{B2DA38B4-BF60-40E2-9BEB-CC583C88F617}" srcOrd="11" destOrd="0" presId="urn:microsoft.com/office/officeart/2008/layout/LinedList"/>
    <dgm:cxn modelId="{6E03BF11-74AD-4690-BA15-4E8D39E1CF85}" type="presParOf" srcId="{B2DA38B4-BF60-40E2-9BEB-CC583C88F617}" destId="{97A6DE6A-B36D-44EA-A022-A3EA02D496EF}" srcOrd="0" destOrd="0" presId="urn:microsoft.com/office/officeart/2008/layout/LinedList"/>
    <dgm:cxn modelId="{1B0EE0E1-120C-4D4F-977D-D07D0F79EFC5}" type="presParOf" srcId="{B2DA38B4-BF60-40E2-9BEB-CC583C88F617}" destId="{94A0BA79-AAB6-4AF6-BE7F-C183D11EC1D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D5D73C5-9C5C-4D3F-B6DB-2F7E3856377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7E639D1-D2A2-47D9-95C3-2FF50410BE72}">
      <dgm:prSet/>
      <dgm:spPr/>
      <dgm:t>
        <a:bodyPr/>
        <a:lstStyle/>
        <a:p>
          <a:r>
            <a:rPr lang="en-GB"/>
            <a:t>Judicial review. </a:t>
          </a:r>
          <a:endParaRPr lang="en-US"/>
        </a:p>
      </dgm:t>
    </dgm:pt>
    <dgm:pt modelId="{7741663E-70FD-4BC1-B184-9A3EE75321FE}" type="parTrans" cxnId="{0270ADB0-4D82-4453-8570-3CC68DBA3652}">
      <dgm:prSet/>
      <dgm:spPr/>
      <dgm:t>
        <a:bodyPr/>
        <a:lstStyle/>
        <a:p>
          <a:endParaRPr lang="en-US"/>
        </a:p>
      </dgm:t>
    </dgm:pt>
    <dgm:pt modelId="{7B5C9798-7958-4BAC-98F7-0FF3730CE851}" type="sibTrans" cxnId="{0270ADB0-4D82-4453-8570-3CC68DBA3652}">
      <dgm:prSet/>
      <dgm:spPr/>
      <dgm:t>
        <a:bodyPr/>
        <a:lstStyle/>
        <a:p>
          <a:endParaRPr lang="en-US"/>
        </a:p>
      </dgm:t>
    </dgm:pt>
    <dgm:pt modelId="{597AA92B-0A24-4B69-A2E3-F8751F327099}">
      <dgm:prSet/>
      <dgm:spPr/>
      <dgm:t>
        <a:bodyPr/>
        <a:lstStyle/>
        <a:p>
          <a:r>
            <a:rPr lang="en-GB"/>
            <a:t>Actions of the government. </a:t>
          </a:r>
          <a:endParaRPr lang="en-US"/>
        </a:p>
      </dgm:t>
    </dgm:pt>
    <dgm:pt modelId="{56ED14A0-5955-4422-A5BA-FCEE6BDA5293}" type="parTrans" cxnId="{31A0FF2F-FF86-4C1E-9B58-E2F5A0A4DD0B}">
      <dgm:prSet/>
      <dgm:spPr/>
      <dgm:t>
        <a:bodyPr/>
        <a:lstStyle/>
        <a:p>
          <a:endParaRPr lang="en-US"/>
        </a:p>
      </dgm:t>
    </dgm:pt>
    <dgm:pt modelId="{6E6F70AD-E68C-41B8-A28C-48638B968127}" type="sibTrans" cxnId="{31A0FF2F-FF86-4C1E-9B58-E2F5A0A4DD0B}">
      <dgm:prSet/>
      <dgm:spPr/>
      <dgm:t>
        <a:bodyPr/>
        <a:lstStyle/>
        <a:p>
          <a:endParaRPr lang="en-US"/>
        </a:p>
      </dgm:t>
    </dgm:pt>
    <dgm:pt modelId="{BE58883B-E47F-4F20-8640-2B670447CA1A}">
      <dgm:prSet/>
      <dgm:spPr/>
      <dgm:t>
        <a:bodyPr/>
        <a:lstStyle/>
        <a:p>
          <a:r>
            <a:rPr lang="en-GB" dirty="0"/>
            <a:t>Three Grounds. </a:t>
          </a:r>
          <a:endParaRPr lang="en-US" dirty="0"/>
        </a:p>
      </dgm:t>
    </dgm:pt>
    <dgm:pt modelId="{28F2C8D0-4E57-4960-8D7A-9CE6FF3CB77D}" type="parTrans" cxnId="{A52B4C00-9AF2-432E-9B3E-075F8030864F}">
      <dgm:prSet/>
      <dgm:spPr/>
      <dgm:t>
        <a:bodyPr/>
        <a:lstStyle/>
        <a:p>
          <a:endParaRPr lang="en-US"/>
        </a:p>
      </dgm:t>
    </dgm:pt>
    <dgm:pt modelId="{52B64A6D-8AF0-4563-9F4A-0961487BF06F}" type="sibTrans" cxnId="{A52B4C00-9AF2-432E-9B3E-075F8030864F}">
      <dgm:prSet/>
      <dgm:spPr/>
      <dgm:t>
        <a:bodyPr/>
        <a:lstStyle/>
        <a:p>
          <a:endParaRPr lang="en-US"/>
        </a:p>
      </dgm:t>
    </dgm:pt>
    <dgm:pt modelId="{2B521C4D-2006-442D-8369-340CF881507D}">
      <dgm:prSet/>
      <dgm:spPr/>
      <dgm:t>
        <a:bodyPr/>
        <a:lstStyle/>
        <a:p>
          <a:r>
            <a:rPr lang="en-GB" dirty="0"/>
            <a:t>Appeals. </a:t>
          </a:r>
          <a:endParaRPr lang="en-US" dirty="0"/>
        </a:p>
      </dgm:t>
    </dgm:pt>
    <dgm:pt modelId="{86D47017-4D9E-4D6D-B723-F904A0AA2D32}" type="parTrans" cxnId="{3FF0577A-7DAC-4D96-BF0C-BB0E5DEA075E}">
      <dgm:prSet/>
      <dgm:spPr/>
      <dgm:t>
        <a:bodyPr/>
        <a:lstStyle/>
        <a:p>
          <a:endParaRPr lang="en-US"/>
        </a:p>
      </dgm:t>
    </dgm:pt>
    <dgm:pt modelId="{C4FFEB29-DB43-4F7F-910B-156CD01B8A4C}" type="sibTrans" cxnId="{3FF0577A-7DAC-4D96-BF0C-BB0E5DEA075E}">
      <dgm:prSet/>
      <dgm:spPr/>
      <dgm:t>
        <a:bodyPr/>
        <a:lstStyle/>
        <a:p>
          <a:endParaRPr lang="en-US"/>
        </a:p>
      </dgm:t>
    </dgm:pt>
    <dgm:pt modelId="{DEBFEF2E-EC25-4F0A-9AA6-334DCC9FBC10}" type="pres">
      <dgm:prSet presAssocID="{6D5D73C5-9C5C-4D3F-B6DB-2F7E3856377D}" presName="linear" presStyleCnt="0">
        <dgm:presLayoutVars>
          <dgm:animLvl val="lvl"/>
          <dgm:resizeHandles val="exact"/>
        </dgm:presLayoutVars>
      </dgm:prSet>
      <dgm:spPr/>
    </dgm:pt>
    <dgm:pt modelId="{7C18C18E-749C-46B4-9C2A-DF84D2BC6E0D}" type="pres">
      <dgm:prSet presAssocID="{C7E639D1-D2A2-47D9-95C3-2FF50410BE72}" presName="parentText" presStyleLbl="node1" presStyleIdx="0" presStyleCnt="4">
        <dgm:presLayoutVars>
          <dgm:chMax val="0"/>
          <dgm:bulletEnabled val="1"/>
        </dgm:presLayoutVars>
      </dgm:prSet>
      <dgm:spPr/>
    </dgm:pt>
    <dgm:pt modelId="{0591F010-31CD-44DC-980C-C1214E9DBEB6}" type="pres">
      <dgm:prSet presAssocID="{7B5C9798-7958-4BAC-98F7-0FF3730CE851}" presName="spacer" presStyleCnt="0"/>
      <dgm:spPr/>
    </dgm:pt>
    <dgm:pt modelId="{95398F91-C4CC-4F66-AE90-2B541F7234A4}" type="pres">
      <dgm:prSet presAssocID="{597AA92B-0A24-4B69-A2E3-F8751F327099}" presName="parentText" presStyleLbl="node1" presStyleIdx="1" presStyleCnt="4">
        <dgm:presLayoutVars>
          <dgm:chMax val="0"/>
          <dgm:bulletEnabled val="1"/>
        </dgm:presLayoutVars>
      </dgm:prSet>
      <dgm:spPr/>
    </dgm:pt>
    <dgm:pt modelId="{1026C4F6-125D-424A-BA3E-08BD30326D35}" type="pres">
      <dgm:prSet presAssocID="{6E6F70AD-E68C-41B8-A28C-48638B968127}" presName="spacer" presStyleCnt="0"/>
      <dgm:spPr/>
    </dgm:pt>
    <dgm:pt modelId="{BE6D7A30-1955-4DD9-857D-FFAAB3D35537}" type="pres">
      <dgm:prSet presAssocID="{BE58883B-E47F-4F20-8640-2B670447CA1A}" presName="parentText" presStyleLbl="node1" presStyleIdx="2" presStyleCnt="4">
        <dgm:presLayoutVars>
          <dgm:chMax val="0"/>
          <dgm:bulletEnabled val="1"/>
        </dgm:presLayoutVars>
      </dgm:prSet>
      <dgm:spPr/>
    </dgm:pt>
    <dgm:pt modelId="{90376723-40F8-4FB6-A067-A0CE323ED7CC}" type="pres">
      <dgm:prSet presAssocID="{52B64A6D-8AF0-4563-9F4A-0961487BF06F}" presName="spacer" presStyleCnt="0"/>
      <dgm:spPr/>
    </dgm:pt>
    <dgm:pt modelId="{33C35464-1513-475D-B0EC-5D28A804FB05}" type="pres">
      <dgm:prSet presAssocID="{2B521C4D-2006-442D-8369-340CF881507D}" presName="parentText" presStyleLbl="node1" presStyleIdx="3" presStyleCnt="4">
        <dgm:presLayoutVars>
          <dgm:chMax val="0"/>
          <dgm:bulletEnabled val="1"/>
        </dgm:presLayoutVars>
      </dgm:prSet>
      <dgm:spPr/>
    </dgm:pt>
  </dgm:ptLst>
  <dgm:cxnLst>
    <dgm:cxn modelId="{A52B4C00-9AF2-432E-9B3E-075F8030864F}" srcId="{6D5D73C5-9C5C-4D3F-B6DB-2F7E3856377D}" destId="{BE58883B-E47F-4F20-8640-2B670447CA1A}" srcOrd="2" destOrd="0" parTransId="{28F2C8D0-4E57-4960-8D7A-9CE6FF3CB77D}" sibTransId="{52B64A6D-8AF0-4563-9F4A-0961487BF06F}"/>
    <dgm:cxn modelId="{E5F65A1C-4B14-4A17-A1CC-56B739AB66BE}" type="presOf" srcId="{C7E639D1-D2A2-47D9-95C3-2FF50410BE72}" destId="{7C18C18E-749C-46B4-9C2A-DF84D2BC6E0D}" srcOrd="0" destOrd="0" presId="urn:microsoft.com/office/officeart/2005/8/layout/vList2"/>
    <dgm:cxn modelId="{31A0FF2F-FF86-4C1E-9B58-E2F5A0A4DD0B}" srcId="{6D5D73C5-9C5C-4D3F-B6DB-2F7E3856377D}" destId="{597AA92B-0A24-4B69-A2E3-F8751F327099}" srcOrd="1" destOrd="0" parTransId="{56ED14A0-5955-4422-A5BA-FCEE6BDA5293}" sibTransId="{6E6F70AD-E68C-41B8-A28C-48638B968127}"/>
    <dgm:cxn modelId="{4A01E248-D654-4B4F-8E37-6E33E7286BFF}" type="presOf" srcId="{2B521C4D-2006-442D-8369-340CF881507D}" destId="{33C35464-1513-475D-B0EC-5D28A804FB05}" srcOrd="0" destOrd="0" presId="urn:microsoft.com/office/officeart/2005/8/layout/vList2"/>
    <dgm:cxn modelId="{BFAF0749-9580-4602-8DCD-487FDAA64F99}" type="presOf" srcId="{6D5D73C5-9C5C-4D3F-B6DB-2F7E3856377D}" destId="{DEBFEF2E-EC25-4F0A-9AA6-334DCC9FBC10}" srcOrd="0" destOrd="0" presId="urn:microsoft.com/office/officeart/2005/8/layout/vList2"/>
    <dgm:cxn modelId="{3FF0577A-7DAC-4D96-BF0C-BB0E5DEA075E}" srcId="{6D5D73C5-9C5C-4D3F-B6DB-2F7E3856377D}" destId="{2B521C4D-2006-442D-8369-340CF881507D}" srcOrd="3" destOrd="0" parTransId="{86D47017-4D9E-4D6D-B723-F904A0AA2D32}" sibTransId="{C4FFEB29-DB43-4F7F-910B-156CD01B8A4C}"/>
    <dgm:cxn modelId="{E22E59A1-3B45-40E4-B07C-CF562A3B5B33}" type="presOf" srcId="{BE58883B-E47F-4F20-8640-2B670447CA1A}" destId="{BE6D7A30-1955-4DD9-857D-FFAAB3D35537}" srcOrd="0" destOrd="0" presId="urn:microsoft.com/office/officeart/2005/8/layout/vList2"/>
    <dgm:cxn modelId="{0270ADB0-4D82-4453-8570-3CC68DBA3652}" srcId="{6D5D73C5-9C5C-4D3F-B6DB-2F7E3856377D}" destId="{C7E639D1-D2A2-47D9-95C3-2FF50410BE72}" srcOrd="0" destOrd="0" parTransId="{7741663E-70FD-4BC1-B184-9A3EE75321FE}" sibTransId="{7B5C9798-7958-4BAC-98F7-0FF3730CE851}"/>
    <dgm:cxn modelId="{772D06D1-18E7-498E-9461-0A70C7B71431}" type="presOf" srcId="{597AA92B-0A24-4B69-A2E3-F8751F327099}" destId="{95398F91-C4CC-4F66-AE90-2B541F7234A4}" srcOrd="0" destOrd="0" presId="urn:microsoft.com/office/officeart/2005/8/layout/vList2"/>
    <dgm:cxn modelId="{0284E029-DFEB-4ED5-AF20-9C96DDE5482D}" type="presParOf" srcId="{DEBFEF2E-EC25-4F0A-9AA6-334DCC9FBC10}" destId="{7C18C18E-749C-46B4-9C2A-DF84D2BC6E0D}" srcOrd="0" destOrd="0" presId="urn:microsoft.com/office/officeart/2005/8/layout/vList2"/>
    <dgm:cxn modelId="{09A05E6D-86F9-464D-A7E5-3920433E7EBE}" type="presParOf" srcId="{DEBFEF2E-EC25-4F0A-9AA6-334DCC9FBC10}" destId="{0591F010-31CD-44DC-980C-C1214E9DBEB6}" srcOrd="1" destOrd="0" presId="urn:microsoft.com/office/officeart/2005/8/layout/vList2"/>
    <dgm:cxn modelId="{D297136B-8E0F-4EDD-975B-7A6C1ECA22EA}" type="presParOf" srcId="{DEBFEF2E-EC25-4F0A-9AA6-334DCC9FBC10}" destId="{95398F91-C4CC-4F66-AE90-2B541F7234A4}" srcOrd="2" destOrd="0" presId="urn:microsoft.com/office/officeart/2005/8/layout/vList2"/>
    <dgm:cxn modelId="{3F8252BB-CCC0-4BF7-9B6D-240B02EA22BC}" type="presParOf" srcId="{DEBFEF2E-EC25-4F0A-9AA6-334DCC9FBC10}" destId="{1026C4F6-125D-424A-BA3E-08BD30326D35}" srcOrd="3" destOrd="0" presId="urn:microsoft.com/office/officeart/2005/8/layout/vList2"/>
    <dgm:cxn modelId="{19CD990C-33B5-4706-A15E-83304F511030}" type="presParOf" srcId="{DEBFEF2E-EC25-4F0A-9AA6-334DCC9FBC10}" destId="{BE6D7A30-1955-4DD9-857D-FFAAB3D35537}" srcOrd="4" destOrd="0" presId="urn:microsoft.com/office/officeart/2005/8/layout/vList2"/>
    <dgm:cxn modelId="{FA372A39-0C85-403E-B3C7-F36512C85634}" type="presParOf" srcId="{DEBFEF2E-EC25-4F0A-9AA6-334DCC9FBC10}" destId="{90376723-40F8-4FB6-A067-A0CE323ED7CC}" srcOrd="5" destOrd="0" presId="urn:microsoft.com/office/officeart/2005/8/layout/vList2"/>
    <dgm:cxn modelId="{30169E22-6AF3-4AB1-93EB-8917443B6583}" type="presParOf" srcId="{DEBFEF2E-EC25-4F0A-9AA6-334DCC9FBC10}" destId="{33C35464-1513-475D-B0EC-5D28A804FB0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BF23D53-9066-4E30-BBA2-F2C0C1D55FC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4EA6E73-C60A-4443-A318-885D055037B6}">
      <dgm:prSet/>
      <dgm:spPr/>
      <dgm:t>
        <a:bodyPr/>
        <a:lstStyle/>
        <a:p>
          <a:r>
            <a:rPr lang="en-GB"/>
            <a:t>Our last lecture before the Christmas break</a:t>
          </a:r>
          <a:endParaRPr lang="en-US"/>
        </a:p>
      </dgm:t>
    </dgm:pt>
    <dgm:pt modelId="{BDB8DC44-F96C-45F3-A9A6-D3C01A998B60}" type="parTrans" cxnId="{0D09A343-BB87-44B4-86AC-AE645C679D89}">
      <dgm:prSet/>
      <dgm:spPr/>
      <dgm:t>
        <a:bodyPr/>
        <a:lstStyle/>
        <a:p>
          <a:endParaRPr lang="en-US"/>
        </a:p>
      </dgm:t>
    </dgm:pt>
    <dgm:pt modelId="{02495C1D-5F94-46B3-B045-F8EE42EBC9FD}" type="sibTrans" cxnId="{0D09A343-BB87-44B4-86AC-AE645C679D89}">
      <dgm:prSet/>
      <dgm:spPr/>
      <dgm:t>
        <a:bodyPr/>
        <a:lstStyle/>
        <a:p>
          <a:endParaRPr lang="en-US"/>
        </a:p>
      </dgm:t>
    </dgm:pt>
    <dgm:pt modelId="{A955BC40-6610-4786-9FBA-35205442FECA}">
      <dgm:prSet/>
      <dgm:spPr/>
      <dgm:t>
        <a:bodyPr/>
        <a:lstStyle/>
        <a:p>
          <a:r>
            <a:rPr lang="en-GB"/>
            <a:t>Our last lecture with new material </a:t>
          </a:r>
          <a:endParaRPr lang="en-US"/>
        </a:p>
      </dgm:t>
    </dgm:pt>
    <dgm:pt modelId="{9F23FE47-7EE2-49F0-A00B-F39774D480F7}" type="parTrans" cxnId="{B5F67E45-5234-4077-8636-3C7DA51FADA7}">
      <dgm:prSet/>
      <dgm:spPr/>
      <dgm:t>
        <a:bodyPr/>
        <a:lstStyle/>
        <a:p>
          <a:endParaRPr lang="en-US"/>
        </a:p>
      </dgm:t>
    </dgm:pt>
    <dgm:pt modelId="{84B213E1-1905-4E5D-BDD2-278E94D134BF}" type="sibTrans" cxnId="{B5F67E45-5234-4077-8636-3C7DA51FADA7}">
      <dgm:prSet/>
      <dgm:spPr/>
      <dgm:t>
        <a:bodyPr/>
        <a:lstStyle/>
        <a:p>
          <a:endParaRPr lang="en-US"/>
        </a:p>
      </dgm:t>
    </dgm:pt>
    <dgm:pt modelId="{4BCDD54A-F9FE-4159-9163-9B45AEA76FB0}">
      <dgm:prSet/>
      <dgm:spPr/>
      <dgm:t>
        <a:bodyPr/>
        <a:lstStyle/>
        <a:p>
          <a:r>
            <a:rPr lang="en-GB"/>
            <a:t>We will be looking at </a:t>
          </a:r>
          <a:r>
            <a:rPr lang="en-GB" b="1" i="0"/>
            <a:t>The protection of civil liberties, human rights and equality</a:t>
          </a:r>
          <a:endParaRPr lang="en-US"/>
        </a:p>
      </dgm:t>
    </dgm:pt>
    <dgm:pt modelId="{89BD76A9-C388-48D4-BF4E-DDCEB49AF142}" type="parTrans" cxnId="{7F4DFE3B-FE9A-4F5B-B4FE-83209D0038EC}">
      <dgm:prSet/>
      <dgm:spPr/>
      <dgm:t>
        <a:bodyPr/>
        <a:lstStyle/>
        <a:p>
          <a:endParaRPr lang="en-US"/>
        </a:p>
      </dgm:t>
    </dgm:pt>
    <dgm:pt modelId="{B1F26FE1-F48F-401C-B7DC-884D619BD82A}" type="sibTrans" cxnId="{7F4DFE3B-FE9A-4F5B-B4FE-83209D0038EC}">
      <dgm:prSet/>
      <dgm:spPr/>
      <dgm:t>
        <a:bodyPr/>
        <a:lstStyle/>
        <a:p>
          <a:endParaRPr lang="en-US"/>
        </a:p>
      </dgm:t>
    </dgm:pt>
    <dgm:pt modelId="{33993DF0-A890-43E3-B48D-F49A00704B25}" type="pres">
      <dgm:prSet presAssocID="{FBF23D53-9066-4E30-BBA2-F2C0C1D55FC0}" presName="root" presStyleCnt="0">
        <dgm:presLayoutVars>
          <dgm:dir/>
          <dgm:resizeHandles val="exact"/>
        </dgm:presLayoutVars>
      </dgm:prSet>
      <dgm:spPr/>
    </dgm:pt>
    <dgm:pt modelId="{BDE5A585-13A3-4F65-A6DF-C43755EB7A05}" type="pres">
      <dgm:prSet presAssocID="{54EA6E73-C60A-4443-A318-885D055037B6}" presName="compNode" presStyleCnt="0"/>
      <dgm:spPr/>
    </dgm:pt>
    <dgm:pt modelId="{2B524D43-56B9-431E-8C92-29FDDDDCF390}" type="pres">
      <dgm:prSet presAssocID="{54EA6E73-C60A-4443-A318-885D055037B6}" presName="bgRect" presStyleLbl="bgShp" presStyleIdx="0" presStyleCnt="3"/>
      <dgm:spPr/>
    </dgm:pt>
    <dgm:pt modelId="{8E899BC9-1572-4E84-BCFD-6ED8234BF4AF}" type="pres">
      <dgm:prSet presAssocID="{54EA6E73-C60A-4443-A318-885D055037B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nowflake"/>
        </a:ext>
      </dgm:extLst>
    </dgm:pt>
    <dgm:pt modelId="{C1A667B3-7242-43A9-A4D4-B097143579B9}" type="pres">
      <dgm:prSet presAssocID="{54EA6E73-C60A-4443-A318-885D055037B6}" presName="spaceRect" presStyleCnt="0"/>
      <dgm:spPr/>
    </dgm:pt>
    <dgm:pt modelId="{F113B676-78E9-47E7-8650-D81C0EB050F1}" type="pres">
      <dgm:prSet presAssocID="{54EA6E73-C60A-4443-A318-885D055037B6}" presName="parTx" presStyleLbl="revTx" presStyleIdx="0" presStyleCnt="3">
        <dgm:presLayoutVars>
          <dgm:chMax val="0"/>
          <dgm:chPref val="0"/>
        </dgm:presLayoutVars>
      </dgm:prSet>
      <dgm:spPr/>
    </dgm:pt>
    <dgm:pt modelId="{D5B42E30-B410-46FC-ADFB-4659E405F28C}" type="pres">
      <dgm:prSet presAssocID="{02495C1D-5F94-46B3-B045-F8EE42EBC9FD}" presName="sibTrans" presStyleCnt="0"/>
      <dgm:spPr/>
    </dgm:pt>
    <dgm:pt modelId="{5B8A10B9-3280-49F7-B2B2-91906D27A1D4}" type="pres">
      <dgm:prSet presAssocID="{A955BC40-6610-4786-9FBA-35205442FECA}" presName="compNode" presStyleCnt="0"/>
      <dgm:spPr/>
    </dgm:pt>
    <dgm:pt modelId="{9FAB61C0-E269-4672-9D74-A087BCDD99AE}" type="pres">
      <dgm:prSet presAssocID="{A955BC40-6610-4786-9FBA-35205442FECA}" presName="bgRect" presStyleLbl="bgShp" presStyleIdx="1" presStyleCnt="3"/>
      <dgm:spPr/>
    </dgm:pt>
    <dgm:pt modelId="{358FEAB6-6FF0-43F0-967A-712AF4448548}" type="pres">
      <dgm:prSet presAssocID="{A955BC40-6610-4786-9FBA-35205442FEC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C58B08EF-DA0F-4552-8F06-CF047B8F1A8F}" type="pres">
      <dgm:prSet presAssocID="{A955BC40-6610-4786-9FBA-35205442FECA}" presName="spaceRect" presStyleCnt="0"/>
      <dgm:spPr/>
    </dgm:pt>
    <dgm:pt modelId="{1321306A-E0C3-4BD7-B7C0-8B360D09857B}" type="pres">
      <dgm:prSet presAssocID="{A955BC40-6610-4786-9FBA-35205442FECA}" presName="parTx" presStyleLbl="revTx" presStyleIdx="1" presStyleCnt="3">
        <dgm:presLayoutVars>
          <dgm:chMax val="0"/>
          <dgm:chPref val="0"/>
        </dgm:presLayoutVars>
      </dgm:prSet>
      <dgm:spPr/>
    </dgm:pt>
    <dgm:pt modelId="{3746961B-7A9C-4D0D-BDA9-7BCDA47002A1}" type="pres">
      <dgm:prSet presAssocID="{84B213E1-1905-4E5D-BDD2-278E94D134BF}" presName="sibTrans" presStyleCnt="0"/>
      <dgm:spPr/>
    </dgm:pt>
    <dgm:pt modelId="{A85CE81F-015E-46AD-ABBE-9139C60E8641}" type="pres">
      <dgm:prSet presAssocID="{4BCDD54A-F9FE-4159-9163-9B45AEA76FB0}" presName="compNode" presStyleCnt="0"/>
      <dgm:spPr/>
    </dgm:pt>
    <dgm:pt modelId="{7272EC9A-DF6C-4A2F-AB3E-1EC4243A4BE0}" type="pres">
      <dgm:prSet presAssocID="{4BCDD54A-F9FE-4159-9163-9B45AEA76FB0}" presName="bgRect" presStyleLbl="bgShp" presStyleIdx="2" presStyleCnt="3"/>
      <dgm:spPr/>
    </dgm:pt>
    <dgm:pt modelId="{F08364DB-8249-47EC-92A0-8C0409980093}" type="pres">
      <dgm:prSet presAssocID="{4BCDD54A-F9FE-4159-9163-9B45AEA76FB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41C5111C-00DC-4CF9-B715-8E7ED592C36B}" type="pres">
      <dgm:prSet presAssocID="{4BCDD54A-F9FE-4159-9163-9B45AEA76FB0}" presName="spaceRect" presStyleCnt="0"/>
      <dgm:spPr/>
    </dgm:pt>
    <dgm:pt modelId="{B909050D-6E37-4AAC-82B7-30AE6B3431CE}" type="pres">
      <dgm:prSet presAssocID="{4BCDD54A-F9FE-4159-9163-9B45AEA76FB0}" presName="parTx" presStyleLbl="revTx" presStyleIdx="2" presStyleCnt="3">
        <dgm:presLayoutVars>
          <dgm:chMax val="0"/>
          <dgm:chPref val="0"/>
        </dgm:presLayoutVars>
      </dgm:prSet>
      <dgm:spPr/>
    </dgm:pt>
  </dgm:ptLst>
  <dgm:cxnLst>
    <dgm:cxn modelId="{4B24FA2C-E700-4680-977E-6690463B93E9}" type="presOf" srcId="{54EA6E73-C60A-4443-A318-885D055037B6}" destId="{F113B676-78E9-47E7-8650-D81C0EB050F1}" srcOrd="0" destOrd="0" presId="urn:microsoft.com/office/officeart/2018/2/layout/IconVerticalSolidList"/>
    <dgm:cxn modelId="{7F4DFE3B-FE9A-4F5B-B4FE-83209D0038EC}" srcId="{FBF23D53-9066-4E30-BBA2-F2C0C1D55FC0}" destId="{4BCDD54A-F9FE-4159-9163-9B45AEA76FB0}" srcOrd="2" destOrd="0" parTransId="{89BD76A9-C388-48D4-BF4E-DDCEB49AF142}" sibTransId="{B1F26FE1-F48F-401C-B7DC-884D619BD82A}"/>
    <dgm:cxn modelId="{0D09A343-BB87-44B4-86AC-AE645C679D89}" srcId="{FBF23D53-9066-4E30-BBA2-F2C0C1D55FC0}" destId="{54EA6E73-C60A-4443-A318-885D055037B6}" srcOrd="0" destOrd="0" parTransId="{BDB8DC44-F96C-45F3-A9A6-D3C01A998B60}" sibTransId="{02495C1D-5F94-46B3-B045-F8EE42EBC9FD}"/>
    <dgm:cxn modelId="{B5F67E45-5234-4077-8636-3C7DA51FADA7}" srcId="{FBF23D53-9066-4E30-BBA2-F2C0C1D55FC0}" destId="{A955BC40-6610-4786-9FBA-35205442FECA}" srcOrd="1" destOrd="0" parTransId="{9F23FE47-7EE2-49F0-A00B-F39774D480F7}" sibTransId="{84B213E1-1905-4E5D-BDD2-278E94D134BF}"/>
    <dgm:cxn modelId="{043C578E-B798-464B-8F1A-84583BCD3D40}" type="presOf" srcId="{A955BC40-6610-4786-9FBA-35205442FECA}" destId="{1321306A-E0C3-4BD7-B7C0-8B360D09857B}" srcOrd="0" destOrd="0" presId="urn:microsoft.com/office/officeart/2018/2/layout/IconVerticalSolidList"/>
    <dgm:cxn modelId="{C3F3A3C6-C856-4848-9284-5F7CBDF4A1FD}" type="presOf" srcId="{FBF23D53-9066-4E30-BBA2-F2C0C1D55FC0}" destId="{33993DF0-A890-43E3-B48D-F49A00704B25}" srcOrd="0" destOrd="0" presId="urn:microsoft.com/office/officeart/2018/2/layout/IconVerticalSolidList"/>
    <dgm:cxn modelId="{7365FDDD-5233-4723-B623-F2144CBE5EF2}" type="presOf" srcId="{4BCDD54A-F9FE-4159-9163-9B45AEA76FB0}" destId="{B909050D-6E37-4AAC-82B7-30AE6B3431CE}" srcOrd="0" destOrd="0" presId="urn:microsoft.com/office/officeart/2018/2/layout/IconVerticalSolidList"/>
    <dgm:cxn modelId="{BBF02D7C-AD3D-4ED8-A330-3BBA930A9AE3}" type="presParOf" srcId="{33993DF0-A890-43E3-B48D-F49A00704B25}" destId="{BDE5A585-13A3-4F65-A6DF-C43755EB7A05}" srcOrd="0" destOrd="0" presId="urn:microsoft.com/office/officeart/2018/2/layout/IconVerticalSolidList"/>
    <dgm:cxn modelId="{8DDBCA97-A7B3-4006-B969-49A2E4106561}" type="presParOf" srcId="{BDE5A585-13A3-4F65-A6DF-C43755EB7A05}" destId="{2B524D43-56B9-431E-8C92-29FDDDDCF390}" srcOrd="0" destOrd="0" presId="urn:microsoft.com/office/officeart/2018/2/layout/IconVerticalSolidList"/>
    <dgm:cxn modelId="{EBF11E45-8607-48F9-94E4-1FD07D8ADF96}" type="presParOf" srcId="{BDE5A585-13A3-4F65-A6DF-C43755EB7A05}" destId="{8E899BC9-1572-4E84-BCFD-6ED8234BF4AF}" srcOrd="1" destOrd="0" presId="urn:microsoft.com/office/officeart/2018/2/layout/IconVerticalSolidList"/>
    <dgm:cxn modelId="{38EAF473-64A6-437E-A288-F5C1C0ECBD49}" type="presParOf" srcId="{BDE5A585-13A3-4F65-A6DF-C43755EB7A05}" destId="{C1A667B3-7242-43A9-A4D4-B097143579B9}" srcOrd="2" destOrd="0" presId="urn:microsoft.com/office/officeart/2018/2/layout/IconVerticalSolidList"/>
    <dgm:cxn modelId="{411DB277-952C-4AA0-B062-4FCC7D3143B6}" type="presParOf" srcId="{BDE5A585-13A3-4F65-A6DF-C43755EB7A05}" destId="{F113B676-78E9-47E7-8650-D81C0EB050F1}" srcOrd="3" destOrd="0" presId="urn:microsoft.com/office/officeart/2018/2/layout/IconVerticalSolidList"/>
    <dgm:cxn modelId="{A27F9802-BEB6-4898-A324-591E7538E449}" type="presParOf" srcId="{33993DF0-A890-43E3-B48D-F49A00704B25}" destId="{D5B42E30-B410-46FC-ADFB-4659E405F28C}" srcOrd="1" destOrd="0" presId="urn:microsoft.com/office/officeart/2018/2/layout/IconVerticalSolidList"/>
    <dgm:cxn modelId="{FF44706B-F3B4-4F7A-8A1A-B46FBF2877AB}" type="presParOf" srcId="{33993DF0-A890-43E3-B48D-F49A00704B25}" destId="{5B8A10B9-3280-49F7-B2B2-91906D27A1D4}" srcOrd="2" destOrd="0" presId="urn:microsoft.com/office/officeart/2018/2/layout/IconVerticalSolidList"/>
    <dgm:cxn modelId="{7EB5EE66-64C6-4EB9-96CD-82A63C109F74}" type="presParOf" srcId="{5B8A10B9-3280-49F7-B2B2-91906D27A1D4}" destId="{9FAB61C0-E269-4672-9D74-A087BCDD99AE}" srcOrd="0" destOrd="0" presId="urn:microsoft.com/office/officeart/2018/2/layout/IconVerticalSolidList"/>
    <dgm:cxn modelId="{8E1C0FF6-E6E1-40CA-9D59-812CA2969A78}" type="presParOf" srcId="{5B8A10B9-3280-49F7-B2B2-91906D27A1D4}" destId="{358FEAB6-6FF0-43F0-967A-712AF4448548}" srcOrd="1" destOrd="0" presId="urn:microsoft.com/office/officeart/2018/2/layout/IconVerticalSolidList"/>
    <dgm:cxn modelId="{DC589645-CD76-4A73-9190-D6DFCB85B842}" type="presParOf" srcId="{5B8A10B9-3280-49F7-B2B2-91906D27A1D4}" destId="{C58B08EF-DA0F-4552-8F06-CF047B8F1A8F}" srcOrd="2" destOrd="0" presId="urn:microsoft.com/office/officeart/2018/2/layout/IconVerticalSolidList"/>
    <dgm:cxn modelId="{19D5CA43-71CE-490B-8B9F-A7B79300D824}" type="presParOf" srcId="{5B8A10B9-3280-49F7-B2B2-91906D27A1D4}" destId="{1321306A-E0C3-4BD7-B7C0-8B360D09857B}" srcOrd="3" destOrd="0" presId="urn:microsoft.com/office/officeart/2018/2/layout/IconVerticalSolidList"/>
    <dgm:cxn modelId="{9834EB89-F255-4943-95C1-1540AFB0C65D}" type="presParOf" srcId="{33993DF0-A890-43E3-B48D-F49A00704B25}" destId="{3746961B-7A9C-4D0D-BDA9-7BCDA47002A1}" srcOrd="3" destOrd="0" presId="urn:microsoft.com/office/officeart/2018/2/layout/IconVerticalSolidList"/>
    <dgm:cxn modelId="{B982FE3F-B3A6-4C95-88B4-E8A56CD848D1}" type="presParOf" srcId="{33993DF0-A890-43E3-B48D-F49A00704B25}" destId="{A85CE81F-015E-46AD-ABBE-9139C60E8641}" srcOrd="4" destOrd="0" presId="urn:microsoft.com/office/officeart/2018/2/layout/IconVerticalSolidList"/>
    <dgm:cxn modelId="{9E5FBB23-7A72-4240-8BA8-70971428F6F3}" type="presParOf" srcId="{A85CE81F-015E-46AD-ABBE-9139C60E8641}" destId="{7272EC9A-DF6C-4A2F-AB3E-1EC4243A4BE0}" srcOrd="0" destOrd="0" presId="urn:microsoft.com/office/officeart/2018/2/layout/IconVerticalSolidList"/>
    <dgm:cxn modelId="{1C15297B-F20B-42B4-81C0-0745685F7DF6}" type="presParOf" srcId="{A85CE81F-015E-46AD-ABBE-9139C60E8641}" destId="{F08364DB-8249-47EC-92A0-8C0409980093}" srcOrd="1" destOrd="0" presId="urn:microsoft.com/office/officeart/2018/2/layout/IconVerticalSolidList"/>
    <dgm:cxn modelId="{DC12FDE1-E1E8-4155-841F-AE806EB54772}" type="presParOf" srcId="{A85CE81F-015E-46AD-ABBE-9139C60E8641}" destId="{41C5111C-00DC-4CF9-B715-8E7ED592C36B}" srcOrd="2" destOrd="0" presId="urn:microsoft.com/office/officeart/2018/2/layout/IconVerticalSolidList"/>
    <dgm:cxn modelId="{BBBBB65F-5A82-46C9-9FE4-6CD9FEE50A53}" type="presParOf" srcId="{A85CE81F-015E-46AD-ABBE-9139C60E8641}" destId="{B909050D-6E37-4AAC-82B7-30AE6B3431C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893BFB-B6F9-4C59-96AD-293E9A425B5F}">
      <dsp:nvSpPr>
        <dsp:cNvPr id="0" name=""/>
        <dsp:cNvSpPr/>
      </dsp:nvSpPr>
      <dsp:spPr>
        <a:xfrm>
          <a:off x="0" y="535463"/>
          <a:ext cx="2997696" cy="190353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9E4D66-6D50-4E4E-BCDD-D089E2854E64}">
      <dsp:nvSpPr>
        <dsp:cNvPr id="0" name=""/>
        <dsp:cNvSpPr/>
      </dsp:nvSpPr>
      <dsp:spPr>
        <a:xfrm>
          <a:off x="333077" y="851887"/>
          <a:ext cx="2997696" cy="1903537"/>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Challenging the decisions of the government. </a:t>
          </a:r>
          <a:endParaRPr lang="en-US" sz="2500" kern="1200"/>
        </a:p>
      </dsp:txBody>
      <dsp:txXfrm>
        <a:off x="388830" y="907640"/>
        <a:ext cx="2886190" cy="1792031"/>
      </dsp:txXfrm>
    </dsp:sp>
    <dsp:sp modelId="{16D66571-B682-4490-B2CC-76B06D245133}">
      <dsp:nvSpPr>
        <dsp:cNvPr id="0" name=""/>
        <dsp:cNvSpPr/>
      </dsp:nvSpPr>
      <dsp:spPr>
        <a:xfrm>
          <a:off x="3663850" y="535463"/>
          <a:ext cx="2997696" cy="190353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E0E26D-C92D-4418-B28C-932073260DA9}">
      <dsp:nvSpPr>
        <dsp:cNvPr id="0" name=""/>
        <dsp:cNvSpPr/>
      </dsp:nvSpPr>
      <dsp:spPr>
        <a:xfrm>
          <a:off x="3996928" y="851887"/>
          <a:ext cx="2997696" cy="1903537"/>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And government ministers- ensures they are not abusing their power. </a:t>
          </a:r>
          <a:endParaRPr lang="en-US" sz="2500" kern="1200"/>
        </a:p>
      </dsp:txBody>
      <dsp:txXfrm>
        <a:off x="4052681" y="907640"/>
        <a:ext cx="2886190" cy="1792031"/>
      </dsp:txXfrm>
    </dsp:sp>
    <dsp:sp modelId="{4774AA2F-6F56-4841-94BD-E6FBE7AF283B}">
      <dsp:nvSpPr>
        <dsp:cNvPr id="0" name=""/>
        <dsp:cNvSpPr/>
      </dsp:nvSpPr>
      <dsp:spPr>
        <a:xfrm>
          <a:off x="7327701" y="535463"/>
          <a:ext cx="2997696" cy="190353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050909-A817-46E1-96A5-1D77D1AC9555}">
      <dsp:nvSpPr>
        <dsp:cNvPr id="0" name=""/>
        <dsp:cNvSpPr/>
      </dsp:nvSpPr>
      <dsp:spPr>
        <a:xfrm>
          <a:off x="7660778" y="851887"/>
          <a:ext cx="2997696" cy="1903537"/>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The Judicial review is carried out by the courts. </a:t>
          </a:r>
          <a:endParaRPr lang="en-US" sz="2500" kern="1200"/>
        </a:p>
      </dsp:txBody>
      <dsp:txXfrm>
        <a:off x="7716531" y="907640"/>
        <a:ext cx="2886190" cy="17920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7E6DD-76A7-4325-B219-5EBCA801029B}">
      <dsp:nvSpPr>
        <dsp:cNvPr id="0" name=""/>
        <dsp:cNvSpPr/>
      </dsp:nvSpPr>
      <dsp:spPr>
        <a:xfrm>
          <a:off x="0" y="6826"/>
          <a:ext cx="10659110" cy="7915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Challenges whether the law is lawful. </a:t>
          </a:r>
          <a:endParaRPr lang="en-US" sz="3300" kern="1200"/>
        </a:p>
      </dsp:txBody>
      <dsp:txXfrm>
        <a:off x="38638" y="45464"/>
        <a:ext cx="10581834" cy="714229"/>
      </dsp:txXfrm>
    </dsp:sp>
    <dsp:sp modelId="{40E8AF71-AD51-4422-90B9-AAD28B8D6EEB}">
      <dsp:nvSpPr>
        <dsp:cNvPr id="0" name=""/>
        <dsp:cNvSpPr/>
      </dsp:nvSpPr>
      <dsp:spPr>
        <a:xfrm>
          <a:off x="0" y="893371"/>
          <a:ext cx="10659110" cy="7915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Is it legal. </a:t>
          </a:r>
          <a:endParaRPr lang="en-US" sz="3300" kern="1200"/>
        </a:p>
      </dsp:txBody>
      <dsp:txXfrm>
        <a:off x="38638" y="932009"/>
        <a:ext cx="10581834" cy="714229"/>
      </dsp:txXfrm>
    </dsp:sp>
    <dsp:sp modelId="{A3718580-92B5-4EFC-BCF5-6D93CA980DE5}">
      <dsp:nvSpPr>
        <dsp:cNvPr id="0" name=""/>
        <dsp:cNvSpPr/>
      </dsp:nvSpPr>
      <dsp:spPr>
        <a:xfrm>
          <a:off x="0" y="1779916"/>
          <a:ext cx="10659110" cy="7915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Judicial review was created by the courts. </a:t>
          </a:r>
          <a:endParaRPr lang="en-US" sz="3300" kern="1200"/>
        </a:p>
      </dsp:txBody>
      <dsp:txXfrm>
        <a:off x="38638" y="1818554"/>
        <a:ext cx="10581834" cy="714229"/>
      </dsp:txXfrm>
    </dsp:sp>
    <dsp:sp modelId="{71B99074-34EE-4573-BD6B-C27EB2958316}">
      <dsp:nvSpPr>
        <dsp:cNvPr id="0" name=""/>
        <dsp:cNvSpPr/>
      </dsp:nvSpPr>
      <dsp:spPr>
        <a:xfrm>
          <a:off x="0" y="2666461"/>
          <a:ext cx="10659110" cy="7915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Hold the government to account. </a:t>
          </a:r>
          <a:endParaRPr lang="en-US" sz="3300" kern="1200"/>
        </a:p>
      </dsp:txBody>
      <dsp:txXfrm>
        <a:off x="38638" y="2705099"/>
        <a:ext cx="10581834" cy="714229"/>
      </dsp:txXfrm>
    </dsp:sp>
    <dsp:sp modelId="{1CDF781C-3BE0-4911-9A06-B391B9F2EF91}">
      <dsp:nvSpPr>
        <dsp:cNvPr id="0" name=""/>
        <dsp:cNvSpPr/>
      </dsp:nvSpPr>
      <dsp:spPr>
        <a:xfrm>
          <a:off x="0" y="3553006"/>
          <a:ext cx="10659110" cy="7915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Upholds the rule of law. </a:t>
          </a:r>
          <a:endParaRPr lang="en-US" sz="3300" kern="1200"/>
        </a:p>
      </dsp:txBody>
      <dsp:txXfrm>
        <a:off x="38638" y="3591644"/>
        <a:ext cx="10581834" cy="7142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CE4CC2-1913-4A86-9C41-4D689D67BE0B}">
      <dsp:nvSpPr>
        <dsp:cNvPr id="0" name=""/>
        <dsp:cNvSpPr/>
      </dsp:nvSpPr>
      <dsp:spPr>
        <a:xfrm>
          <a:off x="0" y="649284"/>
          <a:ext cx="5891471" cy="9149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Questions the actions of the government and '' administration action ''. </a:t>
          </a:r>
          <a:endParaRPr lang="en-US" sz="2300" kern="1200"/>
        </a:p>
      </dsp:txBody>
      <dsp:txXfrm>
        <a:off x="44664" y="693948"/>
        <a:ext cx="5802143" cy="825612"/>
      </dsp:txXfrm>
    </dsp:sp>
    <dsp:sp modelId="{432C3376-83E8-4794-BBF8-588D319D76DE}">
      <dsp:nvSpPr>
        <dsp:cNvPr id="0" name=""/>
        <dsp:cNvSpPr/>
      </dsp:nvSpPr>
      <dsp:spPr>
        <a:xfrm>
          <a:off x="0" y="1630464"/>
          <a:ext cx="5891471" cy="914940"/>
        </a:xfrm>
        <a:prstGeom prst="roundRect">
          <a:avLst/>
        </a:prstGeom>
        <a:solidFill>
          <a:schemeClr val="accent5">
            <a:hueOff val="-498924"/>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Cannot challenge primary legislation because parliament are the supreme law-making body. </a:t>
          </a:r>
          <a:endParaRPr lang="en-US" sz="2300" kern="1200"/>
        </a:p>
      </dsp:txBody>
      <dsp:txXfrm>
        <a:off x="44664" y="1675128"/>
        <a:ext cx="5802143" cy="825612"/>
      </dsp:txXfrm>
    </dsp:sp>
    <dsp:sp modelId="{80C91985-C408-460E-9AAD-4DF073BBBB10}">
      <dsp:nvSpPr>
        <dsp:cNvPr id="0" name=""/>
        <dsp:cNvSpPr/>
      </dsp:nvSpPr>
      <dsp:spPr>
        <a:xfrm>
          <a:off x="0" y="2611644"/>
          <a:ext cx="5891471" cy="914940"/>
        </a:xfrm>
        <a:prstGeom prst="roundRect">
          <a:avLst/>
        </a:prstGeom>
        <a:solidFill>
          <a:schemeClr val="accent5">
            <a:hueOff val="-997848"/>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Can review secondary legislation (Administration action) </a:t>
          </a:r>
          <a:endParaRPr lang="en-US" sz="2300" kern="1200"/>
        </a:p>
      </dsp:txBody>
      <dsp:txXfrm>
        <a:off x="44664" y="2656308"/>
        <a:ext cx="5802143" cy="825612"/>
      </dsp:txXfrm>
    </dsp:sp>
    <dsp:sp modelId="{52FE2524-9F25-4174-8F44-B732A0F148F0}">
      <dsp:nvSpPr>
        <dsp:cNvPr id="0" name=""/>
        <dsp:cNvSpPr/>
      </dsp:nvSpPr>
      <dsp:spPr>
        <a:xfrm>
          <a:off x="0" y="3592824"/>
          <a:ext cx="5891471" cy="914940"/>
        </a:xfrm>
        <a:prstGeom prst="roundRect">
          <a:avLst/>
        </a:prstGeom>
        <a:solidFill>
          <a:schemeClr val="accent5">
            <a:hueOff val="-149677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Upholds the separation of powers – Judiciary hold government to account. </a:t>
          </a:r>
          <a:endParaRPr lang="en-US" sz="2300" kern="1200"/>
        </a:p>
      </dsp:txBody>
      <dsp:txXfrm>
        <a:off x="44664" y="3637488"/>
        <a:ext cx="5802143" cy="8256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86B56-8359-47BB-B9C6-6DE0ECEA601D}">
      <dsp:nvSpPr>
        <dsp:cNvPr id="0" name=""/>
        <dsp:cNvSpPr/>
      </dsp:nvSpPr>
      <dsp:spPr>
        <a:xfrm>
          <a:off x="0" y="531"/>
          <a:ext cx="106591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8BCA03-2361-4D3E-A6E6-C18FC839CD9E}">
      <dsp:nvSpPr>
        <dsp:cNvPr id="0" name=""/>
        <dsp:cNvSpPr/>
      </dsp:nvSpPr>
      <dsp:spPr>
        <a:xfrm>
          <a:off x="0" y="531"/>
          <a:ext cx="1065911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First get permission. </a:t>
          </a:r>
          <a:endParaRPr lang="en-US" sz="2900" kern="1200"/>
        </a:p>
      </dsp:txBody>
      <dsp:txXfrm>
        <a:off x="0" y="531"/>
        <a:ext cx="10659110" cy="870055"/>
      </dsp:txXfrm>
    </dsp:sp>
    <dsp:sp modelId="{E66F19E0-80D4-4662-BE5A-ABCDABB6165D}">
      <dsp:nvSpPr>
        <dsp:cNvPr id="0" name=""/>
        <dsp:cNvSpPr/>
      </dsp:nvSpPr>
      <dsp:spPr>
        <a:xfrm>
          <a:off x="0" y="870586"/>
          <a:ext cx="106591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F227D2-7A0F-453A-8CAC-CE5B0B75ACBC}">
      <dsp:nvSpPr>
        <dsp:cNvPr id="0" name=""/>
        <dsp:cNvSpPr/>
      </dsp:nvSpPr>
      <dsp:spPr>
        <a:xfrm>
          <a:off x="0" y="870586"/>
          <a:ext cx="1065911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Time limit – 3 months </a:t>
          </a:r>
          <a:endParaRPr lang="en-US" sz="2900" kern="1200"/>
        </a:p>
      </dsp:txBody>
      <dsp:txXfrm>
        <a:off x="0" y="870586"/>
        <a:ext cx="10659110" cy="870055"/>
      </dsp:txXfrm>
    </dsp:sp>
    <dsp:sp modelId="{7B6849DF-7F6C-4926-946C-67FCDBEC34F3}">
      <dsp:nvSpPr>
        <dsp:cNvPr id="0" name=""/>
        <dsp:cNvSpPr/>
      </dsp:nvSpPr>
      <dsp:spPr>
        <a:xfrm>
          <a:off x="0" y="1740641"/>
          <a:ext cx="106591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1CF814-7D1B-4AC7-9DC6-A339C6115E93}">
      <dsp:nvSpPr>
        <dsp:cNvPr id="0" name=""/>
        <dsp:cNvSpPr/>
      </dsp:nvSpPr>
      <dsp:spPr>
        <a:xfrm>
          <a:off x="0" y="1740641"/>
          <a:ext cx="1065911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Locus Standi - Standing - do they have sufficient interest in the topic. </a:t>
          </a:r>
          <a:endParaRPr lang="en-US" sz="2900" kern="1200"/>
        </a:p>
      </dsp:txBody>
      <dsp:txXfrm>
        <a:off x="0" y="1740641"/>
        <a:ext cx="10659110" cy="870055"/>
      </dsp:txXfrm>
    </dsp:sp>
    <dsp:sp modelId="{1205EF62-C00A-4BE0-BE58-634F5117AC28}">
      <dsp:nvSpPr>
        <dsp:cNvPr id="0" name=""/>
        <dsp:cNvSpPr/>
      </dsp:nvSpPr>
      <dsp:spPr>
        <a:xfrm>
          <a:off x="0" y="2610696"/>
          <a:ext cx="106591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BA5EE1-0FE0-4E5A-928A-73DF8D25F950}">
      <dsp:nvSpPr>
        <dsp:cNvPr id="0" name=""/>
        <dsp:cNvSpPr/>
      </dsp:nvSpPr>
      <dsp:spPr>
        <a:xfrm>
          <a:off x="0" y="2610696"/>
          <a:ext cx="1065911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Brought against public body. </a:t>
          </a:r>
          <a:endParaRPr lang="en-US" sz="2900" kern="1200"/>
        </a:p>
      </dsp:txBody>
      <dsp:txXfrm>
        <a:off x="0" y="2610696"/>
        <a:ext cx="10659110" cy="870055"/>
      </dsp:txXfrm>
    </dsp:sp>
    <dsp:sp modelId="{35403F24-50C0-4714-BB49-C9D0C3528513}">
      <dsp:nvSpPr>
        <dsp:cNvPr id="0" name=""/>
        <dsp:cNvSpPr/>
      </dsp:nvSpPr>
      <dsp:spPr>
        <a:xfrm>
          <a:off x="0" y="3480751"/>
          <a:ext cx="106591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3093B9-F54F-41F8-91DF-30AE8D65FB80}">
      <dsp:nvSpPr>
        <dsp:cNvPr id="0" name=""/>
        <dsp:cNvSpPr/>
      </dsp:nvSpPr>
      <dsp:spPr>
        <a:xfrm>
          <a:off x="0" y="3480751"/>
          <a:ext cx="1065911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Cannot be brought against a private body. </a:t>
          </a:r>
          <a:endParaRPr lang="en-US" sz="2900" kern="1200"/>
        </a:p>
      </dsp:txBody>
      <dsp:txXfrm>
        <a:off x="0" y="3480751"/>
        <a:ext cx="10659110" cy="8700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EA79C-FF9B-44E0-B2F0-520325332D4B}">
      <dsp:nvSpPr>
        <dsp:cNvPr id="0" name=""/>
        <dsp:cNvSpPr/>
      </dsp:nvSpPr>
      <dsp:spPr>
        <a:xfrm>
          <a:off x="0" y="0"/>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97B4D2-A778-4800-9AA7-0B74514898C7}">
      <dsp:nvSpPr>
        <dsp:cNvPr id="0" name=""/>
        <dsp:cNvSpPr/>
      </dsp:nvSpPr>
      <dsp:spPr>
        <a:xfrm>
          <a:off x="0" y="0"/>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An order to quash the decision. </a:t>
          </a:r>
          <a:endParaRPr lang="en-US" sz="3100" kern="1200"/>
        </a:p>
      </dsp:txBody>
      <dsp:txXfrm>
        <a:off x="0" y="0"/>
        <a:ext cx="7117918" cy="1289262"/>
      </dsp:txXfrm>
    </dsp:sp>
    <dsp:sp modelId="{D8DE1A98-7D66-43E4-93A1-ABBC6E6E693C}">
      <dsp:nvSpPr>
        <dsp:cNvPr id="0" name=""/>
        <dsp:cNvSpPr/>
      </dsp:nvSpPr>
      <dsp:spPr>
        <a:xfrm>
          <a:off x="0" y="1289262"/>
          <a:ext cx="7117918" cy="0"/>
        </a:xfrm>
        <a:prstGeom prst="line">
          <a:avLst/>
        </a:prstGeom>
        <a:solidFill>
          <a:schemeClr val="accent2">
            <a:hueOff val="-501224"/>
            <a:satOff val="-211"/>
            <a:lumOff val="3725"/>
            <a:alphaOff val="0"/>
          </a:schemeClr>
        </a:solidFill>
        <a:ln w="12700" cap="flat" cmpd="sng" algn="ctr">
          <a:solidFill>
            <a:schemeClr val="accent2">
              <a:hueOff val="-501224"/>
              <a:satOff val="-211"/>
              <a:lumOff val="37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3D8947-A74E-412A-BA57-526CC3739B03}">
      <dsp:nvSpPr>
        <dsp:cNvPr id="0" name=""/>
        <dsp:cNvSpPr/>
      </dsp:nvSpPr>
      <dsp:spPr>
        <a:xfrm>
          <a:off x="0" y="1289262"/>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Mandatory order- making it mandatory the public body to do something. </a:t>
          </a:r>
          <a:endParaRPr lang="en-US" sz="3100" kern="1200"/>
        </a:p>
      </dsp:txBody>
      <dsp:txXfrm>
        <a:off x="0" y="1289262"/>
        <a:ext cx="7117918" cy="1289262"/>
      </dsp:txXfrm>
    </dsp:sp>
    <dsp:sp modelId="{081C2D73-01CB-4DE7-8FB2-B57CA44CD66F}">
      <dsp:nvSpPr>
        <dsp:cNvPr id="0" name=""/>
        <dsp:cNvSpPr/>
      </dsp:nvSpPr>
      <dsp:spPr>
        <a:xfrm>
          <a:off x="0" y="2578524"/>
          <a:ext cx="7117918" cy="0"/>
        </a:xfrm>
        <a:prstGeom prst="line">
          <a:avLst/>
        </a:prstGeom>
        <a:solidFill>
          <a:schemeClr val="accent2">
            <a:hueOff val="-1002448"/>
            <a:satOff val="-421"/>
            <a:lumOff val="7450"/>
            <a:alphaOff val="0"/>
          </a:schemeClr>
        </a:solidFill>
        <a:ln w="12700" cap="flat" cmpd="sng" algn="ctr">
          <a:solidFill>
            <a:schemeClr val="accent2">
              <a:hueOff val="-1002448"/>
              <a:satOff val="-421"/>
              <a:lumOff val="74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152FFF-F225-4C06-B43E-150F0214308C}">
      <dsp:nvSpPr>
        <dsp:cNvPr id="0" name=""/>
        <dsp:cNvSpPr/>
      </dsp:nvSpPr>
      <dsp:spPr>
        <a:xfrm>
          <a:off x="0" y="2578524"/>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dirty="0"/>
            <a:t>Research R v Fletchers application [ 1967] </a:t>
          </a:r>
          <a:endParaRPr lang="en-US" sz="3100" b="1" kern="1200" dirty="0"/>
        </a:p>
      </dsp:txBody>
      <dsp:txXfrm>
        <a:off x="0" y="2578524"/>
        <a:ext cx="7117918" cy="1289262"/>
      </dsp:txXfrm>
    </dsp:sp>
    <dsp:sp modelId="{1B3352FD-A233-43DC-AFE0-AB1A3923ABB5}">
      <dsp:nvSpPr>
        <dsp:cNvPr id="0" name=""/>
        <dsp:cNvSpPr/>
      </dsp:nvSpPr>
      <dsp:spPr>
        <a:xfrm>
          <a:off x="0" y="3867786"/>
          <a:ext cx="7117918" cy="0"/>
        </a:xfrm>
        <a:prstGeom prst="line">
          <a:avLst/>
        </a:prstGeom>
        <a:solidFill>
          <a:schemeClr val="accent2">
            <a:hueOff val="-1503672"/>
            <a:satOff val="-632"/>
            <a:lumOff val="11175"/>
            <a:alphaOff val="0"/>
          </a:schemeClr>
        </a:solidFill>
        <a:ln w="12700" cap="flat" cmpd="sng" algn="ctr">
          <a:solidFill>
            <a:schemeClr val="accent2">
              <a:hueOff val="-1503672"/>
              <a:satOff val="-632"/>
              <a:lumOff val="111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AB5E6E-C96E-4740-83C9-A0DAAC25B6F3}">
      <dsp:nvSpPr>
        <dsp:cNvPr id="0" name=""/>
        <dsp:cNvSpPr/>
      </dsp:nvSpPr>
      <dsp:spPr>
        <a:xfrm>
          <a:off x="0" y="3867786"/>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Prohibition order – breaching a prohibition order will lead to contempt of court. </a:t>
          </a:r>
          <a:endParaRPr lang="en-US" sz="3100" kern="1200"/>
        </a:p>
      </dsp:txBody>
      <dsp:txXfrm>
        <a:off x="0" y="3867786"/>
        <a:ext cx="7117918" cy="12892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A4F586-6AF4-43FF-9ACB-D54D9C694C3A}">
      <dsp:nvSpPr>
        <dsp:cNvPr id="0" name=""/>
        <dsp:cNvSpPr/>
      </dsp:nvSpPr>
      <dsp:spPr>
        <a:xfrm>
          <a:off x="0" y="0"/>
          <a:ext cx="589147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345889-B101-41E2-9718-5C4F88B90F84}">
      <dsp:nvSpPr>
        <dsp:cNvPr id="0" name=""/>
        <dsp:cNvSpPr/>
      </dsp:nvSpPr>
      <dsp:spPr>
        <a:xfrm>
          <a:off x="0" y="0"/>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Declaration – only if there is conflict or if an individual's rights have been affected. </a:t>
          </a:r>
          <a:endParaRPr lang="en-US" sz="2600" kern="1200"/>
        </a:p>
      </dsp:txBody>
      <dsp:txXfrm>
        <a:off x="0" y="0"/>
        <a:ext cx="5891471" cy="1289262"/>
      </dsp:txXfrm>
    </dsp:sp>
    <dsp:sp modelId="{040C3F8D-9498-408E-AED0-59EAEC3963BE}">
      <dsp:nvSpPr>
        <dsp:cNvPr id="0" name=""/>
        <dsp:cNvSpPr/>
      </dsp:nvSpPr>
      <dsp:spPr>
        <a:xfrm>
          <a:off x="0" y="1289262"/>
          <a:ext cx="589147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3ABE79-4AE3-4719-84BB-0F3A66F9BF8F}">
      <dsp:nvSpPr>
        <dsp:cNvPr id="0" name=""/>
        <dsp:cNvSpPr/>
      </dsp:nvSpPr>
      <dsp:spPr>
        <a:xfrm>
          <a:off x="0" y="1289262"/>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An example is a declaration of incompatibility. </a:t>
          </a:r>
          <a:endParaRPr lang="en-US" sz="2600" kern="1200"/>
        </a:p>
      </dsp:txBody>
      <dsp:txXfrm>
        <a:off x="0" y="1289262"/>
        <a:ext cx="5891471" cy="1289262"/>
      </dsp:txXfrm>
    </dsp:sp>
    <dsp:sp modelId="{C15B3A60-158E-43C2-9636-7C1B8B273669}">
      <dsp:nvSpPr>
        <dsp:cNvPr id="0" name=""/>
        <dsp:cNvSpPr/>
      </dsp:nvSpPr>
      <dsp:spPr>
        <a:xfrm>
          <a:off x="0" y="2578524"/>
          <a:ext cx="589147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974612-5ECA-47AD-9033-CACAE050DD31}">
      <dsp:nvSpPr>
        <dsp:cNvPr id="0" name=""/>
        <dsp:cNvSpPr/>
      </dsp:nvSpPr>
      <dsp:spPr>
        <a:xfrm>
          <a:off x="0" y="2578524"/>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Which relates to Article 4 of the Human Rights Act 1998.</a:t>
          </a:r>
          <a:endParaRPr lang="en-US" sz="2600" kern="1200"/>
        </a:p>
      </dsp:txBody>
      <dsp:txXfrm>
        <a:off x="0" y="2578524"/>
        <a:ext cx="5891471" cy="1289262"/>
      </dsp:txXfrm>
    </dsp:sp>
    <dsp:sp modelId="{4F3CC468-20FE-45DE-AFB5-4403C68B4496}">
      <dsp:nvSpPr>
        <dsp:cNvPr id="0" name=""/>
        <dsp:cNvSpPr/>
      </dsp:nvSpPr>
      <dsp:spPr>
        <a:xfrm>
          <a:off x="0" y="3867786"/>
          <a:ext cx="589147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898039-19AF-4E12-AA50-D5EB01808F43}">
      <dsp:nvSpPr>
        <dsp:cNvPr id="0" name=""/>
        <dsp:cNvSpPr/>
      </dsp:nvSpPr>
      <dsp:spPr>
        <a:xfrm>
          <a:off x="0" y="3867786"/>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Injunctions – Stop something from happening whilst the case is heard by the courts. </a:t>
          </a:r>
          <a:endParaRPr lang="en-US" sz="2600" kern="1200"/>
        </a:p>
      </dsp:txBody>
      <dsp:txXfrm>
        <a:off x="0" y="3867786"/>
        <a:ext cx="5891471" cy="12892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3CE4F-424B-464A-80C1-B1C4A99E0918}">
      <dsp:nvSpPr>
        <dsp:cNvPr id="0" name=""/>
        <dsp:cNvSpPr/>
      </dsp:nvSpPr>
      <dsp:spPr>
        <a:xfrm>
          <a:off x="0" y="53484"/>
          <a:ext cx="5891471" cy="95471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Tribunals , Courts and Enforcement Act 2007. </a:t>
          </a:r>
          <a:endParaRPr lang="en-US" sz="2400" kern="1200"/>
        </a:p>
      </dsp:txBody>
      <dsp:txXfrm>
        <a:off x="46606" y="100090"/>
        <a:ext cx="5798259" cy="861507"/>
      </dsp:txXfrm>
    </dsp:sp>
    <dsp:sp modelId="{1303F877-7280-4E86-B87B-8FEF9C022219}">
      <dsp:nvSpPr>
        <dsp:cNvPr id="0" name=""/>
        <dsp:cNvSpPr/>
      </dsp:nvSpPr>
      <dsp:spPr>
        <a:xfrm>
          <a:off x="0" y="1077324"/>
          <a:ext cx="5891471" cy="954719"/>
        </a:xfrm>
        <a:prstGeom prst="roundRect">
          <a:avLst/>
        </a:prstGeom>
        <a:solidFill>
          <a:schemeClr val="accent5">
            <a:hueOff val="-374193"/>
            <a:satOff val="169"/>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S.31A - Senior Courts Act 1981- Judicial Review can be heard in the upper tribunal. </a:t>
          </a:r>
          <a:endParaRPr lang="en-US" sz="2400" kern="1200"/>
        </a:p>
      </dsp:txBody>
      <dsp:txXfrm>
        <a:off x="46606" y="1123930"/>
        <a:ext cx="5798259" cy="861507"/>
      </dsp:txXfrm>
    </dsp:sp>
    <dsp:sp modelId="{02D9807E-1C59-4C94-9A6B-D9D89439C280}">
      <dsp:nvSpPr>
        <dsp:cNvPr id="0" name=""/>
        <dsp:cNvSpPr/>
      </dsp:nvSpPr>
      <dsp:spPr>
        <a:xfrm>
          <a:off x="0" y="2101164"/>
          <a:ext cx="5891471" cy="954719"/>
        </a:xfrm>
        <a:prstGeom prst="roundRect">
          <a:avLst/>
        </a:prstGeom>
        <a:solidFill>
          <a:schemeClr val="accent5">
            <a:hueOff val="-748386"/>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Transferred from the High court. </a:t>
          </a:r>
          <a:endParaRPr lang="en-US" sz="2400" kern="1200"/>
        </a:p>
      </dsp:txBody>
      <dsp:txXfrm>
        <a:off x="46606" y="2147770"/>
        <a:ext cx="5798259" cy="861507"/>
      </dsp:txXfrm>
    </dsp:sp>
    <dsp:sp modelId="{CBF05CE6-DD27-448E-A935-7BE4AB114E6B}">
      <dsp:nvSpPr>
        <dsp:cNvPr id="0" name=""/>
        <dsp:cNvSpPr/>
      </dsp:nvSpPr>
      <dsp:spPr>
        <a:xfrm>
          <a:off x="0" y="3125004"/>
          <a:ext cx="5891471" cy="954719"/>
        </a:xfrm>
        <a:prstGeom prst="roundRect">
          <a:avLst/>
        </a:prstGeom>
        <a:solidFill>
          <a:schemeClr val="accent5">
            <a:hueOff val="-1122579"/>
            <a:satOff val="506"/>
            <a:lumOff val="-5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decision of the Upper Tribunal can also be challenged. </a:t>
          </a:r>
          <a:endParaRPr lang="en-US" sz="2400" kern="1200"/>
        </a:p>
      </dsp:txBody>
      <dsp:txXfrm>
        <a:off x="46606" y="3171610"/>
        <a:ext cx="5798259" cy="861507"/>
      </dsp:txXfrm>
    </dsp:sp>
    <dsp:sp modelId="{290BEC43-E7E9-4F6A-B766-02C09D129182}">
      <dsp:nvSpPr>
        <dsp:cNvPr id="0" name=""/>
        <dsp:cNvSpPr/>
      </dsp:nvSpPr>
      <dsp:spPr>
        <a:xfrm>
          <a:off x="0" y="4148844"/>
          <a:ext cx="5891471" cy="954719"/>
        </a:xfrm>
        <a:prstGeom prst="roundRect">
          <a:avLst/>
        </a:prstGeom>
        <a:solidFill>
          <a:schemeClr val="accent5">
            <a:hueOff val="-149677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t>
          </a:r>
          <a:r>
            <a:rPr lang="en-GB" sz="2400" b="1" kern="1200" dirty="0"/>
            <a:t>'R(Cart) v Upper Tribunal [2011]- Research''</a:t>
          </a:r>
          <a:endParaRPr lang="en-US" sz="2400" b="1" kern="1200" dirty="0"/>
        </a:p>
      </dsp:txBody>
      <dsp:txXfrm>
        <a:off x="46606" y="4195450"/>
        <a:ext cx="5798259" cy="8615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E5960-22C2-42FE-A9CA-506883B46629}">
      <dsp:nvSpPr>
        <dsp:cNvPr id="0" name=""/>
        <dsp:cNvSpPr/>
      </dsp:nvSpPr>
      <dsp:spPr>
        <a:xfrm>
          <a:off x="0" y="2518"/>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BFF240-7152-4C42-9017-7AB2F4B03FE4}">
      <dsp:nvSpPr>
        <dsp:cNvPr id="0" name=""/>
        <dsp:cNvSpPr/>
      </dsp:nvSpPr>
      <dsp:spPr>
        <a:xfrm>
          <a:off x="0" y="2518"/>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One example of judicial review is </a:t>
          </a:r>
          <a:endParaRPr lang="en-US" sz="2400" kern="1200"/>
        </a:p>
      </dsp:txBody>
      <dsp:txXfrm>
        <a:off x="0" y="2518"/>
        <a:ext cx="7117918" cy="858668"/>
      </dsp:txXfrm>
    </dsp:sp>
    <dsp:sp modelId="{34B8F026-AEC4-4261-8583-18566CF2DFBA}">
      <dsp:nvSpPr>
        <dsp:cNvPr id="0" name=""/>
        <dsp:cNvSpPr/>
      </dsp:nvSpPr>
      <dsp:spPr>
        <a:xfrm>
          <a:off x="0" y="861186"/>
          <a:ext cx="7117918" cy="0"/>
        </a:xfrm>
        <a:prstGeom prst="line">
          <a:avLst/>
        </a:prstGeom>
        <a:solidFill>
          <a:schemeClr val="accent2">
            <a:hueOff val="-300734"/>
            <a:satOff val="-126"/>
            <a:lumOff val="2235"/>
            <a:alphaOff val="0"/>
          </a:schemeClr>
        </a:solidFill>
        <a:ln w="12700" cap="flat" cmpd="sng" algn="ctr">
          <a:solidFill>
            <a:schemeClr val="accent2">
              <a:hueOff val="-300734"/>
              <a:satOff val="-126"/>
              <a:lumOff val="2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652DE1-03FD-4FB0-AC39-018A84802891}">
      <dsp:nvSpPr>
        <dsp:cNvPr id="0" name=""/>
        <dsp:cNvSpPr/>
      </dsp:nvSpPr>
      <dsp:spPr>
        <a:xfrm>
          <a:off x="0" y="861186"/>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Human rights: clarifying the law on assisted suicide | News | Law Gazette </a:t>
          </a:r>
          <a:endParaRPr lang="en-US" sz="2400" kern="1200"/>
        </a:p>
      </dsp:txBody>
      <dsp:txXfrm>
        <a:off x="0" y="861186"/>
        <a:ext cx="7117918" cy="858668"/>
      </dsp:txXfrm>
    </dsp:sp>
    <dsp:sp modelId="{8786A18C-CD6E-4986-9063-ACC4EF283928}">
      <dsp:nvSpPr>
        <dsp:cNvPr id="0" name=""/>
        <dsp:cNvSpPr/>
      </dsp:nvSpPr>
      <dsp:spPr>
        <a:xfrm>
          <a:off x="0" y="1719855"/>
          <a:ext cx="7117918" cy="0"/>
        </a:xfrm>
        <a:prstGeom prst="line">
          <a:avLst/>
        </a:prstGeom>
        <a:solidFill>
          <a:schemeClr val="accent2">
            <a:hueOff val="-601469"/>
            <a:satOff val="-253"/>
            <a:lumOff val="4470"/>
            <a:alphaOff val="0"/>
          </a:schemeClr>
        </a:solidFill>
        <a:ln w="12700" cap="flat" cmpd="sng" algn="ctr">
          <a:solidFill>
            <a:schemeClr val="accent2">
              <a:hueOff val="-601469"/>
              <a:satOff val="-253"/>
              <a:lumOff val="44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76F288-FFB3-4BBE-B427-6CE5BC7F566D}">
      <dsp:nvSpPr>
        <dsp:cNvPr id="0" name=""/>
        <dsp:cNvSpPr/>
      </dsp:nvSpPr>
      <dsp:spPr>
        <a:xfrm>
          <a:off x="0" y="1719855"/>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Debbie Perdy. </a:t>
          </a:r>
          <a:endParaRPr lang="en-US" sz="2400" kern="1200"/>
        </a:p>
      </dsp:txBody>
      <dsp:txXfrm>
        <a:off x="0" y="1719855"/>
        <a:ext cx="7117918" cy="858668"/>
      </dsp:txXfrm>
    </dsp:sp>
    <dsp:sp modelId="{3B3AC9EB-6A8F-400D-9C3C-5FE5C61291FE}">
      <dsp:nvSpPr>
        <dsp:cNvPr id="0" name=""/>
        <dsp:cNvSpPr/>
      </dsp:nvSpPr>
      <dsp:spPr>
        <a:xfrm>
          <a:off x="0" y="2578524"/>
          <a:ext cx="7117918" cy="0"/>
        </a:xfrm>
        <a:prstGeom prst="line">
          <a:avLst/>
        </a:prstGeom>
        <a:solidFill>
          <a:schemeClr val="accent2">
            <a:hueOff val="-902203"/>
            <a:satOff val="-379"/>
            <a:lumOff val="6705"/>
            <a:alphaOff val="0"/>
          </a:schemeClr>
        </a:solidFill>
        <a:ln w="12700" cap="flat" cmpd="sng" algn="ctr">
          <a:solidFill>
            <a:schemeClr val="accent2">
              <a:hueOff val="-902203"/>
              <a:satOff val="-379"/>
              <a:lumOff val="6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CFB3D1-0518-4FFE-85FC-58243495E774}">
      <dsp:nvSpPr>
        <dsp:cNvPr id="0" name=""/>
        <dsp:cNvSpPr/>
      </dsp:nvSpPr>
      <dsp:spPr>
        <a:xfrm>
          <a:off x="0" y="2578524"/>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Research the case and tell the class; </a:t>
          </a:r>
          <a:endParaRPr lang="en-US" sz="2400" kern="1200"/>
        </a:p>
      </dsp:txBody>
      <dsp:txXfrm>
        <a:off x="0" y="2578524"/>
        <a:ext cx="7117918" cy="858668"/>
      </dsp:txXfrm>
    </dsp:sp>
    <dsp:sp modelId="{2EB81F8F-C069-4C4F-8C4D-D74F8CF77756}">
      <dsp:nvSpPr>
        <dsp:cNvPr id="0" name=""/>
        <dsp:cNvSpPr/>
      </dsp:nvSpPr>
      <dsp:spPr>
        <a:xfrm>
          <a:off x="0" y="3437193"/>
          <a:ext cx="7117918" cy="0"/>
        </a:xfrm>
        <a:prstGeom prst="line">
          <a:avLst/>
        </a:prstGeom>
        <a:solidFill>
          <a:schemeClr val="accent2">
            <a:hueOff val="-1202938"/>
            <a:satOff val="-506"/>
            <a:lumOff val="8940"/>
            <a:alphaOff val="0"/>
          </a:schemeClr>
        </a:solidFill>
        <a:ln w="12700" cap="flat" cmpd="sng" algn="ctr">
          <a:solidFill>
            <a:schemeClr val="accent2">
              <a:hueOff val="-1202938"/>
              <a:satOff val="-506"/>
              <a:lumOff val="89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3E23DB-0510-4F2B-B418-D8033E86CBD2}">
      <dsp:nvSpPr>
        <dsp:cNvPr id="0" name=""/>
        <dsp:cNvSpPr/>
      </dsp:nvSpPr>
      <dsp:spPr>
        <a:xfrm>
          <a:off x="0" y="3437193"/>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facts </a:t>
          </a:r>
          <a:endParaRPr lang="en-US" sz="2400" kern="1200"/>
        </a:p>
      </dsp:txBody>
      <dsp:txXfrm>
        <a:off x="0" y="3437193"/>
        <a:ext cx="7117918" cy="858668"/>
      </dsp:txXfrm>
    </dsp:sp>
    <dsp:sp modelId="{30D68C3A-C981-41F0-B5EB-54DE19B32020}">
      <dsp:nvSpPr>
        <dsp:cNvPr id="0" name=""/>
        <dsp:cNvSpPr/>
      </dsp:nvSpPr>
      <dsp:spPr>
        <a:xfrm>
          <a:off x="0" y="4295862"/>
          <a:ext cx="7117918" cy="0"/>
        </a:xfrm>
        <a:prstGeom prst="line">
          <a:avLst/>
        </a:prstGeom>
        <a:solidFill>
          <a:schemeClr val="accent2">
            <a:hueOff val="-1503672"/>
            <a:satOff val="-632"/>
            <a:lumOff val="11175"/>
            <a:alphaOff val="0"/>
          </a:schemeClr>
        </a:solidFill>
        <a:ln w="12700" cap="flat" cmpd="sng" algn="ctr">
          <a:solidFill>
            <a:schemeClr val="accent2">
              <a:hueOff val="-1503672"/>
              <a:satOff val="-632"/>
              <a:lumOff val="111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A6DE6A-B36D-44EA-A022-A3EA02D496EF}">
      <dsp:nvSpPr>
        <dsp:cNvPr id="0" name=""/>
        <dsp:cNvSpPr/>
      </dsp:nvSpPr>
      <dsp:spPr>
        <a:xfrm>
          <a:off x="0" y="4295862"/>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outcome.</a:t>
          </a:r>
          <a:endParaRPr lang="en-US" sz="2400" kern="1200"/>
        </a:p>
      </dsp:txBody>
      <dsp:txXfrm>
        <a:off x="0" y="4295862"/>
        <a:ext cx="7117918" cy="85866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18C18E-749C-46B4-9C2A-DF84D2BC6E0D}">
      <dsp:nvSpPr>
        <dsp:cNvPr id="0" name=""/>
        <dsp:cNvSpPr/>
      </dsp:nvSpPr>
      <dsp:spPr>
        <a:xfrm>
          <a:off x="0" y="591504"/>
          <a:ext cx="5891471" cy="9114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Judicial review. </a:t>
          </a:r>
          <a:endParaRPr lang="en-US" sz="3800" kern="1200"/>
        </a:p>
      </dsp:txBody>
      <dsp:txXfrm>
        <a:off x="44492" y="635996"/>
        <a:ext cx="5802487" cy="822446"/>
      </dsp:txXfrm>
    </dsp:sp>
    <dsp:sp modelId="{95398F91-C4CC-4F66-AE90-2B541F7234A4}">
      <dsp:nvSpPr>
        <dsp:cNvPr id="0" name=""/>
        <dsp:cNvSpPr/>
      </dsp:nvSpPr>
      <dsp:spPr>
        <a:xfrm>
          <a:off x="0" y="1612374"/>
          <a:ext cx="5891471" cy="911430"/>
        </a:xfrm>
        <a:prstGeom prst="roundRect">
          <a:avLst/>
        </a:prstGeom>
        <a:solidFill>
          <a:schemeClr val="accent5">
            <a:hueOff val="-498924"/>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Actions of the government. </a:t>
          </a:r>
          <a:endParaRPr lang="en-US" sz="3800" kern="1200"/>
        </a:p>
      </dsp:txBody>
      <dsp:txXfrm>
        <a:off x="44492" y="1656866"/>
        <a:ext cx="5802487" cy="822446"/>
      </dsp:txXfrm>
    </dsp:sp>
    <dsp:sp modelId="{BE6D7A30-1955-4DD9-857D-FFAAB3D35537}">
      <dsp:nvSpPr>
        <dsp:cNvPr id="0" name=""/>
        <dsp:cNvSpPr/>
      </dsp:nvSpPr>
      <dsp:spPr>
        <a:xfrm>
          <a:off x="0" y="2633244"/>
          <a:ext cx="5891471" cy="911430"/>
        </a:xfrm>
        <a:prstGeom prst="roundRect">
          <a:avLst/>
        </a:prstGeom>
        <a:solidFill>
          <a:schemeClr val="accent5">
            <a:hueOff val="-997848"/>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Three Grounds. </a:t>
          </a:r>
          <a:endParaRPr lang="en-US" sz="3800" kern="1200" dirty="0"/>
        </a:p>
      </dsp:txBody>
      <dsp:txXfrm>
        <a:off x="44492" y="2677736"/>
        <a:ext cx="5802487" cy="822446"/>
      </dsp:txXfrm>
    </dsp:sp>
    <dsp:sp modelId="{33C35464-1513-475D-B0EC-5D28A804FB05}">
      <dsp:nvSpPr>
        <dsp:cNvPr id="0" name=""/>
        <dsp:cNvSpPr/>
      </dsp:nvSpPr>
      <dsp:spPr>
        <a:xfrm>
          <a:off x="0" y="3654114"/>
          <a:ext cx="5891471" cy="911430"/>
        </a:xfrm>
        <a:prstGeom prst="roundRect">
          <a:avLst/>
        </a:prstGeom>
        <a:solidFill>
          <a:schemeClr val="accent5">
            <a:hueOff val="-149677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Appeals. </a:t>
          </a:r>
          <a:endParaRPr lang="en-US" sz="3800" kern="1200" dirty="0"/>
        </a:p>
      </dsp:txBody>
      <dsp:txXfrm>
        <a:off x="44492" y="3698606"/>
        <a:ext cx="5802487" cy="82244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24D43-56B9-431E-8C92-29FDDDDCF390}">
      <dsp:nvSpPr>
        <dsp:cNvPr id="0" name=""/>
        <dsp:cNvSpPr/>
      </dsp:nvSpPr>
      <dsp:spPr>
        <a:xfrm>
          <a:off x="0" y="629"/>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899BC9-1572-4E84-BCFD-6ED8234BF4AF}">
      <dsp:nvSpPr>
        <dsp:cNvPr id="0" name=""/>
        <dsp:cNvSpPr/>
      </dsp:nvSpPr>
      <dsp:spPr>
        <a:xfrm>
          <a:off x="445607" y="332073"/>
          <a:ext cx="810195" cy="8101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13B676-78E9-47E7-8650-D81C0EB050F1}">
      <dsp:nvSpPr>
        <dsp:cNvPr id="0" name=""/>
        <dsp:cNvSpPr/>
      </dsp:nvSpPr>
      <dsp:spPr>
        <a:xfrm>
          <a:off x="1701410" y="629"/>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1111250">
            <a:lnSpc>
              <a:spcPct val="90000"/>
            </a:lnSpc>
            <a:spcBef>
              <a:spcPct val="0"/>
            </a:spcBef>
            <a:spcAft>
              <a:spcPct val="35000"/>
            </a:spcAft>
            <a:buNone/>
          </a:pPr>
          <a:r>
            <a:rPr lang="en-GB" sz="2500" kern="1200"/>
            <a:t>Our last lecture before the Christmas break</a:t>
          </a:r>
          <a:endParaRPr lang="en-US" sz="2500" kern="1200"/>
        </a:p>
      </dsp:txBody>
      <dsp:txXfrm>
        <a:off x="1701410" y="629"/>
        <a:ext cx="5416507" cy="1473082"/>
      </dsp:txXfrm>
    </dsp:sp>
    <dsp:sp modelId="{9FAB61C0-E269-4672-9D74-A087BCDD99AE}">
      <dsp:nvSpPr>
        <dsp:cNvPr id="0" name=""/>
        <dsp:cNvSpPr/>
      </dsp:nvSpPr>
      <dsp:spPr>
        <a:xfrm>
          <a:off x="0" y="1841983"/>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8FEAB6-6FF0-43F0-967A-712AF4448548}">
      <dsp:nvSpPr>
        <dsp:cNvPr id="0" name=""/>
        <dsp:cNvSpPr/>
      </dsp:nvSpPr>
      <dsp:spPr>
        <a:xfrm>
          <a:off x="445607" y="2173426"/>
          <a:ext cx="810195" cy="8101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21306A-E0C3-4BD7-B7C0-8B360D09857B}">
      <dsp:nvSpPr>
        <dsp:cNvPr id="0" name=""/>
        <dsp:cNvSpPr/>
      </dsp:nvSpPr>
      <dsp:spPr>
        <a:xfrm>
          <a:off x="1701410" y="1841983"/>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1111250">
            <a:lnSpc>
              <a:spcPct val="90000"/>
            </a:lnSpc>
            <a:spcBef>
              <a:spcPct val="0"/>
            </a:spcBef>
            <a:spcAft>
              <a:spcPct val="35000"/>
            </a:spcAft>
            <a:buNone/>
          </a:pPr>
          <a:r>
            <a:rPr lang="en-GB" sz="2500" kern="1200"/>
            <a:t>Our last lecture with new material </a:t>
          </a:r>
          <a:endParaRPr lang="en-US" sz="2500" kern="1200"/>
        </a:p>
      </dsp:txBody>
      <dsp:txXfrm>
        <a:off x="1701410" y="1841983"/>
        <a:ext cx="5416507" cy="1473082"/>
      </dsp:txXfrm>
    </dsp:sp>
    <dsp:sp modelId="{7272EC9A-DF6C-4A2F-AB3E-1EC4243A4BE0}">
      <dsp:nvSpPr>
        <dsp:cNvPr id="0" name=""/>
        <dsp:cNvSpPr/>
      </dsp:nvSpPr>
      <dsp:spPr>
        <a:xfrm>
          <a:off x="0" y="3683336"/>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8364DB-8249-47EC-92A0-8C0409980093}">
      <dsp:nvSpPr>
        <dsp:cNvPr id="0" name=""/>
        <dsp:cNvSpPr/>
      </dsp:nvSpPr>
      <dsp:spPr>
        <a:xfrm>
          <a:off x="445607" y="4014780"/>
          <a:ext cx="810195" cy="8101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09050D-6E37-4AAC-82B7-30AE6B3431CE}">
      <dsp:nvSpPr>
        <dsp:cNvPr id="0" name=""/>
        <dsp:cNvSpPr/>
      </dsp:nvSpPr>
      <dsp:spPr>
        <a:xfrm>
          <a:off x="1701410" y="3683336"/>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1111250">
            <a:lnSpc>
              <a:spcPct val="90000"/>
            </a:lnSpc>
            <a:spcBef>
              <a:spcPct val="0"/>
            </a:spcBef>
            <a:spcAft>
              <a:spcPct val="35000"/>
            </a:spcAft>
            <a:buNone/>
          </a:pPr>
          <a:r>
            <a:rPr lang="en-GB" sz="2500" kern="1200"/>
            <a:t>We will be looking at </a:t>
          </a:r>
          <a:r>
            <a:rPr lang="en-GB" sz="2500" b="1" i="0" kern="1200"/>
            <a:t>The protection of civil liberties, human rights and equality</a:t>
          </a:r>
          <a:endParaRPr lang="en-US" sz="2500" kern="1200"/>
        </a:p>
      </dsp:txBody>
      <dsp:txXfrm>
        <a:off x="1701410" y="3683336"/>
        <a:ext cx="5416507" cy="147308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8D1386-E9A0-475A-8605-E20FACAD9817}" type="datetimeFigureOut">
              <a:t>11/28/2024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827D63-0C88-4798-88F6-638A38907967}" type="slidenum">
              <a:t>‹#›</a:t>
            </a:fld>
            <a:endParaRPr lang="en-GB"/>
          </a:p>
        </p:txBody>
      </p:sp>
    </p:spTree>
    <p:extLst>
      <p:ext uri="{BB962C8B-B14F-4D97-AF65-F5344CB8AC3E}">
        <p14:creationId xmlns:p14="http://schemas.microsoft.com/office/powerpoint/2010/main" val="656250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youtube.com/watch?v=ttJOVJUkUxU"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moodle.uwtsd.ac.uk/mod/scorm/player.php?a=6757&amp;currentorg=B0&amp;scoid=14521&amp;sesskey=Wpvqy79Ai8&amp;display=popup&amp;mode=normal"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Judicial review is a legal procedure which allows individuals to challenge the lawfulness of the exercise of public power, including the exercise of power by the executive. It is used to challenge the actions of government ministers and other public bodies to ensure that they are exercising their powers lawfully.</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Judicial review is so called because the court </a:t>
            </a:r>
            <a:r>
              <a:rPr lang="en-GB" b="1" i="0" dirty="0">
                <a:solidFill>
                  <a:srgbClr val="313537"/>
                </a:solidFill>
                <a:effectLst/>
                <a:latin typeface="var(--font-family-body)"/>
              </a:rPr>
              <a:t>reviews</a:t>
            </a:r>
            <a:r>
              <a:rPr lang="en-GB" b="0" i="0" dirty="0">
                <a:solidFill>
                  <a:srgbClr val="313537"/>
                </a:solidFill>
                <a:effectLst/>
                <a:latin typeface="Inter"/>
              </a:rPr>
              <a:t> decisions to see whether they are lawful.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We will consider the </a:t>
            </a:r>
            <a:r>
              <a:rPr lang="en-GB" b="1" i="0" dirty="0">
                <a:solidFill>
                  <a:srgbClr val="313537"/>
                </a:solidFill>
                <a:effectLst/>
                <a:latin typeface="var(--font-family-body)"/>
              </a:rPr>
              <a:t>grounds</a:t>
            </a:r>
            <a:r>
              <a:rPr lang="en-GB" b="0" i="0" dirty="0">
                <a:solidFill>
                  <a:srgbClr val="313537"/>
                </a:solidFill>
                <a:effectLst/>
                <a:latin typeface="Inter"/>
              </a:rPr>
              <a:t> on which such review can be made: illegality, irrationality and procedural impropriety. Judicial review is also governed by particular procedures, which we will then examine briefly. </a:t>
            </a:r>
          </a:p>
          <a:p>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5</a:t>
            </a:fld>
            <a:endParaRPr lang="en-GB"/>
          </a:p>
        </p:txBody>
      </p:sp>
    </p:spTree>
    <p:extLst>
      <p:ext uri="{BB962C8B-B14F-4D97-AF65-F5344CB8AC3E}">
        <p14:creationId xmlns:p14="http://schemas.microsoft.com/office/powerpoint/2010/main" val="1073779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6</a:t>
            </a:fld>
            <a:endParaRPr lang="en-GB"/>
          </a:p>
        </p:txBody>
      </p:sp>
    </p:spTree>
    <p:extLst>
      <p:ext uri="{BB962C8B-B14F-4D97-AF65-F5344CB8AC3E}">
        <p14:creationId xmlns:p14="http://schemas.microsoft.com/office/powerpoint/2010/main" val="18078886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latinLnBrk="0"/>
            <a:r>
              <a:rPr lang="en-GB" b="0" i="0" dirty="0">
                <a:solidFill>
                  <a:srgbClr val="313537"/>
                </a:solidFill>
                <a:effectLst/>
                <a:latin typeface="merriweather" panose="00000500000000000000" pitchFamily="2" charset="0"/>
              </a:rPr>
              <a:t>Judicial review is not an </a:t>
            </a:r>
            <a:r>
              <a:rPr lang="en-GB" b="1" i="0" dirty="0">
                <a:solidFill>
                  <a:srgbClr val="313537"/>
                </a:solidFill>
                <a:effectLst/>
                <a:latin typeface="var(--font-family-body)"/>
              </a:rPr>
              <a:t>appeal</a:t>
            </a:r>
            <a:r>
              <a:rPr lang="en-GB" b="0" i="0" dirty="0">
                <a:solidFill>
                  <a:srgbClr val="313537"/>
                </a:solidFill>
                <a:effectLst/>
                <a:latin typeface="merriweather" panose="00000500000000000000" pitchFamily="2" charset="0"/>
              </a:rPr>
              <a:t> against a decision of a public body, but a review. It is a challenge to the</a:t>
            </a:r>
            <a:r>
              <a:rPr lang="en-GB" b="1" i="0" dirty="0">
                <a:solidFill>
                  <a:srgbClr val="313537"/>
                </a:solidFill>
                <a:effectLst/>
                <a:latin typeface="var(--font-family-body)"/>
              </a:rPr>
              <a:t> legality</a:t>
            </a:r>
            <a:r>
              <a:rPr lang="en-GB" b="0" i="0" dirty="0">
                <a:solidFill>
                  <a:srgbClr val="313537"/>
                </a:solidFill>
                <a:effectLst/>
                <a:latin typeface="merriweather" panose="00000500000000000000" pitchFamily="2" charset="0"/>
              </a:rPr>
              <a:t> of the decision. An individual cannot challenge a decision simply because they disagree with the outcome (although that is usually their motivation): it is necessary to identify a way in which the decision is legally flawed. </a:t>
            </a:r>
          </a:p>
          <a:p>
            <a:pPr algn="l" fontAlgn="base" latinLnBrk="0"/>
            <a:endParaRPr lang="en-GB" b="0" i="0" dirty="0">
              <a:solidFill>
                <a:srgbClr val="313537"/>
              </a:solidFill>
              <a:effectLst/>
              <a:latin typeface="merriweather" panose="00000500000000000000" pitchFamily="2" charset="0"/>
            </a:endParaRPr>
          </a:p>
          <a:p>
            <a:pPr algn="l" fontAlgn="base" latinLnBrk="0"/>
            <a:r>
              <a:rPr lang="en-GB" b="0" i="0" dirty="0">
                <a:solidFill>
                  <a:srgbClr val="313537"/>
                </a:solidFill>
                <a:effectLst/>
                <a:latin typeface="merriweather" panose="00000500000000000000" pitchFamily="2" charset="0"/>
              </a:rPr>
              <a:t>Judicial review is not concerned with the </a:t>
            </a:r>
            <a:r>
              <a:rPr lang="en-GB" b="1" i="0" dirty="0">
                <a:solidFill>
                  <a:srgbClr val="313537"/>
                </a:solidFill>
                <a:effectLst/>
                <a:latin typeface="var(--font-family-body)"/>
              </a:rPr>
              <a:t>merits</a:t>
            </a:r>
            <a:r>
              <a:rPr lang="en-GB" b="0" i="0" dirty="0">
                <a:solidFill>
                  <a:srgbClr val="313537"/>
                </a:solidFill>
                <a:effectLst/>
                <a:latin typeface="merriweather" panose="00000500000000000000" pitchFamily="2" charset="0"/>
              </a:rPr>
              <a:t> of a decision, that is, it is not concerned with whether a decision is good or bad, right or wrong, wise or unwise. Judicial review is concerned with whether a decision is</a:t>
            </a:r>
            <a:r>
              <a:rPr lang="en-GB" b="1" i="0" dirty="0">
                <a:solidFill>
                  <a:srgbClr val="313537"/>
                </a:solidFill>
                <a:effectLst/>
                <a:latin typeface="var(--font-family-body)"/>
              </a:rPr>
              <a:t> lawful</a:t>
            </a:r>
            <a:r>
              <a:rPr lang="en-GB" b="0" i="0" dirty="0">
                <a:solidFill>
                  <a:srgbClr val="313537"/>
                </a:solidFill>
                <a:effectLst/>
                <a:latin typeface="merriweather" panose="00000500000000000000" pitchFamily="2" charset="0"/>
              </a:rPr>
              <a:t>.</a:t>
            </a:r>
          </a:p>
          <a:p>
            <a:pPr algn="l" fontAlgn="base" latinLnBrk="0"/>
            <a:endParaRPr lang="en-GB" b="0" i="0" dirty="0">
              <a:solidFill>
                <a:srgbClr val="313537"/>
              </a:solidFill>
              <a:effectLst/>
              <a:latin typeface="merriweather" panose="00000500000000000000" pitchFamily="2" charset="0"/>
            </a:endParaRPr>
          </a:p>
          <a:p>
            <a:pPr algn="l" fontAlgn="base" latinLnBrk="0"/>
            <a:r>
              <a:rPr lang="en-GB" b="0" i="0" dirty="0">
                <a:solidFill>
                  <a:srgbClr val="313537"/>
                </a:solidFill>
                <a:effectLst/>
                <a:latin typeface="merriweather" panose="00000500000000000000" pitchFamily="2" charset="0"/>
              </a:rPr>
              <a:t>Judicial review is sometimes described as “inherent”. It is not authorised or created by statute, but is based upon the common law and its principles have been developed by judges over time.</a:t>
            </a:r>
          </a:p>
          <a:p>
            <a:pPr algn="l" fontAlgn="base" latinLnBrk="0"/>
            <a:endParaRPr lang="en-GB" b="0" i="0" dirty="0">
              <a:solidFill>
                <a:srgbClr val="313537"/>
              </a:solidFill>
              <a:effectLst/>
              <a:latin typeface="merriweather" panose="00000500000000000000" pitchFamily="2" charset="0"/>
            </a:endParaRPr>
          </a:p>
          <a:p>
            <a:pPr algn="l" fontAlgn="base" latinLnBrk="0"/>
            <a:r>
              <a:rPr lang="en-GB" b="0" i="0" dirty="0">
                <a:solidFill>
                  <a:srgbClr val="313537"/>
                </a:solidFill>
                <a:effectLst/>
                <a:latin typeface="merriweather" panose="00000500000000000000" pitchFamily="2" charset="0"/>
              </a:rPr>
              <a:t>In constitutional terms, judicial review gives practical effect to the rule of law: the principle that nobody should be above the law, and that there should be legal limits on the power of public bodies. Judicial review is the mechanism through which the powers of public bodies are kept in check, because it allows individuals to ask the court to review whether public bodies are using their powers lawfully. The constitutional significance of judicial review cannot be overstated. Without the doctrine of judicial review, private individuals would have few means of challenging the ways in which public bodies, such as government ministers, exercise their powers.</a:t>
            </a:r>
          </a:p>
          <a:p>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7</a:t>
            </a:fld>
            <a:endParaRPr lang="en-GB"/>
          </a:p>
        </p:txBody>
      </p:sp>
    </p:spTree>
    <p:extLst>
      <p:ext uri="{BB962C8B-B14F-4D97-AF65-F5344CB8AC3E}">
        <p14:creationId xmlns:p14="http://schemas.microsoft.com/office/powerpoint/2010/main" val="1087670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In the UK, judicial review is only of the legality of executive and administrative action. There is no review of primary legislation (Acts of Parliament): review of primary legislation would not be in accordance with the doctrine of parliamentary supremacy. This contrasts with many other jurisdictions where primary legislation may be reviewed for its compatibility with their constitutions.</a:t>
            </a:r>
          </a:p>
          <a:p>
            <a:endParaRPr lang="en-GB" b="0" i="0" dirty="0">
              <a:solidFill>
                <a:srgbClr val="313537"/>
              </a:solidFill>
              <a:effectLst/>
              <a:latin typeface="Inter"/>
            </a:endParaRPr>
          </a:p>
          <a:p>
            <a:pPr algn="l" fontAlgn="base"/>
            <a:r>
              <a:rPr lang="en-GB" b="0" i="0" dirty="0">
                <a:solidFill>
                  <a:srgbClr val="313537"/>
                </a:solidFill>
                <a:effectLst/>
                <a:latin typeface="Inter"/>
              </a:rPr>
              <a:t>Courts are able to review the legality of delegated (secondary legislation), as this is a form of administrative action.</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Legislation enacted by the Scottish Parliament can also be reviewed to ensure that it is within the powers devolved to the Scottish Parliament. Judges may also determine the compatibility of Acts of Parliament with the </a:t>
            </a:r>
            <a:r>
              <a:rPr lang="en-GB" b="1" i="0" dirty="0">
                <a:solidFill>
                  <a:srgbClr val="313537"/>
                </a:solidFill>
                <a:effectLst/>
                <a:latin typeface="var(--font-family-body)"/>
              </a:rPr>
              <a:t>European Convention on Human Rights</a:t>
            </a:r>
            <a:r>
              <a:rPr lang="en-GB" b="0" i="0" dirty="0">
                <a:solidFill>
                  <a:srgbClr val="313537"/>
                </a:solidFill>
                <a:effectLst/>
                <a:latin typeface="Inter"/>
              </a:rPr>
              <a:t> and grant a declaration of incompatibility under </a:t>
            </a:r>
            <a:r>
              <a:rPr lang="en-GB" b="1" i="0" dirty="0">
                <a:solidFill>
                  <a:srgbClr val="313537"/>
                </a:solidFill>
                <a:effectLst/>
                <a:latin typeface="var(--font-family-body)"/>
              </a:rPr>
              <a:t>s4 Human Rights Act 1998</a:t>
            </a:r>
            <a:r>
              <a:rPr lang="en-GB" b="0" i="0" dirty="0">
                <a:solidFill>
                  <a:srgbClr val="313537"/>
                </a:solidFill>
                <a:effectLst/>
                <a:latin typeface="Inter"/>
              </a:rPr>
              <a:t> but this does not affect the validity of the legislation. Prior to Brexit, courts could review primary legislation for compatibility with conflicting EU law.</a:t>
            </a:r>
          </a:p>
          <a:p>
            <a:endParaRPr lang="en-GB" dirty="0"/>
          </a:p>
          <a:p>
            <a:pPr algn="l" fontAlgn="base"/>
            <a:br>
              <a:rPr lang="en-GB" b="0" i="0" dirty="0">
                <a:solidFill>
                  <a:srgbClr val="313537"/>
                </a:solidFill>
                <a:effectLst/>
                <a:latin typeface="Inter"/>
              </a:rPr>
            </a:br>
            <a:r>
              <a:rPr lang="en-GB" b="0" i="0" dirty="0">
                <a:solidFill>
                  <a:srgbClr val="313537"/>
                </a:solidFill>
                <a:effectLst/>
                <a:latin typeface="Inter"/>
              </a:rPr>
              <a:t>Judicial review may also be viewed as an enforcement of the separation of powers: the judiciary ensuring that executive power is kept within its proper boundaries. However, viewed from a different perspective, judicial review may also pose a risk to the separation of powers: judicial review requires the courts to review decisions of the executive, that is, decisions made by politicians about political questions. While judicial review is concerned with the legality of decisions, rather than their merits, it is unavoidable that judges will sometimes be required to adjudicate on highly political issues.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This is illustrated by the Supreme Court decision in</a:t>
            </a:r>
            <a:r>
              <a:rPr lang="en-GB" b="1" i="1" dirty="0">
                <a:solidFill>
                  <a:srgbClr val="313537"/>
                </a:solidFill>
                <a:effectLst/>
                <a:latin typeface="var(--font-family-body)"/>
              </a:rPr>
              <a:t> R (Miller) v The Prime Minister [2019]</a:t>
            </a:r>
            <a:r>
              <a:rPr lang="en-GB" b="0" i="0" dirty="0">
                <a:solidFill>
                  <a:srgbClr val="313537"/>
                </a:solidFill>
                <a:effectLst/>
                <a:latin typeface="Inter"/>
              </a:rPr>
              <a:t>, in which the Prime Minister’s decision to prorogue Parliament (that is, to end the parliamentary session) was successfully challenged on the grounds that it prevented Parliament from holding the government to account during a significant period for the Brexit negotiations. The decision required the court to intervene in an inescapably political matter, generating a great deal of controversy.</a:t>
            </a:r>
          </a:p>
          <a:p>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8</a:t>
            </a:fld>
            <a:endParaRPr lang="en-GB"/>
          </a:p>
        </p:txBody>
      </p:sp>
    </p:spTree>
    <p:extLst>
      <p:ext uri="{BB962C8B-B14F-4D97-AF65-F5344CB8AC3E}">
        <p14:creationId xmlns:p14="http://schemas.microsoft.com/office/powerpoint/2010/main" val="116048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9</a:t>
            </a:fld>
            <a:endParaRPr lang="en-GB"/>
          </a:p>
        </p:txBody>
      </p:sp>
    </p:spTree>
    <p:extLst>
      <p:ext uri="{BB962C8B-B14F-4D97-AF65-F5344CB8AC3E}">
        <p14:creationId xmlns:p14="http://schemas.microsoft.com/office/powerpoint/2010/main" val="3723469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In order to bring a claim for judicial review, a claimant must identify one or more grounds. The grounds for judicial review have been developed by the common law and these are the bases on which administrative action can be challenged. </a:t>
            </a:r>
          </a:p>
          <a:p>
            <a:pPr algn="l" fontAlgn="base"/>
            <a:endParaRPr lang="en-GB" b="0" i="0" dirty="0">
              <a:solidFill>
                <a:srgbClr val="313537"/>
              </a:solidFill>
              <a:effectLst/>
              <a:latin typeface="Inter"/>
            </a:endParaRP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In </a:t>
            </a:r>
            <a:r>
              <a:rPr lang="en-GB" b="1" i="0" dirty="0">
                <a:solidFill>
                  <a:srgbClr val="313537"/>
                </a:solidFill>
                <a:effectLst/>
                <a:latin typeface="var(--font-family-body)"/>
              </a:rPr>
              <a:t>Council of Civil Service Unions v Minister for the Civil Service [1984]</a:t>
            </a:r>
            <a:r>
              <a:rPr lang="en-GB" b="0" i="0" dirty="0">
                <a:solidFill>
                  <a:srgbClr val="313537"/>
                </a:solidFill>
                <a:effectLst/>
                <a:latin typeface="Inter"/>
              </a:rPr>
              <a:t> Lord Diplock identified three grounds of judicial review:</a:t>
            </a:r>
          </a:p>
          <a:p>
            <a:pPr marL="171450" indent="-171450">
              <a:lnSpc>
                <a:spcPct val="130000"/>
              </a:lnSpc>
              <a:buClr>
                <a:srgbClr val="776443"/>
              </a:buClr>
              <a:buFont typeface="Arial" panose="020B0604020202020204" pitchFamily="34" charset="0"/>
              <a:buChar char="•"/>
            </a:pPr>
            <a:r>
              <a:rPr lang="en-GB" sz="1200" dirty="0">
                <a:cs typeface="Calibri"/>
              </a:rPr>
              <a:t>Illegality. </a:t>
            </a:r>
          </a:p>
          <a:p>
            <a:pPr marL="171450" indent="-171450">
              <a:lnSpc>
                <a:spcPct val="130000"/>
              </a:lnSpc>
              <a:buClr>
                <a:srgbClr val="776443"/>
              </a:buClr>
              <a:buFont typeface="Arial" panose="020B0604020202020204" pitchFamily="34" charset="0"/>
              <a:buChar char="•"/>
            </a:pPr>
            <a:r>
              <a:rPr lang="en-GB" sz="1200" dirty="0">
                <a:cs typeface="Calibri"/>
              </a:rPr>
              <a:t>Procedural impropriety. </a:t>
            </a:r>
          </a:p>
          <a:p>
            <a:pPr marL="171450" indent="-171450">
              <a:lnSpc>
                <a:spcPct val="130000"/>
              </a:lnSpc>
              <a:buClr>
                <a:srgbClr val="776443"/>
              </a:buClr>
              <a:buFont typeface="Arial" panose="020B0604020202020204" pitchFamily="34" charset="0"/>
              <a:buChar char="•"/>
            </a:pPr>
            <a:r>
              <a:rPr lang="en-GB" sz="1200" dirty="0">
                <a:cs typeface="Calibri"/>
              </a:rPr>
              <a:t>Irrationality. </a:t>
            </a:r>
          </a:p>
          <a:p>
            <a:pPr marL="0" indent="0">
              <a:buFont typeface="Arial" panose="020B0604020202020204" pitchFamily="34" charset="0"/>
              <a:buNone/>
            </a:pPr>
            <a:endParaRPr lang="en-GB" b="0" i="0" dirty="0">
              <a:solidFill>
                <a:schemeClr val="tx1"/>
              </a:solidFill>
              <a:effectLst/>
              <a:latin typeface="+mn-lt"/>
            </a:endParaRPr>
          </a:p>
          <a:p>
            <a:pPr marL="0" indent="0">
              <a:buFont typeface="Arial" panose="020B0604020202020204" pitchFamily="34" charset="0"/>
              <a:buNone/>
            </a:pPr>
            <a:r>
              <a:rPr lang="en-GB" b="0" i="0" dirty="0">
                <a:solidFill>
                  <a:srgbClr val="313537"/>
                </a:solidFill>
                <a:effectLst/>
                <a:latin typeface="Inter"/>
              </a:rPr>
              <a:t>Each of the three grounds listed above can be subdivided: there are for example, a number of different “types” of illegality, or rather, a number of different ways in which an administrative body can act unlawfully.</a:t>
            </a:r>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10</a:t>
            </a:fld>
            <a:endParaRPr lang="en-GB"/>
          </a:p>
        </p:txBody>
      </p:sp>
    </p:spTree>
    <p:extLst>
      <p:ext uri="{BB962C8B-B14F-4D97-AF65-F5344CB8AC3E}">
        <p14:creationId xmlns:p14="http://schemas.microsoft.com/office/powerpoint/2010/main" val="1742393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The category of illegality is a broad one. The simplest example is where the decision maker simply lacks the power to act as they attempt to do. </a:t>
            </a:r>
          </a:p>
          <a:p>
            <a:endParaRPr lang="en-GB" b="0" i="0" dirty="0">
              <a:solidFill>
                <a:srgbClr val="313537"/>
              </a:solidFill>
              <a:effectLst/>
              <a:latin typeface="Inter"/>
            </a:endParaRPr>
          </a:p>
          <a:p>
            <a:r>
              <a:rPr lang="en-GB" b="0" i="0" dirty="0">
                <a:solidFill>
                  <a:srgbClr val="313537"/>
                </a:solidFill>
                <a:effectLst/>
                <a:latin typeface="Inter"/>
              </a:rPr>
              <a:t>Jurisdictional challenge - A public body purporting to act beyond their powers is sometimes described as acting ultra vires (pronounced “</a:t>
            </a:r>
            <a:r>
              <a:rPr lang="en-GB" b="0" i="0" dirty="0" err="1">
                <a:solidFill>
                  <a:srgbClr val="313537"/>
                </a:solidFill>
                <a:effectLst/>
                <a:latin typeface="Inter"/>
              </a:rPr>
              <a:t>vy-rees</a:t>
            </a:r>
            <a:r>
              <a:rPr lang="en-GB" b="0" i="0" dirty="0">
                <a:solidFill>
                  <a:srgbClr val="313537"/>
                </a:solidFill>
                <a:effectLst/>
                <a:latin typeface="Inter"/>
              </a:rPr>
              <a:t>”) – beyond its powers. This type of challenge is also sometimes referred to as a jurisdictional challenge, because the public body is acting outside its jurisdiction (the proper scope of its powers).</a:t>
            </a:r>
          </a:p>
          <a:p>
            <a:endParaRPr lang="en-GB" b="0" i="0" dirty="0">
              <a:solidFill>
                <a:srgbClr val="313537"/>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11</a:t>
            </a:fld>
            <a:endParaRPr lang="en-GB"/>
          </a:p>
        </p:txBody>
      </p:sp>
    </p:spTree>
    <p:extLst>
      <p:ext uri="{BB962C8B-B14F-4D97-AF65-F5344CB8AC3E}">
        <p14:creationId xmlns:p14="http://schemas.microsoft.com/office/powerpoint/2010/main" val="34413532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12</a:t>
            </a:fld>
            <a:endParaRPr lang="en-GB"/>
          </a:p>
        </p:txBody>
      </p:sp>
    </p:spTree>
    <p:extLst>
      <p:ext uri="{BB962C8B-B14F-4D97-AF65-F5344CB8AC3E}">
        <p14:creationId xmlns:p14="http://schemas.microsoft.com/office/powerpoint/2010/main" val="38584063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Improper purpose - </a:t>
            </a:r>
            <a:r>
              <a:rPr lang="en-GB" b="0" i="0" dirty="0">
                <a:solidFill>
                  <a:srgbClr val="313537"/>
                </a:solidFill>
                <a:effectLst/>
                <a:latin typeface="Inter"/>
              </a:rPr>
              <a:t> a public body may be purporting to exercise a power it does have, but to achieve an aim that is not that which Parliament had in mind.</a:t>
            </a:r>
          </a:p>
          <a:p>
            <a:endParaRPr lang="en-GB" b="0" i="0" dirty="0">
              <a:solidFill>
                <a:srgbClr val="313537"/>
              </a:solidFill>
              <a:effectLst/>
              <a:latin typeface="Inter"/>
            </a:endParaRPr>
          </a:p>
          <a:p>
            <a:r>
              <a:rPr lang="en-GB" b="0" i="0" dirty="0">
                <a:solidFill>
                  <a:srgbClr val="313537"/>
                </a:solidFill>
                <a:effectLst/>
                <a:latin typeface="Inter"/>
              </a:rPr>
              <a:t>Relevant and irrelevant considerations – a public body may act unlawfully if, in making its decision, it take into account considerations which are </a:t>
            </a:r>
            <a:r>
              <a:rPr lang="en-GB" b="1" i="0" dirty="0">
                <a:solidFill>
                  <a:srgbClr val="313537"/>
                </a:solidFill>
                <a:effectLst/>
                <a:latin typeface="Inter"/>
              </a:rPr>
              <a:t>irrelevant</a:t>
            </a:r>
            <a:r>
              <a:rPr lang="en-GB" b="0" i="0" dirty="0">
                <a:solidFill>
                  <a:srgbClr val="313537"/>
                </a:solidFill>
                <a:effectLst/>
                <a:latin typeface="Inter"/>
              </a:rPr>
              <a:t>, or fails to take into account considerations which are </a:t>
            </a:r>
            <a:r>
              <a:rPr lang="en-GB" b="1" i="0" dirty="0">
                <a:solidFill>
                  <a:srgbClr val="313537"/>
                </a:solidFill>
                <a:effectLst/>
                <a:latin typeface="Inter"/>
              </a:rPr>
              <a:t>relevant</a:t>
            </a:r>
            <a:r>
              <a:rPr lang="en-GB" b="0" i="0" dirty="0">
                <a:solidFill>
                  <a:srgbClr val="313537"/>
                </a:solidFill>
                <a:effectLst/>
                <a:latin typeface="Inter"/>
              </a:rPr>
              <a:t>. As with the improper purposes doctrine, in determining whether a decision maker has taken into account irrelevant considerations (or failed to take into account relevant considerations) the court will look at the statute that provides the discretion and will consider the overall aims and objectives of that Act.</a:t>
            </a:r>
          </a:p>
          <a:p>
            <a:endParaRPr lang="en-GB" dirty="0"/>
          </a:p>
          <a:p>
            <a:r>
              <a:rPr lang="en-GB" dirty="0"/>
              <a:t>Failure to exercise discretion - </a:t>
            </a:r>
            <a:r>
              <a:rPr lang="en-GB" b="0" i="0" dirty="0">
                <a:solidFill>
                  <a:srgbClr val="313537"/>
                </a:solidFill>
                <a:effectLst/>
                <a:latin typeface="Inter"/>
              </a:rPr>
              <a:t>It is imperative that the decision maker retain the ability to make that choice, and not hamper themselves from doing so. There are two distinct ways in which a decision maker might be said to fail to exercise their discretion. The first is delegating their decision-making to another and the second is by adopting a policy which effectively removes that discretion.</a:t>
            </a:r>
          </a:p>
          <a:p>
            <a:endParaRPr lang="en-GB" b="0" i="0" dirty="0">
              <a:solidFill>
                <a:srgbClr val="313537"/>
              </a:solidFill>
              <a:effectLst/>
              <a:latin typeface="Inter"/>
            </a:endParaRPr>
          </a:p>
          <a:p>
            <a:r>
              <a:rPr lang="en-GB" b="0" i="0" dirty="0">
                <a:solidFill>
                  <a:srgbClr val="313537"/>
                </a:solidFill>
                <a:effectLst/>
                <a:latin typeface="Inter"/>
              </a:rPr>
              <a:t>Unauthorised delegation - When Parliament enacts a statute giving discretion to a minister or local authority, it is, in effect, delegating some of its power. Once delegated, power cannot be further delegated to another body unless there is express statutory authorisation for the sub-delegation. This is sometimes known as the “rule against delegation”. Not only is the sub-delegation of discretion acting ultra vires in the absence of clear statutory authority, but the exercise of that discretion by the body to whom it has been unlawfully delegated will also be </a:t>
            </a:r>
            <a:r>
              <a:rPr lang="en-GB" b="0" i="1" dirty="0">
                <a:solidFill>
                  <a:srgbClr val="313537"/>
                </a:solidFill>
                <a:effectLst/>
                <a:latin typeface="Inter"/>
              </a:rPr>
              <a:t>ultra vires</a:t>
            </a:r>
            <a:r>
              <a:rPr lang="en-GB" b="0" i="0" dirty="0">
                <a:solidFill>
                  <a:srgbClr val="313537"/>
                </a:solidFill>
                <a:effectLst/>
                <a:latin typeface="Inter"/>
              </a:rPr>
              <a:t> because that body will be exercising a power that Parliament never intended it to have.</a:t>
            </a:r>
          </a:p>
          <a:p>
            <a:endParaRPr lang="en-GB" b="0" i="0" dirty="0">
              <a:solidFill>
                <a:srgbClr val="313537"/>
              </a:solidFill>
              <a:effectLst/>
              <a:latin typeface="Inter"/>
            </a:endParaRPr>
          </a:p>
          <a:p>
            <a:r>
              <a:rPr lang="en-GB" b="0" i="0" dirty="0">
                <a:solidFill>
                  <a:srgbClr val="313537"/>
                </a:solidFill>
                <a:effectLst/>
                <a:latin typeface="Inter"/>
              </a:rPr>
              <a:t>Adoption of policy - A decision maker may also risk failing to exercise their discretion through adopting a policy. The risk here is that through adhering too strictly to a stated policy, the decision maker may in effect cease to have any discretion at all. While adopting policies is not forbidden, and indeed in many cases will be a sensible course of action, in adopting a policy in relation to the exercise of a discretionary power, a decision maker needs to take care that the policy does not unduly constrain their decision-making. A policy must allow for exceptions, where necessary and must, in itself, be reasonable.</a:t>
            </a:r>
            <a:endParaRPr lang="en-GB" dirty="0"/>
          </a:p>
          <a:p>
            <a:endParaRPr lang="en-GB" dirty="0"/>
          </a:p>
          <a:p>
            <a:r>
              <a:rPr lang="en-GB" b="0" i="0" dirty="0">
                <a:solidFill>
                  <a:srgbClr val="313537"/>
                </a:solidFill>
                <a:effectLst/>
                <a:latin typeface="Inter"/>
              </a:rPr>
              <a:t>Under </a:t>
            </a:r>
            <a:r>
              <a:rPr lang="en-GB" b="1" i="0" dirty="0">
                <a:solidFill>
                  <a:srgbClr val="313537"/>
                </a:solidFill>
                <a:effectLst/>
                <a:latin typeface="Inter"/>
              </a:rPr>
              <a:t>s6 Human Rights Act 1998</a:t>
            </a:r>
            <a:r>
              <a:rPr lang="en-GB" b="0" i="0" dirty="0">
                <a:solidFill>
                  <a:srgbClr val="313537"/>
                </a:solidFill>
                <a:effectLst/>
                <a:latin typeface="Inter"/>
              </a:rPr>
              <a:t>, a public authority acts unlawfully if they act in a manner incompatible with a ECHR right. This is a new form of illegality, the </a:t>
            </a:r>
            <a:r>
              <a:rPr lang="en-GB" b="1" i="0" dirty="0">
                <a:solidFill>
                  <a:srgbClr val="313537"/>
                </a:solidFill>
                <a:effectLst/>
                <a:latin typeface="Inter"/>
              </a:rPr>
              <a:t>HRA</a:t>
            </a:r>
            <a:r>
              <a:rPr lang="en-GB" b="0" i="0" dirty="0">
                <a:solidFill>
                  <a:srgbClr val="313537"/>
                </a:solidFill>
                <a:effectLst/>
                <a:latin typeface="Inter"/>
              </a:rPr>
              <a:t> effectively imposing an additional requirement that powers be interpreted and exercised in accordance with ECHR rights.</a:t>
            </a:r>
            <a:endParaRPr lang="en-GB" dirty="0"/>
          </a:p>
          <a:p>
            <a:endParaRPr lang="en-GB" dirty="0"/>
          </a:p>
          <a:p>
            <a:r>
              <a:rPr lang="en-GB" b="0" i="0" dirty="0">
                <a:solidFill>
                  <a:srgbClr val="313537"/>
                </a:solidFill>
                <a:effectLst/>
                <a:latin typeface="Inter"/>
              </a:rPr>
              <a:t>Art 9 the right to freedom of thought, conscience and religion</a:t>
            </a:r>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13</a:t>
            </a:fld>
            <a:endParaRPr lang="en-GB"/>
          </a:p>
        </p:txBody>
      </p:sp>
    </p:spTree>
    <p:extLst>
      <p:ext uri="{BB962C8B-B14F-4D97-AF65-F5344CB8AC3E}">
        <p14:creationId xmlns:p14="http://schemas.microsoft.com/office/powerpoint/2010/main" val="1968975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15</a:t>
            </a:fld>
            <a:endParaRPr lang="en-GB"/>
          </a:p>
        </p:txBody>
      </p:sp>
    </p:spTree>
    <p:extLst>
      <p:ext uri="{BB962C8B-B14F-4D97-AF65-F5344CB8AC3E}">
        <p14:creationId xmlns:p14="http://schemas.microsoft.com/office/powerpoint/2010/main" val="11069114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16</a:t>
            </a:fld>
            <a:endParaRPr lang="en-GB"/>
          </a:p>
        </p:txBody>
      </p:sp>
    </p:spTree>
    <p:extLst>
      <p:ext uri="{BB962C8B-B14F-4D97-AF65-F5344CB8AC3E}">
        <p14:creationId xmlns:p14="http://schemas.microsoft.com/office/powerpoint/2010/main" val="37858631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18</a:t>
            </a:fld>
            <a:endParaRPr lang="en-GB"/>
          </a:p>
        </p:txBody>
      </p:sp>
    </p:spTree>
    <p:extLst>
      <p:ext uri="{BB962C8B-B14F-4D97-AF65-F5344CB8AC3E}">
        <p14:creationId xmlns:p14="http://schemas.microsoft.com/office/powerpoint/2010/main" val="63059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Judicial review is a distinct form of legal action and as such has its own distinct procedural requirements.</a:t>
            </a:r>
          </a:p>
          <a:p>
            <a:endParaRPr lang="en-GB" b="0" i="0" dirty="0">
              <a:solidFill>
                <a:srgbClr val="313537"/>
              </a:solidFill>
              <a:effectLst/>
              <a:latin typeface="Inter"/>
            </a:endParaRPr>
          </a:p>
          <a:p>
            <a:r>
              <a:rPr lang="en-GB" b="0" i="0" dirty="0">
                <a:solidFill>
                  <a:srgbClr val="313537"/>
                </a:solidFill>
                <a:effectLst/>
                <a:latin typeface="Inter"/>
              </a:rPr>
              <a:t>Permission (leave to apply) before the case can proceed to a full hearing. The purpose of permission is to weed out claims with little chance of success. Courts will consider whether the application has been brought within time limit (strict 3 months) with the time starting to run at the point at which the decision had legal consequences. The Court has discretion to permit an application but there has to be good reason for doing so.</a:t>
            </a:r>
          </a:p>
          <a:p>
            <a:endParaRPr lang="en-GB" b="0" i="0" dirty="0">
              <a:solidFill>
                <a:srgbClr val="313537"/>
              </a:solidFill>
              <a:effectLst/>
              <a:latin typeface="Inter"/>
            </a:endParaRPr>
          </a:p>
          <a:p>
            <a:r>
              <a:rPr lang="en-GB" b="0" i="0" dirty="0">
                <a:solidFill>
                  <a:srgbClr val="313537"/>
                </a:solidFill>
                <a:effectLst/>
                <a:latin typeface="Inter"/>
              </a:rPr>
              <a:t>An applicant who wishes to challenge the decision of a public body by way of judicial review must demonstrate that they have standing in the matter to which the application relates. A person will have standing if they are deemed to have a “sufficient interest” in the decision, that is, if they are themselves affected by the decision in some way.</a:t>
            </a:r>
          </a:p>
        </p:txBody>
      </p:sp>
      <p:sp>
        <p:nvSpPr>
          <p:cNvPr id="4" name="Slide Number Placeholder 3"/>
          <p:cNvSpPr>
            <a:spLocks noGrp="1"/>
          </p:cNvSpPr>
          <p:nvPr>
            <p:ph type="sldNum" sz="quarter" idx="5"/>
          </p:nvPr>
        </p:nvSpPr>
        <p:spPr/>
        <p:txBody>
          <a:bodyPr/>
          <a:lstStyle/>
          <a:p>
            <a:fld id="{74827D63-0C88-4798-88F6-638A38907967}" type="slidenum">
              <a:rPr lang="en-GB" smtClean="0"/>
              <a:t>19</a:t>
            </a:fld>
            <a:endParaRPr lang="en-GB"/>
          </a:p>
        </p:txBody>
      </p:sp>
    </p:spTree>
    <p:extLst>
      <p:ext uri="{BB962C8B-B14F-4D97-AF65-F5344CB8AC3E}">
        <p14:creationId xmlns:p14="http://schemas.microsoft.com/office/powerpoint/2010/main" val="40862503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Parliament has sometimes included in statutes provisions which purport to make the administrative authority immune from judicial review. Clauses which purport to exclude judicial review altogether are known as </a:t>
            </a:r>
            <a:r>
              <a:rPr lang="en-GB" b="1" i="0" dirty="0">
                <a:solidFill>
                  <a:srgbClr val="313537"/>
                </a:solidFill>
                <a:effectLst/>
                <a:latin typeface="var(--font-family-body)"/>
              </a:rPr>
              <a:t>ouster clauses. Limitation clauses</a:t>
            </a:r>
            <a:r>
              <a:rPr lang="en-GB" b="0" i="0" dirty="0">
                <a:solidFill>
                  <a:srgbClr val="313537"/>
                </a:solidFill>
                <a:effectLst/>
                <a:latin typeface="Inter"/>
              </a:rPr>
              <a:t> attempt to limit judicial review to a narrow time frame.</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judiciary takes a restrictive approach to such clauses, taking the view that access to the courts can be excluded only by clear words. This reflects the importance placed by the judiciary on the role of judicial review and upholding the rule of law within our constitution.</a:t>
            </a:r>
          </a:p>
          <a:p>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20</a:t>
            </a:fld>
            <a:endParaRPr lang="en-GB"/>
          </a:p>
        </p:txBody>
      </p:sp>
    </p:spTree>
    <p:extLst>
      <p:ext uri="{BB962C8B-B14F-4D97-AF65-F5344CB8AC3E}">
        <p14:creationId xmlns:p14="http://schemas.microsoft.com/office/powerpoint/2010/main" val="29667180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A range of remedies are available if a judicial review application is successful. Remedies are divided in to two.</a:t>
            </a:r>
          </a:p>
          <a:p>
            <a:endParaRPr lang="en-GB" b="0" i="0" dirty="0">
              <a:solidFill>
                <a:srgbClr val="313537"/>
              </a:solidFill>
              <a:effectLst/>
              <a:latin typeface="Inter"/>
            </a:endParaRPr>
          </a:p>
          <a:p>
            <a:r>
              <a:rPr lang="en-GB" b="0" i="0" dirty="0">
                <a:solidFill>
                  <a:srgbClr val="313537"/>
                </a:solidFill>
                <a:effectLst/>
                <a:latin typeface="Inter"/>
              </a:rPr>
              <a:t>Public law remedies are only used in judicial review proceedings and require a public body to stop (or less commonly continue) a particular decision or course of action. </a:t>
            </a:r>
          </a:p>
          <a:p>
            <a:endParaRPr lang="en-GB" b="0" i="0" dirty="0">
              <a:solidFill>
                <a:srgbClr val="313537"/>
              </a:solidFill>
              <a:effectLst/>
              <a:latin typeface="Inter"/>
            </a:endParaRPr>
          </a:p>
          <a:p>
            <a:pPr marL="0" indent="0">
              <a:buFont typeface="Arial" panose="020B0604020202020204" pitchFamily="34" charset="0"/>
              <a:buNone/>
            </a:pPr>
            <a:r>
              <a:rPr lang="en-GB" b="1" i="0" u="sng" dirty="0">
                <a:solidFill>
                  <a:srgbClr val="313537"/>
                </a:solidFill>
                <a:effectLst/>
                <a:latin typeface="Inter"/>
              </a:rPr>
              <a:t>Remedies in Public Law</a:t>
            </a:r>
          </a:p>
          <a:p>
            <a:pPr marL="0" indent="0">
              <a:buFont typeface="Arial" panose="020B0604020202020204" pitchFamily="34" charset="0"/>
              <a:buNone/>
            </a:pPr>
            <a:endParaRPr lang="en-GB" b="1" i="0" u="sng" dirty="0">
              <a:solidFill>
                <a:srgbClr val="313537"/>
              </a:solidFill>
              <a:effectLst/>
              <a:latin typeface="Inter"/>
            </a:endParaRPr>
          </a:p>
          <a:p>
            <a:pPr marL="171450" indent="-171450">
              <a:buFont typeface="Arial" panose="020B0604020202020204" pitchFamily="34" charset="0"/>
              <a:buChar char="•"/>
            </a:pPr>
            <a:r>
              <a:rPr lang="en-GB" b="0" i="0" dirty="0">
                <a:solidFill>
                  <a:srgbClr val="313537"/>
                </a:solidFill>
                <a:effectLst/>
                <a:latin typeface="Inter"/>
              </a:rPr>
              <a:t>Quashing Order</a:t>
            </a:r>
          </a:p>
          <a:p>
            <a:pPr marL="171450" indent="-171450">
              <a:buFont typeface="Arial" panose="020B0604020202020204" pitchFamily="34" charset="0"/>
              <a:buChar char="•"/>
            </a:pPr>
            <a:r>
              <a:rPr lang="en-GB" b="0" i="0" dirty="0">
                <a:solidFill>
                  <a:srgbClr val="313537"/>
                </a:solidFill>
                <a:effectLst/>
                <a:latin typeface="Inter"/>
              </a:rPr>
              <a:t>Mandatory Order</a:t>
            </a:r>
          </a:p>
          <a:p>
            <a:pPr marL="171450" indent="-171450">
              <a:buFont typeface="Arial" panose="020B0604020202020204" pitchFamily="34" charset="0"/>
              <a:buChar char="•"/>
            </a:pPr>
            <a:r>
              <a:rPr lang="en-GB" b="0" i="0" dirty="0">
                <a:solidFill>
                  <a:srgbClr val="313537"/>
                </a:solidFill>
                <a:effectLst/>
                <a:latin typeface="Inter"/>
              </a:rPr>
              <a:t>Prohibition Order</a:t>
            </a:r>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21</a:t>
            </a:fld>
            <a:endParaRPr lang="en-GB"/>
          </a:p>
        </p:txBody>
      </p:sp>
    </p:spTree>
    <p:extLst>
      <p:ext uri="{BB962C8B-B14F-4D97-AF65-F5344CB8AC3E}">
        <p14:creationId xmlns:p14="http://schemas.microsoft.com/office/powerpoint/2010/main" val="6820245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13537"/>
                </a:solidFill>
                <a:effectLst/>
                <a:latin typeface="Inter"/>
              </a:rPr>
              <a:t>Private law remedies are also used in other types of claims, such as an action in tort, and include injunctions and damages.</a:t>
            </a:r>
          </a:p>
          <a:p>
            <a:endParaRPr lang="en-GB" dirty="0"/>
          </a:p>
          <a:p>
            <a:r>
              <a:rPr lang="en-GB" b="1" u="sng" dirty="0"/>
              <a:t>Remedies in private law:</a:t>
            </a:r>
          </a:p>
          <a:p>
            <a:endParaRPr lang="en-GB" b="1" u="sng" dirty="0"/>
          </a:p>
          <a:p>
            <a:pPr marL="171450" indent="-171450">
              <a:buFont typeface="Arial" panose="020B0604020202020204" pitchFamily="34" charset="0"/>
              <a:buChar char="•"/>
            </a:pPr>
            <a:r>
              <a:rPr lang="en-GB" b="0" u="none" dirty="0"/>
              <a:t>Declaration - </a:t>
            </a:r>
            <a:r>
              <a:rPr lang="en-GB" b="0" i="0" dirty="0">
                <a:solidFill>
                  <a:srgbClr val="313537"/>
                </a:solidFill>
                <a:effectLst/>
                <a:latin typeface="Inter"/>
              </a:rPr>
              <a:t>A declaration is a statement of the law and the rights of the parties involved in a given issue.</a:t>
            </a:r>
            <a:endParaRPr lang="en-GB" b="0" u="none" dirty="0"/>
          </a:p>
          <a:p>
            <a:pPr marL="171450" indent="-171450">
              <a:buFont typeface="Arial" panose="020B0604020202020204" pitchFamily="34" charset="0"/>
              <a:buChar char="•"/>
            </a:pPr>
            <a:r>
              <a:rPr lang="en-GB" b="0" u="none" dirty="0"/>
              <a:t>Injunction - </a:t>
            </a:r>
            <a:r>
              <a:rPr lang="en-GB" b="0" i="0" dirty="0">
                <a:solidFill>
                  <a:srgbClr val="313537"/>
                </a:solidFill>
                <a:effectLst/>
                <a:latin typeface="Inter"/>
              </a:rPr>
              <a:t>Injunctions are most often used on an interim basis to prevent a challenged decision from being put into effect pending the outcome of judicial review proceedings.</a:t>
            </a:r>
            <a:endParaRPr lang="en-GB" b="0" u="none" dirty="0"/>
          </a:p>
          <a:p>
            <a:pPr marL="171450" indent="-171450">
              <a:buFont typeface="Arial" panose="020B0604020202020204" pitchFamily="34" charset="0"/>
              <a:buChar char="•"/>
            </a:pPr>
            <a:r>
              <a:rPr lang="en-GB" b="0" u="none" dirty="0"/>
              <a:t>Damages - </a:t>
            </a:r>
            <a:r>
              <a:rPr lang="en-GB" b="0" i="0" dirty="0">
                <a:solidFill>
                  <a:srgbClr val="313537"/>
                </a:solidFill>
                <a:effectLst/>
                <a:latin typeface="Inter"/>
              </a:rPr>
              <a:t>Damages are not usually awarded in judicial review cases.</a:t>
            </a:r>
            <a:endParaRPr lang="en-GB" b="0" u="none" dirty="0"/>
          </a:p>
          <a:p>
            <a:pPr marL="171450" indent="-171450">
              <a:buFont typeface="Arial" panose="020B0604020202020204" pitchFamily="34" charset="0"/>
              <a:buChar char="•"/>
            </a:pPr>
            <a:endParaRPr lang="en-GB" b="0" u="none" dirty="0"/>
          </a:p>
          <a:p>
            <a:pPr marL="171450" indent="-171450">
              <a:buFont typeface="Arial" panose="020B0604020202020204" pitchFamily="34" charset="0"/>
              <a:buChar char="•"/>
            </a:pPr>
            <a:endParaRPr lang="en-GB" b="0" u="none" dirty="0"/>
          </a:p>
        </p:txBody>
      </p:sp>
      <p:sp>
        <p:nvSpPr>
          <p:cNvPr id="4" name="Slide Number Placeholder 3"/>
          <p:cNvSpPr>
            <a:spLocks noGrp="1"/>
          </p:cNvSpPr>
          <p:nvPr>
            <p:ph type="sldNum" sz="quarter" idx="5"/>
          </p:nvPr>
        </p:nvSpPr>
        <p:spPr/>
        <p:txBody>
          <a:bodyPr/>
          <a:lstStyle/>
          <a:p>
            <a:fld id="{74827D63-0C88-4798-88F6-638A38907967}" type="slidenum">
              <a:rPr lang="en-GB" smtClean="0"/>
              <a:t>22</a:t>
            </a:fld>
            <a:endParaRPr lang="en-GB"/>
          </a:p>
        </p:txBody>
      </p:sp>
    </p:spTree>
    <p:extLst>
      <p:ext uri="{BB962C8B-B14F-4D97-AF65-F5344CB8AC3E}">
        <p14:creationId xmlns:p14="http://schemas.microsoft.com/office/powerpoint/2010/main" val="25447519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There are two circumstances where damages may be recoverable in relation to the circumstances of a judicial review application.</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First, damages may be awarded for a private law claim which is made in parallel to the judicial review application. This requires the applicant to have a private law right to damages, which they pursue at the same time as judicial review. In practice, this is rare, because if a private law remedy is available, the litigant is likely to pursue an action for breach of contract or in tort and not bring a judicial review claim in the first place, not least because of the time limits for applications for judicial review.</a:t>
            </a:r>
          </a:p>
          <a:p>
            <a:endParaRPr lang="en-GB" dirty="0"/>
          </a:p>
          <a:p>
            <a:r>
              <a:rPr lang="en-GB" b="0" i="0" dirty="0">
                <a:solidFill>
                  <a:srgbClr val="313537"/>
                </a:solidFill>
                <a:effectLst/>
                <a:latin typeface="Inter"/>
              </a:rPr>
              <a:t>Second, damages may be available by way of action (usually in tort) against a public body. Failure to perform a statutory duty can result in liability in damages, provided that it was the intention of Parliament that a duty should be actionable and that the claimant comes within the class of those intended to benefit from the duty. Damages may also be available in the tort of negligence, though courts often interpret the private law duty of care narrowly where public bodies are exercising public law functions.</a:t>
            </a:r>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23</a:t>
            </a:fld>
            <a:endParaRPr lang="en-GB"/>
          </a:p>
        </p:txBody>
      </p:sp>
    </p:spTree>
    <p:extLst>
      <p:ext uri="{BB962C8B-B14F-4D97-AF65-F5344CB8AC3E}">
        <p14:creationId xmlns:p14="http://schemas.microsoft.com/office/powerpoint/2010/main" val="18484618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latinLnBrk="0"/>
            <a:r>
              <a:rPr lang="en-GB" b="0" i="0" dirty="0">
                <a:solidFill>
                  <a:srgbClr val="313537"/>
                </a:solidFill>
                <a:effectLst/>
                <a:latin typeface="merriweather" panose="00000500000000000000" pitchFamily="2" charset="0"/>
              </a:rPr>
              <a:t>We have previously discussed the role of tribunals as a form of ADR.</a:t>
            </a:r>
          </a:p>
          <a:p>
            <a:pPr algn="l" fontAlgn="base" latinLnBrk="0"/>
            <a:endParaRPr lang="en-GB" b="0" i="0" dirty="0">
              <a:solidFill>
                <a:srgbClr val="313537"/>
              </a:solidFill>
              <a:effectLst/>
              <a:latin typeface="merriweather" panose="00000500000000000000" pitchFamily="2" charset="0"/>
            </a:endParaRPr>
          </a:p>
          <a:p>
            <a:pPr algn="l" fontAlgn="base" latinLnBrk="0"/>
            <a:r>
              <a:rPr lang="en-GB" b="0" i="0" dirty="0">
                <a:solidFill>
                  <a:srgbClr val="313537"/>
                </a:solidFill>
                <a:effectLst/>
                <a:latin typeface="merriweather" panose="00000500000000000000" pitchFamily="2" charset="0"/>
              </a:rPr>
              <a:t>The Upper Tribunal also has statutory jurisdiction equivalent to judicial review under the </a:t>
            </a:r>
            <a:r>
              <a:rPr lang="en-GB" b="1" i="0" dirty="0">
                <a:solidFill>
                  <a:srgbClr val="313537"/>
                </a:solidFill>
                <a:effectLst/>
                <a:latin typeface="var(--font-family-body)"/>
              </a:rPr>
              <a:t>Tribunals, Courts and Enforcement Act 2007 (TCEA 2007).</a:t>
            </a:r>
          </a:p>
          <a:p>
            <a:pPr algn="l" fontAlgn="base" latinLnBrk="0"/>
            <a:endParaRPr lang="en-GB" b="0" i="0" dirty="0">
              <a:solidFill>
                <a:srgbClr val="313537"/>
              </a:solidFill>
              <a:effectLst/>
              <a:latin typeface="merriweather" panose="00000500000000000000" pitchFamily="2" charset="0"/>
            </a:endParaRPr>
          </a:p>
          <a:p>
            <a:pPr algn="l" fontAlgn="base" latinLnBrk="0"/>
            <a:r>
              <a:rPr lang="en-GB" b="0" i="0" dirty="0">
                <a:solidFill>
                  <a:srgbClr val="313537"/>
                </a:solidFill>
                <a:effectLst/>
                <a:latin typeface="merriweather" panose="00000500000000000000" pitchFamily="2" charset="0"/>
              </a:rPr>
              <a:t>Under </a:t>
            </a:r>
            <a:r>
              <a:rPr lang="en-GB" b="1" i="0" dirty="0">
                <a:solidFill>
                  <a:srgbClr val="313537"/>
                </a:solidFill>
                <a:effectLst/>
                <a:latin typeface="var(--font-family-body)"/>
              </a:rPr>
              <a:t>s31A Senior Courts Act 1981 (which was introduced by the TCEA 2007)</a:t>
            </a:r>
            <a:r>
              <a:rPr lang="en-GB" b="0" i="0" dirty="0">
                <a:solidFill>
                  <a:srgbClr val="313537"/>
                </a:solidFill>
                <a:effectLst/>
                <a:latin typeface="merriweather" panose="00000500000000000000" pitchFamily="2" charset="0"/>
              </a:rPr>
              <a:t> certain judicial review claims can be transferred from the High Court to the Upper Tribunal. Cases can be transferred on a discretionary basis, or classes of cases can be transferred through Practice Direction </a:t>
            </a:r>
            <a:r>
              <a:rPr lang="en-GB" b="1" i="0" dirty="0">
                <a:solidFill>
                  <a:srgbClr val="313537"/>
                </a:solidFill>
                <a:effectLst/>
                <a:latin typeface="var(--font-family-body)"/>
              </a:rPr>
              <a:t>(see s18(6) TCEA 2007)</a:t>
            </a:r>
            <a:r>
              <a:rPr lang="en-GB" b="0" i="0" dirty="0">
                <a:solidFill>
                  <a:srgbClr val="313537"/>
                </a:solidFill>
                <a:effectLst/>
                <a:latin typeface="merriweather" panose="00000500000000000000" pitchFamily="2" charset="0"/>
              </a:rPr>
              <a:t>. At present, three classes of judicial review cases are heard in the Upper Tribunal:</a:t>
            </a:r>
            <a:br>
              <a:rPr lang="en-GB" b="0" i="0" dirty="0">
                <a:solidFill>
                  <a:srgbClr val="313537"/>
                </a:solidFill>
                <a:effectLst/>
                <a:latin typeface="merriweather" panose="00000500000000000000" pitchFamily="2" charset="0"/>
              </a:rPr>
            </a:br>
            <a:endParaRPr lang="en-GB" b="0" i="0" dirty="0">
              <a:solidFill>
                <a:srgbClr val="313537"/>
              </a:solidFill>
              <a:effectLst/>
              <a:latin typeface="merriweather" panose="00000500000000000000" pitchFamily="2" charset="0"/>
            </a:endParaRPr>
          </a:p>
          <a:p>
            <a:pPr algn="l" fontAlgn="base">
              <a:buFont typeface="Arial" panose="020B0604020202020204" pitchFamily="34" charset="0"/>
              <a:buChar char="•"/>
            </a:pPr>
            <a:r>
              <a:rPr lang="en-GB" b="0" i="0" dirty="0">
                <a:solidFill>
                  <a:srgbClr val="FFFFFF"/>
                </a:solidFill>
                <a:effectLst/>
                <a:latin typeface="inherit"/>
              </a:rPr>
              <a:t>1. </a:t>
            </a:r>
            <a:r>
              <a:rPr lang="en-GB" b="0" i="0" dirty="0">
                <a:solidFill>
                  <a:srgbClr val="313537"/>
                </a:solidFill>
                <a:effectLst/>
                <a:latin typeface="merriweather" panose="00000500000000000000" pitchFamily="2" charset="0"/>
              </a:rPr>
              <a:t>Challenges to the First Tier Tribunal (Criminal Injuries Compensation);</a:t>
            </a:r>
          </a:p>
          <a:p>
            <a:pPr algn="l" fontAlgn="base">
              <a:buFont typeface="Arial" panose="020B0604020202020204" pitchFamily="34" charset="0"/>
              <a:buChar char="•"/>
            </a:pPr>
            <a:r>
              <a:rPr lang="en-GB" b="0" i="0" dirty="0">
                <a:solidFill>
                  <a:srgbClr val="FFFFFF"/>
                </a:solidFill>
                <a:effectLst/>
                <a:latin typeface="inherit"/>
              </a:rPr>
              <a:t>2. </a:t>
            </a:r>
            <a:r>
              <a:rPr lang="en-GB" b="0" i="0" dirty="0">
                <a:solidFill>
                  <a:srgbClr val="313537"/>
                </a:solidFill>
                <a:effectLst/>
                <a:latin typeface="merriweather" panose="00000500000000000000" pitchFamily="2" charset="0"/>
              </a:rPr>
              <a:t>Challenges to unappealable decisions of the First Tier Tribunal; and</a:t>
            </a:r>
          </a:p>
          <a:p>
            <a:pPr algn="l" fontAlgn="base">
              <a:buFont typeface="Arial" panose="020B0604020202020204" pitchFamily="34" charset="0"/>
              <a:buChar char="•"/>
            </a:pPr>
            <a:r>
              <a:rPr lang="en-GB" b="0" i="0" dirty="0">
                <a:solidFill>
                  <a:srgbClr val="FFFFFF"/>
                </a:solidFill>
                <a:effectLst/>
                <a:latin typeface="inherit"/>
              </a:rPr>
              <a:t>3 </a:t>
            </a:r>
            <a:r>
              <a:rPr lang="en-GB" b="0" i="0" dirty="0">
                <a:solidFill>
                  <a:srgbClr val="313537"/>
                </a:solidFill>
                <a:effectLst/>
                <a:latin typeface="merriweather" panose="00000500000000000000" pitchFamily="2" charset="0"/>
              </a:rPr>
              <a:t>Certain classes of immigration and asylum claim.</a:t>
            </a:r>
          </a:p>
          <a:p>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25</a:t>
            </a:fld>
            <a:endParaRPr lang="en-GB"/>
          </a:p>
        </p:txBody>
      </p:sp>
    </p:spTree>
    <p:extLst>
      <p:ext uri="{BB962C8B-B14F-4D97-AF65-F5344CB8AC3E}">
        <p14:creationId xmlns:p14="http://schemas.microsoft.com/office/powerpoint/2010/main" val="11343552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https://www.youtube.com/watch?v=ttJOVJUkUxU</a:t>
            </a:r>
            <a:r>
              <a:rPr lang="en-US" dirty="0"/>
              <a:t> </a:t>
            </a:r>
          </a:p>
        </p:txBody>
      </p:sp>
      <p:sp>
        <p:nvSpPr>
          <p:cNvPr id="4" name="Slide Number Placeholder 3"/>
          <p:cNvSpPr>
            <a:spLocks noGrp="1"/>
          </p:cNvSpPr>
          <p:nvPr>
            <p:ph type="sldNum" sz="quarter" idx="5"/>
          </p:nvPr>
        </p:nvSpPr>
        <p:spPr/>
        <p:txBody>
          <a:bodyPr/>
          <a:lstStyle/>
          <a:p>
            <a:fld id="{74827D63-0C88-4798-88F6-638A38907967}" type="slidenum">
              <a:t>26</a:t>
            </a:fld>
            <a:endParaRPr lang="en-GB"/>
          </a:p>
        </p:txBody>
      </p:sp>
    </p:spTree>
    <p:extLst>
      <p:ext uri="{BB962C8B-B14F-4D97-AF65-F5344CB8AC3E}">
        <p14:creationId xmlns:p14="http://schemas.microsoft.com/office/powerpoint/2010/main" val="3076930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moodle.uwtsd.ac.uk/mod/</a:t>
            </a:r>
            <a:r>
              <a:rPr lang="en-GB" dirty="0" err="1">
                <a:hlinkClick r:id="rId3"/>
              </a:rPr>
              <a:t>scorm</a:t>
            </a:r>
            <a:r>
              <a:rPr lang="en-GB" dirty="0">
                <a:hlinkClick r:id="rId3"/>
              </a:rPr>
              <a:t>/</a:t>
            </a:r>
            <a:r>
              <a:rPr lang="en-GB" dirty="0" err="1">
                <a:hlinkClick r:id="rId3"/>
              </a:rPr>
              <a:t>player.php?a</a:t>
            </a:r>
            <a:r>
              <a:rPr lang="en-GB" dirty="0">
                <a:hlinkClick r:id="rId3"/>
              </a:rPr>
              <a:t>=6757&amp;currentorg=B0&amp;scoid=14521&amp;sesskey=Wpvqy79Ai8&amp;display=</a:t>
            </a:r>
            <a:r>
              <a:rPr lang="en-GB" dirty="0" err="1">
                <a:hlinkClick r:id="rId3"/>
              </a:rPr>
              <a:t>popup&amp;mode</a:t>
            </a:r>
            <a:r>
              <a:rPr lang="en-GB" dirty="0">
                <a:hlinkClick r:id="rId3"/>
              </a:rPr>
              <a:t>=normal</a:t>
            </a:r>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28</a:t>
            </a:fld>
            <a:endParaRPr lang="en-GB"/>
          </a:p>
        </p:txBody>
      </p:sp>
    </p:spTree>
    <p:extLst>
      <p:ext uri="{BB962C8B-B14F-4D97-AF65-F5344CB8AC3E}">
        <p14:creationId xmlns:p14="http://schemas.microsoft.com/office/powerpoint/2010/main" val="1222839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11/28/2024</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3669852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11/28/2024</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2091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11/28/2024</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03111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11/28/2024</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73382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11/28/2024</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9020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11/28/2024</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81224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11/28/2024</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44459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11/28/2024</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45807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11/28/2024</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657238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11/28/2024</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62819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11/28/2024</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940190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11/28/2024</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18360462"/>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7.svg"/><Relationship Id="rId7" Type="http://schemas.openxmlformats.org/officeDocument/2006/relationships/image" Target="../media/image13.sv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 Id="rId9" Type="http://schemas.openxmlformats.org/officeDocument/2006/relationships/image" Target="../media/image15.svg"/></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theguardian.com/environment/2020/dec/16/top-uk-court-overturns-block-on-heathrows-third-runwa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theguardian.com/uk-news/2020/feb/10/judicial-review-home-office-deportation-flight-jamaica" TargetMode="Externa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www.supremecourt.uk/cases/uksc-2019-0192.html" TargetMode="External"/><Relationship Id="rId7" Type="http://schemas.openxmlformats.org/officeDocument/2006/relationships/image" Target="../media/image5.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9.svg"/><Relationship Id="rId5" Type="http://schemas.openxmlformats.org/officeDocument/2006/relationships/image" Target="../media/image3.sv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svg"/></Relationships>
</file>

<file path=ppt/slides/_rels/slide10.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6.png"/><Relationship Id="rId7"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1.svg"/><Relationship Id="rId4" Type="http://schemas.openxmlformats.org/officeDocument/2006/relationships/image" Target="../media/image17.svg"/><Relationship Id="rId9" Type="http://schemas.openxmlformats.org/officeDocument/2006/relationships/image" Target="../media/image20.png"/></Relationships>
</file>

<file path=ppt/slides/_rels/slide1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1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www.theguardian.com/uk/2010/mar/03/james-bulger-case-venables-thompson" TargetMode="External"/><Relationship Id="rId7" Type="http://schemas.openxmlformats.org/officeDocument/2006/relationships/image" Target="../media/image5.sv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9.svg"/><Relationship Id="rId5" Type="http://schemas.openxmlformats.org/officeDocument/2006/relationships/image" Target="../media/image3.sv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supremecourt.uk/cases/uksc-2018-0133.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6.png"/><Relationship Id="rId7"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7.svg"/><Relationship Id="rId9"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6.png"/><Relationship Id="rId7"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7.svg"/><Relationship Id="rId9" Type="http://schemas.openxmlformats.org/officeDocument/2006/relationships/image" Target="../media/image14.png"/></Relationships>
</file>

<file path=ppt/slides/_rels/slide2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7.svg"/><Relationship Id="rId7"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hyperlink" Target="https://publiclawforeveryone.com/2020/08/03/the-judicial-review-review-i-the-reform-agenda-and-its-potential-scope/" TargetMode="External"/><Relationship Id="rId9" Type="http://schemas.openxmlformats.org/officeDocument/2006/relationships/image" Target="../media/image14.png"/></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ttJOVJUkUxU?feature=oembed" TargetMode="External"/><Relationship Id="rId4" Type="http://schemas.openxmlformats.org/officeDocument/2006/relationships/image" Target="../media/image22.jpeg"/></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svg"/><Relationship Id="rId7" Type="http://schemas.openxmlformats.org/officeDocument/2006/relationships/image" Target="../media/image3.svg"/><Relationship Id="rId2" Type="http://schemas.openxmlformats.org/officeDocument/2006/relationships/image" Target="../media/image8.png"/><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 Id="rId9"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3E0473-C315-42D8-A82A-A2FE49DC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D23A251-68F2-43E5-812B-4BBAE1AF5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4" name="Picture 3" descr="The colourful explosion of powder on a black background">
            <a:extLst>
              <a:ext uri="{FF2B5EF4-FFF2-40B4-BE49-F238E27FC236}">
                <a16:creationId xmlns:a16="http://schemas.microsoft.com/office/drawing/2014/main" id="{4180F885-29AB-9CF8-CB87-3DA6AB7F2C4C}"/>
              </a:ext>
            </a:extLst>
          </p:cNvPr>
          <p:cNvPicPr>
            <a:picLocks noChangeAspect="1"/>
          </p:cNvPicPr>
          <p:nvPr/>
        </p:nvPicPr>
        <p:blipFill rotWithShape="1">
          <a:blip r:embed="rId2">
            <a:alphaModFix amt="40000"/>
          </a:blip>
          <a:srcRect r="6" b="15589"/>
          <a:stretch/>
        </p:blipFill>
        <p:spPr>
          <a:xfrm>
            <a:off x="1525" y="10"/>
            <a:ext cx="12188951" cy="6857990"/>
          </a:xfrm>
          <a:prstGeom prst="rect">
            <a:avLst/>
          </a:prstGeom>
        </p:spPr>
      </p:pic>
      <p:grpSp>
        <p:nvGrpSpPr>
          <p:cNvPr id="13" name="decorative circle">
            <a:extLst>
              <a:ext uri="{FF2B5EF4-FFF2-40B4-BE49-F238E27FC236}">
                <a16:creationId xmlns:a16="http://schemas.microsoft.com/office/drawing/2014/main" id="{0350AF23-2606-421F-AB7B-23D9B48F3E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17B8593-D171-47B5-8D1A-E34E7B138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1FEF60D4-64F6-450F-B86D-383EEA1C8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97D4A7C-B520-46CB-9A94-711F53997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2B7B976F-E84B-4936-90D7-C8298A5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C91FFEC-59DF-4D22-A925-F51520769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8931E95-0847-47E4-8AEC-312312A032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3C094915-EF93-49A0-9B90-C44FB9B50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2562606" y="1122363"/>
            <a:ext cx="7063739" cy="2387600"/>
          </a:xfrm>
        </p:spPr>
        <p:txBody>
          <a:bodyPr>
            <a:normAutofit/>
          </a:bodyPr>
          <a:lstStyle/>
          <a:p>
            <a:r>
              <a:rPr lang="en-GB" sz="6600" b="1" i="1" u="sng" dirty="0">
                <a:solidFill>
                  <a:srgbClr val="FFFFFF"/>
                </a:solidFill>
              </a:rPr>
              <a:t>Judicial review</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6AD6D-7FC0-435B-AB5F-98DA2190C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B727F3-FF58-4343-ACEE-2174D59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6AE8E2C9-44DF-B019-9B7C-30F494695F05}"/>
              </a:ext>
            </a:extLst>
          </p:cNvPr>
          <p:cNvSpPr>
            <a:spLocks noGrp="1"/>
          </p:cNvSpPr>
          <p:nvPr>
            <p:ph type="title"/>
          </p:nvPr>
        </p:nvSpPr>
        <p:spPr>
          <a:xfrm>
            <a:off x="3327722" y="1640443"/>
            <a:ext cx="5782804" cy="719845"/>
          </a:xfrm>
        </p:spPr>
        <p:txBody>
          <a:bodyPr anchor="b">
            <a:noAutofit/>
          </a:bodyPr>
          <a:lstStyle/>
          <a:p>
            <a:pPr algn="ctr"/>
            <a:r>
              <a:rPr lang="en-GB" sz="7200" b="1" i="1" u="sng" dirty="0"/>
              <a:t>Content </a:t>
            </a:r>
            <a:endParaRPr lang="en-US" sz="7200" dirty="0"/>
          </a:p>
        </p:txBody>
      </p:sp>
      <p:sp>
        <p:nvSpPr>
          <p:cNvPr id="3" name="Content Placeholder 2">
            <a:extLst>
              <a:ext uri="{FF2B5EF4-FFF2-40B4-BE49-F238E27FC236}">
                <a16:creationId xmlns:a16="http://schemas.microsoft.com/office/drawing/2014/main" id="{6A76ED67-BEC4-8FDD-9DB1-5BE29046696B}"/>
              </a:ext>
            </a:extLst>
          </p:cNvPr>
          <p:cNvSpPr>
            <a:spLocks noGrp="1"/>
          </p:cNvSpPr>
          <p:nvPr>
            <p:ph idx="1"/>
          </p:nvPr>
        </p:nvSpPr>
        <p:spPr>
          <a:xfrm>
            <a:off x="3327722" y="2369344"/>
            <a:ext cx="5782804" cy="2333562"/>
          </a:xfrm>
        </p:spPr>
        <p:txBody>
          <a:bodyPr vert="horz" lIns="91440" tIns="45720" rIns="91440" bIns="45720" rtlCol="0" anchor="t">
            <a:noAutofit/>
          </a:bodyPr>
          <a:lstStyle/>
          <a:p>
            <a:pPr algn="ctr"/>
            <a:r>
              <a:rPr lang="en-GB" dirty="0">
                <a:cs typeface="Calibri"/>
              </a:rPr>
              <a:t>Aims and Learning Objectives. </a:t>
            </a:r>
          </a:p>
          <a:p>
            <a:pPr algn="ctr">
              <a:buClr>
                <a:srgbClr val="776443"/>
              </a:buClr>
            </a:pPr>
            <a:endParaRPr lang="en-GB" dirty="0">
              <a:cs typeface="Calibri"/>
            </a:endParaRPr>
          </a:p>
          <a:p>
            <a:pPr algn="ctr">
              <a:buClr>
                <a:srgbClr val="776443"/>
              </a:buClr>
            </a:pPr>
            <a:r>
              <a:rPr lang="en-GB" dirty="0">
                <a:cs typeface="Calibri"/>
              </a:rPr>
              <a:t>Judicial review. </a:t>
            </a:r>
          </a:p>
          <a:p>
            <a:pPr algn="ctr">
              <a:buClr>
                <a:srgbClr val="776443"/>
              </a:buClr>
            </a:pPr>
            <a:endParaRPr lang="en-GB" dirty="0">
              <a:cs typeface="Calibri"/>
            </a:endParaRPr>
          </a:p>
          <a:p>
            <a:pPr algn="ctr">
              <a:buClr>
                <a:srgbClr val="776443"/>
              </a:buClr>
            </a:pPr>
            <a:r>
              <a:rPr lang="en-GB" dirty="0">
                <a:cs typeface="Calibri"/>
              </a:rPr>
              <a:t>Activities. </a:t>
            </a:r>
          </a:p>
          <a:p>
            <a:pPr algn="ctr">
              <a:buClr>
                <a:srgbClr val="776443"/>
              </a:buClr>
            </a:pPr>
            <a:endParaRPr lang="en-GB" dirty="0">
              <a:cs typeface="Calibri"/>
            </a:endParaRPr>
          </a:p>
          <a:p>
            <a:pPr algn="ctr">
              <a:buClr>
                <a:srgbClr val="776443"/>
              </a:buClr>
            </a:pPr>
            <a:r>
              <a:rPr lang="en-GB" dirty="0">
                <a:cs typeface="Calibri"/>
              </a:rPr>
              <a:t>Summary. </a:t>
            </a:r>
          </a:p>
          <a:p>
            <a:pPr algn="ctr">
              <a:buClr>
                <a:srgbClr val="776443"/>
              </a:buClr>
            </a:pPr>
            <a:endParaRPr lang="en-GB" dirty="0">
              <a:cs typeface="Calibri"/>
            </a:endParaRPr>
          </a:p>
          <a:p>
            <a:pPr algn="ctr">
              <a:buClr>
                <a:srgbClr val="776443"/>
              </a:buClr>
            </a:pPr>
            <a:r>
              <a:rPr lang="en-GB" dirty="0">
                <a:cs typeface="Calibri"/>
              </a:rPr>
              <a:t>Thank you, any questions?</a:t>
            </a:r>
          </a:p>
        </p:txBody>
      </p:sp>
      <p:grpSp>
        <p:nvGrpSpPr>
          <p:cNvPr id="12" name="Decorative Circles">
            <a:extLst>
              <a:ext uri="{FF2B5EF4-FFF2-40B4-BE49-F238E27FC236}">
                <a16:creationId xmlns:a16="http://schemas.microsoft.com/office/drawing/2014/main" id="{4DB68B21-F855-4148-AD7C-795E902A7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13" name="Oval 12">
              <a:extLst>
                <a:ext uri="{FF2B5EF4-FFF2-40B4-BE49-F238E27FC236}">
                  <a16:creationId xmlns:a16="http://schemas.microsoft.com/office/drawing/2014/main" id="{A8FE8A9D-61A5-4729-A73B-267B9BE58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E3399E0-5F4E-4D62-8091-A0AA8DAA7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1781BEF-3C20-4A56-889B-BB417F6A3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F0DD55-BEC3-46E7-84ED-00CB94AC0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FFEF100-17D7-4C78-A7C3-B6C8B72E8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294263B-2870-4828-96FD-00C2A3628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8A94EBD-B5CB-4D31-A42E-E68B0D25B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Oval 2">
            <a:extLst>
              <a:ext uri="{FF2B5EF4-FFF2-40B4-BE49-F238E27FC236}">
                <a16:creationId xmlns:a16="http://schemas.microsoft.com/office/drawing/2014/main" id="{5F7F20D7-57B2-4CF8-AF7D-90D6A5E1F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a:extLst>
              <a:ext uri="{FF2B5EF4-FFF2-40B4-BE49-F238E27FC236}">
                <a16:creationId xmlns:a16="http://schemas.microsoft.com/office/drawing/2014/main" id="{05AC83E9-3498-4F8F-84F8-2E22FE72E3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6399" y="319698"/>
            <a:ext cx="2037600" cy="2037600"/>
          </a:xfrm>
          <a:prstGeom prst="rect">
            <a:avLst/>
          </a:prstGeom>
        </p:spPr>
      </p:pic>
      <p:sp>
        <p:nvSpPr>
          <p:cNvPr id="25" name="Oval 1">
            <a:extLst>
              <a:ext uri="{FF2B5EF4-FFF2-40B4-BE49-F238E27FC236}">
                <a16:creationId xmlns:a16="http://schemas.microsoft.com/office/drawing/2014/main" id="{6832CB48-19E2-438E-B5D1-126B6228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548560FE-8DD7-4FBB-A597-9902F385AA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631" t="30907" r="23362" b="17441"/>
          <a:stretch/>
        </p:blipFill>
        <p:spPr>
          <a:xfrm>
            <a:off x="9573575" y="-4327"/>
            <a:ext cx="2668147" cy="2375897"/>
          </a:xfrm>
          <a:prstGeom prst="rect">
            <a:avLst/>
          </a:prstGeom>
        </p:spPr>
      </p:pic>
      <p:sp>
        <p:nvSpPr>
          <p:cNvPr id="29" name="Oval 3">
            <a:extLst>
              <a:ext uri="{FF2B5EF4-FFF2-40B4-BE49-F238E27FC236}">
                <a16:creationId xmlns:a16="http://schemas.microsoft.com/office/drawing/2014/main" id="{F4B85B88-409F-4670-A4FF-5C58623B7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a:extLst>
              <a:ext uri="{FF2B5EF4-FFF2-40B4-BE49-F238E27FC236}">
                <a16:creationId xmlns:a16="http://schemas.microsoft.com/office/drawing/2014/main" id="{66265FF8-949A-452A-882B-BDD3320900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45737" t="12146" r="12288" b="12942"/>
          <a:stretch/>
        </p:blipFill>
        <p:spPr>
          <a:xfrm>
            <a:off x="0" y="3409035"/>
            <a:ext cx="1633210" cy="2914772"/>
          </a:xfrm>
          <a:prstGeom prst="rect">
            <a:avLst/>
          </a:prstGeom>
        </p:spPr>
      </p:pic>
      <p:sp>
        <p:nvSpPr>
          <p:cNvPr id="33" name="Oval 4">
            <a:extLst>
              <a:ext uri="{FF2B5EF4-FFF2-40B4-BE49-F238E27FC236}">
                <a16:creationId xmlns:a16="http://schemas.microsoft.com/office/drawing/2014/main" id="{52B7F1A1-8894-44DC-8FCC-6CE9F127A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2"/>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35" name="Graphic 34">
            <a:extLst>
              <a:ext uri="{FF2B5EF4-FFF2-40B4-BE49-F238E27FC236}">
                <a16:creationId xmlns:a16="http://schemas.microsoft.com/office/drawing/2014/main" id="{6FEF5495-925E-4DBE-A677-EF910F8266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1935" t="10861" r="33955" b="27347"/>
          <a:stretch/>
        </p:blipFill>
        <p:spPr>
          <a:xfrm>
            <a:off x="9972468" y="4341999"/>
            <a:ext cx="2239201" cy="2525322"/>
          </a:xfrm>
          <a:prstGeom prst="rect">
            <a:avLst/>
          </a:prstGeom>
        </p:spPr>
      </p:pic>
    </p:spTree>
    <p:extLst>
      <p:ext uri="{BB962C8B-B14F-4D97-AF65-F5344CB8AC3E}">
        <p14:creationId xmlns:p14="http://schemas.microsoft.com/office/powerpoint/2010/main" val="1991878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7">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9">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B6F12D1D-61CD-3AD9-9E74-39A6D9AB7195}"/>
              </a:ext>
            </a:extLst>
          </p:cNvPr>
          <p:cNvSpPr>
            <a:spLocks noGrp="1"/>
          </p:cNvSpPr>
          <p:nvPr>
            <p:ph type="title"/>
          </p:nvPr>
        </p:nvSpPr>
        <p:spPr>
          <a:xfrm>
            <a:off x="806177" y="671139"/>
            <a:ext cx="4606280" cy="1374990"/>
          </a:xfrm>
        </p:spPr>
        <p:txBody>
          <a:bodyPr anchor="b">
            <a:normAutofit/>
          </a:bodyPr>
          <a:lstStyle/>
          <a:p>
            <a:pPr algn="ctr"/>
            <a:r>
              <a:rPr lang="en-GB" sz="4400" b="1" i="1" u="sng" dirty="0"/>
              <a:t>Questions from last week</a:t>
            </a:r>
            <a:endParaRPr lang="en-US" sz="4400" dirty="0"/>
          </a:p>
        </p:txBody>
      </p:sp>
      <p:grpSp>
        <p:nvGrpSpPr>
          <p:cNvPr id="38" name="Decorative Circles">
            <a:extLst>
              <a:ext uri="{FF2B5EF4-FFF2-40B4-BE49-F238E27FC236}">
                <a16:creationId xmlns:a16="http://schemas.microsoft.com/office/drawing/2014/main" id="{987F35D3-4471-41A7-9706-FE24A93453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60448" y="277783"/>
            <a:ext cx="3859883" cy="6048877"/>
            <a:chOff x="7760448" y="277783"/>
            <a:chExt cx="3859883" cy="6048877"/>
          </a:xfrm>
        </p:grpSpPr>
        <p:sp>
          <p:nvSpPr>
            <p:cNvPr id="13" name="Oval 12">
              <a:extLst>
                <a:ext uri="{FF2B5EF4-FFF2-40B4-BE49-F238E27FC236}">
                  <a16:creationId xmlns:a16="http://schemas.microsoft.com/office/drawing/2014/main" id="{7D388CE1-C5A2-4719-9689-CDBC33B37C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36682" y="107340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76F4ACB-2D01-4C68-8B84-4EFF49D5A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974097"/>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0CA55FCD-AF44-4603-98C6-2AAA74B50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D8A24814-648E-46DA-B003-98BC21E52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60BD970-FCDF-4C08-ADD4-C4AE0040F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0653" y="277783"/>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14D64AF-533C-447C-ABD3-50BD69C01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8623" y="524416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18">
              <a:extLst>
                <a:ext uri="{FF2B5EF4-FFF2-40B4-BE49-F238E27FC236}">
                  <a16:creationId xmlns:a16="http://schemas.microsoft.com/office/drawing/2014/main" id="{AA555E89-5852-4BE8-A48A-77541F36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10527" y="602088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F392F8B-1F1F-4E40-8362-8736DA375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0819"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Oval 4">
            <a:extLst>
              <a:ext uri="{FF2B5EF4-FFF2-40B4-BE49-F238E27FC236}">
                <a16:creationId xmlns:a16="http://schemas.microsoft.com/office/drawing/2014/main" id="{3918A720-944F-41E3-B3E0-183B184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2906784"/>
            <a:ext cx="1915316" cy="1915316"/>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3">
            <a:extLst>
              <a:ext uri="{FF2B5EF4-FFF2-40B4-BE49-F238E27FC236}">
                <a16:creationId xmlns:a16="http://schemas.microsoft.com/office/drawing/2014/main" id="{E691010F-6249-4E82-9411-B0118E152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364" y="1363277"/>
            <a:ext cx="3298724" cy="3298724"/>
          </a:xfrm>
          <a:prstGeom prst="ellipse">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
            <a:extLst>
              <a:ext uri="{FF2B5EF4-FFF2-40B4-BE49-F238E27FC236}">
                <a16:creationId xmlns:a16="http://schemas.microsoft.com/office/drawing/2014/main" id="{604A840F-2944-47B5-9906-C9335E3295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5769" y="0"/>
            <a:ext cx="2166102" cy="1901189"/>
          </a:xfrm>
          <a:custGeom>
            <a:avLst/>
            <a:gdLst>
              <a:gd name="connsiteX0" fmla="*/ 374769 w 2166102"/>
              <a:gd name="connsiteY0" fmla="*/ 0 h 1901189"/>
              <a:gd name="connsiteX1" fmla="*/ 1791334 w 2166102"/>
              <a:gd name="connsiteY1" fmla="*/ 0 h 1901189"/>
              <a:gd name="connsiteX2" fmla="*/ 1848884 w 2166102"/>
              <a:gd name="connsiteY2" fmla="*/ 52305 h 1901189"/>
              <a:gd name="connsiteX3" fmla="*/ 2166102 w 2166102"/>
              <a:gd name="connsiteY3" fmla="*/ 818138 h 1901189"/>
              <a:gd name="connsiteX4" fmla="*/ 1083051 w 2166102"/>
              <a:gd name="connsiteY4" fmla="*/ 1901189 h 1901189"/>
              <a:gd name="connsiteX5" fmla="*/ 0 w 2166102"/>
              <a:gd name="connsiteY5" fmla="*/ 818138 h 1901189"/>
              <a:gd name="connsiteX6" fmla="*/ 317218 w 2166102"/>
              <a:gd name="connsiteY6" fmla="*/ 52305 h 19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6102" h="1901189">
                <a:moveTo>
                  <a:pt x="374769" y="0"/>
                </a:moveTo>
                <a:lnTo>
                  <a:pt x="1791334" y="0"/>
                </a:lnTo>
                <a:lnTo>
                  <a:pt x="1848884" y="52305"/>
                </a:lnTo>
                <a:cubicBezTo>
                  <a:pt x="2044877" y="248299"/>
                  <a:pt x="2166102" y="519062"/>
                  <a:pt x="2166102" y="818138"/>
                </a:cubicBezTo>
                <a:cubicBezTo>
                  <a:pt x="2166102" y="1416291"/>
                  <a:pt x="1681204" y="1901189"/>
                  <a:pt x="1083051" y="1901189"/>
                </a:cubicBezTo>
                <a:cubicBezTo>
                  <a:pt x="484898" y="1901189"/>
                  <a:pt x="0" y="1416291"/>
                  <a:pt x="0" y="818138"/>
                </a:cubicBezTo>
                <a:cubicBezTo>
                  <a:pt x="0" y="519062"/>
                  <a:pt x="121225" y="248299"/>
                  <a:pt x="317218" y="5230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F35F5B7A-BE16-4DC5-B01E-41D964779BD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prstClr val="black"/>
              <a:schemeClr val="accent3">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4001" t="21209" r="12288" b="12942"/>
          <a:stretch/>
        </p:blipFill>
        <p:spPr>
          <a:xfrm>
            <a:off x="6603378" y="-8573"/>
            <a:ext cx="2090530" cy="1867581"/>
          </a:xfrm>
          <a:prstGeom prst="rect">
            <a:avLst/>
          </a:prstGeom>
        </p:spPr>
      </p:pic>
      <p:sp>
        <p:nvSpPr>
          <p:cNvPr id="3" name="Content Placeholder 2">
            <a:extLst>
              <a:ext uri="{FF2B5EF4-FFF2-40B4-BE49-F238E27FC236}">
                <a16:creationId xmlns:a16="http://schemas.microsoft.com/office/drawing/2014/main" id="{0355E4A0-190F-2B64-ACA3-A61B75D6481D}"/>
              </a:ext>
            </a:extLst>
          </p:cNvPr>
          <p:cNvSpPr>
            <a:spLocks noGrp="1"/>
          </p:cNvSpPr>
          <p:nvPr>
            <p:ph idx="1"/>
          </p:nvPr>
        </p:nvSpPr>
        <p:spPr>
          <a:xfrm>
            <a:off x="777240" y="2194367"/>
            <a:ext cx="4606280" cy="3982595"/>
          </a:xfrm>
        </p:spPr>
        <p:txBody>
          <a:bodyPr vert="horz" lIns="91440" tIns="45720" rIns="91440" bIns="45720" rtlCol="0" anchor="t">
            <a:normAutofit lnSpcReduction="10000"/>
          </a:bodyPr>
          <a:lstStyle/>
          <a:p>
            <a:pPr>
              <a:lnSpc>
                <a:spcPct val="200000"/>
              </a:lnSpc>
            </a:pPr>
            <a:r>
              <a:rPr lang="en-GB" sz="1500" dirty="0">
                <a:cs typeface="Calibri"/>
              </a:rPr>
              <a:t>There has been a case relating to Euthanasia, where the individual went with someone to Switzerland with another individual and upon return to the Uk they were arrested. </a:t>
            </a:r>
            <a:endParaRPr lang="en-US" dirty="0"/>
          </a:p>
          <a:p>
            <a:pPr>
              <a:lnSpc>
                <a:spcPct val="200000"/>
              </a:lnSpc>
              <a:buClr>
                <a:srgbClr val="776443"/>
              </a:buClr>
            </a:pPr>
            <a:r>
              <a:rPr lang="en-GB" sz="1500" dirty="0">
                <a:cs typeface="Calibri"/>
              </a:rPr>
              <a:t>Whilst there is law, it is unlikely that they will be prosecuted. </a:t>
            </a:r>
          </a:p>
          <a:p>
            <a:pPr>
              <a:lnSpc>
                <a:spcPct val="200000"/>
              </a:lnSpc>
              <a:buClr>
                <a:srgbClr val="776443"/>
              </a:buClr>
            </a:pPr>
            <a:r>
              <a:rPr lang="en-GB" sz="1500" dirty="0">
                <a:cs typeface="Calibri"/>
              </a:rPr>
              <a:t>Most cases fail because of lack of evidence or because it is not in the public's interest to prosecute. </a:t>
            </a:r>
          </a:p>
          <a:p>
            <a:pPr>
              <a:buClr>
                <a:srgbClr val="776443"/>
              </a:buClr>
            </a:pPr>
            <a:endParaRPr lang="en-GB" sz="1500">
              <a:cs typeface="Calibri"/>
            </a:endParaRPr>
          </a:p>
          <a:p>
            <a:pPr>
              <a:buClr>
                <a:srgbClr val="776443"/>
              </a:buClr>
            </a:pPr>
            <a:endParaRPr lang="en-GB" sz="1500">
              <a:cs typeface="Calibri"/>
            </a:endParaRPr>
          </a:p>
          <a:p>
            <a:pPr>
              <a:buClr>
                <a:srgbClr val="776443"/>
              </a:buClr>
            </a:pPr>
            <a:endParaRPr lang="en-GB" sz="1500">
              <a:cs typeface="Calibri"/>
            </a:endParaRPr>
          </a:p>
          <a:p>
            <a:pPr>
              <a:buClr>
                <a:srgbClr val="776443"/>
              </a:buClr>
            </a:pPr>
            <a:endParaRPr lang="en-GB" sz="1500">
              <a:cs typeface="Calibri"/>
            </a:endParaRPr>
          </a:p>
        </p:txBody>
      </p:sp>
      <p:pic>
        <p:nvPicPr>
          <p:cNvPr id="30" name="Graphic 29">
            <a:extLst>
              <a:ext uri="{FF2B5EF4-FFF2-40B4-BE49-F238E27FC236}">
                <a16:creationId xmlns:a16="http://schemas.microsoft.com/office/drawing/2014/main" id="{18253A4A-D431-4AB3-85C3-DC6204FCB7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73284" y="2920492"/>
            <a:ext cx="1915316" cy="1915316"/>
          </a:xfrm>
          <a:prstGeom prst="rect">
            <a:avLst/>
          </a:prstGeom>
        </p:spPr>
      </p:pic>
      <p:pic>
        <p:nvPicPr>
          <p:cNvPr id="32" name="Graphic 31">
            <a:extLst>
              <a:ext uri="{FF2B5EF4-FFF2-40B4-BE49-F238E27FC236}">
                <a16:creationId xmlns:a16="http://schemas.microsoft.com/office/drawing/2014/main" id="{46841B41-100E-44BE-8CE5-51BAA7D38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172356" y="1357742"/>
            <a:ext cx="3298724" cy="3291813"/>
          </a:xfrm>
          <a:prstGeom prst="rect">
            <a:avLst/>
          </a:prstGeom>
        </p:spPr>
      </p:pic>
      <p:sp>
        <p:nvSpPr>
          <p:cNvPr id="34" name="Oval 1">
            <a:extLst>
              <a:ext uri="{FF2B5EF4-FFF2-40B4-BE49-F238E27FC236}">
                <a16:creationId xmlns:a16="http://schemas.microsoft.com/office/drawing/2014/main" id="{A15A0716-074C-4881-B6EE-78FE255F6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112" y="4778899"/>
            <a:ext cx="2115556" cy="2079100"/>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pic>
        <p:nvPicPr>
          <p:cNvPr id="36" name="Graphic 35">
            <a:extLst>
              <a:ext uri="{FF2B5EF4-FFF2-40B4-BE49-F238E27FC236}">
                <a16:creationId xmlns:a16="http://schemas.microsoft.com/office/drawing/2014/main" id="{EC008E31-0ECB-4307-9C43-952328F7E1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315517" y="4976322"/>
            <a:ext cx="1876143" cy="1876143"/>
          </a:xfrm>
          <a:prstGeom prst="rect">
            <a:avLst/>
          </a:prstGeom>
        </p:spPr>
      </p:pic>
    </p:spTree>
    <p:extLst>
      <p:ext uri="{BB962C8B-B14F-4D97-AF65-F5344CB8AC3E}">
        <p14:creationId xmlns:p14="http://schemas.microsoft.com/office/powerpoint/2010/main" val="975313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6AD6D-7FC0-435B-AB5F-98DA2190C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B727F3-FF58-4343-ACEE-2174D59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7B22023C-C4F4-FC6F-8A5E-AC83C763BF65}"/>
              </a:ext>
            </a:extLst>
          </p:cNvPr>
          <p:cNvSpPr>
            <a:spLocks noGrp="1"/>
          </p:cNvSpPr>
          <p:nvPr>
            <p:ph type="title"/>
          </p:nvPr>
        </p:nvSpPr>
        <p:spPr>
          <a:xfrm>
            <a:off x="3327722" y="777240"/>
            <a:ext cx="5782804" cy="2493876"/>
          </a:xfrm>
        </p:spPr>
        <p:txBody>
          <a:bodyPr anchor="b">
            <a:normAutofit/>
          </a:bodyPr>
          <a:lstStyle/>
          <a:p>
            <a:pPr algn="ctr"/>
            <a:r>
              <a:rPr lang="en-GB" sz="4400" b="1" i="1" u="sng"/>
              <a:t>Aims and Learning Objectives</a:t>
            </a:r>
            <a:endParaRPr lang="en-US" sz="4400"/>
          </a:p>
        </p:txBody>
      </p:sp>
      <p:sp>
        <p:nvSpPr>
          <p:cNvPr id="3" name="Content Placeholder 2">
            <a:extLst>
              <a:ext uri="{FF2B5EF4-FFF2-40B4-BE49-F238E27FC236}">
                <a16:creationId xmlns:a16="http://schemas.microsoft.com/office/drawing/2014/main" id="{C366CBCA-0257-C59A-3D16-7EFE03F49C15}"/>
              </a:ext>
            </a:extLst>
          </p:cNvPr>
          <p:cNvSpPr>
            <a:spLocks noGrp="1"/>
          </p:cNvSpPr>
          <p:nvPr>
            <p:ph idx="1"/>
          </p:nvPr>
        </p:nvSpPr>
        <p:spPr>
          <a:xfrm>
            <a:off x="3327722" y="3429000"/>
            <a:ext cx="5782804" cy="2333562"/>
          </a:xfrm>
        </p:spPr>
        <p:txBody>
          <a:bodyPr vert="horz" lIns="91440" tIns="45720" rIns="91440" bIns="45720" rtlCol="0" anchor="t">
            <a:normAutofit/>
          </a:bodyPr>
          <a:lstStyle/>
          <a:p>
            <a:pPr algn="ctr"/>
            <a:r>
              <a:rPr lang="en-GB" sz="1800">
                <a:cs typeface="Calibri"/>
              </a:rPr>
              <a:t>The aim of today's lesson is to recap the digital content and consider judicial review. </a:t>
            </a:r>
          </a:p>
          <a:p>
            <a:pPr algn="ctr">
              <a:buClr>
                <a:srgbClr val="776443"/>
              </a:buClr>
            </a:pPr>
            <a:endParaRPr lang="en-GB" sz="1800">
              <a:cs typeface="Calibri"/>
            </a:endParaRPr>
          </a:p>
          <a:p>
            <a:pPr algn="ctr">
              <a:buClr>
                <a:srgbClr val="776443"/>
              </a:buClr>
            </a:pPr>
            <a:endParaRPr lang="en-GB" sz="1800">
              <a:cs typeface="Calibri"/>
            </a:endParaRPr>
          </a:p>
          <a:p>
            <a:pPr algn="ctr">
              <a:buClr>
                <a:srgbClr val="776443"/>
              </a:buClr>
            </a:pPr>
            <a:r>
              <a:rPr lang="en-GB" sz="1800">
                <a:cs typeface="Calibri"/>
              </a:rPr>
              <a:t>By the end of today's session students should be able to understand judicial review. </a:t>
            </a:r>
          </a:p>
        </p:txBody>
      </p:sp>
      <p:grpSp>
        <p:nvGrpSpPr>
          <p:cNvPr id="12" name="Decorative Circles">
            <a:extLst>
              <a:ext uri="{FF2B5EF4-FFF2-40B4-BE49-F238E27FC236}">
                <a16:creationId xmlns:a16="http://schemas.microsoft.com/office/drawing/2014/main" id="{4DB68B21-F855-4148-AD7C-795E902A7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13" name="Oval 12">
              <a:extLst>
                <a:ext uri="{FF2B5EF4-FFF2-40B4-BE49-F238E27FC236}">
                  <a16:creationId xmlns:a16="http://schemas.microsoft.com/office/drawing/2014/main" id="{A8FE8A9D-61A5-4729-A73B-267B9BE58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E3399E0-5F4E-4D62-8091-A0AA8DAA7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1781BEF-3C20-4A56-889B-BB417F6A3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F0DD55-BEC3-46E7-84ED-00CB94AC0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FFEF100-17D7-4C78-A7C3-B6C8B72E8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294263B-2870-4828-96FD-00C2A3628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8A94EBD-B5CB-4D31-A42E-E68B0D25B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Oval 2">
            <a:extLst>
              <a:ext uri="{FF2B5EF4-FFF2-40B4-BE49-F238E27FC236}">
                <a16:creationId xmlns:a16="http://schemas.microsoft.com/office/drawing/2014/main" id="{5F7F20D7-57B2-4CF8-AF7D-90D6A5E1F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a:extLst>
              <a:ext uri="{FF2B5EF4-FFF2-40B4-BE49-F238E27FC236}">
                <a16:creationId xmlns:a16="http://schemas.microsoft.com/office/drawing/2014/main" id="{05AC83E9-3498-4F8F-84F8-2E22FE72E3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6399" y="319698"/>
            <a:ext cx="2037600" cy="2037600"/>
          </a:xfrm>
          <a:prstGeom prst="rect">
            <a:avLst/>
          </a:prstGeom>
        </p:spPr>
      </p:pic>
      <p:sp>
        <p:nvSpPr>
          <p:cNvPr id="25" name="Oval 1">
            <a:extLst>
              <a:ext uri="{FF2B5EF4-FFF2-40B4-BE49-F238E27FC236}">
                <a16:creationId xmlns:a16="http://schemas.microsoft.com/office/drawing/2014/main" id="{6832CB48-19E2-438E-B5D1-126B6228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548560FE-8DD7-4FBB-A597-9902F385AA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631" t="30907" r="23362" b="17441"/>
          <a:stretch/>
        </p:blipFill>
        <p:spPr>
          <a:xfrm>
            <a:off x="9573575" y="-4327"/>
            <a:ext cx="2668147" cy="2375897"/>
          </a:xfrm>
          <a:prstGeom prst="rect">
            <a:avLst/>
          </a:prstGeom>
        </p:spPr>
      </p:pic>
      <p:sp>
        <p:nvSpPr>
          <p:cNvPr id="29" name="Oval 3">
            <a:extLst>
              <a:ext uri="{FF2B5EF4-FFF2-40B4-BE49-F238E27FC236}">
                <a16:creationId xmlns:a16="http://schemas.microsoft.com/office/drawing/2014/main" id="{F4B85B88-409F-4670-A4FF-5C58623B7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a:extLst>
              <a:ext uri="{FF2B5EF4-FFF2-40B4-BE49-F238E27FC236}">
                <a16:creationId xmlns:a16="http://schemas.microsoft.com/office/drawing/2014/main" id="{66265FF8-949A-452A-882B-BDD3320900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45737" t="12146" r="12288" b="12942"/>
          <a:stretch/>
        </p:blipFill>
        <p:spPr>
          <a:xfrm>
            <a:off x="0" y="3409035"/>
            <a:ext cx="1633210" cy="2914772"/>
          </a:xfrm>
          <a:prstGeom prst="rect">
            <a:avLst/>
          </a:prstGeom>
        </p:spPr>
      </p:pic>
      <p:sp>
        <p:nvSpPr>
          <p:cNvPr id="33" name="Oval 4">
            <a:extLst>
              <a:ext uri="{FF2B5EF4-FFF2-40B4-BE49-F238E27FC236}">
                <a16:creationId xmlns:a16="http://schemas.microsoft.com/office/drawing/2014/main" id="{52B7F1A1-8894-44DC-8FCC-6CE9F127A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2"/>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35" name="Graphic 34">
            <a:extLst>
              <a:ext uri="{FF2B5EF4-FFF2-40B4-BE49-F238E27FC236}">
                <a16:creationId xmlns:a16="http://schemas.microsoft.com/office/drawing/2014/main" id="{6FEF5495-925E-4DBE-A677-EF910F8266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1935" t="10861" r="33955" b="27347"/>
          <a:stretch/>
        </p:blipFill>
        <p:spPr>
          <a:xfrm>
            <a:off x="9972468" y="4341999"/>
            <a:ext cx="2239201" cy="2525322"/>
          </a:xfrm>
          <a:prstGeom prst="rect">
            <a:avLst/>
          </a:prstGeom>
        </p:spPr>
      </p:pic>
    </p:spTree>
    <p:extLst>
      <p:ext uri="{BB962C8B-B14F-4D97-AF65-F5344CB8AC3E}">
        <p14:creationId xmlns:p14="http://schemas.microsoft.com/office/powerpoint/2010/main" val="3377688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3"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9981663-516C-90E4-8BFA-D48C555E40C4}"/>
              </a:ext>
            </a:extLst>
          </p:cNvPr>
          <p:cNvSpPr>
            <a:spLocks noGrp="1"/>
          </p:cNvSpPr>
          <p:nvPr>
            <p:ph type="title"/>
          </p:nvPr>
        </p:nvSpPr>
        <p:spPr>
          <a:xfrm>
            <a:off x="770878" y="952023"/>
            <a:ext cx="10773422" cy="1797530"/>
          </a:xfrm>
        </p:spPr>
        <p:txBody>
          <a:bodyPr anchor="t">
            <a:normAutofit/>
          </a:bodyPr>
          <a:lstStyle/>
          <a:p>
            <a:pPr algn="ctr"/>
            <a:r>
              <a:rPr lang="en-GB" b="1" i="1" u="sng" dirty="0"/>
              <a:t>What is Judicial review?</a:t>
            </a:r>
            <a:endParaRPr lang="en-US" sz="4400"/>
          </a:p>
        </p:txBody>
      </p:sp>
      <p:graphicFrame>
        <p:nvGraphicFramePr>
          <p:cNvPr id="5" name="Content Placeholder 2">
            <a:extLst>
              <a:ext uri="{FF2B5EF4-FFF2-40B4-BE49-F238E27FC236}">
                <a16:creationId xmlns:a16="http://schemas.microsoft.com/office/drawing/2014/main" id="{021D2329-8601-AEB0-32E0-369026EA600B}"/>
              </a:ext>
            </a:extLst>
          </p:cNvPr>
          <p:cNvGraphicFramePr>
            <a:graphicFrameLocks noGrp="1"/>
          </p:cNvGraphicFramePr>
          <p:nvPr>
            <p:ph idx="1"/>
            <p:extLst>
              <p:ext uri="{D42A27DB-BD31-4B8C-83A1-F6EECF244321}">
                <p14:modId xmlns:p14="http://schemas.microsoft.com/office/powerpoint/2010/main" val="1728848772"/>
              </p:ext>
            </p:extLst>
          </p:nvPr>
        </p:nvGraphicFramePr>
        <p:xfrm>
          <a:off x="831453" y="2207419"/>
          <a:ext cx="10658475" cy="3290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1215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D34D3-654F-B83C-E985-A2909084972C}"/>
              </a:ext>
            </a:extLst>
          </p:cNvPr>
          <p:cNvSpPr>
            <a:spLocks noGrp="1"/>
          </p:cNvSpPr>
          <p:nvPr>
            <p:ph type="title"/>
          </p:nvPr>
        </p:nvSpPr>
        <p:spPr/>
        <p:txBody>
          <a:bodyPr>
            <a:normAutofit/>
          </a:bodyPr>
          <a:lstStyle/>
          <a:p>
            <a:pPr algn="ctr"/>
            <a:r>
              <a:rPr lang="en-GB" sz="6600" b="1" i="1" u="sng" dirty="0"/>
              <a:t>Activity </a:t>
            </a:r>
            <a:endParaRPr lang="en-US"/>
          </a:p>
        </p:txBody>
      </p:sp>
      <p:sp>
        <p:nvSpPr>
          <p:cNvPr id="3" name="Content Placeholder 2">
            <a:extLst>
              <a:ext uri="{FF2B5EF4-FFF2-40B4-BE49-F238E27FC236}">
                <a16:creationId xmlns:a16="http://schemas.microsoft.com/office/drawing/2014/main" id="{8FB5ED01-626C-0EAF-FC6D-6755BAC2AEDD}"/>
              </a:ext>
            </a:extLst>
          </p:cNvPr>
          <p:cNvSpPr>
            <a:spLocks noGrp="1"/>
          </p:cNvSpPr>
          <p:nvPr>
            <p:ph idx="1"/>
          </p:nvPr>
        </p:nvSpPr>
        <p:spPr/>
        <p:txBody>
          <a:bodyPr vert="horz" lIns="91440" tIns="45720" rIns="91440" bIns="45720" rtlCol="0" anchor="t">
            <a:normAutofit/>
          </a:bodyPr>
          <a:lstStyle/>
          <a:p>
            <a:r>
              <a:rPr lang="en-GB" dirty="0">
                <a:ea typeface="+mn-lt"/>
                <a:cs typeface="+mn-lt"/>
              </a:rPr>
              <a:t>Judicial review cases are extremely unpopular with government ministers, particularly when their own personal decisions are found to be unlawful. The subject matter of judicial review cases frequently includes politically controversial decisions.</a:t>
            </a:r>
            <a:endParaRPr lang="en-GB" dirty="0">
              <a:cs typeface="Calibri"/>
            </a:endParaRPr>
          </a:p>
          <a:p>
            <a:pPr>
              <a:buClr>
                <a:srgbClr val="776443"/>
              </a:buClr>
            </a:pPr>
            <a:r>
              <a:rPr lang="en-GB" dirty="0">
                <a:ea typeface="+mn-lt"/>
                <a:cs typeface="+mn-lt"/>
              </a:rPr>
              <a:t>Look at the following newspaper stories:</a:t>
            </a:r>
            <a:endParaRPr lang="en-GB" dirty="0"/>
          </a:p>
          <a:p>
            <a:pPr>
              <a:buClr>
                <a:srgbClr val="776443"/>
              </a:buClr>
            </a:pPr>
            <a:r>
              <a:rPr lang="en-GB" dirty="0">
                <a:ea typeface="+mn-lt"/>
                <a:cs typeface="+mn-lt"/>
              </a:rPr>
              <a:t>Heathrow third runway – Supreme Court decision </a:t>
            </a:r>
            <a:r>
              <a:rPr lang="en-GB" dirty="0">
                <a:ea typeface="+mn-lt"/>
                <a:cs typeface="+mn-lt"/>
                <a:hlinkClick r:id="rId3"/>
              </a:rPr>
              <a:t>https://www.theguardian.com/environment/2020/dec/16/top-uk-court-overturns-block-on-heathrows-third-runway</a:t>
            </a:r>
            <a:r>
              <a:rPr lang="en-GB" dirty="0">
                <a:ea typeface="+mn-lt"/>
                <a:cs typeface="+mn-lt"/>
              </a:rPr>
              <a:t>.</a:t>
            </a:r>
            <a:endParaRPr lang="en-GB" dirty="0"/>
          </a:p>
          <a:p>
            <a:pPr>
              <a:buClr>
                <a:srgbClr val="776443"/>
              </a:buClr>
            </a:pPr>
            <a:r>
              <a:rPr lang="en-GB" dirty="0">
                <a:ea typeface="+mn-lt"/>
                <a:cs typeface="+mn-lt"/>
              </a:rPr>
              <a:t>Forcible removal of foreign national offenders to Jamaica</a:t>
            </a:r>
            <a:endParaRPr lang="en-GB" dirty="0"/>
          </a:p>
          <a:p>
            <a:pPr>
              <a:buClr>
                <a:srgbClr val="776443"/>
              </a:buClr>
            </a:pPr>
            <a:r>
              <a:rPr lang="en-GB" dirty="0">
                <a:ea typeface="+mn-lt"/>
                <a:cs typeface="+mn-lt"/>
                <a:hlinkClick r:id="rId4"/>
              </a:rPr>
              <a:t>https://www.theguardian.com/uk-news/2020/feb/10/judicial-review-home-office-deportation-flight-jamaica</a:t>
            </a:r>
            <a:endParaRPr lang="en-GB" dirty="0"/>
          </a:p>
          <a:p>
            <a:pPr>
              <a:buClr>
                <a:srgbClr val="776443"/>
              </a:buClr>
            </a:pPr>
            <a:r>
              <a:rPr lang="en-GB" dirty="0">
                <a:ea typeface="+mn-lt"/>
                <a:cs typeface="+mn-lt"/>
              </a:rPr>
              <a:t>Which areas of law did these cases concern?</a:t>
            </a:r>
            <a:endParaRPr lang="en-GB" dirty="0"/>
          </a:p>
          <a:p>
            <a:pPr>
              <a:buClr>
                <a:srgbClr val="776443"/>
              </a:buClr>
            </a:pPr>
            <a:r>
              <a:rPr lang="en-GB" dirty="0">
                <a:ea typeface="+mn-lt"/>
                <a:cs typeface="+mn-lt"/>
              </a:rPr>
              <a:t>Do you think the courts made the right decisions?</a:t>
            </a:r>
            <a:endParaRPr lang="en-GB" dirty="0"/>
          </a:p>
          <a:p>
            <a:pPr>
              <a:buClr>
                <a:srgbClr val="776443"/>
              </a:buClr>
            </a:pPr>
            <a:endParaRPr lang="en-GB" dirty="0">
              <a:cs typeface="Calibri"/>
            </a:endParaRPr>
          </a:p>
        </p:txBody>
      </p:sp>
    </p:spTree>
    <p:extLst>
      <p:ext uri="{BB962C8B-B14F-4D97-AF65-F5344CB8AC3E}">
        <p14:creationId xmlns:p14="http://schemas.microsoft.com/office/powerpoint/2010/main" val="1461995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E6BB8-6ECC-64D4-2F43-18C782FA585C}"/>
              </a:ext>
            </a:extLst>
          </p:cNvPr>
          <p:cNvSpPr>
            <a:spLocks noGrp="1"/>
          </p:cNvSpPr>
          <p:nvPr>
            <p:ph type="title"/>
          </p:nvPr>
        </p:nvSpPr>
        <p:spPr/>
        <p:txBody>
          <a:bodyPr/>
          <a:lstStyle/>
          <a:p>
            <a:pPr algn="ctr"/>
            <a:r>
              <a:rPr lang="en-GB" sz="6600" b="1" i="1" u="sng" dirty="0"/>
              <a:t>Continued</a:t>
            </a:r>
            <a:r>
              <a:rPr lang="en-GB" dirty="0"/>
              <a:t> </a:t>
            </a:r>
            <a:endParaRPr lang="en-US"/>
          </a:p>
        </p:txBody>
      </p:sp>
      <p:graphicFrame>
        <p:nvGraphicFramePr>
          <p:cNvPr id="5" name="Content Placeholder 2">
            <a:extLst>
              <a:ext uri="{FF2B5EF4-FFF2-40B4-BE49-F238E27FC236}">
                <a16:creationId xmlns:a16="http://schemas.microsoft.com/office/drawing/2014/main" id="{39E4E63F-3C1A-F9E0-A751-87E73DFA4222}"/>
              </a:ext>
            </a:extLst>
          </p:cNvPr>
          <p:cNvGraphicFramePr>
            <a:graphicFrameLocks noGrp="1"/>
          </p:cNvGraphicFramePr>
          <p:nvPr>
            <p:ph idx="1"/>
            <p:extLst>
              <p:ext uri="{D42A27DB-BD31-4B8C-83A1-F6EECF244321}">
                <p14:modId xmlns:p14="http://schemas.microsoft.com/office/powerpoint/2010/main" val="2400112526"/>
              </p:ext>
            </p:extLst>
          </p:nvPr>
        </p:nvGraphicFramePr>
        <p:xfrm>
          <a:off x="777240" y="1825625"/>
          <a:ext cx="1065911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4515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CC86388D-EE9D-0381-5FA1-C165BB0A56CB}"/>
              </a:ext>
            </a:extLst>
          </p:cNvPr>
          <p:cNvSpPr>
            <a:spLocks noGrp="1"/>
          </p:cNvSpPr>
          <p:nvPr>
            <p:ph type="title"/>
          </p:nvPr>
        </p:nvSpPr>
        <p:spPr>
          <a:xfrm>
            <a:off x="770878" y="952022"/>
            <a:ext cx="4606280" cy="5157049"/>
          </a:xfrm>
        </p:spPr>
        <p:txBody>
          <a:bodyPr anchor="ctr">
            <a:normAutofit/>
          </a:bodyPr>
          <a:lstStyle/>
          <a:p>
            <a:r>
              <a:rPr lang="en-GB" b="1" i="1" u="sng" dirty="0"/>
              <a:t>Continued</a:t>
            </a:r>
            <a:endParaRPr lang="en-US" sz="4800" dirty="0"/>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1E43F4AF-BBFE-364C-12FD-CB7A227C1591}"/>
              </a:ext>
            </a:extLst>
          </p:cNvPr>
          <p:cNvGraphicFramePr>
            <a:graphicFrameLocks noGrp="1"/>
          </p:cNvGraphicFramePr>
          <p:nvPr>
            <p:ph idx="1"/>
            <p:extLst>
              <p:ext uri="{D42A27DB-BD31-4B8C-83A1-F6EECF244321}">
                <p14:modId xmlns:p14="http://schemas.microsoft.com/office/powerpoint/2010/main" val="3134696468"/>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1809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6AD6D-7FC0-435B-AB5F-98DA2190C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B727F3-FF58-4343-ACEE-2174D59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42961790-3E24-E6E9-FE8F-3F9B3E7F8C89}"/>
              </a:ext>
            </a:extLst>
          </p:cNvPr>
          <p:cNvSpPr>
            <a:spLocks noGrp="1"/>
          </p:cNvSpPr>
          <p:nvPr>
            <p:ph type="title"/>
          </p:nvPr>
        </p:nvSpPr>
        <p:spPr>
          <a:xfrm>
            <a:off x="3327722" y="777240"/>
            <a:ext cx="5782804" cy="2493876"/>
          </a:xfrm>
        </p:spPr>
        <p:txBody>
          <a:bodyPr anchor="b">
            <a:normAutofit/>
          </a:bodyPr>
          <a:lstStyle/>
          <a:p>
            <a:pPr algn="ctr"/>
            <a:r>
              <a:rPr lang="en-GB" sz="6000" b="1" i="1" u="sng" dirty="0"/>
              <a:t>Activity </a:t>
            </a:r>
            <a:endParaRPr lang="en-US" sz="6000"/>
          </a:p>
        </p:txBody>
      </p:sp>
      <p:sp>
        <p:nvSpPr>
          <p:cNvPr id="3" name="Content Placeholder 2">
            <a:extLst>
              <a:ext uri="{FF2B5EF4-FFF2-40B4-BE49-F238E27FC236}">
                <a16:creationId xmlns:a16="http://schemas.microsoft.com/office/drawing/2014/main" id="{43F55628-7C79-1C94-3FE7-4E8834093787}"/>
              </a:ext>
            </a:extLst>
          </p:cNvPr>
          <p:cNvSpPr>
            <a:spLocks noGrp="1"/>
          </p:cNvSpPr>
          <p:nvPr>
            <p:ph idx="1"/>
          </p:nvPr>
        </p:nvSpPr>
        <p:spPr>
          <a:xfrm>
            <a:off x="3327722" y="3429000"/>
            <a:ext cx="5782804" cy="2333562"/>
          </a:xfrm>
        </p:spPr>
        <p:txBody>
          <a:bodyPr vert="horz" lIns="91440" tIns="45720" rIns="91440" bIns="45720" rtlCol="0" anchor="t">
            <a:noAutofit/>
          </a:bodyPr>
          <a:lstStyle/>
          <a:p>
            <a:pPr algn="ctr"/>
            <a:r>
              <a:rPr lang="en-GB" sz="1800" dirty="0">
                <a:ea typeface="+mn-lt"/>
                <a:cs typeface="+mn-lt"/>
              </a:rPr>
              <a:t>Read the summary of the Supreme Court’s decision at </a:t>
            </a:r>
            <a:r>
              <a:rPr lang="en-GB" sz="1800" dirty="0">
                <a:ea typeface="+mn-lt"/>
                <a:cs typeface="+mn-lt"/>
                <a:hlinkClick r:id="rId3"/>
              </a:rPr>
              <a:t>https://www.supremecourt.uk/cases/uksc-2019-0192.html</a:t>
            </a:r>
            <a:r>
              <a:rPr lang="en-GB" sz="1800" dirty="0">
                <a:ea typeface="+mn-lt"/>
                <a:cs typeface="+mn-lt"/>
              </a:rPr>
              <a:t>.</a:t>
            </a:r>
            <a:endParaRPr lang="en-GB" sz="1800" dirty="0">
              <a:cs typeface="Calibri"/>
            </a:endParaRPr>
          </a:p>
          <a:p>
            <a:pPr marL="0" indent="0" algn="ctr">
              <a:buClr>
                <a:srgbClr val="776443"/>
              </a:buClr>
              <a:buNone/>
            </a:pPr>
            <a:endParaRPr lang="en-GB" sz="1800" dirty="0">
              <a:ea typeface="+mn-lt"/>
              <a:cs typeface="+mn-lt"/>
            </a:endParaRPr>
          </a:p>
          <a:p>
            <a:pPr algn="ctr">
              <a:buClr>
                <a:srgbClr val="776443"/>
              </a:buClr>
            </a:pPr>
            <a:r>
              <a:rPr lang="en-GB" sz="1800" dirty="0">
                <a:ea typeface="+mn-lt"/>
                <a:cs typeface="+mn-lt"/>
              </a:rPr>
              <a:t>Could you explain the legal reasoning of the court to a family member or friend who supported Brexit?</a:t>
            </a:r>
            <a:endParaRPr lang="en-GB" sz="1800" dirty="0">
              <a:cs typeface="Calibri"/>
            </a:endParaRPr>
          </a:p>
          <a:p>
            <a:pPr marL="0" indent="0" algn="ctr">
              <a:buClr>
                <a:srgbClr val="776443"/>
              </a:buClr>
              <a:buNone/>
            </a:pPr>
            <a:endParaRPr lang="en-GB" sz="1800" dirty="0">
              <a:ea typeface="+mn-lt"/>
              <a:cs typeface="+mn-lt"/>
            </a:endParaRPr>
          </a:p>
          <a:p>
            <a:pPr algn="ctr">
              <a:buClr>
                <a:srgbClr val="776443"/>
              </a:buClr>
            </a:pPr>
            <a:r>
              <a:rPr lang="en-GB" sz="1800" dirty="0">
                <a:ea typeface="+mn-lt"/>
                <a:cs typeface="+mn-lt"/>
              </a:rPr>
              <a:t>Should the decision to prorogue Parliament have been left to the Prime Minister alone?</a:t>
            </a:r>
            <a:endParaRPr lang="en-GB" sz="1500" dirty="0">
              <a:cs typeface="Calibri"/>
            </a:endParaRPr>
          </a:p>
          <a:p>
            <a:pPr marL="0" indent="0" algn="ctr">
              <a:buClr>
                <a:srgbClr val="776443"/>
              </a:buClr>
              <a:buNone/>
            </a:pPr>
            <a:endParaRPr lang="en-GB" sz="1500" dirty="0">
              <a:cs typeface="Calibri"/>
            </a:endParaRPr>
          </a:p>
        </p:txBody>
      </p:sp>
      <p:grpSp>
        <p:nvGrpSpPr>
          <p:cNvPr id="12" name="Decorative Circles">
            <a:extLst>
              <a:ext uri="{FF2B5EF4-FFF2-40B4-BE49-F238E27FC236}">
                <a16:creationId xmlns:a16="http://schemas.microsoft.com/office/drawing/2014/main" id="{4DB68B21-F855-4148-AD7C-795E902A7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13" name="Oval 12">
              <a:extLst>
                <a:ext uri="{FF2B5EF4-FFF2-40B4-BE49-F238E27FC236}">
                  <a16:creationId xmlns:a16="http://schemas.microsoft.com/office/drawing/2014/main" id="{A8FE8A9D-61A5-4729-A73B-267B9BE58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E3399E0-5F4E-4D62-8091-A0AA8DAA7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1781BEF-3C20-4A56-889B-BB417F6A3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F0DD55-BEC3-46E7-84ED-00CB94AC0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FFEF100-17D7-4C78-A7C3-B6C8B72E8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294263B-2870-4828-96FD-00C2A3628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8A94EBD-B5CB-4D31-A42E-E68B0D25B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Oval 2">
            <a:extLst>
              <a:ext uri="{FF2B5EF4-FFF2-40B4-BE49-F238E27FC236}">
                <a16:creationId xmlns:a16="http://schemas.microsoft.com/office/drawing/2014/main" id="{5F7F20D7-57B2-4CF8-AF7D-90D6A5E1F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a:extLst>
              <a:ext uri="{FF2B5EF4-FFF2-40B4-BE49-F238E27FC236}">
                <a16:creationId xmlns:a16="http://schemas.microsoft.com/office/drawing/2014/main" id="{05AC83E9-3498-4F8F-84F8-2E22FE72E3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6399" y="319698"/>
            <a:ext cx="2037600" cy="2037600"/>
          </a:xfrm>
          <a:prstGeom prst="rect">
            <a:avLst/>
          </a:prstGeom>
        </p:spPr>
      </p:pic>
      <p:sp>
        <p:nvSpPr>
          <p:cNvPr id="25" name="Oval 1">
            <a:extLst>
              <a:ext uri="{FF2B5EF4-FFF2-40B4-BE49-F238E27FC236}">
                <a16:creationId xmlns:a16="http://schemas.microsoft.com/office/drawing/2014/main" id="{6832CB48-19E2-438E-B5D1-126B6228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548560FE-8DD7-4FBB-A597-9902F385AA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18631" t="30907" r="23362" b="17441"/>
          <a:stretch/>
        </p:blipFill>
        <p:spPr>
          <a:xfrm>
            <a:off x="9573575" y="-4327"/>
            <a:ext cx="2668147" cy="2375897"/>
          </a:xfrm>
          <a:prstGeom prst="rect">
            <a:avLst/>
          </a:prstGeom>
        </p:spPr>
      </p:pic>
      <p:sp>
        <p:nvSpPr>
          <p:cNvPr id="29" name="Oval 3">
            <a:extLst>
              <a:ext uri="{FF2B5EF4-FFF2-40B4-BE49-F238E27FC236}">
                <a16:creationId xmlns:a16="http://schemas.microsoft.com/office/drawing/2014/main" id="{F4B85B88-409F-4670-A4FF-5C58623B7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a:extLst>
              <a:ext uri="{FF2B5EF4-FFF2-40B4-BE49-F238E27FC236}">
                <a16:creationId xmlns:a16="http://schemas.microsoft.com/office/drawing/2014/main" id="{66265FF8-949A-452A-882B-BDD3320900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45737" t="12146" r="12288" b="12942"/>
          <a:stretch/>
        </p:blipFill>
        <p:spPr>
          <a:xfrm>
            <a:off x="0" y="3409035"/>
            <a:ext cx="1633210" cy="2914772"/>
          </a:xfrm>
          <a:prstGeom prst="rect">
            <a:avLst/>
          </a:prstGeom>
        </p:spPr>
      </p:pic>
      <p:sp>
        <p:nvSpPr>
          <p:cNvPr id="33" name="Oval 4">
            <a:extLst>
              <a:ext uri="{FF2B5EF4-FFF2-40B4-BE49-F238E27FC236}">
                <a16:creationId xmlns:a16="http://schemas.microsoft.com/office/drawing/2014/main" id="{52B7F1A1-8894-44DC-8FCC-6CE9F127A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2"/>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35" name="Graphic 34">
            <a:extLst>
              <a:ext uri="{FF2B5EF4-FFF2-40B4-BE49-F238E27FC236}">
                <a16:creationId xmlns:a16="http://schemas.microsoft.com/office/drawing/2014/main" id="{6FEF5495-925E-4DBE-A677-EF910F8266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10">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11"/>
              </a:ext>
            </a:extLst>
          </a:blip>
          <a:srcRect l="11935" t="10861" r="33955" b="27347"/>
          <a:stretch/>
        </p:blipFill>
        <p:spPr>
          <a:xfrm>
            <a:off x="9972468" y="4341999"/>
            <a:ext cx="2239201" cy="2525322"/>
          </a:xfrm>
          <a:prstGeom prst="rect">
            <a:avLst/>
          </a:prstGeom>
        </p:spPr>
      </p:pic>
    </p:spTree>
    <p:extLst>
      <p:ext uri="{BB962C8B-B14F-4D97-AF65-F5344CB8AC3E}">
        <p14:creationId xmlns:p14="http://schemas.microsoft.com/office/powerpoint/2010/main" val="2779615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A20091C-A23F-4EB9-9889-026D5843F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4B14675-94E2-469A-8854-321EB6B33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8C800FAD-4B5E-EA5C-9692-F7C925C5FEDE}"/>
              </a:ext>
            </a:extLst>
          </p:cNvPr>
          <p:cNvSpPr>
            <a:spLocks noGrp="1"/>
          </p:cNvSpPr>
          <p:nvPr>
            <p:ph type="title"/>
          </p:nvPr>
        </p:nvSpPr>
        <p:spPr>
          <a:xfrm>
            <a:off x="420052" y="-115729"/>
            <a:ext cx="5049402" cy="2493876"/>
          </a:xfrm>
        </p:spPr>
        <p:txBody>
          <a:bodyPr anchor="b">
            <a:normAutofit/>
          </a:bodyPr>
          <a:lstStyle/>
          <a:p>
            <a:pPr algn="ctr"/>
            <a:r>
              <a:rPr lang="en-GB" sz="4400" b="1" i="1" u="sng" dirty="0"/>
              <a:t>What are the grounds for judicial review?</a:t>
            </a:r>
            <a:endParaRPr lang="en-US" sz="4400" dirty="0"/>
          </a:p>
        </p:txBody>
      </p:sp>
      <p:grpSp>
        <p:nvGrpSpPr>
          <p:cNvPr id="12" name="decorative circles">
            <a:extLst>
              <a:ext uri="{FF2B5EF4-FFF2-40B4-BE49-F238E27FC236}">
                <a16:creationId xmlns:a16="http://schemas.microsoft.com/office/drawing/2014/main" id="{562E53C4-B73D-466D-A083-FF70C042A6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98662" y="310026"/>
            <a:ext cx="1902995" cy="6016634"/>
            <a:chOff x="7098662" y="310026"/>
            <a:chExt cx="1902995" cy="6016634"/>
          </a:xfrm>
        </p:grpSpPr>
        <p:sp>
          <p:nvSpPr>
            <p:cNvPr id="13" name="Oval 12">
              <a:extLst>
                <a:ext uri="{FF2B5EF4-FFF2-40B4-BE49-F238E27FC236}">
                  <a16:creationId xmlns:a16="http://schemas.microsoft.com/office/drawing/2014/main" id="{CD46EFAA-F349-4615-8068-6FCBDA56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08370" y="6020880"/>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4239505-E159-4C1C-B149-BB0D6944B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98662"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652AA871-8B21-416F-A460-A15FEFDEF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08481" y="310026"/>
              <a:ext cx="226735" cy="226735"/>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D27EBA6-6604-45FB-8D58-343694BE7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35216" y="735547"/>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Oval 3">
            <a:extLst>
              <a:ext uri="{FF2B5EF4-FFF2-40B4-BE49-F238E27FC236}">
                <a16:creationId xmlns:a16="http://schemas.microsoft.com/office/drawing/2014/main" id="{7C67389F-3E76-43AA-8E01-E41F22BC4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3310" y="284085"/>
            <a:ext cx="1571298" cy="1571298"/>
          </a:xfrm>
          <a:prstGeom prst="ellipse">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Graphic 19">
            <a:extLst>
              <a:ext uri="{FF2B5EF4-FFF2-40B4-BE49-F238E27FC236}">
                <a16:creationId xmlns:a16="http://schemas.microsoft.com/office/drawing/2014/main" id="{5ADB259F-E4B6-4021-9CE4-6F7DA1F408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73925" y="272934"/>
            <a:ext cx="1571299" cy="1571299"/>
          </a:xfrm>
          <a:prstGeom prst="rect">
            <a:avLst/>
          </a:prstGeom>
        </p:spPr>
      </p:pic>
      <p:sp>
        <p:nvSpPr>
          <p:cNvPr id="22" name="Oval 21">
            <a:extLst>
              <a:ext uri="{FF2B5EF4-FFF2-40B4-BE49-F238E27FC236}">
                <a16:creationId xmlns:a16="http://schemas.microsoft.com/office/drawing/2014/main" id="{B811D806-AD17-4B96-8E28-B3085BE03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72242" y="1937788"/>
            <a:ext cx="3529419" cy="3529419"/>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
            <a:extLst>
              <a:ext uri="{FF2B5EF4-FFF2-40B4-BE49-F238E27FC236}">
                <a16:creationId xmlns:a16="http://schemas.microsoft.com/office/drawing/2014/main" id="{E0783BC6-1EE7-4A85-99E6-D8A28FB906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98822" y="433212"/>
            <a:ext cx="2249928" cy="2249928"/>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Graphic 25">
            <a:extLst>
              <a:ext uri="{FF2B5EF4-FFF2-40B4-BE49-F238E27FC236}">
                <a16:creationId xmlns:a16="http://schemas.microsoft.com/office/drawing/2014/main" id="{741F2379-7516-436B-9B87-368B134AFA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712180" y="446570"/>
            <a:ext cx="2236570" cy="2236570"/>
          </a:xfrm>
          <a:prstGeom prst="rect">
            <a:avLst/>
          </a:prstGeom>
        </p:spPr>
      </p:pic>
      <p:sp>
        <p:nvSpPr>
          <p:cNvPr id="3" name="Content Placeholder 2">
            <a:extLst>
              <a:ext uri="{FF2B5EF4-FFF2-40B4-BE49-F238E27FC236}">
                <a16:creationId xmlns:a16="http://schemas.microsoft.com/office/drawing/2014/main" id="{C97E4648-55BC-F2BF-879D-3309D343965F}"/>
              </a:ext>
            </a:extLst>
          </p:cNvPr>
          <p:cNvSpPr>
            <a:spLocks noGrp="1"/>
          </p:cNvSpPr>
          <p:nvPr>
            <p:ph idx="1"/>
          </p:nvPr>
        </p:nvSpPr>
        <p:spPr>
          <a:xfrm>
            <a:off x="420052" y="2464593"/>
            <a:ext cx="5049402" cy="3986212"/>
          </a:xfrm>
        </p:spPr>
        <p:txBody>
          <a:bodyPr vert="horz" lIns="91440" tIns="45720" rIns="91440" bIns="45720" rtlCol="0" anchor="t">
            <a:normAutofit/>
          </a:bodyPr>
          <a:lstStyle/>
          <a:p>
            <a:pPr>
              <a:lnSpc>
                <a:spcPct val="130000"/>
              </a:lnSpc>
            </a:pPr>
            <a:r>
              <a:rPr lang="en-GB" sz="1700" dirty="0">
                <a:cs typeface="Calibri"/>
              </a:rPr>
              <a:t>Three grounds.</a:t>
            </a:r>
            <a:endParaRPr lang="en-US" dirty="0">
              <a:cs typeface="Calibri"/>
            </a:endParaRPr>
          </a:p>
          <a:p>
            <a:pPr>
              <a:lnSpc>
                <a:spcPct val="130000"/>
              </a:lnSpc>
              <a:buClr>
                <a:srgbClr val="776443"/>
              </a:buClr>
            </a:pPr>
            <a:r>
              <a:rPr lang="en-GB" sz="1700" dirty="0">
                <a:ea typeface="+mn-lt"/>
                <a:cs typeface="+mn-lt"/>
              </a:rPr>
              <a:t>''Council of Civil Service Unions v Minister for the Civil Service [1984]- Lord Diplock''</a:t>
            </a:r>
            <a:endParaRPr lang="en-GB" sz="1700" dirty="0">
              <a:cs typeface="Calibri"/>
            </a:endParaRPr>
          </a:p>
          <a:p>
            <a:pPr>
              <a:lnSpc>
                <a:spcPct val="130000"/>
              </a:lnSpc>
              <a:buClr>
                <a:srgbClr val="776443"/>
              </a:buClr>
            </a:pPr>
            <a:r>
              <a:rPr lang="en-GB" sz="1700" dirty="0">
                <a:cs typeface="Calibri"/>
              </a:rPr>
              <a:t>Illegality. </a:t>
            </a:r>
          </a:p>
          <a:p>
            <a:pPr>
              <a:lnSpc>
                <a:spcPct val="130000"/>
              </a:lnSpc>
              <a:buClr>
                <a:srgbClr val="776443"/>
              </a:buClr>
            </a:pPr>
            <a:r>
              <a:rPr lang="en-GB" sz="1700" dirty="0">
                <a:cs typeface="Calibri"/>
              </a:rPr>
              <a:t>Procedural impropriety. </a:t>
            </a:r>
          </a:p>
          <a:p>
            <a:pPr>
              <a:lnSpc>
                <a:spcPct val="130000"/>
              </a:lnSpc>
              <a:buClr>
                <a:srgbClr val="776443"/>
              </a:buClr>
            </a:pPr>
            <a:r>
              <a:rPr lang="en-GB" sz="1700" dirty="0">
                <a:cs typeface="Calibri"/>
              </a:rPr>
              <a:t>Irrationality. </a:t>
            </a:r>
          </a:p>
          <a:p>
            <a:pPr>
              <a:lnSpc>
                <a:spcPct val="130000"/>
              </a:lnSpc>
              <a:buClr>
                <a:srgbClr val="776443"/>
              </a:buClr>
            </a:pPr>
            <a:r>
              <a:rPr lang="en-GB" sz="1700" dirty="0">
                <a:cs typeface="Calibri"/>
              </a:rPr>
              <a:t>We will consider each on in turn. </a:t>
            </a:r>
          </a:p>
          <a:p>
            <a:pPr>
              <a:lnSpc>
                <a:spcPct val="130000"/>
              </a:lnSpc>
              <a:buClr>
                <a:srgbClr val="776443"/>
              </a:buClr>
            </a:pPr>
            <a:r>
              <a:rPr lang="en-GB" sz="1700" dirty="0">
                <a:cs typeface="Calibri"/>
              </a:rPr>
              <a:t>Have to satisfy one or more grounds.</a:t>
            </a:r>
          </a:p>
        </p:txBody>
      </p:sp>
      <p:sp>
        <p:nvSpPr>
          <p:cNvPr id="28" name="Oval 1">
            <a:extLst>
              <a:ext uri="{FF2B5EF4-FFF2-40B4-BE49-F238E27FC236}">
                <a16:creationId xmlns:a16="http://schemas.microsoft.com/office/drawing/2014/main" id="{B866EED1-B6D7-44BB-9822-5C7CAE405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2422" y="4357470"/>
            <a:ext cx="1996328" cy="1996328"/>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Graphic 29">
            <a:extLst>
              <a:ext uri="{FF2B5EF4-FFF2-40B4-BE49-F238E27FC236}">
                <a16:creationId xmlns:a16="http://schemas.microsoft.com/office/drawing/2014/main" id="{CFC8B1D5-9252-454E-A45D-F8AB0743C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683172" y="1987258"/>
            <a:ext cx="3529420" cy="3529420"/>
          </a:xfrm>
          <a:prstGeom prst="rect">
            <a:avLst/>
          </a:prstGeom>
        </p:spPr>
      </p:pic>
      <p:pic>
        <p:nvPicPr>
          <p:cNvPr id="32" name="Graphic 31">
            <a:extLst>
              <a:ext uri="{FF2B5EF4-FFF2-40B4-BE49-F238E27FC236}">
                <a16:creationId xmlns:a16="http://schemas.microsoft.com/office/drawing/2014/main" id="{AE15CE72-409C-431F-81E2-30126CB2EA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952423" y="4362678"/>
            <a:ext cx="1996328" cy="1996328"/>
          </a:xfrm>
          <a:prstGeom prst="rect">
            <a:avLst/>
          </a:prstGeom>
        </p:spPr>
      </p:pic>
    </p:spTree>
    <p:extLst>
      <p:ext uri="{BB962C8B-B14F-4D97-AF65-F5344CB8AC3E}">
        <p14:creationId xmlns:p14="http://schemas.microsoft.com/office/powerpoint/2010/main" val="1322508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6AD6D-7FC0-435B-AB5F-98DA2190C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B727F3-FF58-4343-ACEE-2174D59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88702940-A469-FC01-48AE-01CBE17A4DC4}"/>
              </a:ext>
            </a:extLst>
          </p:cNvPr>
          <p:cNvSpPr>
            <a:spLocks noGrp="1"/>
          </p:cNvSpPr>
          <p:nvPr>
            <p:ph type="title"/>
          </p:nvPr>
        </p:nvSpPr>
        <p:spPr>
          <a:xfrm>
            <a:off x="3327722" y="777240"/>
            <a:ext cx="5782804" cy="1341584"/>
          </a:xfrm>
        </p:spPr>
        <p:txBody>
          <a:bodyPr anchor="b">
            <a:normAutofit/>
          </a:bodyPr>
          <a:lstStyle/>
          <a:p>
            <a:pPr algn="ctr"/>
            <a:r>
              <a:rPr lang="en-GB" sz="4400" b="1" i="1" u="sng"/>
              <a:t>Illegality</a:t>
            </a:r>
            <a:endParaRPr lang="en-US" sz="4400"/>
          </a:p>
        </p:txBody>
      </p:sp>
      <p:sp>
        <p:nvSpPr>
          <p:cNvPr id="3" name="Content Placeholder 2">
            <a:extLst>
              <a:ext uri="{FF2B5EF4-FFF2-40B4-BE49-F238E27FC236}">
                <a16:creationId xmlns:a16="http://schemas.microsoft.com/office/drawing/2014/main" id="{30AFF5B5-C1C9-117D-5E2E-42D1F8AF3C55}"/>
              </a:ext>
            </a:extLst>
          </p:cNvPr>
          <p:cNvSpPr>
            <a:spLocks noGrp="1"/>
          </p:cNvSpPr>
          <p:nvPr>
            <p:ph idx="1"/>
          </p:nvPr>
        </p:nvSpPr>
        <p:spPr>
          <a:xfrm>
            <a:off x="3327722" y="2276708"/>
            <a:ext cx="5782804" cy="3485854"/>
          </a:xfrm>
        </p:spPr>
        <p:txBody>
          <a:bodyPr vert="horz" lIns="91440" tIns="45720" rIns="91440" bIns="45720" rtlCol="0" anchor="t">
            <a:normAutofit/>
          </a:bodyPr>
          <a:lstStyle/>
          <a:p>
            <a:pPr algn="ctr"/>
            <a:r>
              <a:rPr lang="en-GB" sz="1800">
                <a:cs typeface="Calibri"/>
              </a:rPr>
              <a:t>No power to do what they are trying to do. </a:t>
            </a:r>
          </a:p>
          <a:p>
            <a:pPr algn="ctr">
              <a:buClr>
                <a:srgbClr val="776443"/>
              </a:buClr>
            </a:pPr>
            <a:r>
              <a:rPr lang="en-GB" sz="1800">
                <a:cs typeface="Calibri"/>
              </a:rPr>
              <a:t>Acting '' Ultra Vires''.</a:t>
            </a:r>
          </a:p>
          <a:p>
            <a:pPr algn="ctr">
              <a:buClr>
                <a:srgbClr val="776443"/>
              </a:buClr>
            </a:pPr>
            <a:r>
              <a:rPr lang="en-GB" sz="1800">
                <a:ea typeface="+mn-lt"/>
                <a:cs typeface="+mn-lt"/>
              </a:rPr>
              <a:t>''Attorney-General v Fulham Corporation [1921]''</a:t>
            </a:r>
          </a:p>
          <a:p>
            <a:pPr algn="ctr">
              <a:buClr>
                <a:srgbClr val="776443"/>
              </a:buClr>
            </a:pPr>
            <a:r>
              <a:rPr lang="en-GB" sz="1800">
                <a:cs typeface="Calibri"/>
              </a:rPr>
              <a:t>Using power in a way in which parliament did not intend. </a:t>
            </a:r>
          </a:p>
          <a:p>
            <a:pPr algn="ctr">
              <a:buClr>
                <a:srgbClr val="776443"/>
              </a:buClr>
            </a:pPr>
            <a:r>
              <a:rPr lang="en-GB" sz="1800">
                <a:cs typeface="Calibri"/>
              </a:rPr>
              <a:t>Can act illegally if when making a decision they took into consideration things that are not relevant and left out elements that are relevant. </a:t>
            </a:r>
          </a:p>
          <a:p>
            <a:pPr marL="0" indent="0" algn="ctr">
              <a:buClr>
                <a:srgbClr val="776443"/>
              </a:buClr>
              <a:buNone/>
            </a:pPr>
            <a:endParaRPr lang="en-GB" sz="1800">
              <a:cs typeface="Calibri"/>
            </a:endParaRPr>
          </a:p>
          <a:p>
            <a:pPr algn="ctr">
              <a:buClr>
                <a:srgbClr val="776443"/>
              </a:buClr>
            </a:pPr>
            <a:endParaRPr lang="en-GB" sz="1800">
              <a:cs typeface="Calibri"/>
            </a:endParaRPr>
          </a:p>
        </p:txBody>
      </p:sp>
      <p:grpSp>
        <p:nvGrpSpPr>
          <p:cNvPr id="12" name="Decorative Circles">
            <a:extLst>
              <a:ext uri="{FF2B5EF4-FFF2-40B4-BE49-F238E27FC236}">
                <a16:creationId xmlns:a16="http://schemas.microsoft.com/office/drawing/2014/main" id="{4DB68B21-F855-4148-AD7C-795E902A7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13" name="Oval 12">
              <a:extLst>
                <a:ext uri="{FF2B5EF4-FFF2-40B4-BE49-F238E27FC236}">
                  <a16:creationId xmlns:a16="http://schemas.microsoft.com/office/drawing/2014/main" id="{A8FE8A9D-61A5-4729-A73B-267B9BE58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E3399E0-5F4E-4D62-8091-A0AA8DAA7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1781BEF-3C20-4A56-889B-BB417F6A3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F0DD55-BEC3-46E7-84ED-00CB94AC0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FFEF100-17D7-4C78-A7C3-B6C8B72E8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294263B-2870-4828-96FD-00C2A3628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8A94EBD-B5CB-4D31-A42E-E68B0D25B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Oval 2">
            <a:extLst>
              <a:ext uri="{FF2B5EF4-FFF2-40B4-BE49-F238E27FC236}">
                <a16:creationId xmlns:a16="http://schemas.microsoft.com/office/drawing/2014/main" id="{5F7F20D7-57B2-4CF8-AF7D-90D6A5E1F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a:extLst>
              <a:ext uri="{FF2B5EF4-FFF2-40B4-BE49-F238E27FC236}">
                <a16:creationId xmlns:a16="http://schemas.microsoft.com/office/drawing/2014/main" id="{05AC83E9-3498-4F8F-84F8-2E22FE72E3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6399" y="319698"/>
            <a:ext cx="2037600" cy="2037600"/>
          </a:xfrm>
          <a:prstGeom prst="rect">
            <a:avLst/>
          </a:prstGeom>
        </p:spPr>
      </p:pic>
      <p:sp>
        <p:nvSpPr>
          <p:cNvPr id="25" name="Oval 1">
            <a:extLst>
              <a:ext uri="{FF2B5EF4-FFF2-40B4-BE49-F238E27FC236}">
                <a16:creationId xmlns:a16="http://schemas.microsoft.com/office/drawing/2014/main" id="{6832CB48-19E2-438E-B5D1-126B6228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548560FE-8DD7-4FBB-A597-9902F385AA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rcRect l="18631" t="30907" r="23362" b="17441"/>
          <a:stretch/>
        </p:blipFill>
        <p:spPr>
          <a:xfrm>
            <a:off x="9573575" y="-4327"/>
            <a:ext cx="2668147" cy="2375897"/>
          </a:xfrm>
          <a:prstGeom prst="rect">
            <a:avLst/>
          </a:prstGeom>
        </p:spPr>
      </p:pic>
      <p:sp>
        <p:nvSpPr>
          <p:cNvPr id="29" name="Oval 3">
            <a:extLst>
              <a:ext uri="{FF2B5EF4-FFF2-40B4-BE49-F238E27FC236}">
                <a16:creationId xmlns:a16="http://schemas.microsoft.com/office/drawing/2014/main" id="{F4B85B88-409F-4670-A4FF-5C58623B7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a:extLst>
              <a:ext uri="{FF2B5EF4-FFF2-40B4-BE49-F238E27FC236}">
                <a16:creationId xmlns:a16="http://schemas.microsoft.com/office/drawing/2014/main" id="{66265FF8-949A-452A-882B-BDD3320900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8"/>
              </a:ext>
            </a:extLst>
          </a:blip>
          <a:srcRect l="45737" t="12146" r="12288" b="12942"/>
          <a:stretch/>
        </p:blipFill>
        <p:spPr>
          <a:xfrm>
            <a:off x="0" y="3409035"/>
            <a:ext cx="1633210" cy="2914772"/>
          </a:xfrm>
          <a:prstGeom prst="rect">
            <a:avLst/>
          </a:prstGeom>
        </p:spPr>
      </p:pic>
      <p:sp>
        <p:nvSpPr>
          <p:cNvPr id="33" name="Oval 4">
            <a:extLst>
              <a:ext uri="{FF2B5EF4-FFF2-40B4-BE49-F238E27FC236}">
                <a16:creationId xmlns:a16="http://schemas.microsoft.com/office/drawing/2014/main" id="{52B7F1A1-8894-44DC-8FCC-6CE9F127A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2"/>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35" name="Graphic 34">
            <a:extLst>
              <a:ext uri="{FF2B5EF4-FFF2-40B4-BE49-F238E27FC236}">
                <a16:creationId xmlns:a16="http://schemas.microsoft.com/office/drawing/2014/main" id="{6FEF5495-925E-4DBE-A677-EF910F8266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10"/>
              </a:ext>
            </a:extLst>
          </a:blip>
          <a:srcRect l="11935" t="10861" r="33955" b="27347"/>
          <a:stretch/>
        </p:blipFill>
        <p:spPr>
          <a:xfrm>
            <a:off x="9972468" y="4341999"/>
            <a:ext cx="2239201" cy="2525322"/>
          </a:xfrm>
          <a:prstGeom prst="rect">
            <a:avLst/>
          </a:prstGeom>
        </p:spPr>
      </p:pic>
    </p:spTree>
    <p:extLst>
      <p:ext uri="{BB962C8B-B14F-4D97-AF65-F5344CB8AC3E}">
        <p14:creationId xmlns:p14="http://schemas.microsoft.com/office/powerpoint/2010/main" val="3781894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6AD6D-7FC0-435B-AB5F-98DA2190C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B727F3-FF58-4343-ACEE-2174D59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7859C8DD-6E38-BEB4-6D4F-85136EE944A0}"/>
              </a:ext>
            </a:extLst>
          </p:cNvPr>
          <p:cNvSpPr>
            <a:spLocks noGrp="1"/>
          </p:cNvSpPr>
          <p:nvPr>
            <p:ph type="title"/>
          </p:nvPr>
        </p:nvSpPr>
        <p:spPr>
          <a:xfrm>
            <a:off x="3327722" y="777240"/>
            <a:ext cx="5782804" cy="2493876"/>
          </a:xfrm>
        </p:spPr>
        <p:txBody>
          <a:bodyPr anchor="b">
            <a:normAutofit/>
          </a:bodyPr>
          <a:lstStyle/>
          <a:p>
            <a:pPr algn="ctr"/>
            <a:r>
              <a:rPr lang="en-GB" sz="6000" b="1" i="1" u="sng" dirty="0"/>
              <a:t>Activity</a:t>
            </a:r>
            <a:r>
              <a:rPr lang="en-GB" sz="6000" dirty="0"/>
              <a:t> </a:t>
            </a:r>
            <a:endParaRPr lang="en-US" dirty="0"/>
          </a:p>
        </p:txBody>
      </p:sp>
      <p:sp>
        <p:nvSpPr>
          <p:cNvPr id="3" name="Content Placeholder 2">
            <a:extLst>
              <a:ext uri="{FF2B5EF4-FFF2-40B4-BE49-F238E27FC236}">
                <a16:creationId xmlns:a16="http://schemas.microsoft.com/office/drawing/2014/main" id="{B620CC61-15EA-A143-F5E9-E507A6EC3D2E}"/>
              </a:ext>
            </a:extLst>
          </p:cNvPr>
          <p:cNvSpPr>
            <a:spLocks noGrp="1"/>
          </p:cNvSpPr>
          <p:nvPr>
            <p:ph idx="1"/>
          </p:nvPr>
        </p:nvSpPr>
        <p:spPr>
          <a:xfrm>
            <a:off x="3327722" y="3429000"/>
            <a:ext cx="5782804" cy="2333562"/>
          </a:xfrm>
        </p:spPr>
        <p:txBody>
          <a:bodyPr vert="horz" lIns="91440" tIns="45720" rIns="91440" bIns="45720" rtlCol="0" anchor="t">
            <a:noAutofit/>
          </a:bodyPr>
          <a:lstStyle/>
          <a:p>
            <a:pPr algn="ctr"/>
            <a:r>
              <a:rPr lang="en-GB" dirty="0">
                <a:ea typeface="+mn-lt"/>
                <a:cs typeface="+mn-lt"/>
              </a:rPr>
              <a:t>Read the following discussion in the </a:t>
            </a:r>
            <a:r>
              <a:rPr lang="en-GB" i="1" dirty="0">
                <a:ea typeface="+mn-lt"/>
                <a:cs typeface="+mn-lt"/>
              </a:rPr>
              <a:t>Guardian</a:t>
            </a:r>
            <a:r>
              <a:rPr lang="en-GB" dirty="0">
                <a:ea typeface="+mn-lt"/>
                <a:cs typeface="+mn-lt"/>
              </a:rPr>
              <a:t> of the background to this controversial and appalling case at </a:t>
            </a:r>
            <a:r>
              <a:rPr lang="en-GB" dirty="0">
                <a:ea typeface="+mn-lt"/>
                <a:cs typeface="+mn-lt"/>
                <a:hlinkClick r:id="rId3"/>
              </a:rPr>
              <a:t>https://www.theguardian.com/uk/2010/mar/03/james-bulger-case-venables-thompson</a:t>
            </a:r>
            <a:r>
              <a:rPr lang="en-GB" dirty="0">
                <a:ea typeface="+mn-lt"/>
                <a:cs typeface="+mn-lt"/>
              </a:rPr>
              <a:t>.</a:t>
            </a:r>
            <a:endParaRPr lang="en-US" dirty="0">
              <a:cs typeface="Calibri"/>
            </a:endParaRPr>
          </a:p>
          <a:p>
            <a:pPr algn="ctr">
              <a:buClr>
                <a:srgbClr val="776443"/>
              </a:buClr>
            </a:pPr>
            <a:r>
              <a:rPr lang="en-GB" dirty="0">
                <a:ea typeface="+mn-lt"/>
                <a:cs typeface="+mn-lt"/>
              </a:rPr>
              <a:t>Do you think that public opinion should influence decisions on sentencing offenders in a particular case?</a:t>
            </a:r>
          </a:p>
          <a:p>
            <a:pPr marL="0" indent="0" algn="ctr">
              <a:buClr>
                <a:srgbClr val="776443"/>
              </a:buClr>
              <a:buNone/>
            </a:pPr>
            <a:endParaRPr lang="en-GB" sz="1800">
              <a:cs typeface="Calibri"/>
            </a:endParaRPr>
          </a:p>
        </p:txBody>
      </p:sp>
      <p:grpSp>
        <p:nvGrpSpPr>
          <p:cNvPr id="12" name="Decorative Circles">
            <a:extLst>
              <a:ext uri="{FF2B5EF4-FFF2-40B4-BE49-F238E27FC236}">
                <a16:creationId xmlns:a16="http://schemas.microsoft.com/office/drawing/2014/main" id="{4DB68B21-F855-4148-AD7C-795E902A7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13" name="Oval 12">
              <a:extLst>
                <a:ext uri="{FF2B5EF4-FFF2-40B4-BE49-F238E27FC236}">
                  <a16:creationId xmlns:a16="http://schemas.microsoft.com/office/drawing/2014/main" id="{A8FE8A9D-61A5-4729-A73B-267B9BE58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E3399E0-5F4E-4D62-8091-A0AA8DAA7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1781BEF-3C20-4A56-889B-BB417F6A3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F0DD55-BEC3-46E7-84ED-00CB94AC0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FFEF100-17D7-4C78-A7C3-B6C8B72E8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294263B-2870-4828-96FD-00C2A3628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8A94EBD-B5CB-4D31-A42E-E68B0D25B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Oval 2">
            <a:extLst>
              <a:ext uri="{FF2B5EF4-FFF2-40B4-BE49-F238E27FC236}">
                <a16:creationId xmlns:a16="http://schemas.microsoft.com/office/drawing/2014/main" id="{5F7F20D7-57B2-4CF8-AF7D-90D6A5E1F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a:extLst>
              <a:ext uri="{FF2B5EF4-FFF2-40B4-BE49-F238E27FC236}">
                <a16:creationId xmlns:a16="http://schemas.microsoft.com/office/drawing/2014/main" id="{05AC83E9-3498-4F8F-84F8-2E22FE72E3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6399" y="319698"/>
            <a:ext cx="2037600" cy="2037600"/>
          </a:xfrm>
          <a:prstGeom prst="rect">
            <a:avLst/>
          </a:prstGeom>
        </p:spPr>
      </p:pic>
      <p:sp>
        <p:nvSpPr>
          <p:cNvPr id="25" name="Oval 1">
            <a:extLst>
              <a:ext uri="{FF2B5EF4-FFF2-40B4-BE49-F238E27FC236}">
                <a16:creationId xmlns:a16="http://schemas.microsoft.com/office/drawing/2014/main" id="{6832CB48-19E2-438E-B5D1-126B6228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548560FE-8DD7-4FBB-A597-9902F385AA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18631" t="30907" r="23362" b="17441"/>
          <a:stretch/>
        </p:blipFill>
        <p:spPr>
          <a:xfrm>
            <a:off x="9573575" y="-4327"/>
            <a:ext cx="2668147" cy="2375897"/>
          </a:xfrm>
          <a:prstGeom prst="rect">
            <a:avLst/>
          </a:prstGeom>
        </p:spPr>
      </p:pic>
      <p:sp>
        <p:nvSpPr>
          <p:cNvPr id="29" name="Oval 3">
            <a:extLst>
              <a:ext uri="{FF2B5EF4-FFF2-40B4-BE49-F238E27FC236}">
                <a16:creationId xmlns:a16="http://schemas.microsoft.com/office/drawing/2014/main" id="{F4B85B88-409F-4670-A4FF-5C58623B7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a:extLst>
              <a:ext uri="{FF2B5EF4-FFF2-40B4-BE49-F238E27FC236}">
                <a16:creationId xmlns:a16="http://schemas.microsoft.com/office/drawing/2014/main" id="{66265FF8-949A-452A-882B-BDD3320900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45737" t="12146" r="12288" b="12942"/>
          <a:stretch/>
        </p:blipFill>
        <p:spPr>
          <a:xfrm>
            <a:off x="0" y="3409035"/>
            <a:ext cx="1633210" cy="2914772"/>
          </a:xfrm>
          <a:prstGeom prst="rect">
            <a:avLst/>
          </a:prstGeom>
        </p:spPr>
      </p:pic>
      <p:sp>
        <p:nvSpPr>
          <p:cNvPr id="33" name="Oval 4">
            <a:extLst>
              <a:ext uri="{FF2B5EF4-FFF2-40B4-BE49-F238E27FC236}">
                <a16:creationId xmlns:a16="http://schemas.microsoft.com/office/drawing/2014/main" id="{52B7F1A1-8894-44DC-8FCC-6CE9F127A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2"/>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35" name="Graphic 34">
            <a:extLst>
              <a:ext uri="{FF2B5EF4-FFF2-40B4-BE49-F238E27FC236}">
                <a16:creationId xmlns:a16="http://schemas.microsoft.com/office/drawing/2014/main" id="{6FEF5495-925E-4DBE-A677-EF910F8266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10">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11"/>
              </a:ext>
            </a:extLst>
          </a:blip>
          <a:srcRect l="11935" t="10861" r="33955" b="27347"/>
          <a:stretch/>
        </p:blipFill>
        <p:spPr>
          <a:xfrm>
            <a:off x="9972468" y="4341999"/>
            <a:ext cx="2239201" cy="2525322"/>
          </a:xfrm>
          <a:prstGeom prst="rect">
            <a:avLst/>
          </a:prstGeom>
        </p:spPr>
      </p:pic>
    </p:spTree>
    <p:extLst>
      <p:ext uri="{BB962C8B-B14F-4D97-AF65-F5344CB8AC3E}">
        <p14:creationId xmlns:p14="http://schemas.microsoft.com/office/powerpoint/2010/main" val="2810997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C659E-2785-8BF6-BB61-4BE28B96EA33}"/>
              </a:ext>
            </a:extLst>
          </p:cNvPr>
          <p:cNvSpPr>
            <a:spLocks noGrp="1"/>
          </p:cNvSpPr>
          <p:nvPr>
            <p:ph type="title"/>
          </p:nvPr>
        </p:nvSpPr>
        <p:spPr/>
        <p:txBody>
          <a:bodyPr>
            <a:normAutofit/>
          </a:bodyPr>
          <a:lstStyle/>
          <a:p>
            <a:pPr algn="ctr"/>
            <a:r>
              <a:rPr lang="en-GB" sz="6600" b="1" i="1" u="sng" dirty="0"/>
              <a:t>Illegality continued </a:t>
            </a:r>
            <a:endParaRPr lang="en-US"/>
          </a:p>
        </p:txBody>
      </p:sp>
      <p:sp>
        <p:nvSpPr>
          <p:cNvPr id="3" name="Content Placeholder 2">
            <a:extLst>
              <a:ext uri="{FF2B5EF4-FFF2-40B4-BE49-F238E27FC236}">
                <a16:creationId xmlns:a16="http://schemas.microsoft.com/office/drawing/2014/main" id="{AA535FFD-8F05-2B5B-EC71-CB4EAC7DB576}"/>
              </a:ext>
            </a:extLst>
          </p:cNvPr>
          <p:cNvSpPr>
            <a:spLocks noGrp="1"/>
          </p:cNvSpPr>
          <p:nvPr>
            <p:ph idx="1"/>
          </p:nvPr>
        </p:nvSpPr>
        <p:spPr/>
        <p:txBody>
          <a:bodyPr vert="horz" lIns="91440" tIns="45720" rIns="91440" bIns="45720" rtlCol="0" anchor="t">
            <a:normAutofit lnSpcReduction="10000"/>
          </a:bodyPr>
          <a:lstStyle/>
          <a:p>
            <a:pPr>
              <a:lnSpc>
                <a:spcPct val="150000"/>
              </a:lnSpc>
            </a:pPr>
            <a:r>
              <a:rPr lang="en-GB" b="1" dirty="0">
                <a:cs typeface="Calibri"/>
              </a:rPr>
              <a:t>Improper purpose</a:t>
            </a:r>
            <a:r>
              <a:rPr lang="en-GB" dirty="0">
                <a:cs typeface="Calibri"/>
              </a:rPr>
              <a:t>- carries out action to achieve an aim but not in the way that parliament intended. </a:t>
            </a:r>
            <a:endParaRPr lang="en-US" dirty="0"/>
          </a:p>
          <a:p>
            <a:pPr>
              <a:lnSpc>
                <a:spcPct val="150000"/>
              </a:lnSpc>
              <a:buClr>
                <a:srgbClr val="776443"/>
              </a:buClr>
            </a:pPr>
            <a:r>
              <a:rPr lang="en-GB" b="1" dirty="0">
                <a:cs typeface="Calibri"/>
              </a:rPr>
              <a:t>Relevant and irrelevant considerations</a:t>
            </a:r>
            <a:r>
              <a:rPr lang="en-GB" dirty="0">
                <a:cs typeface="Calibri"/>
              </a:rPr>
              <a:t>- if they take anything irrelevant into consideration, then they have acted unlawfully. </a:t>
            </a:r>
          </a:p>
          <a:p>
            <a:pPr>
              <a:lnSpc>
                <a:spcPct val="150000"/>
              </a:lnSpc>
              <a:buClr>
                <a:srgbClr val="776443"/>
              </a:buClr>
            </a:pPr>
            <a:r>
              <a:rPr lang="en-GB" b="1" dirty="0">
                <a:cs typeface="Calibri"/>
              </a:rPr>
              <a:t>'' Failure to exercise discretion''- </a:t>
            </a:r>
            <a:r>
              <a:rPr lang="en-GB" dirty="0">
                <a:cs typeface="Calibri"/>
              </a:rPr>
              <a:t>Should exercise discretion. </a:t>
            </a:r>
          </a:p>
          <a:p>
            <a:pPr>
              <a:lnSpc>
                <a:spcPct val="150000"/>
              </a:lnSpc>
              <a:buClr>
                <a:srgbClr val="776443"/>
              </a:buClr>
            </a:pPr>
            <a:r>
              <a:rPr lang="en-GB" b="1" dirty="0">
                <a:cs typeface="Calibri"/>
              </a:rPr>
              <a:t>'' Unauthorised delegation''</a:t>
            </a:r>
          </a:p>
          <a:p>
            <a:pPr>
              <a:lnSpc>
                <a:spcPct val="150000"/>
              </a:lnSpc>
              <a:buClr>
                <a:srgbClr val="776443"/>
              </a:buClr>
            </a:pPr>
            <a:r>
              <a:rPr lang="en-GB" b="1" dirty="0">
                <a:cs typeface="Calibri"/>
              </a:rPr>
              <a:t>''Adoption of policy''</a:t>
            </a:r>
          </a:p>
          <a:p>
            <a:pPr>
              <a:lnSpc>
                <a:spcPct val="150000"/>
              </a:lnSpc>
              <a:buClr>
                <a:srgbClr val="776443"/>
              </a:buClr>
            </a:pPr>
            <a:r>
              <a:rPr lang="en-GB" b="1" dirty="0">
                <a:cs typeface="Calibri"/>
              </a:rPr>
              <a:t>Human Rights 1998- </a:t>
            </a:r>
            <a:r>
              <a:rPr lang="en-GB" dirty="0">
                <a:cs typeface="Calibri"/>
              </a:rPr>
              <a:t>S.6 and Art 9.</a:t>
            </a:r>
          </a:p>
          <a:p>
            <a:pPr>
              <a:buClr>
                <a:srgbClr val="776443"/>
              </a:buClr>
            </a:pPr>
            <a:endParaRPr lang="en-GB" dirty="0">
              <a:cs typeface="Calibri"/>
            </a:endParaRPr>
          </a:p>
          <a:p>
            <a:pPr>
              <a:buClr>
                <a:srgbClr val="776443"/>
              </a:buClr>
            </a:pPr>
            <a:endParaRPr lang="en-GB" dirty="0">
              <a:cs typeface="Calibri"/>
            </a:endParaRPr>
          </a:p>
          <a:p>
            <a:pPr>
              <a:buClr>
                <a:srgbClr val="776443"/>
              </a:buClr>
            </a:pPr>
            <a:endParaRPr lang="en-GB" dirty="0">
              <a:cs typeface="Calibri"/>
            </a:endParaRPr>
          </a:p>
          <a:p>
            <a:pPr>
              <a:buClr>
                <a:srgbClr val="776443"/>
              </a:buClr>
            </a:pPr>
            <a:endParaRPr lang="en-GB" dirty="0">
              <a:cs typeface="Calibri"/>
            </a:endParaRPr>
          </a:p>
        </p:txBody>
      </p:sp>
    </p:spTree>
    <p:extLst>
      <p:ext uri="{BB962C8B-B14F-4D97-AF65-F5344CB8AC3E}">
        <p14:creationId xmlns:p14="http://schemas.microsoft.com/office/powerpoint/2010/main" val="1816690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69C30-51A9-F701-D1B6-05D4A31EB839}"/>
              </a:ext>
            </a:extLst>
          </p:cNvPr>
          <p:cNvSpPr>
            <a:spLocks noGrp="1"/>
          </p:cNvSpPr>
          <p:nvPr>
            <p:ph type="title"/>
          </p:nvPr>
        </p:nvSpPr>
        <p:spPr/>
        <p:txBody>
          <a:bodyPr/>
          <a:lstStyle/>
          <a:p>
            <a:pPr algn="ctr"/>
            <a:r>
              <a:rPr lang="en-GB" sz="6600" b="1" i="1" u="sng" dirty="0"/>
              <a:t>Activity</a:t>
            </a:r>
            <a:r>
              <a:rPr lang="en-GB" dirty="0"/>
              <a:t> </a:t>
            </a:r>
            <a:endParaRPr lang="en-US"/>
          </a:p>
        </p:txBody>
      </p:sp>
      <p:sp>
        <p:nvSpPr>
          <p:cNvPr id="3" name="Content Placeholder 2">
            <a:extLst>
              <a:ext uri="{FF2B5EF4-FFF2-40B4-BE49-F238E27FC236}">
                <a16:creationId xmlns:a16="http://schemas.microsoft.com/office/drawing/2014/main" id="{DE0C8ECC-4C74-30D0-9D11-496B6EFABED3}"/>
              </a:ext>
            </a:extLst>
          </p:cNvPr>
          <p:cNvSpPr>
            <a:spLocks noGrp="1"/>
          </p:cNvSpPr>
          <p:nvPr>
            <p:ph idx="1"/>
          </p:nvPr>
        </p:nvSpPr>
        <p:spPr/>
        <p:txBody>
          <a:bodyPr vert="horz" lIns="91440" tIns="45720" rIns="91440" bIns="45720" rtlCol="0" anchor="t">
            <a:normAutofit/>
          </a:bodyPr>
          <a:lstStyle/>
          <a:p>
            <a:r>
              <a:rPr lang="en-GB" dirty="0">
                <a:ea typeface="+mn-lt"/>
                <a:cs typeface="+mn-lt"/>
              </a:rPr>
              <a:t>Should government foreign/defence policy objectives influence guidance on a pension scheme? In R (on the application of Palestine Solidarity Campaign Ltd and another) v Secretary of State for Communities and Local Government [2018] the minister included in guidance to the local government pension scheme instructions that the scheme’s administrators should not pursue investment policies which are contrary to UK foreign and defence policies. </a:t>
            </a:r>
          </a:p>
          <a:p>
            <a:pPr>
              <a:buClr>
                <a:srgbClr val="776443"/>
              </a:buClr>
            </a:pPr>
            <a:r>
              <a:rPr lang="en-GB" dirty="0">
                <a:ea typeface="+mn-lt"/>
                <a:cs typeface="+mn-lt"/>
              </a:rPr>
              <a:t>The particular concern of the minister was the campaign for disinvestment from Israel and possible boycotts of investments in defence companies. </a:t>
            </a:r>
          </a:p>
          <a:p>
            <a:pPr>
              <a:buClr>
                <a:srgbClr val="776443"/>
              </a:buClr>
            </a:pPr>
            <a:r>
              <a:rPr lang="en-GB" dirty="0">
                <a:ea typeface="+mn-lt"/>
                <a:cs typeface="+mn-lt"/>
              </a:rPr>
              <a:t>Read the press summary and paragraphs 42–44 of the judgment at R (on the application of Palestine Solidarity Campaign Ltd and another) (Appellants) v Secretary of State for Communities and Local Government (Respondent) - The Supreme Court. </a:t>
            </a:r>
            <a:r>
              <a:rPr lang="en-GB" dirty="0">
                <a:ea typeface="+mn-lt"/>
                <a:cs typeface="+mn-lt"/>
                <a:hlinkClick r:id="rId2"/>
              </a:rPr>
              <a:t>https://www.supremecourt.uk/cases/uksc-2018-0133.html</a:t>
            </a:r>
            <a:r>
              <a:rPr lang="en-GB" dirty="0">
                <a:ea typeface="+mn-lt"/>
                <a:cs typeface="+mn-lt"/>
              </a:rPr>
              <a:t>  </a:t>
            </a:r>
          </a:p>
          <a:p>
            <a:pPr>
              <a:buClr>
                <a:srgbClr val="776443"/>
              </a:buClr>
            </a:pPr>
            <a:r>
              <a:rPr lang="en-GB" dirty="0">
                <a:ea typeface="+mn-lt"/>
                <a:cs typeface="+mn-lt"/>
              </a:rPr>
              <a:t>Do you think that decisions about investments in a local government pension scheme should be subject to government foreign and defence policies? What practical problems might arise if there was a new government with different foreign and defence policies?</a:t>
            </a:r>
            <a:endParaRPr lang="en-GB">
              <a:cs typeface="Calibri"/>
            </a:endParaRPr>
          </a:p>
        </p:txBody>
      </p:sp>
    </p:spTree>
    <p:extLst>
      <p:ext uri="{BB962C8B-B14F-4D97-AF65-F5344CB8AC3E}">
        <p14:creationId xmlns:p14="http://schemas.microsoft.com/office/powerpoint/2010/main" val="1056553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37FDB-EDC8-0F5F-32E7-12595015281F}"/>
              </a:ext>
            </a:extLst>
          </p:cNvPr>
          <p:cNvSpPr>
            <a:spLocks noGrp="1"/>
          </p:cNvSpPr>
          <p:nvPr>
            <p:ph type="title"/>
          </p:nvPr>
        </p:nvSpPr>
        <p:spPr/>
        <p:txBody>
          <a:bodyPr>
            <a:normAutofit/>
          </a:bodyPr>
          <a:lstStyle/>
          <a:p>
            <a:pPr algn="ctr"/>
            <a:r>
              <a:rPr lang="en-GB" sz="6000" b="1" i="1" u="sng" dirty="0"/>
              <a:t>Procedural impropriety</a:t>
            </a:r>
          </a:p>
        </p:txBody>
      </p:sp>
      <p:sp>
        <p:nvSpPr>
          <p:cNvPr id="3" name="Content Placeholder 2">
            <a:extLst>
              <a:ext uri="{FF2B5EF4-FFF2-40B4-BE49-F238E27FC236}">
                <a16:creationId xmlns:a16="http://schemas.microsoft.com/office/drawing/2014/main" id="{6EA3FCC6-54EE-AB6B-0D80-CD5A20CAD2E5}"/>
              </a:ext>
            </a:extLst>
          </p:cNvPr>
          <p:cNvSpPr>
            <a:spLocks noGrp="1"/>
          </p:cNvSpPr>
          <p:nvPr>
            <p:ph idx="1"/>
          </p:nvPr>
        </p:nvSpPr>
        <p:spPr/>
        <p:txBody>
          <a:bodyPr vert="horz" lIns="91440" tIns="45720" rIns="91440" bIns="45720" rtlCol="0" anchor="t">
            <a:normAutofit lnSpcReduction="10000"/>
          </a:bodyPr>
          <a:lstStyle/>
          <a:p>
            <a:r>
              <a:rPr lang="en-GB" dirty="0">
                <a:ea typeface="+mn-lt"/>
                <a:cs typeface="+mn-lt"/>
              </a:rPr>
              <a:t>Has it been made with a fair procedure?</a:t>
            </a:r>
            <a:endParaRPr lang="en-US" dirty="0">
              <a:ea typeface="+mn-lt"/>
              <a:cs typeface="+mn-lt"/>
            </a:endParaRPr>
          </a:p>
          <a:p>
            <a:pPr>
              <a:buClr>
                <a:srgbClr val="776443"/>
              </a:buClr>
            </a:pPr>
            <a:r>
              <a:rPr lang="en-GB" dirty="0">
                <a:ea typeface="+mn-lt"/>
                <a:cs typeface="+mn-lt"/>
              </a:rPr>
              <a:t>Ensuring that the procedure is  fair ensure that if there is confusion with the law, it will still be applied fairly. </a:t>
            </a:r>
            <a:endParaRPr lang="en-US" dirty="0">
              <a:ea typeface="+mn-lt"/>
              <a:cs typeface="+mn-lt"/>
            </a:endParaRPr>
          </a:p>
          <a:p>
            <a:pPr>
              <a:buClr>
                <a:srgbClr val="776443"/>
              </a:buClr>
            </a:pPr>
            <a:r>
              <a:rPr lang="en-GB" dirty="0">
                <a:ea typeface="+mn-lt"/>
                <a:cs typeface="+mn-lt"/>
              </a:rPr>
              <a:t>The law is moving with society and now the law is looking to ''change to fairness''.</a:t>
            </a:r>
            <a:endParaRPr lang="en-US" dirty="0">
              <a:ea typeface="+mn-lt"/>
              <a:cs typeface="+mn-lt"/>
            </a:endParaRPr>
          </a:p>
          <a:p>
            <a:pPr>
              <a:buClr>
                <a:srgbClr val="776443"/>
              </a:buClr>
            </a:pPr>
            <a:r>
              <a:rPr lang="en-GB" dirty="0">
                <a:ea typeface="+mn-lt"/>
                <a:cs typeface="+mn-lt"/>
              </a:rPr>
              <a:t>Article 6 of the Human Rights Act 1998. </a:t>
            </a:r>
          </a:p>
          <a:p>
            <a:pPr>
              <a:buClr>
                <a:srgbClr val="776443"/>
              </a:buClr>
            </a:pPr>
            <a:r>
              <a:rPr lang="en-GB" dirty="0">
                <a:cs typeface="Calibri"/>
              </a:rPr>
              <a:t>Legislation has an effect. </a:t>
            </a:r>
          </a:p>
          <a:p>
            <a:pPr>
              <a:buClr>
                <a:srgbClr val="776443"/>
              </a:buClr>
            </a:pPr>
            <a:r>
              <a:rPr lang="en-GB" dirty="0">
                <a:cs typeface="Calibri"/>
              </a:rPr>
              <a:t>'' Legitimate expectation‘’ – arises when a public authority makes a lawful representation to an individual concerning how it will behave in the future</a:t>
            </a:r>
          </a:p>
          <a:p>
            <a:pPr>
              <a:buClr>
                <a:srgbClr val="776443"/>
              </a:buClr>
            </a:pPr>
            <a:r>
              <a:rPr lang="en-GB" dirty="0">
                <a:cs typeface="Calibri"/>
              </a:rPr>
              <a:t>Common law - there must be a fair trial, and the decision must be given to the party. </a:t>
            </a:r>
          </a:p>
          <a:p>
            <a:pPr>
              <a:buClr>
                <a:srgbClr val="776443"/>
              </a:buClr>
            </a:pPr>
            <a:r>
              <a:rPr lang="en-GB" dirty="0">
                <a:cs typeface="Calibri"/>
              </a:rPr>
              <a:t>Should know the case that is facing you- details.</a:t>
            </a:r>
          </a:p>
          <a:p>
            <a:pPr>
              <a:buClr>
                <a:srgbClr val="776443"/>
              </a:buClr>
            </a:pPr>
            <a:r>
              <a:rPr lang="en-GB" dirty="0">
                <a:cs typeface="Calibri"/>
              </a:rPr>
              <a:t>''Not a requirement to have legal representation‘’ - </a:t>
            </a:r>
            <a:r>
              <a:rPr lang="en-GB" b="0" i="0" dirty="0">
                <a:solidFill>
                  <a:srgbClr val="313537"/>
                </a:solidFill>
                <a:effectLst/>
                <a:latin typeface="Inter"/>
              </a:rPr>
              <a:t>Natural justice does not necessarily require that the person should be able to insist on bringing a legal representative to the hearing; much depends on what is at stake.</a:t>
            </a:r>
            <a:endParaRPr lang="en-GB" dirty="0">
              <a:cs typeface="Calibri"/>
            </a:endParaRPr>
          </a:p>
        </p:txBody>
      </p:sp>
    </p:spTree>
    <p:extLst>
      <p:ext uri="{BB962C8B-B14F-4D97-AF65-F5344CB8AC3E}">
        <p14:creationId xmlns:p14="http://schemas.microsoft.com/office/powerpoint/2010/main" val="2991513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85E83-1A5F-EA2B-940C-E14A55144F0B}"/>
              </a:ext>
            </a:extLst>
          </p:cNvPr>
          <p:cNvSpPr>
            <a:spLocks noGrp="1"/>
          </p:cNvSpPr>
          <p:nvPr>
            <p:ph type="title"/>
          </p:nvPr>
        </p:nvSpPr>
        <p:spPr/>
        <p:txBody>
          <a:bodyPr>
            <a:normAutofit/>
          </a:bodyPr>
          <a:lstStyle/>
          <a:p>
            <a:pPr algn="ctr"/>
            <a:r>
              <a:rPr lang="en-GB" sz="6000" b="1" i="1" u="sng" dirty="0"/>
              <a:t>Continued</a:t>
            </a:r>
            <a:endParaRPr lang="en-US" dirty="0"/>
          </a:p>
        </p:txBody>
      </p:sp>
      <p:sp>
        <p:nvSpPr>
          <p:cNvPr id="3" name="Content Placeholder 2">
            <a:extLst>
              <a:ext uri="{FF2B5EF4-FFF2-40B4-BE49-F238E27FC236}">
                <a16:creationId xmlns:a16="http://schemas.microsoft.com/office/drawing/2014/main" id="{510D663F-6527-F653-C1E1-ACFAC8FEE3E3}"/>
              </a:ext>
            </a:extLst>
          </p:cNvPr>
          <p:cNvSpPr>
            <a:spLocks noGrp="1"/>
          </p:cNvSpPr>
          <p:nvPr>
            <p:ph idx="1"/>
          </p:nvPr>
        </p:nvSpPr>
        <p:spPr/>
        <p:txBody>
          <a:bodyPr vert="horz" lIns="91440" tIns="45720" rIns="91440" bIns="45720" rtlCol="0" anchor="t">
            <a:normAutofit fontScale="85000" lnSpcReduction="20000"/>
          </a:bodyPr>
          <a:lstStyle/>
          <a:p>
            <a:pPr>
              <a:lnSpc>
                <a:spcPct val="200000"/>
              </a:lnSpc>
            </a:pPr>
            <a:r>
              <a:rPr lang="en-GB" dirty="0">
                <a:cs typeface="Calibri"/>
              </a:rPr>
              <a:t>Reason for the decision whilst not commonly given- more likely now to give the reason. </a:t>
            </a:r>
          </a:p>
          <a:p>
            <a:pPr>
              <a:lnSpc>
                <a:spcPct val="200000"/>
              </a:lnSpc>
              <a:buClr>
                <a:srgbClr val="776443"/>
              </a:buClr>
            </a:pPr>
            <a:r>
              <a:rPr lang="en-GB" dirty="0">
                <a:cs typeface="Calibri"/>
              </a:rPr>
              <a:t>Common law- decision making has to be fair and '' appear fair''. </a:t>
            </a:r>
          </a:p>
          <a:p>
            <a:pPr>
              <a:lnSpc>
                <a:spcPct val="200000"/>
              </a:lnSpc>
              <a:buClr>
                <a:srgbClr val="776443"/>
              </a:buClr>
            </a:pPr>
            <a:r>
              <a:rPr lang="en-GB" dirty="0">
                <a:cs typeface="Calibri"/>
              </a:rPr>
              <a:t>'Actual bias - </a:t>
            </a:r>
            <a:r>
              <a:rPr lang="en-GB" b="0" i="0" dirty="0">
                <a:solidFill>
                  <a:srgbClr val="313537"/>
                </a:solidFill>
                <a:effectLst/>
                <a:latin typeface="Inter"/>
              </a:rPr>
              <a:t> decision maker will be disqualified from making decisions if it can be shown that they presided over a matter and, at the time, their decisions were motivated by actual bias towards or against one or other of the parties</a:t>
            </a:r>
            <a:endParaRPr lang="en-GB" dirty="0">
              <a:cs typeface="Calibri"/>
            </a:endParaRPr>
          </a:p>
          <a:p>
            <a:pPr>
              <a:lnSpc>
                <a:spcPct val="200000"/>
              </a:lnSpc>
              <a:buClr>
                <a:srgbClr val="776443"/>
              </a:buClr>
            </a:pPr>
            <a:r>
              <a:rPr lang="en-GB" dirty="0">
                <a:cs typeface="Calibri"/>
              </a:rPr>
              <a:t>Presumption and appearance of bias - </a:t>
            </a:r>
            <a:r>
              <a:rPr lang="en-GB" b="0" i="0" dirty="0">
                <a:solidFill>
                  <a:srgbClr val="313537"/>
                </a:solidFill>
                <a:effectLst/>
                <a:latin typeface="Inter"/>
              </a:rPr>
              <a:t>The difficulty in proving actual bias led to the development of a separate rule, in which a presumption of bias operates so that a judge is automatically disqualified from sitting in a case if they have a direct interest in it.</a:t>
            </a:r>
            <a:endParaRPr lang="en-GB" dirty="0">
              <a:cs typeface="Calibri"/>
            </a:endParaRPr>
          </a:p>
          <a:p>
            <a:pPr>
              <a:lnSpc>
                <a:spcPct val="200000"/>
              </a:lnSpc>
              <a:buClr>
                <a:srgbClr val="776443"/>
              </a:buClr>
            </a:pPr>
            <a:r>
              <a:rPr lang="en-GB" dirty="0">
                <a:cs typeface="Calibri"/>
              </a:rPr>
              <a:t>Article 6 of the Human Rights Act 1998 - </a:t>
            </a:r>
            <a:r>
              <a:rPr lang="en-GB" i="0" dirty="0">
                <a:solidFill>
                  <a:srgbClr val="313537"/>
                </a:solidFill>
                <a:effectLst/>
                <a:latin typeface="Inter"/>
              </a:rPr>
              <a:t>The right to an independent and impartial tribunal</a:t>
            </a:r>
            <a:endParaRPr lang="en-GB" dirty="0">
              <a:cs typeface="Calibri"/>
            </a:endParaRPr>
          </a:p>
        </p:txBody>
      </p:sp>
    </p:spTree>
    <p:extLst>
      <p:ext uri="{BB962C8B-B14F-4D97-AF65-F5344CB8AC3E}">
        <p14:creationId xmlns:p14="http://schemas.microsoft.com/office/powerpoint/2010/main" val="15084004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2AD57C4-5E4F-1D29-A277-8D137827B0D6}"/>
              </a:ext>
            </a:extLst>
          </p:cNvPr>
          <p:cNvSpPr>
            <a:spLocks noGrp="1"/>
          </p:cNvSpPr>
          <p:nvPr>
            <p:ph type="title"/>
          </p:nvPr>
        </p:nvSpPr>
        <p:spPr/>
        <p:txBody>
          <a:bodyPr/>
          <a:lstStyle/>
          <a:p>
            <a:pPr algn="ctr"/>
            <a:r>
              <a:rPr lang="en-GB" i="1" u="sng" dirty="0"/>
              <a:t>ACTIVITY</a:t>
            </a:r>
          </a:p>
        </p:txBody>
      </p:sp>
      <p:sp>
        <p:nvSpPr>
          <p:cNvPr id="5" name="Content Placeholder 4">
            <a:extLst>
              <a:ext uri="{FF2B5EF4-FFF2-40B4-BE49-F238E27FC236}">
                <a16:creationId xmlns:a16="http://schemas.microsoft.com/office/drawing/2014/main" id="{8A305D7C-8956-F5EE-E79A-47D6BB5A7952}"/>
              </a:ext>
            </a:extLst>
          </p:cNvPr>
          <p:cNvSpPr>
            <a:spLocks noGrp="1"/>
          </p:cNvSpPr>
          <p:nvPr>
            <p:ph idx="1"/>
          </p:nvPr>
        </p:nvSpPr>
        <p:spPr/>
        <p:txBody>
          <a:bodyPr>
            <a:normAutofit/>
          </a:bodyPr>
          <a:lstStyle/>
          <a:p>
            <a:pPr>
              <a:lnSpc>
                <a:spcPct val="200000"/>
              </a:lnSpc>
              <a:buClr>
                <a:srgbClr val="776443"/>
              </a:buClr>
            </a:pPr>
            <a:r>
              <a:rPr lang="en-GB" sz="3600" dirty="0">
                <a:cs typeface="Calibri"/>
              </a:rPr>
              <a:t>Research the case of ''</a:t>
            </a:r>
            <a:r>
              <a:rPr lang="en-GB" sz="3600" dirty="0">
                <a:ea typeface="+mn-lt"/>
                <a:cs typeface="+mn-lt"/>
              </a:rPr>
              <a:t>R (Al Hasan) v Secretary of State [2005]‘’</a:t>
            </a:r>
          </a:p>
          <a:p>
            <a:pPr>
              <a:lnSpc>
                <a:spcPct val="200000"/>
              </a:lnSpc>
              <a:buClr>
                <a:srgbClr val="776443"/>
              </a:buClr>
            </a:pPr>
            <a:r>
              <a:rPr lang="en-GB" sz="3600" dirty="0">
                <a:ea typeface="+mn-lt"/>
                <a:cs typeface="+mn-lt"/>
              </a:rPr>
              <a:t>What are the facts of the case?</a:t>
            </a:r>
          </a:p>
          <a:p>
            <a:endParaRPr lang="en-GB" sz="3600" dirty="0"/>
          </a:p>
        </p:txBody>
      </p:sp>
    </p:spTree>
    <p:extLst>
      <p:ext uri="{BB962C8B-B14F-4D97-AF65-F5344CB8AC3E}">
        <p14:creationId xmlns:p14="http://schemas.microsoft.com/office/powerpoint/2010/main" val="14231124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0820D-65D1-E9EF-AEC8-5D3DB380DAB4}"/>
              </a:ext>
            </a:extLst>
          </p:cNvPr>
          <p:cNvSpPr>
            <a:spLocks noGrp="1"/>
          </p:cNvSpPr>
          <p:nvPr>
            <p:ph type="title"/>
          </p:nvPr>
        </p:nvSpPr>
        <p:spPr/>
        <p:txBody>
          <a:bodyPr/>
          <a:lstStyle/>
          <a:p>
            <a:pPr algn="ctr"/>
            <a:r>
              <a:rPr lang="en-GB" sz="6000" b="1" i="1" u="sng" dirty="0"/>
              <a:t>Irrationality</a:t>
            </a:r>
            <a:r>
              <a:rPr lang="en-GB" dirty="0"/>
              <a:t> </a:t>
            </a:r>
            <a:endParaRPr lang="en-US"/>
          </a:p>
        </p:txBody>
      </p:sp>
      <p:sp>
        <p:nvSpPr>
          <p:cNvPr id="3" name="Content Placeholder 2">
            <a:extLst>
              <a:ext uri="{FF2B5EF4-FFF2-40B4-BE49-F238E27FC236}">
                <a16:creationId xmlns:a16="http://schemas.microsoft.com/office/drawing/2014/main" id="{4DAF71E2-2005-4B91-9D4A-4318F0CC3D02}"/>
              </a:ext>
            </a:extLst>
          </p:cNvPr>
          <p:cNvSpPr>
            <a:spLocks noGrp="1"/>
          </p:cNvSpPr>
          <p:nvPr>
            <p:ph idx="1"/>
          </p:nvPr>
        </p:nvSpPr>
        <p:spPr/>
        <p:txBody>
          <a:bodyPr vert="horz" lIns="91440" tIns="45720" rIns="91440" bIns="45720" rtlCol="0" anchor="t">
            <a:normAutofit fontScale="55000" lnSpcReduction="20000"/>
          </a:bodyPr>
          <a:lstStyle/>
          <a:p>
            <a:pPr>
              <a:lnSpc>
                <a:spcPct val="200000"/>
              </a:lnSpc>
            </a:pPr>
            <a:r>
              <a:rPr lang="en-GB" dirty="0">
                <a:ea typeface="+mn-lt"/>
                <a:cs typeface="+mn-lt"/>
              </a:rPr>
              <a:t>''Associated Provincial Picture Houses v Wednesbury Corporation [1948]''- developed </a:t>
            </a:r>
            <a:r>
              <a:rPr lang="en-GB" i="1" dirty="0">
                <a:ea typeface="+mn-lt"/>
                <a:cs typeface="+mn-lt"/>
              </a:rPr>
              <a:t>W</a:t>
            </a:r>
            <a:r>
              <a:rPr lang="en-GB" b="1" i="1" dirty="0">
                <a:solidFill>
                  <a:srgbClr val="313537"/>
                </a:solidFill>
                <a:effectLst/>
                <a:latin typeface="var(--font-family-body)"/>
              </a:rPr>
              <a:t>ednesbury</a:t>
            </a:r>
            <a:r>
              <a:rPr lang="en-GB" dirty="0">
                <a:ea typeface="+mn-lt"/>
                <a:cs typeface="+mn-lt"/>
              </a:rPr>
              <a:t> unreasonableness. </a:t>
            </a:r>
            <a:endParaRPr lang="en-US" dirty="0"/>
          </a:p>
          <a:p>
            <a:pPr>
              <a:lnSpc>
                <a:spcPct val="200000"/>
              </a:lnSpc>
              <a:buClr>
                <a:srgbClr val="776443"/>
              </a:buClr>
            </a:pPr>
            <a:r>
              <a:rPr lang="en-GB" dirty="0">
                <a:cs typeface="Calibri"/>
              </a:rPr>
              <a:t>No reasonable individual would have come to that decision.</a:t>
            </a:r>
          </a:p>
          <a:p>
            <a:pPr>
              <a:lnSpc>
                <a:spcPct val="200000"/>
              </a:lnSpc>
              <a:buClr>
                <a:srgbClr val="776443"/>
              </a:buClr>
            </a:pPr>
            <a:r>
              <a:rPr lang="en-GB" dirty="0">
                <a:cs typeface="Calibri"/>
              </a:rPr>
              <a:t>Human Rights implications – S6 ECHR</a:t>
            </a:r>
          </a:p>
          <a:p>
            <a:pPr>
              <a:lnSpc>
                <a:spcPct val="200000"/>
              </a:lnSpc>
              <a:buClr>
                <a:srgbClr val="776443"/>
              </a:buClr>
            </a:pPr>
            <a:r>
              <a:rPr lang="en-GB" dirty="0">
                <a:cs typeface="Calibri"/>
              </a:rPr>
              <a:t>'' Substantive legitimate expectation‘’ - </a:t>
            </a:r>
            <a:r>
              <a:rPr lang="en-GB" b="0" i="0" dirty="0">
                <a:solidFill>
                  <a:srgbClr val="313537"/>
                </a:solidFill>
                <a:effectLst/>
                <a:latin typeface="Inter"/>
              </a:rPr>
              <a:t>arises where a public authority makes a (lawful) representation to an individual concerning how it will behave in the future</a:t>
            </a:r>
            <a:endParaRPr lang="en-GB" dirty="0">
              <a:cs typeface="Calibri"/>
            </a:endParaRPr>
          </a:p>
          <a:p>
            <a:pPr>
              <a:lnSpc>
                <a:spcPct val="200000"/>
              </a:lnSpc>
              <a:buClr>
                <a:srgbClr val="776443"/>
              </a:buClr>
            </a:pPr>
            <a:r>
              <a:rPr lang="en-GB" dirty="0">
                <a:cs typeface="Calibri"/>
              </a:rPr>
              <a:t>Creating and the courts protecting - </a:t>
            </a:r>
            <a:r>
              <a:rPr lang="en-GB" b="0" i="0" dirty="0">
                <a:solidFill>
                  <a:srgbClr val="313537"/>
                </a:solidFill>
                <a:effectLst/>
                <a:latin typeface="Inter"/>
              </a:rPr>
              <a:t>protection of substantive expectations by the court is more complex and will depend on the circumstances of the case. Whether the court will intervene to protect the legitimate expectation of a substantive benefit will depend upon the circumstances of the case. The court will be required to weigh the fairness in protecting the expectation of the individual against any countervailing public interest advanced by the public body.</a:t>
            </a:r>
            <a:endParaRPr lang="en-GB" dirty="0">
              <a:cs typeface="Calibri"/>
            </a:endParaRPr>
          </a:p>
          <a:p>
            <a:pPr>
              <a:lnSpc>
                <a:spcPct val="200000"/>
              </a:lnSpc>
              <a:buClr>
                <a:srgbClr val="776443"/>
              </a:buClr>
            </a:pPr>
            <a:r>
              <a:rPr lang="en-GB" dirty="0">
                <a:cs typeface="Calibri"/>
              </a:rPr>
              <a:t>Deference - </a:t>
            </a:r>
            <a:r>
              <a:rPr lang="en-GB" b="0" i="0" dirty="0">
                <a:solidFill>
                  <a:srgbClr val="313537"/>
                </a:solidFill>
                <a:effectLst/>
                <a:latin typeface="Inter"/>
              </a:rPr>
              <a:t>The idea of deference is an important one in understanding review of substance of administrative decisions, both at common law under </a:t>
            </a:r>
            <a:r>
              <a:rPr lang="en-GB" b="1" i="0" dirty="0">
                <a:solidFill>
                  <a:srgbClr val="313537"/>
                </a:solidFill>
                <a:effectLst/>
                <a:latin typeface="Inter"/>
              </a:rPr>
              <a:t>Wednesbury</a:t>
            </a:r>
            <a:r>
              <a:rPr lang="en-GB" b="0" i="0" dirty="0">
                <a:solidFill>
                  <a:srgbClr val="313537"/>
                </a:solidFill>
                <a:effectLst/>
                <a:latin typeface="Inter"/>
              </a:rPr>
              <a:t> and legitimate expectation, and under the </a:t>
            </a:r>
            <a:r>
              <a:rPr lang="en-GB" b="1" i="0" dirty="0">
                <a:solidFill>
                  <a:srgbClr val="313537"/>
                </a:solidFill>
                <a:effectLst/>
                <a:latin typeface="Inter"/>
              </a:rPr>
              <a:t>Human Rights Act 1998.</a:t>
            </a:r>
            <a:endParaRPr lang="en-GB" dirty="0">
              <a:cs typeface="Calibri"/>
            </a:endParaRPr>
          </a:p>
        </p:txBody>
      </p:sp>
    </p:spTree>
    <p:extLst>
      <p:ext uri="{BB962C8B-B14F-4D97-AF65-F5344CB8AC3E}">
        <p14:creationId xmlns:p14="http://schemas.microsoft.com/office/powerpoint/2010/main" val="23058833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A71D2-DC5A-6FE2-C655-42720181033A}"/>
              </a:ext>
            </a:extLst>
          </p:cNvPr>
          <p:cNvSpPr>
            <a:spLocks noGrp="1"/>
          </p:cNvSpPr>
          <p:nvPr>
            <p:ph type="title"/>
          </p:nvPr>
        </p:nvSpPr>
        <p:spPr/>
        <p:txBody>
          <a:bodyPr>
            <a:normAutofit fontScale="90000"/>
          </a:bodyPr>
          <a:lstStyle/>
          <a:p>
            <a:pPr algn="ctr"/>
            <a:r>
              <a:rPr lang="en-GB" sz="6000" b="1" i="1" u="sng" dirty="0"/>
              <a:t>The procedure of Judicial Review</a:t>
            </a:r>
          </a:p>
        </p:txBody>
      </p:sp>
      <p:graphicFrame>
        <p:nvGraphicFramePr>
          <p:cNvPr id="5" name="Content Placeholder 2">
            <a:extLst>
              <a:ext uri="{FF2B5EF4-FFF2-40B4-BE49-F238E27FC236}">
                <a16:creationId xmlns:a16="http://schemas.microsoft.com/office/drawing/2014/main" id="{46325364-F446-81F3-8727-A9D13AF0BF00}"/>
              </a:ext>
            </a:extLst>
          </p:cNvPr>
          <p:cNvGraphicFramePr>
            <a:graphicFrameLocks noGrp="1"/>
          </p:cNvGraphicFramePr>
          <p:nvPr>
            <p:ph idx="1"/>
          </p:nvPr>
        </p:nvGraphicFramePr>
        <p:xfrm>
          <a:off x="777240" y="1825625"/>
          <a:ext cx="1065911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29789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D64E15D7-6F2D-2A68-B5AD-A6E844BC7614}"/>
              </a:ext>
            </a:extLst>
          </p:cNvPr>
          <p:cNvSpPr>
            <a:spLocks noGrp="1"/>
          </p:cNvSpPr>
          <p:nvPr>
            <p:ph type="title"/>
          </p:nvPr>
        </p:nvSpPr>
        <p:spPr>
          <a:xfrm>
            <a:off x="777240" y="777240"/>
            <a:ext cx="4606280" cy="2493876"/>
          </a:xfrm>
        </p:spPr>
        <p:txBody>
          <a:bodyPr anchor="b">
            <a:normAutofit/>
          </a:bodyPr>
          <a:lstStyle/>
          <a:p>
            <a:pPr algn="ctr"/>
            <a:r>
              <a:rPr lang="en-GB" sz="4800" b="1" i="1" u="sng" dirty="0"/>
              <a:t>No judicial review</a:t>
            </a:r>
            <a:endParaRPr lang="en-US" sz="4800" i="1" dirty="0"/>
          </a:p>
        </p:txBody>
      </p:sp>
      <p:grpSp>
        <p:nvGrpSpPr>
          <p:cNvPr id="12" name="Decorative Circles">
            <a:extLst>
              <a:ext uri="{FF2B5EF4-FFF2-40B4-BE49-F238E27FC236}">
                <a16:creationId xmlns:a16="http://schemas.microsoft.com/office/drawing/2014/main" id="{987F35D3-4471-41A7-9706-FE24A93453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60448" y="277783"/>
            <a:ext cx="3859883" cy="6048877"/>
            <a:chOff x="7760448" y="277783"/>
            <a:chExt cx="3859883" cy="6048877"/>
          </a:xfrm>
        </p:grpSpPr>
        <p:sp>
          <p:nvSpPr>
            <p:cNvPr id="13" name="Oval 12">
              <a:extLst>
                <a:ext uri="{FF2B5EF4-FFF2-40B4-BE49-F238E27FC236}">
                  <a16:creationId xmlns:a16="http://schemas.microsoft.com/office/drawing/2014/main" id="{7D388CE1-C5A2-4719-9689-CDBC33B37C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36682" y="107340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76F4ACB-2D01-4C68-8B84-4EFF49D5A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974097"/>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0CA55FCD-AF44-4603-98C6-2AAA74B50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D8A24814-648E-46DA-B003-98BC21E52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60BD970-FCDF-4C08-ADD4-C4AE0040F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0653" y="277783"/>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14D64AF-533C-447C-ABD3-50BD69C01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8623" y="524416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A555E89-5852-4BE8-A48A-77541F36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10527" y="602088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F392F8B-1F1F-4E40-8362-8736DA375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0819"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Oval 4">
            <a:extLst>
              <a:ext uri="{FF2B5EF4-FFF2-40B4-BE49-F238E27FC236}">
                <a16:creationId xmlns:a16="http://schemas.microsoft.com/office/drawing/2014/main" id="{3918A720-944F-41E3-B3E0-183B184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2906784"/>
            <a:ext cx="1915316" cy="1915316"/>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3">
            <a:extLst>
              <a:ext uri="{FF2B5EF4-FFF2-40B4-BE49-F238E27FC236}">
                <a16:creationId xmlns:a16="http://schemas.microsoft.com/office/drawing/2014/main" id="{E691010F-6249-4E82-9411-B0118E152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364" y="1363277"/>
            <a:ext cx="3298724" cy="3298724"/>
          </a:xfrm>
          <a:prstGeom prst="ellipse">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
            <a:extLst>
              <a:ext uri="{FF2B5EF4-FFF2-40B4-BE49-F238E27FC236}">
                <a16:creationId xmlns:a16="http://schemas.microsoft.com/office/drawing/2014/main" id="{604A840F-2944-47B5-9906-C9335E3295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5769" y="0"/>
            <a:ext cx="2166102" cy="1901189"/>
          </a:xfrm>
          <a:custGeom>
            <a:avLst/>
            <a:gdLst>
              <a:gd name="connsiteX0" fmla="*/ 374769 w 2166102"/>
              <a:gd name="connsiteY0" fmla="*/ 0 h 1901189"/>
              <a:gd name="connsiteX1" fmla="*/ 1791334 w 2166102"/>
              <a:gd name="connsiteY1" fmla="*/ 0 h 1901189"/>
              <a:gd name="connsiteX2" fmla="*/ 1848884 w 2166102"/>
              <a:gd name="connsiteY2" fmla="*/ 52305 h 1901189"/>
              <a:gd name="connsiteX3" fmla="*/ 2166102 w 2166102"/>
              <a:gd name="connsiteY3" fmla="*/ 818138 h 1901189"/>
              <a:gd name="connsiteX4" fmla="*/ 1083051 w 2166102"/>
              <a:gd name="connsiteY4" fmla="*/ 1901189 h 1901189"/>
              <a:gd name="connsiteX5" fmla="*/ 0 w 2166102"/>
              <a:gd name="connsiteY5" fmla="*/ 818138 h 1901189"/>
              <a:gd name="connsiteX6" fmla="*/ 317218 w 2166102"/>
              <a:gd name="connsiteY6" fmla="*/ 52305 h 19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6102" h="1901189">
                <a:moveTo>
                  <a:pt x="374769" y="0"/>
                </a:moveTo>
                <a:lnTo>
                  <a:pt x="1791334" y="0"/>
                </a:lnTo>
                <a:lnTo>
                  <a:pt x="1848884" y="52305"/>
                </a:lnTo>
                <a:cubicBezTo>
                  <a:pt x="2044877" y="248299"/>
                  <a:pt x="2166102" y="519062"/>
                  <a:pt x="2166102" y="818138"/>
                </a:cubicBezTo>
                <a:cubicBezTo>
                  <a:pt x="2166102" y="1416291"/>
                  <a:pt x="1681204" y="1901189"/>
                  <a:pt x="1083051" y="1901189"/>
                </a:cubicBezTo>
                <a:cubicBezTo>
                  <a:pt x="484898" y="1901189"/>
                  <a:pt x="0" y="1416291"/>
                  <a:pt x="0" y="818138"/>
                </a:cubicBezTo>
                <a:cubicBezTo>
                  <a:pt x="0" y="519062"/>
                  <a:pt x="121225" y="248299"/>
                  <a:pt x="317218" y="5230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F35F5B7A-BE16-4DC5-B01E-41D964779BD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prstClr val="black"/>
              <a:schemeClr val="accent3">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4"/>
              </a:ext>
            </a:extLst>
          </a:blip>
          <a:srcRect l="14001" t="21209" r="12288" b="12942"/>
          <a:stretch/>
        </p:blipFill>
        <p:spPr>
          <a:xfrm>
            <a:off x="6603378" y="-8573"/>
            <a:ext cx="2090530" cy="1867581"/>
          </a:xfrm>
          <a:prstGeom prst="rect">
            <a:avLst/>
          </a:prstGeom>
        </p:spPr>
      </p:pic>
      <p:sp>
        <p:nvSpPr>
          <p:cNvPr id="3" name="Content Placeholder 2">
            <a:extLst>
              <a:ext uri="{FF2B5EF4-FFF2-40B4-BE49-F238E27FC236}">
                <a16:creationId xmlns:a16="http://schemas.microsoft.com/office/drawing/2014/main" id="{77DBAB29-5908-EC9D-F51A-7B36B32F87D5}"/>
              </a:ext>
            </a:extLst>
          </p:cNvPr>
          <p:cNvSpPr>
            <a:spLocks noGrp="1"/>
          </p:cNvSpPr>
          <p:nvPr>
            <p:ph idx="1"/>
          </p:nvPr>
        </p:nvSpPr>
        <p:spPr>
          <a:xfrm>
            <a:off x="777240" y="3428999"/>
            <a:ext cx="4606280" cy="2747963"/>
          </a:xfrm>
        </p:spPr>
        <p:txBody>
          <a:bodyPr vert="horz" lIns="91440" tIns="45720" rIns="91440" bIns="45720" rtlCol="0" anchor="t">
            <a:normAutofit/>
          </a:bodyPr>
          <a:lstStyle/>
          <a:p>
            <a:pPr marL="285750" indent="-285750">
              <a:buFont typeface="Wingdings" panose="020B0604020202020204" pitchFamily="34" charset="0"/>
              <a:buChar char="v"/>
            </a:pPr>
            <a:r>
              <a:rPr lang="en-GB" sz="1700" dirty="0">
                <a:cs typeface="Calibri"/>
              </a:rPr>
              <a:t> Some laws are exempt from Judicial review- Ouster Clause. </a:t>
            </a:r>
            <a:endParaRPr lang="en-US" sz="1700" dirty="0">
              <a:cs typeface="Calibri"/>
            </a:endParaRPr>
          </a:p>
          <a:p>
            <a:pPr marL="285750" indent="-285750">
              <a:buFont typeface="Wingdings" panose="020B0604020202020204" pitchFamily="34" charset="0"/>
              <a:buChar char="v"/>
            </a:pPr>
            <a:endParaRPr lang="en-GB" sz="1700">
              <a:cs typeface="Calibri"/>
            </a:endParaRPr>
          </a:p>
          <a:p>
            <a:pPr marL="285750" indent="-285750">
              <a:buFont typeface="Wingdings" panose="020B0604020202020204" pitchFamily="34" charset="0"/>
              <a:buChar char="v"/>
            </a:pPr>
            <a:r>
              <a:rPr lang="en-GB" sz="1700" dirty="0">
                <a:cs typeface="Calibri"/>
              </a:rPr>
              <a:t>This is because it is written within the legislation.</a:t>
            </a:r>
          </a:p>
          <a:p>
            <a:pPr marL="285750" indent="-285750">
              <a:buFont typeface="Wingdings" panose="020B0604020202020204" pitchFamily="34" charset="0"/>
              <a:buChar char="v"/>
            </a:pPr>
            <a:endParaRPr lang="en-GB" sz="1700">
              <a:cs typeface="Calibri"/>
            </a:endParaRPr>
          </a:p>
          <a:p>
            <a:pPr marL="285750" indent="-285750">
              <a:buFont typeface="Wingdings" panose="020B0604020202020204" pitchFamily="34" charset="0"/>
              <a:buChar char="v"/>
            </a:pPr>
            <a:r>
              <a:rPr lang="en-GB" sz="1700" dirty="0">
                <a:cs typeface="Calibri"/>
              </a:rPr>
              <a:t>However, they can also put a limited time frame upon which a person can bring a claim for judicial review- Limited Clause. </a:t>
            </a:r>
          </a:p>
          <a:p>
            <a:pPr marL="0" indent="0">
              <a:buNone/>
            </a:pPr>
            <a:endParaRPr lang="en-GB" sz="1700">
              <a:cs typeface="Calibri"/>
            </a:endParaRPr>
          </a:p>
          <a:p>
            <a:pPr marL="0" indent="0">
              <a:buNone/>
            </a:pPr>
            <a:endParaRPr lang="en-GB" sz="1700">
              <a:cs typeface="Calibri"/>
            </a:endParaRPr>
          </a:p>
        </p:txBody>
      </p:sp>
      <p:pic>
        <p:nvPicPr>
          <p:cNvPr id="30" name="Graphic 29">
            <a:extLst>
              <a:ext uri="{FF2B5EF4-FFF2-40B4-BE49-F238E27FC236}">
                <a16:creationId xmlns:a16="http://schemas.microsoft.com/office/drawing/2014/main" id="{18253A4A-D431-4AB3-85C3-DC6204FCB7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73284" y="2920492"/>
            <a:ext cx="1915316" cy="1915316"/>
          </a:xfrm>
          <a:prstGeom prst="rect">
            <a:avLst/>
          </a:prstGeom>
        </p:spPr>
      </p:pic>
      <p:pic>
        <p:nvPicPr>
          <p:cNvPr id="32" name="Graphic 31">
            <a:extLst>
              <a:ext uri="{FF2B5EF4-FFF2-40B4-BE49-F238E27FC236}">
                <a16:creationId xmlns:a16="http://schemas.microsoft.com/office/drawing/2014/main" id="{46841B41-100E-44BE-8CE5-51BAA7D38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172356" y="1357742"/>
            <a:ext cx="3298724" cy="3291813"/>
          </a:xfrm>
          <a:prstGeom prst="rect">
            <a:avLst/>
          </a:prstGeom>
        </p:spPr>
      </p:pic>
      <p:sp>
        <p:nvSpPr>
          <p:cNvPr id="34" name="Oval 1">
            <a:extLst>
              <a:ext uri="{FF2B5EF4-FFF2-40B4-BE49-F238E27FC236}">
                <a16:creationId xmlns:a16="http://schemas.microsoft.com/office/drawing/2014/main" id="{A15A0716-074C-4881-B6EE-78FE255F6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112" y="4778899"/>
            <a:ext cx="2115556" cy="2079100"/>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pic>
        <p:nvPicPr>
          <p:cNvPr id="36" name="Graphic 35">
            <a:extLst>
              <a:ext uri="{FF2B5EF4-FFF2-40B4-BE49-F238E27FC236}">
                <a16:creationId xmlns:a16="http://schemas.microsoft.com/office/drawing/2014/main" id="{EC008E31-0ECB-4307-9C43-952328F7E1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9">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315517" y="4976322"/>
            <a:ext cx="1876143" cy="1876143"/>
          </a:xfrm>
          <a:prstGeom prst="rect">
            <a:avLst/>
          </a:prstGeom>
        </p:spPr>
      </p:pic>
    </p:spTree>
    <p:extLst>
      <p:ext uri="{BB962C8B-B14F-4D97-AF65-F5344CB8AC3E}">
        <p14:creationId xmlns:p14="http://schemas.microsoft.com/office/powerpoint/2010/main" val="20664747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4335053-F0DE-289D-DA68-E4F444D2F334}"/>
              </a:ext>
            </a:extLst>
          </p:cNvPr>
          <p:cNvSpPr>
            <a:spLocks noGrp="1"/>
          </p:cNvSpPr>
          <p:nvPr>
            <p:ph type="title"/>
          </p:nvPr>
        </p:nvSpPr>
        <p:spPr>
          <a:xfrm>
            <a:off x="770878" y="952022"/>
            <a:ext cx="2862591" cy="5157049"/>
          </a:xfrm>
        </p:spPr>
        <p:txBody>
          <a:bodyPr anchor="ctr">
            <a:normAutofit/>
          </a:bodyPr>
          <a:lstStyle/>
          <a:p>
            <a:r>
              <a:rPr lang="en-GB" sz="4400" b="1" i="1" u="sng"/>
              <a:t>Remedies in public law</a:t>
            </a:r>
            <a:endParaRPr lang="en-US" sz="4400"/>
          </a:p>
        </p:txBody>
      </p:sp>
      <p:graphicFrame>
        <p:nvGraphicFramePr>
          <p:cNvPr id="5" name="Content Placeholder 2">
            <a:extLst>
              <a:ext uri="{FF2B5EF4-FFF2-40B4-BE49-F238E27FC236}">
                <a16:creationId xmlns:a16="http://schemas.microsoft.com/office/drawing/2014/main" id="{FAE9D514-3D17-8878-359D-CA3AA4D23AAB}"/>
              </a:ext>
            </a:extLst>
          </p:cNvPr>
          <p:cNvGraphicFramePr>
            <a:graphicFrameLocks noGrp="1"/>
          </p:cNvGraphicFramePr>
          <p:nvPr>
            <p:ph idx="1"/>
            <p:extLst>
              <p:ext uri="{D42A27DB-BD31-4B8C-83A1-F6EECF244321}">
                <p14:modId xmlns:p14="http://schemas.microsoft.com/office/powerpoint/2010/main" val="1379909504"/>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8039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D235352A-A7A5-4AC5-F04B-AC60AE093D9C}"/>
              </a:ext>
            </a:extLst>
          </p:cNvPr>
          <p:cNvSpPr>
            <a:spLocks noGrp="1"/>
          </p:cNvSpPr>
          <p:nvPr>
            <p:ph type="title"/>
          </p:nvPr>
        </p:nvSpPr>
        <p:spPr>
          <a:xfrm>
            <a:off x="770878" y="952022"/>
            <a:ext cx="4606280" cy="5157049"/>
          </a:xfrm>
        </p:spPr>
        <p:txBody>
          <a:bodyPr anchor="ctr">
            <a:normAutofit/>
          </a:bodyPr>
          <a:lstStyle/>
          <a:p>
            <a:r>
              <a:rPr lang="en-GB" sz="4400" b="1" i="1" u="sng"/>
              <a:t>Remedies in private law</a:t>
            </a:r>
            <a:endParaRPr lang="en-US" sz="4400"/>
          </a:p>
        </p:txBody>
      </p:sp>
      <p:grpSp>
        <p:nvGrpSpPr>
          <p:cNvPr id="25" name="Decorative Circles">
            <a:extLst>
              <a:ext uri="{FF2B5EF4-FFF2-40B4-BE49-F238E27FC236}">
                <a16:creationId xmlns:a16="http://schemas.microsoft.com/office/drawing/2014/main" id="{9215E110-AB5D-437B-9906-4A431F695E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53192"/>
            <a:ext cx="2260285" cy="6604807"/>
            <a:chOff x="9951383" y="253192"/>
            <a:chExt cx="2260285" cy="6604807"/>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25319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7694" y="749878"/>
              <a:ext cx="202144" cy="202144"/>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1912" y="6317717"/>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graphicFrame>
        <p:nvGraphicFramePr>
          <p:cNvPr id="27" name="Content Placeholder 2">
            <a:extLst>
              <a:ext uri="{FF2B5EF4-FFF2-40B4-BE49-F238E27FC236}">
                <a16:creationId xmlns:a16="http://schemas.microsoft.com/office/drawing/2014/main" id="{D70CB7F9-A9BB-C88D-8BBA-B8BA12B8BEAC}"/>
              </a:ext>
            </a:extLst>
          </p:cNvPr>
          <p:cNvGraphicFramePr>
            <a:graphicFrameLocks noGrp="1"/>
          </p:cNvGraphicFramePr>
          <p:nvPr>
            <p:ph idx="1"/>
            <p:extLst>
              <p:ext uri="{D42A27DB-BD31-4B8C-83A1-F6EECF244321}">
                <p14:modId xmlns:p14="http://schemas.microsoft.com/office/powerpoint/2010/main" val="211580820"/>
              </p:ext>
            </p:extLst>
          </p:nvPr>
        </p:nvGraphicFramePr>
        <p:xfrm>
          <a:off x="5544878" y="952022"/>
          <a:ext cx="5891471" cy="5157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28528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B49C423B-DFFC-B35E-1198-9650463B4401}"/>
              </a:ext>
            </a:extLst>
          </p:cNvPr>
          <p:cNvSpPr>
            <a:spLocks noGrp="1"/>
          </p:cNvSpPr>
          <p:nvPr>
            <p:ph type="title"/>
          </p:nvPr>
        </p:nvSpPr>
        <p:spPr>
          <a:xfrm>
            <a:off x="777240" y="777240"/>
            <a:ext cx="4606280" cy="2493876"/>
          </a:xfrm>
        </p:spPr>
        <p:txBody>
          <a:bodyPr anchor="b">
            <a:normAutofit/>
          </a:bodyPr>
          <a:lstStyle/>
          <a:p>
            <a:r>
              <a:rPr lang="en-GB" sz="4400" b="1" i="1" u="sng"/>
              <a:t>What about damages?</a:t>
            </a:r>
            <a:endParaRPr lang="en-US" sz="4400"/>
          </a:p>
        </p:txBody>
      </p:sp>
      <p:grpSp>
        <p:nvGrpSpPr>
          <p:cNvPr id="12" name="Decorative Circles">
            <a:extLst>
              <a:ext uri="{FF2B5EF4-FFF2-40B4-BE49-F238E27FC236}">
                <a16:creationId xmlns:a16="http://schemas.microsoft.com/office/drawing/2014/main" id="{987F35D3-4471-41A7-9706-FE24A93453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60448" y="277783"/>
            <a:ext cx="3859883" cy="6048877"/>
            <a:chOff x="7760448" y="277783"/>
            <a:chExt cx="3859883" cy="6048877"/>
          </a:xfrm>
        </p:grpSpPr>
        <p:sp>
          <p:nvSpPr>
            <p:cNvPr id="13" name="Oval 12">
              <a:extLst>
                <a:ext uri="{FF2B5EF4-FFF2-40B4-BE49-F238E27FC236}">
                  <a16:creationId xmlns:a16="http://schemas.microsoft.com/office/drawing/2014/main" id="{7D388CE1-C5A2-4719-9689-CDBC33B37C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36682" y="107340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76F4ACB-2D01-4C68-8B84-4EFF49D5A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974097"/>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0CA55FCD-AF44-4603-98C6-2AAA74B50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D8A24814-648E-46DA-B003-98BC21E52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60BD970-FCDF-4C08-ADD4-C4AE0040F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0653" y="277783"/>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14D64AF-533C-447C-ABD3-50BD69C01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8623" y="524416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A555E89-5852-4BE8-A48A-77541F36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10527" y="602088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F392F8B-1F1F-4E40-8362-8736DA375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0819"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Oval 4">
            <a:extLst>
              <a:ext uri="{FF2B5EF4-FFF2-40B4-BE49-F238E27FC236}">
                <a16:creationId xmlns:a16="http://schemas.microsoft.com/office/drawing/2014/main" id="{3918A720-944F-41E3-B3E0-183B184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2906784"/>
            <a:ext cx="1915316" cy="1915316"/>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3">
            <a:extLst>
              <a:ext uri="{FF2B5EF4-FFF2-40B4-BE49-F238E27FC236}">
                <a16:creationId xmlns:a16="http://schemas.microsoft.com/office/drawing/2014/main" id="{E691010F-6249-4E82-9411-B0118E152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364" y="1363277"/>
            <a:ext cx="3298724" cy="3298724"/>
          </a:xfrm>
          <a:prstGeom prst="ellipse">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
            <a:extLst>
              <a:ext uri="{FF2B5EF4-FFF2-40B4-BE49-F238E27FC236}">
                <a16:creationId xmlns:a16="http://schemas.microsoft.com/office/drawing/2014/main" id="{604A840F-2944-47B5-9906-C9335E3295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5769" y="0"/>
            <a:ext cx="2166102" cy="1901189"/>
          </a:xfrm>
          <a:custGeom>
            <a:avLst/>
            <a:gdLst>
              <a:gd name="connsiteX0" fmla="*/ 374769 w 2166102"/>
              <a:gd name="connsiteY0" fmla="*/ 0 h 1901189"/>
              <a:gd name="connsiteX1" fmla="*/ 1791334 w 2166102"/>
              <a:gd name="connsiteY1" fmla="*/ 0 h 1901189"/>
              <a:gd name="connsiteX2" fmla="*/ 1848884 w 2166102"/>
              <a:gd name="connsiteY2" fmla="*/ 52305 h 1901189"/>
              <a:gd name="connsiteX3" fmla="*/ 2166102 w 2166102"/>
              <a:gd name="connsiteY3" fmla="*/ 818138 h 1901189"/>
              <a:gd name="connsiteX4" fmla="*/ 1083051 w 2166102"/>
              <a:gd name="connsiteY4" fmla="*/ 1901189 h 1901189"/>
              <a:gd name="connsiteX5" fmla="*/ 0 w 2166102"/>
              <a:gd name="connsiteY5" fmla="*/ 818138 h 1901189"/>
              <a:gd name="connsiteX6" fmla="*/ 317218 w 2166102"/>
              <a:gd name="connsiteY6" fmla="*/ 52305 h 19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6102" h="1901189">
                <a:moveTo>
                  <a:pt x="374769" y="0"/>
                </a:moveTo>
                <a:lnTo>
                  <a:pt x="1791334" y="0"/>
                </a:lnTo>
                <a:lnTo>
                  <a:pt x="1848884" y="52305"/>
                </a:lnTo>
                <a:cubicBezTo>
                  <a:pt x="2044877" y="248299"/>
                  <a:pt x="2166102" y="519062"/>
                  <a:pt x="2166102" y="818138"/>
                </a:cubicBezTo>
                <a:cubicBezTo>
                  <a:pt x="2166102" y="1416291"/>
                  <a:pt x="1681204" y="1901189"/>
                  <a:pt x="1083051" y="1901189"/>
                </a:cubicBezTo>
                <a:cubicBezTo>
                  <a:pt x="484898" y="1901189"/>
                  <a:pt x="0" y="1416291"/>
                  <a:pt x="0" y="818138"/>
                </a:cubicBezTo>
                <a:cubicBezTo>
                  <a:pt x="0" y="519062"/>
                  <a:pt x="121225" y="248299"/>
                  <a:pt x="317218" y="5230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F35F5B7A-BE16-4DC5-B01E-41D964779BD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prstClr val="black"/>
              <a:schemeClr val="accent3">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4"/>
              </a:ext>
            </a:extLst>
          </a:blip>
          <a:srcRect l="14001" t="21209" r="12288" b="12942"/>
          <a:stretch/>
        </p:blipFill>
        <p:spPr>
          <a:xfrm>
            <a:off x="6603378" y="-8573"/>
            <a:ext cx="2090530" cy="1867581"/>
          </a:xfrm>
          <a:prstGeom prst="rect">
            <a:avLst/>
          </a:prstGeom>
        </p:spPr>
      </p:pic>
      <p:sp>
        <p:nvSpPr>
          <p:cNvPr id="3" name="Content Placeholder 2">
            <a:extLst>
              <a:ext uri="{FF2B5EF4-FFF2-40B4-BE49-F238E27FC236}">
                <a16:creationId xmlns:a16="http://schemas.microsoft.com/office/drawing/2014/main" id="{45781B9C-628E-E2C5-6303-AD3FCCE34F7E}"/>
              </a:ext>
            </a:extLst>
          </p:cNvPr>
          <p:cNvSpPr>
            <a:spLocks noGrp="1"/>
          </p:cNvSpPr>
          <p:nvPr>
            <p:ph idx="1"/>
          </p:nvPr>
        </p:nvSpPr>
        <p:spPr>
          <a:xfrm>
            <a:off x="777240" y="3428999"/>
            <a:ext cx="4606280" cy="2747963"/>
          </a:xfrm>
        </p:spPr>
        <p:txBody>
          <a:bodyPr vert="horz" lIns="91440" tIns="45720" rIns="91440" bIns="45720" rtlCol="0" anchor="t">
            <a:normAutofit/>
          </a:bodyPr>
          <a:lstStyle/>
          <a:p>
            <a:r>
              <a:rPr lang="en-GB" sz="1800">
                <a:cs typeface="Calibri"/>
              </a:rPr>
              <a:t>No damages. </a:t>
            </a:r>
          </a:p>
          <a:p>
            <a:pPr>
              <a:buClr>
                <a:srgbClr val="776443"/>
              </a:buClr>
            </a:pPr>
            <a:endParaRPr lang="en-GB" sz="1800">
              <a:cs typeface="Calibri"/>
            </a:endParaRPr>
          </a:p>
          <a:p>
            <a:pPr>
              <a:buClr>
                <a:srgbClr val="776443"/>
              </a:buClr>
            </a:pPr>
            <a:r>
              <a:rPr lang="en-GB" sz="1800">
                <a:cs typeface="Calibri"/>
              </a:rPr>
              <a:t>2 ways there can be damages. </a:t>
            </a:r>
          </a:p>
          <a:p>
            <a:pPr>
              <a:buClr>
                <a:srgbClr val="776443"/>
              </a:buClr>
            </a:pPr>
            <a:endParaRPr lang="en-GB" sz="1800">
              <a:cs typeface="Calibri"/>
            </a:endParaRPr>
          </a:p>
          <a:p>
            <a:pPr>
              <a:buClr>
                <a:srgbClr val="776443"/>
              </a:buClr>
            </a:pPr>
            <a:r>
              <a:rPr lang="en-GB" sz="1800">
                <a:cs typeface="Calibri"/>
              </a:rPr>
              <a:t>Claim in private law. </a:t>
            </a:r>
          </a:p>
          <a:p>
            <a:pPr>
              <a:buClr>
                <a:srgbClr val="776443"/>
              </a:buClr>
            </a:pPr>
            <a:endParaRPr lang="en-GB" sz="1800">
              <a:cs typeface="Calibri"/>
            </a:endParaRPr>
          </a:p>
          <a:p>
            <a:pPr>
              <a:buClr>
                <a:srgbClr val="776443"/>
              </a:buClr>
            </a:pPr>
            <a:r>
              <a:rPr lang="en-GB" sz="1800">
                <a:cs typeface="Calibri"/>
              </a:rPr>
              <a:t>Action in tort law. </a:t>
            </a:r>
          </a:p>
        </p:txBody>
      </p:sp>
      <p:pic>
        <p:nvPicPr>
          <p:cNvPr id="30" name="Graphic 29">
            <a:extLst>
              <a:ext uri="{FF2B5EF4-FFF2-40B4-BE49-F238E27FC236}">
                <a16:creationId xmlns:a16="http://schemas.microsoft.com/office/drawing/2014/main" id="{18253A4A-D431-4AB3-85C3-DC6204FCB7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73284" y="2920492"/>
            <a:ext cx="1915316" cy="1915316"/>
          </a:xfrm>
          <a:prstGeom prst="rect">
            <a:avLst/>
          </a:prstGeom>
        </p:spPr>
      </p:pic>
      <p:pic>
        <p:nvPicPr>
          <p:cNvPr id="32" name="Graphic 31">
            <a:extLst>
              <a:ext uri="{FF2B5EF4-FFF2-40B4-BE49-F238E27FC236}">
                <a16:creationId xmlns:a16="http://schemas.microsoft.com/office/drawing/2014/main" id="{46841B41-100E-44BE-8CE5-51BAA7D38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172356" y="1357742"/>
            <a:ext cx="3298724" cy="3291813"/>
          </a:xfrm>
          <a:prstGeom prst="rect">
            <a:avLst/>
          </a:prstGeom>
        </p:spPr>
      </p:pic>
      <p:sp>
        <p:nvSpPr>
          <p:cNvPr id="34" name="Oval 1">
            <a:extLst>
              <a:ext uri="{FF2B5EF4-FFF2-40B4-BE49-F238E27FC236}">
                <a16:creationId xmlns:a16="http://schemas.microsoft.com/office/drawing/2014/main" id="{A15A0716-074C-4881-B6EE-78FE255F6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112" y="4778899"/>
            <a:ext cx="2115556" cy="2079100"/>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pic>
        <p:nvPicPr>
          <p:cNvPr id="36" name="Graphic 35">
            <a:extLst>
              <a:ext uri="{FF2B5EF4-FFF2-40B4-BE49-F238E27FC236}">
                <a16:creationId xmlns:a16="http://schemas.microsoft.com/office/drawing/2014/main" id="{EC008E31-0ECB-4307-9C43-952328F7E1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9">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315517" y="4976322"/>
            <a:ext cx="1876143" cy="1876143"/>
          </a:xfrm>
          <a:prstGeom prst="rect">
            <a:avLst/>
          </a:prstGeom>
        </p:spPr>
      </p:pic>
    </p:spTree>
    <p:extLst>
      <p:ext uri="{BB962C8B-B14F-4D97-AF65-F5344CB8AC3E}">
        <p14:creationId xmlns:p14="http://schemas.microsoft.com/office/powerpoint/2010/main" val="25769658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2BD6821E-E5EC-4D18-7453-DB444103DDE1}"/>
              </a:ext>
            </a:extLst>
          </p:cNvPr>
          <p:cNvSpPr>
            <a:spLocks noGrp="1"/>
          </p:cNvSpPr>
          <p:nvPr>
            <p:ph type="title"/>
          </p:nvPr>
        </p:nvSpPr>
        <p:spPr>
          <a:xfrm>
            <a:off x="991552" y="676037"/>
            <a:ext cx="4606280" cy="957970"/>
          </a:xfrm>
        </p:spPr>
        <p:txBody>
          <a:bodyPr anchor="b">
            <a:normAutofit/>
          </a:bodyPr>
          <a:lstStyle/>
          <a:p>
            <a:r>
              <a:rPr lang="en-GB" b="1" i="1" u="sng" dirty="0"/>
              <a:t>Activity</a:t>
            </a:r>
            <a:r>
              <a:rPr lang="en-GB" dirty="0"/>
              <a:t> </a:t>
            </a:r>
            <a:endParaRPr lang="en-US" dirty="0"/>
          </a:p>
        </p:txBody>
      </p:sp>
      <p:grpSp>
        <p:nvGrpSpPr>
          <p:cNvPr id="12" name="Decorative Circles">
            <a:extLst>
              <a:ext uri="{FF2B5EF4-FFF2-40B4-BE49-F238E27FC236}">
                <a16:creationId xmlns:a16="http://schemas.microsoft.com/office/drawing/2014/main" id="{987F35D3-4471-41A7-9706-FE24A93453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60448" y="277783"/>
            <a:ext cx="3859883" cy="6048877"/>
            <a:chOff x="7760448" y="277783"/>
            <a:chExt cx="3859883" cy="6048877"/>
          </a:xfrm>
        </p:grpSpPr>
        <p:sp>
          <p:nvSpPr>
            <p:cNvPr id="13" name="Oval 12">
              <a:extLst>
                <a:ext uri="{FF2B5EF4-FFF2-40B4-BE49-F238E27FC236}">
                  <a16:creationId xmlns:a16="http://schemas.microsoft.com/office/drawing/2014/main" id="{7D388CE1-C5A2-4719-9689-CDBC33B37C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36682" y="107340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76F4ACB-2D01-4C68-8B84-4EFF49D5A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974097"/>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0CA55FCD-AF44-4603-98C6-2AAA74B50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D8A24814-648E-46DA-B003-98BC21E52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60BD970-FCDF-4C08-ADD4-C4AE0040F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0653" y="277783"/>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14D64AF-533C-447C-ABD3-50BD69C01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8623" y="524416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A555E89-5852-4BE8-A48A-77541F36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10527" y="602088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F392F8B-1F1F-4E40-8362-8736DA375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0819"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Oval 4">
            <a:extLst>
              <a:ext uri="{FF2B5EF4-FFF2-40B4-BE49-F238E27FC236}">
                <a16:creationId xmlns:a16="http://schemas.microsoft.com/office/drawing/2014/main" id="{3918A720-944F-41E3-B3E0-183B184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2906784"/>
            <a:ext cx="1915316" cy="1915316"/>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3">
            <a:extLst>
              <a:ext uri="{FF2B5EF4-FFF2-40B4-BE49-F238E27FC236}">
                <a16:creationId xmlns:a16="http://schemas.microsoft.com/office/drawing/2014/main" id="{E691010F-6249-4E82-9411-B0118E152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364" y="1363277"/>
            <a:ext cx="3298724" cy="3298724"/>
          </a:xfrm>
          <a:prstGeom prst="ellipse">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
            <a:extLst>
              <a:ext uri="{FF2B5EF4-FFF2-40B4-BE49-F238E27FC236}">
                <a16:creationId xmlns:a16="http://schemas.microsoft.com/office/drawing/2014/main" id="{604A840F-2944-47B5-9906-C9335E3295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5769" y="0"/>
            <a:ext cx="2166102" cy="1901189"/>
          </a:xfrm>
          <a:custGeom>
            <a:avLst/>
            <a:gdLst>
              <a:gd name="connsiteX0" fmla="*/ 374769 w 2166102"/>
              <a:gd name="connsiteY0" fmla="*/ 0 h 1901189"/>
              <a:gd name="connsiteX1" fmla="*/ 1791334 w 2166102"/>
              <a:gd name="connsiteY1" fmla="*/ 0 h 1901189"/>
              <a:gd name="connsiteX2" fmla="*/ 1848884 w 2166102"/>
              <a:gd name="connsiteY2" fmla="*/ 52305 h 1901189"/>
              <a:gd name="connsiteX3" fmla="*/ 2166102 w 2166102"/>
              <a:gd name="connsiteY3" fmla="*/ 818138 h 1901189"/>
              <a:gd name="connsiteX4" fmla="*/ 1083051 w 2166102"/>
              <a:gd name="connsiteY4" fmla="*/ 1901189 h 1901189"/>
              <a:gd name="connsiteX5" fmla="*/ 0 w 2166102"/>
              <a:gd name="connsiteY5" fmla="*/ 818138 h 1901189"/>
              <a:gd name="connsiteX6" fmla="*/ 317218 w 2166102"/>
              <a:gd name="connsiteY6" fmla="*/ 52305 h 19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6102" h="1901189">
                <a:moveTo>
                  <a:pt x="374769" y="0"/>
                </a:moveTo>
                <a:lnTo>
                  <a:pt x="1791334" y="0"/>
                </a:lnTo>
                <a:lnTo>
                  <a:pt x="1848884" y="52305"/>
                </a:lnTo>
                <a:cubicBezTo>
                  <a:pt x="2044877" y="248299"/>
                  <a:pt x="2166102" y="519062"/>
                  <a:pt x="2166102" y="818138"/>
                </a:cubicBezTo>
                <a:cubicBezTo>
                  <a:pt x="2166102" y="1416291"/>
                  <a:pt x="1681204" y="1901189"/>
                  <a:pt x="1083051" y="1901189"/>
                </a:cubicBezTo>
                <a:cubicBezTo>
                  <a:pt x="484898" y="1901189"/>
                  <a:pt x="0" y="1416291"/>
                  <a:pt x="0" y="818138"/>
                </a:cubicBezTo>
                <a:cubicBezTo>
                  <a:pt x="0" y="519062"/>
                  <a:pt x="121225" y="248299"/>
                  <a:pt x="317218" y="5230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F35F5B7A-BE16-4DC5-B01E-41D964779BD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prstClr val="black"/>
              <a:schemeClr val="accent3">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4001" t="21209" r="12288" b="12942"/>
          <a:stretch/>
        </p:blipFill>
        <p:spPr>
          <a:xfrm>
            <a:off x="6603378" y="-8573"/>
            <a:ext cx="2090530" cy="1867581"/>
          </a:xfrm>
          <a:prstGeom prst="rect">
            <a:avLst/>
          </a:prstGeom>
        </p:spPr>
      </p:pic>
      <p:sp>
        <p:nvSpPr>
          <p:cNvPr id="3" name="Content Placeholder 2">
            <a:extLst>
              <a:ext uri="{FF2B5EF4-FFF2-40B4-BE49-F238E27FC236}">
                <a16:creationId xmlns:a16="http://schemas.microsoft.com/office/drawing/2014/main" id="{772C5C20-6DE8-EC5F-63E6-33173193AA09}"/>
              </a:ext>
            </a:extLst>
          </p:cNvPr>
          <p:cNvSpPr>
            <a:spLocks noGrp="1"/>
          </p:cNvSpPr>
          <p:nvPr>
            <p:ph idx="1"/>
          </p:nvPr>
        </p:nvSpPr>
        <p:spPr>
          <a:xfrm>
            <a:off x="747474" y="1899046"/>
            <a:ext cx="4606280" cy="4462462"/>
          </a:xfrm>
        </p:spPr>
        <p:txBody>
          <a:bodyPr vert="horz" lIns="91440" tIns="45720" rIns="91440" bIns="45720" rtlCol="0" anchor="t">
            <a:normAutofit/>
          </a:bodyPr>
          <a:lstStyle/>
          <a:p>
            <a:r>
              <a:rPr lang="en-GB" sz="1500">
                <a:ea typeface="+mn-lt"/>
                <a:cs typeface="+mn-lt"/>
              </a:rPr>
              <a:t>Read Mark Elliott’s article at </a:t>
            </a:r>
            <a:r>
              <a:rPr lang="en-GB" sz="1500">
                <a:ea typeface="+mn-lt"/>
                <a:cs typeface="+mn-lt"/>
                <a:hlinkClick r:id="rId4"/>
              </a:rPr>
              <a:t>https://publiclawforeveryone.com/2020/08/03/the-judicial-review-review-i-the-reform-agenda-and-its-potential-scope/</a:t>
            </a:r>
            <a:r>
              <a:rPr lang="en-GB" sz="1500">
                <a:ea typeface="+mn-lt"/>
                <a:cs typeface="+mn-lt"/>
              </a:rPr>
              <a:t>, noticing in particular the section “The potential scope of the reforms”.</a:t>
            </a:r>
            <a:endParaRPr lang="en-GB" sz="1500">
              <a:cs typeface="Calibri"/>
            </a:endParaRPr>
          </a:p>
          <a:p>
            <a:pPr>
              <a:buClr>
                <a:srgbClr val="776443"/>
              </a:buClr>
            </a:pPr>
            <a:endParaRPr lang="en-GB" sz="1500">
              <a:ea typeface="+mn-lt"/>
              <a:cs typeface="+mn-lt"/>
            </a:endParaRPr>
          </a:p>
          <a:p>
            <a:pPr marL="0" indent="0">
              <a:buClr>
                <a:srgbClr val="776443"/>
              </a:buClr>
              <a:buNone/>
            </a:pPr>
            <a:endParaRPr lang="en-GB" sz="1500">
              <a:ea typeface="+mn-lt"/>
              <a:cs typeface="+mn-lt"/>
            </a:endParaRPr>
          </a:p>
          <a:p>
            <a:pPr>
              <a:buClr>
                <a:srgbClr val="776443"/>
              </a:buClr>
            </a:pPr>
            <a:r>
              <a:rPr lang="en-GB" sz="1500">
                <a:ea typeface="+mn-lt"/>
                <a:cs typeface="+mn-lt"/>
              </a:rPr>
              <a:t>Which of the proposed reforms seem to you to be most significant? Do you think they would improve the law of judicial review or simply make life easier for government ministers?</a:t>
            </a:r>
            <a:endParaRPr lang="en-GB" sz="1500"/>
          </a:p>
          <a:p>
            <a:pPr>
              <a:buClr>
                <a:srgbClr val="776443"/>
              </a:buClr>
            </a:pPr>
            <a:endParaRPr lang="en-GB" sz="1500">
              <a:cs typeface="Calibri"/>
            </a:endParaRPr>
          </a:p>
        </p:txBody>
      </p:sp>
      <p:pic>
        <p:nvPicPr>
          <p:cNvPr id="30" name="Graphic 29">
            <a:extLst>
              <a:ext uri="{FF2B5EF4-FFF2-40B4-BE49-F238E27FC236}">
                <a16:creationId xmlns:a16="http://schemas.microsoft.com/office/drawing/2014/main" id="{18253A4A-D431-4AB3-85C3-DC6204FCB7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73284" y="2920492"/>
            <a:ext cx="1915316" cy="1915316"/>
          </a:xfrm>
          <a:prstGeom prst="rect">
            <a:avLst/>
          </a:prstGeom>
        </p:spPr>
      </p:pic>
      <p:pic>
        <p:nvPicPr>
          <p:cNvPr id="32" name="Graphic 31">
            <a:extLst>
              <a:ext uri="{FF2B5EF4-FFF2-40B4-BE49-F238E27FC236}">
                <a16:creationId xmlns:a16="http://schemas.microsoft.com/office/drawing/2014/main" id="{46841B41-100E-44BE-8CE5-51BAA7D38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172356" y="1357742"/>
            <a:ext cx="3298724" cy="3291813"/>
          </a:xfrm>
          <a:prstGeom prst="rect">
            <a:avLst/>
          </a:prstGeom>
        </p:spPr>
      </p:pic>
      <p:sp>
        <p:nvSpPr>
          <p:cNvPr id="34" name="Oval 1">
            <a:extLst>
              <a:ext uri="{FF2B5EF4-FFF2-40B4-BE49-F238E27FC236}">
                <a16:creationId xmlns:a16="http://schemas.microsoft.com/office/drawing/2014/main" id="{A15A0716-074C-4881-B6EE-78FE255F6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112" y="4778899"/>
            <a:ext cx="2115556" cy="2079100"/>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pic>
        <p:nvPicPr>
          <p:cNvPr id="36" name="Graphic 35">
            <a:extLst>
              <a:ext uri="{FF2B5EF4-FFF2-40B4-BE49-F238E27FC236}">
                <a16:creationId xmlns:a16="http://schemas.microsoft.com/office/drawing/2014/main" id="{EC008E31-0ECB-4307-9C43-952328F7E1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9">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315517" y="4976322"/>
            <a:ext cx="1876143" cy="1876143"/>
          </a:xfrm>
          <a:prstGeom prst="rect">
            <a:avLst/>
          </a:prstGeom>
        </p:spPr>
      </p:pic>
    </p:spTree>
    <p:extLst>
      <p:ext uri="{BB962C8B-B14F-4D97-AF65-F5344CB8AC3E}">
        <p14:creationId xmlns:p14="http://schemas.microsoft.com/office/powerpoint/2010/main" val="27969972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82C8B420-265F-330F-88A0-B7927103ABF2}"/>
              </a:ext>
            </a:extLst>
          </p:cNvPr>
          <p:cNvSpPr>
            <a:spLocks noGrp="1"/>
          </p:cNvSpPr>
          <p:nvPr>
            <p:ph type="title"/>
          </p:nvPr>
        </p:nvSpPr>
        <p:spPr>
          <a:xfrm>
            <a:off x="770878" y="952022"/>
            <a:ext cx="4606280" cy="5157049"/>
          </a:xfrm>
        </p:spPr>
        <p:txBody>
          <a:bodyPr anchor="ctr">
            <a:normAutofit/>
          </a:bodyPr>
          <a:lstStyle/>
          <a:p>
            <a:pPr algn="ctr"/>
            <a:r>
              <a:rPr lang="en-GB" b="1" i="1" u="sng" dirty="0"/>
              <a:t>Upper tribunal and Judicial review</a:t>
            </a:r>
            <a:endParaRPr lang="en-US" dirty="0"/>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CDC7663B-FD80-2106-1D78-4BCB2EEB6FCB}"/>
              </a:ext>
            </a:extLst>
          </p:cNvPr>
          <p:cNvGraphicFramePr>
            <a:graphicFrameLocks noGrp="1"/>
          </p:cNvGraphicFramePr>
          <p:nvPr>
            <p:ph idx="1"/>
            <p:extLst>
              <p:ext uri="{D42A27DB-BD31-4B8C-83A1-F6EECF244321}">
                <p14:modId xmlns:p14="http://schemas.microsoft.com/office/powerpoint/2010/main" val="1218940848"/>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8771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ublic Law - Chapter 8: Judicial Review (Degree - Year 1)">
            <a:hlinkClick r:id="" action="ppaction://media"/>
            <a:extLst>
              <a:ext uri="{FF2B5EF4-FFF2-40B4-BE49-F238E27FC236}">
                <a16:creationId xmlns:a16="http://schemas.microsoft.com/office/drawing/2014/main" id="{CE4CF0B4-F8B8-0E8E-2387-1BC55FCD1CA2}"/>
              </a:ext>
            </a:extLst>
          </p:cNvPr>
          <p:cNvPicPr>
            <a:picLocks noRot="1" noChangeAspect="1"/>
          </p:cNvPicPr>
          <p:nvPr>
            <a:videoFile r:link="rId1"/>
          </p:nvPr>
        </p:nvPicPr>
        <p:blipFill>
          <a:blip r:embed="rId4"/>
          <a:stretch>
            <a:fillRect/>
          </a:stretch>
        </p:blipFill>
        <p:spPr>
          <a:xfrm>
            <a:off x="1016000" y="63036"/>
            <a:ext cx="10568876" cy="6759805"/>
          </a:xfrm>
          <a:prstGeom prst="rect">
            <a:avLst/>
          </a:prstGeom>
        </p:spPr>
      </p:pic>
    </p:spTree>
    <p:extLst>
      <p:ext uri="{BB962C8B-B14F-4D97-AF65-F5344CB8AC3E}">
        <p14:creationId xmlns:p14="http://schemas.microsoft.com/office/powerpoint/2010/main" val="15443072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C168890-DF63-C887-2659-1CD7ECD1342A}"/>
              </a:ext>
            </a:extLst>
          </p:cNvPr>
          <p:cNvSpPr>
            <a:spLocks noGrp="1"/>
          </p:cNvSpPr>
          <p:nvPr>
            <p:ph type="title"/>
          </p:nvPr>
        </p:nvSpPr>
        <p:spPr>
          <a:xfrm>
            <a:off x="770878" y="952022"/>
            <a:ext cx="2862591" cy="5157049"/>
          </a:xfrm>
        </p:spPr>
        <p:txBody>
          <a:bodyPr anchor="ctr">
            <a:normAutofit/>
          </a:bodyPr>
          <a:lstStyle/>
          <a:p>
            <a:r>
              <a:rPr lang="en-GB" sz="4400" b="1" i="1" u="sng"/>
              <a:t>Example </a:t>
            </a:r>
            <a:endParaRPr lang="en-US" sz="4400"/>
          </a:p>
        </p:txBody>
      </p:sp>
      <p:graphicFrame>
        <p:nvGraphicFramePr>
          <p:cNvPr id="5" name="Content Placeholder 2">
            <a:extLst>
              <a:ext uri="{FF2B5EF4-FFF2-40B4-BE49-F238E27FC236}">
                <a16:creationId xmlns:a16="http://schemas.microsoft.com/office/drawing/2014/main" id="{8F921020-9223-FC6A-DA95-83B4B64625B5}"/>
              </a:ext>
            </a:extLst>
          </p:cNvPr>
          <p:cNvGraphicFramePr>
            <a:graphicFrameLocks noGrp="1"/>
          </p:cNvGraphicFramePr>
          <p:nvPr>
            <p:ph idx="1"/>
            <p:extLst>
              <p:ext uri="{D42A27DB-BD31-4B8C-83A1-F6EECF244321}">
                <p14:modId xmlns:p14="http://schemas.microsoft.com/office/powerpoint/2010/main" val="3085414923"/>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55835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60"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61" name="Oval 60">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Oval 65">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Oval 69">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Shape 23">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72" name="Freeform: Shape 24">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73" name="Freeform: Shape 25">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74" name="Oval 73">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75" name="Freeform: Shape 27">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76" name="Rectangle 75">
            <a:extLst>
              <a:ext uri="{FF2B5EF4-FFF2-40B4-BE49-F238E27FC236}">
                <a16:creationId xmlns:a16="http://schemas.microsoft.com/office/drawing/2014/main" id="{55D20674-CF0C-4687-81B6-A613F871A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77" name="Picture 76" descr="Sticky notes with question marks">
            <a:extLst>
              <a:ext uri="{FF2B5EF4-FFF2-40B4-BE49-F238E27FC236}">
                <a16:creationId xmlns:a16="http://schemas.microsoft.com/office/drawing/2014/main" id="{2DC3CE10-0ED7-F652-9C63-A433B62F0DDB}"/>
              </a:ext>
            </a:extLst>
          </p:cNvPr>
          <p:cNvPicPr>
            <a:picLocks noChangeAspect="1"/>
          </p:cNvPicPr>
          <p:nvPr/>
        </p:nvPicPr>
        <p:blipFill>
          <a:blip r:embed="rId3">
            <a:alphaModFix/>
          </a:blip>
          <a:srcRect t="10162" b="5569"/>
          <a:stretch/>
        </p:blipFill>
        <p:spPr>
          <a:xfrm>
            <a:off x="20" y="10"/>
            <a:ext cx="12191980" cy="6857990"/>
          </a:xfrm>
          <a:prstGeom prst="rect">
            <a:avLst/>
          </a:prstGeom>
        </p:spPr>
      </p:pic>
      <p:sp>
        <p:nvSpPr>
          <p:cNvPr id="78" name="Oval 77">
            <a:extLst>
              <a:ext uri="{FF2B5EF4-FFF2-40B4-BE49-F238E27FC236}">
                <a16:creationId xmlns:a16="http://schemas.microsoft.com/office/drawing/2014/main" id="{C2BD3211-5B9B-40DA-8BD0-C3426AE78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9872" y="0"/>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AD8121B6-45E6-447F-87B8-58EDD064E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8414" y="63468"/>
            <a:ext cx="56114" cy="56114"/>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a:extLst>
              <a:ext uri="{FF2B5EF4-FFF2-40B4-BE49-F238E27FC236}">
                <a16:creationId xmlns:a16="http://schemas.microsoft.com/office/drawing/2014/main" id="{FC95B8E3-CBB0-4A5C-B65B-59C12D44B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370" y="655738"/>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0EA710C0-F536-4B31-8D0F-28E2F0893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9769" y="579797"/>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11EB61F8-34CD-4251-9B31-59AB92843F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0824" y="374048"/>
            <a:ext cx="230878" cy="230878"/>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033FA5DB-69DC-4137-9264-5F838B990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5468" y="97167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a:extLst>
              <a:ext uri="{FF2B5EF4-FFF2-40B4-BE49-F238E27FC236}">
                <a16:creationId xmlns:a16="http://schemas.microsoft.com/office/drawing/2014/main" id="{5E98D956-6B7A-4A94-B508-F7A30E642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334" y="512240"/>
            <a:ext cx="703889" cy="703889"/>
          </a:xfrm>
          <a:prstGeom prst="ellipse">
            <a:avLst/>
          </a:prstGeom>
          <a:solidFill>
            <a:schemeClr val="accent3">
              <a:lumMod val="40000"/>
              <a:lumOff val="6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D6A3D2FC-6F98-4157-94A8-7D7FBD56E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41428" y="815149"/>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Oval 85">
            <a:extLst>
              <a:ext uri="{FF2B5EF4-FFF2-40B4-BE49-F238E27FC236}">
                <a16:creationId xmlns:a16="http://schemas.microsoft.com/office/drawing/2014/main" id="{17AE16AB-F0AB-4AC3-BD8F-336B5D98CD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7435" y="1096664"/>
            <a:ext cx="405140" cy="405140"/>
          </a:xfrm>
          <a:prstGeom prst="ellipse">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6C819BFF-25C5-425C-8CD1-789F7A30D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1840754"/>
            <a:ext cx="12188952" cy="501724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C343B4-9B15-603C-4F0F-797E59FCBD47}"/>
              </a:ext>
            </a:extLst>
          </p:cNvPr>
          <p:cNvSpPr>
            <a:spLocks noGrp="1"/>
          </p:cNvSpPr>
          <p:nvPr>
            <p:ph type="title"/>
          </p:nvPr>
        </p:nvSpPr>
        <p:spPr>
          <a:xfrm>
            <a:off x="777240" y="3688205"/>
            <a:ext cx="8731683" cy="1160465"/>
          </a:xfrm>
        </p:spPr>
        <p:txBody>
          <a:bodyPr vert="horz" lIns="91440" tIns="45720" rIns="91440" bIns="45720" rtlCol="0" anchor="b">
            <a:normAutofit/>
          </a:bodyPr>
          <a:lstStyle/>
          <a:p>
            <a:r>
              <a:rPr lang="en-US" sz="6000" dirty="0">
                <a:solidFill>
                  <a:srgbClr val="FFFFFF"/>
                </a:solidFill>
              </a:rPr>
              <a:t>QUIZ</a:t>
            </a:r>
          </a:p>
        </p:txBody>
      </p:sp>
      <p:sp>
        <p:nvSpPr>
          <p:cNvPr id="88" name="Oval 87">
            <a:extLst>
              <a:ext uri="{FF2B5EF4-FFF2-40B4-BE49-F238E27FC236}">
                <a16:creationId xmlns:a16="http://schemas.microsoft.com/office/drawing/2014/main" id="{20BE49C6-06E3-4324-91A8-F25B7DA1D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66319" y="1989824"/>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Oval 88">
            <a:extLst>
              <a:ext uri="{FF2B5EF4-FFF2-40B4-BE49-F238E27FC236}">
                <a16:creationId xmlns:a16="http://schemas.microsoft.com/office/drawing/2014/main" id="{578ABC8A-B58F-4AAE-8F6F-A07EB9D6D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30" y="2808040"/>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52045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770ACB47-DF9A-D25F-9AAD-0D171C7A850C}"/>
              </a:ext>
            </a:extLst>
          </p:cNvPr>
          <p:cNvSpPr>
            <a:spLocks noGrp="1"/>
          </p:cNvSpPr>
          <p:nvPr>
            <p:ph type="title"/>
          </p:nvPr>
        </p:nvSpPr>
        <p:spPr>
          <a:xfrm>
            <a:off x="770878" y="952022"/>
            <a:ext cx="4606280" cy="5157049"/>
          </a:xfrm>
        </p:spPr>
        <p:txBody>
          <a:bodyPr anchor="ctr">
            <a:normAutofit/>
          </a:bodyPr>
          <a:lstStyle/>
          <a:p>
            <a:pPr algn="ctr"/>
            <a:r>
              <a:rPr lang="en-GB" sz="6000" b="1" i="1" u="sng" dirty="0"/>
              <a:t>Summary </a:t>
            </a:r>
            <a:endParaRPr lang="en-US" sz="6000" dirty="0"/>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4FF9C4EC-1CD8-3CBF-2D12-B69029C7EA94}"/>
              </a:ext>
            </a:extLst>
          </p:cNvPr>
          <p:cNvGraphicFramePr>
            <a:graphicFrameLocks noGrp="1"/>
          </p:cNvGraphicFramePr>
          <p:nvPr>
            <p:ph idx="1"/>
            <p:extLst>
              <p:ext uri="{D42A27DB-BD31-4B8C-83A1-F6EECF244321}">
                <p14:modId xmlns:p14="http://schemas.microsoft.com/office/powerpoint/2010/main" val="466340556"/>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84202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E5FFAAF-9A6B-1BB4-940B-8A396D5CF7B6}"/>
              </a:ext>
            </a:extLst>
          </p:cNvPr>
          <p:cNvSpPr>
            <a:spLocks noGrp="1"/>
          </p:cNvSpPr>
          <p:nvPr>
            <p:ph type="title"/>
          </p:nvPr>
        </p:nvSpPr>
        <p:spPr>
          <a:xfrm>
            <a:off x="770878" y="952022"/>
            <a:ext cx="2862591" cy="5157049"/>
          </a:xfrm>
        </p:spPr>
        <p:txBody>
          <a:bodyPr anchor="ctr">
            <a:normAutofit/>
          </a:bodyPr>
          <a:lstStyle/>
          <a:p>
            <a:r>
              <a:rPr lang="en-GB" sz="4400"/>
              <a:t>NEXT WEEK</a:t>
            </a:r>
          </a:p>
        </p:txBody>
      </p:sp>
      <p:graphicFrame>
        <p:nvGraphicFramePr>
          <p:cNvPr id="5" name="Content Placeholder 2">
            <a:extLst>
              <a:ext uri="{FF2B5EF4-FFF2-40B4-BE49-F238E27FC236}">
                <a16:creationId xmlns:a16="http://schemas.microsoft.com/office/drawing/2014/main" id="{3CF0F01E-2D6E-A6E3-A41A-E17E19FCE5CF}"/>
              </a:ext>
            </a:extLst>
          </p:cNvPr>
          <p:cNvGraphicFramePr>
            <a:graphicFrameLocks noGrp="1"/>
          </p:cNvGraphicFramePr>
          <p:nvPr>
            <p:ph idx="1"/>
            <p:extLst>
              <p:ext uri="{D42A27DB-BD31-4B8C-83A1-F6EECF244321}">
                <p14:modId xmlns:p14="http://schemas.microsoft.com/office/powerpoint/2010/main" val="975277016"/>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35396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ABDACBDB-9C38-4364-A45F-E430E57D7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E84FA0A4-DC00-4A44-912A-BAC6A6C13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45" name="Decorative Circles">
            <a:extLst>
              <a:ext uri="{FF2B5EF4-FFF2-40B4-BE49-F238E27FC236}">
                <a16:creationId xmlns:a16="http://schemas.microsoft.com/office/drawing/2014/main" id="{2880F677-3490-475B-ABC2-E84BDEC56A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4277" y="956155"/>
            <a:ext cx="9049452" cy="1836961"/>
            <a:chOff x="374277" y="956155"/>
            <a:chExt cx="9049452" cy="1836961"/>
          </a:xfrm>
        </p:grpSpPr>
        <p:sp>
          <p:nvSpPr>
            <p:cNvPr id="46" name="Oval 45">
              <a:extLst>
                <a:ext uri="{FF2B5EF4-FFF2-40B4-BE49-F238E27FC236}">
                  <a16:creationId xmlns:a16="http://schemas.microsoft.com/office/drawing/2014/main" id="{A7BBAE30-715D-4400-9E05-1E39217EC8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06096" y="1977248"/>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2F9419BD-66B8-4B5D-979F-64863DD32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68530" y="95615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40E411BB-D3CD-40AD-9676-915898DABD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10362" y="235440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0FC9C30-25A3-47A4-9A66-92AE50359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4277" y="1901154"/>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38C1C480-F57B-4132-A7DA-6909F076C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012" y="2326675"/>
              <a:ext cx="466441" cy="466441"/>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2" name="Oval 3">
            <a:extLst>
              <a:ext uri="{FF2B5EF4-FFF2-40B4-BE49-F238E27FC236}">
                <a16:creationId xmlns:a16="http://schemas.microsoft.com/office/drawing/2014/main" id="{83530D07-6CB8-4A4F-8F6A-9BA5DAFB3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665048" y="0"/>
            <a:ext cx="4408870" cy="2474031"/>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Graphic 53">
            <a:extLst>
              <a:ext uri="{FF2B5EF4-FFF2-40B4-BE49-F238E27FC236}">
                <a16:creationId xmlns:a16="http://schemas.microsoft.com/office/drawing/2014/main" id="{94965F7A-44F2-4AEF-8A25-106E57C637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4832" t="48467" r="13582" b="10444"/>
          <a:stretch/>
        </p:blipFill>
        <p:spPr>
          <a:xfrm>
            <a:off x="688614" y="34965"/>
            <a:ext cx="4368276" cy="2507327"/>
          </a:xfrm>
          <a:prstGeom prst="rect">
            <a:avLst/>
          </a:prstGeom>
        </p:spPr>
      </p:pic>
      <p:sp>
        <p:nvSpPr>
          <p:cNvPr id="56" name="Oval 4">
            <a:extLst>
              <a:ext uri="{FF2B5EF4-FFF2-40B4-BE49-F238E27FC236}">
                <a16:creationId xmlns:a16="http://schemas.microsoft.com/office/drawing/2014/main" id="{A0B0F77F-92C2-4EA4-88A3-070B345D0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09152" y="94983"/>
            <a:ext cx="2698133" cy="2698133"/>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2">
            <a:extLst>
              <a:ext uri="{FF2B5EF4-FFF2-40B4-BE49-F238E27FC236}">
                <a16:creationId xmlns:a16="http://schemas.microsoft.com/office/drawing/2014/main" id="{2F3205C3-F980-4EB3-9545-9CAA456A4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326987" y="0"/>
            <a:ext cx="2861965" cy="3133761"/>
          </a:xfrm>
          <a:custGeom>
            <a:avLst/>
            <a:gdLst>
              <a:gd name="connsiteX0" fmla="*/ 152193 w 2976254"/>
              <a:gd name="connsiteY0" fmla="*/ 0 h 3258904"/>
              <a:gd name="connsiteX1" fmla="*/ 2976254 w 2976254"/>
              <a:gd name="connsiteY1" fmla="*/ 0 h 3258904"/>
              <a:gd name="connsiteX2" fmla="*/ 2976254 w 2976254"/>
              <a:gd name="connsiteY2" fmla="*/ 3192289 h 3258904"/>
              <a:gd name="connsiteX3" fmla="*/ 2908439 w 2976254"/>
              <a:gd name="connsiteY3" fmla="*/ 3209726 h 3258904"/>
              <a:gd name="connsiteX4" fmla="*/ 2420603 w 2976254"/>
              <a:gd name="connsiteY4" fmla="*/ 3258904 h 3258904"/>
              <a:gd name="connsiteX5" fmla="*/ 0 w 2976254"/>
              <a:gd name="connsiteY5" fmla="*/ 838301 h 3258904"/>
              <a:gd name="connsiteX6" fmla="*/ 108826 w 2976254"/>
              <a:gd name="connsiteY6" fmla="*/ 118488 h 325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76254" h="3258904">
                <a:moveTo>
                  <a:pt x="152193" y="0"/>
                </a:moveTo>
                <a:lnTo>
                  <a:pt x="2976254" y="0"/>
                </a:lnTo>
                <a:lnTo>
                  <a:pt x="2976254" y="3192289"/>
                </a:lnTo>
                <a:lnTo>
                  <a:pt x="2908439" y="3209726"/>
                </a:lnTo>
                <a:cubicBezTo>
                  <a:pt x="2750864" y="3241971"/>
                  <a:pt x="2587711" y="3258904"/>
                  <a:pt x="2420603" y="3258904"/>
                </a:cubicBezTo>
                <a:cubicBezTo>
                  <a:pt x="1083741" y="3258904"/>
                  <a:pt x="0" y="2175163"/>
                  <a:pt x="0" y="838301"/>
                </a:cubicBezTo>
                <a:cubicBezTo>
                  <a:pt x="0" y="587639"/>
                  <a:pt x="38100" y="345877"/>
                  <a:pt x="108826" y="118488"/>
                </a:cubicBez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60" name="Graphic 59">
            <a:extLst>
              <a:ext uri="{FF2B5EF4-FFF2-40B4-BE49-F238E27FC236}">
                <a16:creationId xmlns:a16="http://schemas.microsoft.com/office/drawing/2014/main" id="{D916385E-2011-4632-B599-29C7D2834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biLevel thresh="25000"/>
            <a:extLst>
              <a:ext uri="{28A0092B-C50C-407E-A947-70E740481C1C}">
                <a14:useLocalDpi xmlns:a14="http://schemas.microsoft.com/office/drawing/2010/main" val="0"/>
              </a:ext>
              <a:ext uri="{96DAC541-7B7A-43D3-8B79-37D633B846F1}">
                <asvg:svgBlip xmlns:asvg="http://schemas.microsoft.com/office/drawing/2016/SVG/main" r:embed="rId5"/>
              </a:ext>
            </a:extLst>
          </a:blip>
          <a:srcRect l="35917" t="40037" r="12288" b="12942"/>
          <a:stretch/>
        </p:blipFill>
        <p:spPr>
          <a:xfrm rot="5400000">
            <a:off x="9216339" y="143722"/>
            <a:ext cx="3119383" cy="2831939"/>
          </a:xfrm>
          <a:prstGeom prst="rect">
            <a:avLst/>
          </a:prstGeom>
        </p:spPr>
      </p:pic>
      <p:sp>
        <p:nvSpPr>
          <p:cNvPr id="2" name="Title 1">
            <a:extLst>
              <a:ext uri="{FF2B5EF4-FFF2-40B4-BE49-F238E27FC236}">
                <a16:creationId xmlns:a16="http://schemas.microsoft.com/office/drawing/2014/main" id="{3F6E7A3C-AE02-6970-0230-1BB063FB156A}"/>
              </a:ext>
            </a:extLst>
          </p:cNvPr>
          <p:cNvSpPr>
            <a:spLocks noGrp="1"/>
          </p:cNvSpPr>
          <p:nvPr>
            <p:ph type="ctrTitle"/>
          </p:nvPr>
        </p:nvSpPr>
        <p:spPr>
          <a:xfrm>
            <a:off x="3787826" y="3085399"/>
            <a:ext cx="7311973" cy="2062125"/>
          </a:xfrm>
        </p:spPr>
        <p:txBody>
          <a:bodyPr>
            <a:normAutofit/>
          </a:bodyPr>
          <a:lstStyle/>
          <a:p>
            <a:pPr algn="l"/>
            <a:r>
              <a:rPr lang="en-GB" sz="6000" dirty="0"/>
              <a:t>Thank you!</a:t>
            </a:r>
            <a:endParaRPr lang="en-GB" sz="6000"/>
          </a:p>
        </p:txBody>
      </p:sp>
      <p:sp>
        <p:nvSpPr>
          <p:cNvPr id="3" name="Subtitle 2">
            <a:extLst>
              <a:ext uri="{FF2B5EF4-FFF2-40B4-BE49-F238E27FC236}">
                <a16:creationId xmlns:a16="http://schemas.microsoft.com/office/drawing/2014/main" id="{EAAC6FB0-3EC0-4665-8AEC-8E1DD983A158}"/>
              </a:ext>
            </a:extLst>
          </p:cNvPr>
          <p:cNvSpPr>
            <a:spLocks noGrp="1"/>
          </p:cNvSpPr>
          <p:nvPr>
            <p:ph type="subTitle" idx="1"/>
          </p:nvPr>
        </p:nvSpPr>
        <p:spPr>
          <a:xfrm>
            <a:off x="3787826" y="5264860"/>
            <a:ext cx="7311973" cy="799390"/>
          </a:xfrm>
        </p:spPr>
        <p:txBody>
          <a:bodyPr vert="horz" lIns="91440" tIns="45720" rIns="91440" bIns="45720" rtlCol="0">
            <a:normAutofit/>
          </a:bodyPr>
          <a:lstStyle/>
          <a:p>
            <a:pPr algn="l"/>
            <a:r>
              <a:rPr lang="en-GB" dirty="0">
                <a:cs typeface="Calibri"/>
              </a:rPr>
              <a:t>Any questions?</a:t>
            </a:r>
            <a:endParaRPr lang="en-GB" dirty="0"/>
          </a:p>
        </p:txBody>
      </p:sp>
      <p:pic>
        <p:nvPicPr>
          <p:cNvPr id="62" name="Graphic 61">
            <a:extLst>
              <a:ext uri="{FF2B5EF4-FFF2-40B4-BE49-F238E27FC236}">
                <a16:creationId xmlns:a16="http://schemas.microsoft.com/office/drawing/2014/main" id="{A6269A2E-1142-4640-87F2-FB272B760D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909151" y="94982"/>
            <a:ext cx="2698133" cy="2698133"/>
          </a:xfrm>
          <a:prstGeom prst="rect">
            <a:avLst/>
          </a:prstGeom>
        </p:spPr>
      </p:pic>
      <p:sp>
        <p:nvSpPr>
          <p:cNvPr id="64" name="Oval 1">
            <a:extLst>
              <a:ext uri="{FF2B5EF4-FFF2-40B4-BE49-F238E27FC236}">
                <a16:creationId xmlns:a16="http://schemas.microsoft.com/office/drawing/2014/main" id="{6268828B-23B3-4AF6-A838-6F0128B6F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90" y="3219078"/>
            <a:ext cx="3186814" cy="3638922"/>
          </a:xfrm>
          <a:custGeom>
            <a:avLst/>
            <a:gdLst>
              <a:gd name="connsiteX0" fmla="*/ 1156116 w 3186814"/>
              <a:gd name="connsiteY0" fmla="*/ 0 h 3638922"/>
              <a:gd name="connsiteX1" fmla="*/ 3186814 w 3186814"/>
              <a:gd name="connsiteY1" fmla="*/ 2030698 h 3638922"/>
              <a:gd name="connsiteX2" fmla="*/ 2447829 w 3186814"/>
              <a:gd name="connsiteY2" fmla="*/ 3597684 h 3638922"/>
              <a:gd name="connsiteX3" fmla="*/ 2392682 w 3186814"/>
              <a:gd name="connsiteY3" fmla="*/ 3638922 h 3638922"/>
              <a:gd name="connsiteX4" fmla="*/ 0 w 3186814"/>
              <a:gd name="connsiteY4" fmla="*/ 3638922 h 3638922"/>
              <a:gd name="connsiteX5" fmla="*/ 0 w 3186814"/>
              <a:gd name="connsiteY5" fmla="*/ 362315 h 3638922"/>
              <a:gd name="connsiteX6" fmla="*/ 20733 w 3186814"/>
              <a:gd name="connsiteY6" fmla="*/ 346811 h 3638922"/>
              <a:gd name="connsiteX7" fmla="*/ 1156116 w 3186814"/>
              <a:gd name="connsiteY7" fmla="*/ 0 h 3638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6814" h="3638922">
                <a:moveTo>
                  <a:pt x="1156116" y="0"/>
                </a:moveTo>
                <a:cubicBezTo>
                  <a:pt x="2277640" y="0"/>
                  <a:pt x="3186814" y="909174"/>
                  <a:pt x="3186814" y="2030698"/>
                </a:cubicBezTo>
                <a:cubicBezTo>
                  <a:pt x="3186814" y="2661556"/>
                  <a:pt x="2899146" y="3225224"/>
                  <a:pt x="2447829" y="3597684"/>
                </a:cubicBezTo>
                <a:lnTo>
                  <a:pt x="2392682" y="3638922"/>
                </a:lnTo>
                <a:lnTo>
                  <a:pt x="0" y="3638922"/>
                </a:lnTo>
                <a:lnTo>
                  <a:pt x="0" y="362315"/>
                </a:lnTo>
                <a:lnTo>
                  <a:pt x="20733" y="346811"/>
                </a:lnTo>
                <a:cubicBezTo>
                  <a:pt x="344835" y="127853"/>
                  <a:pt x="735545" y="0"/>
                  <a:pt x="1156116" y="0"/>
                </a:cubicBez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6" name="Graphic 65">
            <a:extLst>
              <a:ext uri="{FF2B5EF4-FFF2-40B4-BE49-F238E27FC236}">
                <a16:creationId xmlns:a16="http://schemas.microsoft.com/office/drawing/2014/main" id="{39A1D611-C6DC-43FA-ACA3-C4E70E1BD0B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2100" y="3665550"/>
            <a:ext cx="3192449" cy="3192449"/>
          </a:xfrm>
          <a:prstGeom prst="rect">
            <a:avLst/>
          </a:prstGeom>
        </p:spPr>
      </p:pic>
    </p:spTree>
    <p:extLst>
      <p:ext uri="{BB962C8B-B14F-4D97-AF65-F5344CB8AC3E}">
        <p14:creationId xmlns:p14="http://schemas.microsoft.com/office/powerpoint/2010/main" val="1525055040"/>
      </p:ext>
    </p:extLst>
  </p:cSld>
  <p:clrMapOvr>
    <a:masterClrMapping/>
  </p:clrMapOvr>
</p:sld>
</file>

<file path=ppt/theme/theme1.xml><?xml version="1.0" encoding="utf-8"?>
<a:theme xmlns:a="http://schemas.openxmlformats.org/drawingml/2006/main" name="ConfettiVTI">
  <a:themeElements>
    <a:clrScheme name="AnalogousFromRegularSeedLeftStep">
      <a:dk1>
        <a:srgbClr val="000000"/>
      </a:dk1>
      <a:lt1>
        <a:srgbClr val="FFFFFF"/>
      </a:lt1>
      <a:dk2>
        <a:srgbClr val="322A1C"/>
      </a:dk2>
      <a:lt2>
        <a:srgbClr val="F1F0F3"/>
      </a:lt2>
      <a:accent1>
        <a:srgbClr val="8FAB1E"/>
      </a:accent1>
      <a:accent2>
        <a:srgbClr val="C29D15"/>
      </a:accent2>
      <a:accent3>
        <a:srgbClr val="E76F29"/>
      </a:accent3>
      <a:accent4>
        <a:srgbClr val="D51720"/>
      </a:accent4>
      <a:accent5>
        <a:srgbClr val="E72981"/>
      </a:accent5>
      <a:accent6>
        <a:srgbClr val="D517BE"/>
      </a:accent6>
      <a:hlink>
        <a:srgbClr val="7964CB"/>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4031</Words>
  <Application>Microsoft Office PowerPoint</Application>
  <PresentationFormat>Widescreen</PresentationFormat>
  <Paragraphs>273</Paragraphs>
  <Slides>31</Slides>
  <Notes>20</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Arial</vt:lpstr>
      <vt:lpstr>AvenirNext LT Pro Medium</vt:lpstr>
      <vt:lpstr>Calibri</vt:lpstr>
      <vt:lpstr>Gill Sans Nova</vt:lpstr>
      <vt:lpstr>inherit</vt:lpstr>
      <vt:lpstr>Inter</vt:lpstr>
      <vt:lpstr>merriweather</vt:lpstr>
      <vt:lpstr>var(--font-family-body)</vt:lpstr>
      <vt:lpstr>Wingdings</vt:lpstr>
      <vt:lpstr>ConfettiVTI</vt:lpstr>
      <vt:lpstr>Judicial review</vt:lpstr>
      <vt:lpstr>Content </vt:lpstr>
      <vt:lpstr>Questions from last week</vt:lpstr>
      <vt:lpstr>Aims and Learning Objectives</vt:lpstr>
      <vt:lpstr>What is Judicial review?</vt:lpstr>
      <vt:lpstr>Activity </vt:lpstr>
      <vt:lpstr>Continued </vt:lpstr>
      <vt:lpstr>Continued</vt:lpstr>
      <vt:lpstr>Activity </vt:lpstr>
      <vt:lpstr>What are the grounds for judicial review?</vt:lpstr>
      <vt:lpstr>Illegality</vt:lpstr>
      <vt:lpstr>Activity </vt:lpstr>
      <vt:lpstr>Illegality continued </vt:lpstr>
      <vt:lpstr>Activity </vt:lpstr>
      <vt:lpstr>Procedural impropriety</vt:lpstr>
      <vt:lpstr>Continued</vt:lpstr>
      <vt:lpstr>ACTIVITY</vt:lpstr>
      <vt:lpstr>Irrationality </vt:lpstr>
      <vt:lpstr>The procedure of Judicial Review</vt:lpstr>
      <vt:lpstr>No judicial review</vt:lpstr>
      <vt:lpstr>Remedies in public law</vt:lpstr>
      <vt:lpstr>Remedies in private law</vt:lpstr>
      <vt:lpstr>What about damages?</vt:lpstr>
      <vt:lpstr>Activity </vt:lpstr>
      <vt:lpstr>Upper tribunal and Judicial review</vt:lpstr>
      <vt:lpstr>PowerPoint Presentation</vt:lpstr>
      <vt:lpstr>Example </vt:lpstr>
      <vt:lpstr>QUIZ</vt:lpstr>
      <vt:lpstr>Summary </vt:lpstr>
      <vt:lpstr>NEXT WEEK</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Ellie Brown</dc:creator>
  <cp:lastModifiedBy>Ellie Brown</cp:lastModifiedBy>
  <cp:revision>704</cp:revision>
  <dcterms:created xsi:type="dcterms:W3CDTF">2022-11-07T13:34:56Z</dcterms:created>
  <dcterms:modified xsi:type="dcterms:W3CDTF">2024-11-28T20:52:46Z</dcterms:modified>
</cp:coreProperties>
</file>