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01A869-63DE-B096-7DAE-9E20EE66FE38}" v="2288" dt="2020-01-14T22:09:57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pe-eucation.co.uk" TargetMode="External"/><Relationship Id="rId2" Type="http://schemas.openxmlformats.org/officeDocument/2006/relationships/hyperlink" Target="https://www.tes.co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icclick.co.uk/Numicon-set-10-sape-100-Baseboard-And-4-22339435660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A4F563F4-8845-49E1-8874-C22ECE45CD77}"/>
              </a:ext>
            </a:extLst>
          </p:cNvPr>
          <p:cNvSpPr/>
          <p:nvPr/>
        </p:nvSpPr>
        <p:spPr>
          <a:xfrm>
            <a:off x="5207478" y="4740216"/>
            <a:ext cx="2530416" cy="12364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cs typeface="Calibri"/>
              </a:rPr>
              <a:t>NUMICON</a:t>
            </a:r>
          </a:p>
        </p:txBody>
      </p:sp>
      <p:pic>
        <p:nvPicPr>
          <p:cNvPr id="5" name="Picture 5" descr="A picture containing drawing, remote&#10;&#10;Description generated with very high confidence">
            <a:extLst>
              <a:ext uri="{FF2B5EF4-FFF2-40B4-BE49-F238E27FC236}">
                <a16:creationId xmlns:a16="http://schemas.microsoft.com/office/drawing/2014/main" id="{BE6609EC-F47E-403F-B2E3-60D9D4F01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268" y="219075"/>
            <a:ext cx="1704975" cy="12727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CD7FB0-2445-4F42-8180-9CB3D3B8DE69}"/>
              </a:ext>
            </a:extLst>
          </p:cNvPr>
          <p:cNvSpPr txBox="1"/>
          <p:nvPr/>
        </p:nvSpPr>
        <p:spPr>
          <a:xfrm>
            <a:off x="309652" y="1531727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dirty="0">
                <a:cs typeface="Calibri"/>
              </a:rPr>
              <a:t>Tes.com</a:t>
            </a:r>
          </a:p>
        </p:txBody>
      </p:sp>
      <p:pic>
        <p:nvPicPr>
          <p:cNvPr id="8" name="Picture 8" descr="A picture containing toy&#10;&#10;Description generated with very high confidence">
            <a:extLst>
              <a:ext uri="{FF2B5EF4-FFF2-40B4-BE49-F238E27FC236}">
                <a16:creationId xmlns:a16="http://schemas.microsoft.com/office/drawing/2014/main" id="{B4843D95-970A-4E86-B1FA-037231C719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2740" y="157702"/>
            <a:ext cx="1941842" cy="16111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893DF94-6FC0-4C87-B010-5F9912D161B4}"/>
              </a:ext>
            </a:extLst>
          </p:cNvPr>
          <p:cNvSpPr txBox="1"/>
          <p:nvPr/>
        </p:nvSpPr>
        <p:spPr>
          <a:xfrm>
            <a:off x="10185998" y="1760867"/>
            <a:ext cx="140610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dirty="0">
                <a:cs typeface="Calibri"/>
              </a:rPr>
              <a:t>Hope-education.co.uk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C6CBA4C-DE81-4A71-8F99-1B6913FB9A98}"/>
              </a:ext>
            </a:extLst>
          </p:cNvPr>
          <p:cNvSpPr/>
          <p:nvPr/>
        </p:nvSpPr>
        <p:spPr>
          <a:xfrm flipH="1">
            <a:off x="6986676" y="250884"/>
            <a:ext cx="2602301" cy="142335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/>
            <a:r>
              <a:rPr lang="en-GB" sz="2000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Numicon pegs</a:t>
            </a:r>
            <a:r>
              <a:rPr lang="en-US" sz="2000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​</a:t>
            </a:r>
            <a:r>
              <a:rPr lang="en-US" sz="2000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;</a:t>
            </a:r>
            <a:endParaRPr lang="en-US" sz="2000" b="0" i="0" u="none" strike="noStrike" dirty="0">
              <a:solidFill>
                <a:srgbClr val="000000"/>
              </a:solidFill>
              <a:latin typeface="Calibri"/>
              <a:ea typeface="&amp;quot"/>
              <a:cs typeface="&amp;quot"/>
            </a:endParaRPr>
          </a:p>
          <a:p>
            <a:r>
              <a:rPr lang="en-GB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- </a:t>
            </a:r>
            <a:r>
              <a:rPr lang="en-GB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Sorting</a:t>
            </a:r>
            <a:r>
              <a:rPr lang="en-US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​</a:t>
            </a:r>
          </a:p>
          <a:p>
            <a:r>
              <a:rPr lang="en-GB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- </a:t>
            </a:r>
            <a:r>
              <a:rPr lang="en-GB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Adding</a:t>
            </a:r>
            <a:r>
              <a:rPr lang="en-US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​</a:t>
            </a:r>
          </a:p>
          <a:p>
            <a:r>
              <a:rPr lang="en-GB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- </a:t>
            </a:r>
            <a:r>
              <a:rPr lang="en-GB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Creating a teen number</a:t>
            </a:r>
            <a:r>
              <a:rPr lang="en-US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​</a:t>
            </a:r>
          </a:p>
          <a:p>
            <a:r>
              <a:rPr lang="en-GB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- Subtracting</a:t>
            </a:r>
            <a:r>
              <a:rPr lang="en-US" b="0" i="0" u="none" strike="noStrike" dirty="0">
                <a:solidFill>
                  <a:srgbClr val="000000"/>
                </a:solidFill>
                <a:latin typeface="Calibri"/>
                <a:ea typeface="&amp;quot"/>
                <a:cs typeface="&amp;quot"/>
              </a:rPr>
              <a:t>​</a:t>
            </a:r>
            <a:endParaRPr lang="en-GB" dirty="0"/>
          </a:p>
        </p:txBody>
      </p:sp>
      <p:pic>
        <p:nvPicPr>
          <p:cNvPr id="13" name="Picture 13" descr="A picture containing kitchenware, computer&#10;&#10;Description generated with very high confidence">
            <a:extLst>
              <a:ext uri="{FF2B5EF4-FFF2-40B4-BE49-F238E27FC236}">
                <a16:creationId xmlns:a16="http://schemas.microsoft.com/office/drawing/2014/main" id="{A317B1E3-33C1-440B-B351-24CE7EF1D6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3682" y="5103512"/>
            <a:ext cx="1596786" cy="148176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2FAD7E7-E55D-404F-BF05-D8DA238A88AF}"/>
              </a:ext>
            </a:extLst>
          </p:cNvPr>
          <p:cNvSpPr txBox="1"/>
          <p:nvPr/>
        </p:nvSpPr>
        <p:spPr>
          <a:xfrm>
            <a:off x="2362020" y="248547"/>
            <a:ext cx="2843842" cy="2123658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cs typeface="Calibri"/>
              </a:rPr>
              <a:t>Numicon shapes:</a:t>
            </a:r>
          </a:p>
          <a:p>
            <a:r>
              <a:rPr lang="en-GB" sz="2000">
                <a:cs typeface="Calibri"/>
              </a:rPr>
              <a:t>- R</a:t>
            </a:r>
            <a:r>
              <a:rPr lang="en-GB">
                <a:cs typeface="Calibri"/>
              </a:rPr>
              <a:t>ecognising numbers</a:t>
            </a:r>
          </a:p>
          <a:p>
            <a:r>
              <a:rPr lang="en-GB">
                <a:cs typeface="Calibri"/>
              </a:rPr>
              <a:t>- Adding</a:t>
            </a:r>
          </a:p>
          <a:p>
            <a:r>
              <a:rPr lang="en-GB">
                <a:cs typeface="Calibri"/>
              </a:rPr>
              <a:t>- sSubtracting</a:t>
            </a:r>
          </a:p>
          <a:p>
            <a:r>
              <a:rPr lang="en-GB">
                <a:cs typeface="Calibri"/>
              </a:rPr>
              <a:t>- Number bonds</a:t>
            </a:r>
          </a:p>
          <a:p>
            <a:r>
              <a:rPr lang="en-GB">
                <a:cs typeface="Calibri"/>
              </a:rPr>
              <a:t>- Money</a:t>
            </a:r>
            <a:endParaRPr lang="en-GB" dirty="0">
              <a:cs typeface="Calibri"/>
            </a:endParaRPr>
          </a:p>
          <a:p>
            <a:endParaRPr lang="en-GB" sz="2000" dirty="0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EC23FDC-8116-4AF0-8E26-68EB7DD2B54B}"/>
              </a:ext>
            </a:extLst>
          </p:cNvPr>
          <p:cNvSpPr txBox="1"/>
          <p:nvPr/>
        </p:nvSpPr>
        <p:spPr>
          <a:xfrm>
            <a:off x="9851724" y="4848404"/>
            <a:ext cx="1995577" cy="1846659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cs typeface="Calibri"/>
              </a:rPr>
              <a:t>Numicon baseboard:</a:t>
            </a:r>
          </a:p>
          <a:p>
            <a:r>
              <a:rPr lang="en-GB" sz="2000">
                <a:cs typeface="Calibri"/>
              </a:rPr>
              <a:t>- B</a:t>
            </a:r>
            <a:r>
              <a:rPr lang="en-GB">
                <a:cs typeface="Calibri"/>
              </a:rPr>
              <a:t>uild patterns </a:t>
            </a:r>
            <a:r>
              <a:rPr lang="en-GB" dirty="0">
                <a:cs typeface="Calibri"/>
              </a:rPr>
              <a:t>with the shapes</a:t>
            </a:r>
          </a:p>
          <a:p>
            <a:r>
              <a:rPr lang="en-GB">
                <a:cs typeface="Calibri"/>
              </a:rPr>
              <a:t>- Building towers </a:t>
            </a:r>
            <a:r>
              <a:rPr lang="en-GB" dirty="0">
                <a:cs typeface="Calibri"/>
              </a:rPr>
              <a:t>for number bonds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23A623-451F-4BB7-B89C-AAFA7ACD130D}"/>
              </a:ext>
            </a:extLst>
          </p:cNvPr>
          <p:cNvSpPr txBox="1"/>
          <p:nvPr/>
        </p:nvSpPr>
        <p:spPr>
          <a:xfrm>
            <a:off x="8283696" y="6587166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dirty="0">
                <a:cs typeface="Calibri"/>
              </a:rPr>
              <a:t>Hope-education.co.uk</a:t>
            </a:r>
          </a:p>
        </p:txBody>
      </p:sp>
      <p:pic>
        <p:nvPicPr>
          <p:cNvPr id="18" name="Picture 18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BDF1EC90-7A3D-4BFD-944F-E8A3886818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2455" y="4912833"/>
            <a:ext cx="1416530" cy="173373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1E9B9E2-AAE0-4D47-AD3F-B12AB9CA9D6D}"/>
              </a:ext>
            </a:extLst>
          </p:cNvPr>
          <p:cNvSpPr txBox="1"/>
          <p:nvPr/>
        </p:nvSpPr>
        <p:spPr>
          <a:xfrm>
            <a:off x="202721" y="5436079"/>
            <a:ext cx="3332670" cy="1261884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cs typeface="Calibri"/>
              </a:rPr>
              <a:t>Numicon baseboard pictures:</a:t>
            </a:r>
          </a:p>
          <a:p>
            <a:r>
              <a:rPr lang="en-GB" sz="2000">
                <a:solidFill>
                  <a:srgbClr val="000000"/>
                </a:solidFill>
                <a:cs typeface="Calibri"/>
              </a:rPr>
              <a:t>-</a:t>
            </a:r>
            <a:r>
              <a:rPr lang="en-GB">
                <a:solidFill>
                  <a:srgbClr val="000000"/>
                </a:solidFill>
                <a:cs typeface="Calibri"/>
              </a:rPr>
              <a:t> Matching</a:t>
            </a:r>
          </a:p>
          <a:p>
            <a:r>
              <a:rPr lang="en-GB">
                <a:solidFill>
                  <a:srgbClr val="000000"/>
                </a:solidFill>
                <a:cs typeface="Calibri"/>
              </a:rPr>
              <a:t>- Ordering</a:t>
            </a:r>
          </a:p>
          <a:p>
            <a:r>
              <a:rPr lang="en-GB">
                <a:solidFill>
                  <a:srgbClr val="000000"/>
                </a:solidFill>
                <a:cs typeface="Calibri"/>
              </a:rPr>
              <a:t>- Pattern making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A77B192-82AF-406F-8D69-F7FA16A5C667}"/>
              </a:ext>
            </a:extLst>
          </p:cNvPr>
          <p:cNvSpPr txBox="1"/>
          <p:nvPr/>
        </p:nvSpPr>
        <p:spPr>
          <a:xfrm>
            <a:off x="3781784" y="6628502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 dirty="0">
                <a:cs typeface="Calibri"/>
              </a:rPr>
              <a:t>Picclik.c.uk</a:t>
            </a:r>
          </a:p>
        </p:txBody>
      </p:sp>
      <p:sp>
        <p:nvSpPr>
          <p:cNvPr id="2" name="Plus Sign 1">
            <a:extLst>
              <a:ext uri="{FF2B5EF4-FFF2-40B4-BE49-F238E27FC236}">
                <a16:creationId xmlns:a16="http://schemas.microsoft.com/office/drawing/2014/main" id="{A73531F8-3F00-4497-8FB8-4EC7DB4242D4}"/>
              </a:ext>
            </a:extLst>
          </p:cNvPr>
          <p:cNvSpPr/>
          <p:nvPr/>
        </p:nvSpPr>
        <p:spPr>
          <a:xfrm>
            <a:off x="5759211" y="1078"/>
            <a:ext cx="920150" cy="92015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Minus Sign 2">
            <a:extLst>
              <a:ext uri="{FF2B5EF4-FFF2-40B4-BE49-F238E27FC236}">
                <a16:creationId xmlns:a16="http://schemas.microsoft.com/office/drawing/2014/main" id="{A81A2E7D-27C5-4D96-8D2B-524BC9BC430B}"/>
              </a:ext>
            </a:extLst>
          </p:cNvPr>
          <p:cNvSpPr/>
          <p:nvPr/>
        </p:nvSpPr>
        <p:spPr>
          <a:xfrm>
            <a:off x="5758311" y="575274"/>
            <a:ext cx="920150" cy="92015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Equals 8">
            <a:extLst>
              <a:ext uri="{FF2B5EF4-FFF2-40B4-BE49-F238E27FC236}">
                <a16:creationId xmlns:a16="http://schemas.microsoft.com/office/drawing/2014/main" id="{42A2D446-458C-420C-82E4-408D97F8CCDD}"/>
              </a:ext>
            </a:extLst>
          </p:cNvPr>
          <p:cNvSpPr/>
          <p:nvPr/>
        </p:nvSpPr>
        <p:spPr>
          <a:xfrm>
            <a:off x="5756515" y="1206081"/>
            <a:ext cx="920150" cy="920150"/>
          </a:xfrm>
          <a:prstGeom prst="mathEqua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76BB86-053F-4F16-BA54-C6D4D4E12469}"/>
              </a:ext>
            </a:extLst>
          </p:cNvPr>
          <p:cNvSpPr txBox="1"/>
          <p:nvPr/>
        </p:nvSpPr>
        <p:spPr>
          <a:xfrm>
            <a:off x="211710" y="4107971"/>
            <a:ext cx="113839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1                      2                          3                  4                   5                  6                      7                     8                    9                    10</a:t>
            </a:r>
            <a:endParaRPr lang="en-GB" dirty="0">
              <a:cs typeface="Calibri"/>
            </a:endParaRPr>
          </a:p>
        </p:txBody>
      </p:sp>
      <p:pic>
        <p:nvPicPr>
          <p:cNvPr id="14" name="Picture 18" descr="A picture containing mirror&#10;&#10;Description generated with very high confidence">
            <a:extLst>
              <a:ext uri="{FF2B5EF4-FFF2-40B4-BE49-F238E27FC236}">
                <a16:creationId xmlns:a16="http://schemas.microsoft.com/office/drawing/2014/main" id="{09AEFB5E-0910-406F-B72B-6FDFAA0C79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01" y="2897935"/>
            <a:ext cx="942257" cy="932734"/>
          </a:xfrm>
          <a:prstGeom prst="rect">
            <a:avLst/>
          </a:prstGeom>
        </p:spPr>
      </p:pic>
      <p:pic>
        <p:nvPicPr>
          <p:cNvPr id="22" name="Picture 22" descr="A picture containing mirror, light&#10;&#10;Description generated with very high confidence">
            <a:extLst>
              <a:ext uri="{FF2B5EF4-FFF2-40B4-BE49-F238E27FC236}">
                <a16:creationId xmlns:a16="http://schemas.microsoft.com/office/drawing/2014/main" id="{F3F63ACE-BD85-49CF-A82D-2C2620E195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73833" y="2985450"/>
            <a:ext cx="1204825" cy="843967"/>
          </a:xfrm>
          <a:prstGeom prst="rect">
            <a:avLst/>
          </a:prstGeom>
        </p:spPr>
      </p:pic>
      <p:pic>
        <p:nvPicPr>
          <p:cNvPr id="24" name="Picture 24" descr="A close up of a logo&#10;&#10;Description generated with high confidence">
            <a:extLst>
              <a:ext uri="{FF2B5EF4-FFF2-40B4-BE49-F238E27FC236}">
                <a16:creationId xmlns:a16="http://schemas.microsoft.com/office/drawing/2014/main" id="{A648E95E-1A5A-49C3-90B8-3F6D961842F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27744" y="2984200"/>
            <a:ext cx="813041" cy="817713"/>
          </a:xfrm>
          <a:prstGeom prst="rect">
            <a:avLst/>
          </a:prstGeom>
        </p:spPr>
      </p:pic>
      <p:pic>
        <p:nvPicPr>
          <p:cNvPr id="26" name="Picture 26" descr="A picture containing device&#10;&#10;Description generated with very high confidence">
            <a:extLst>
              <a:ext uri="{FF2B5EF4-FFF2-40B4-BE49-F238E27FC236}">
                <a16:creationId xmlns:a16="http://schemas.microsoft.com/office/drawing/2014/main" id="{7D56C9FE-61FC-4B78-8F19-F2E0FBD7E61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87985" y="2975665"/>
            <a:ext cx="863541" cy="834786"/>
          </a:xfrm>
          <a:prstGeom prst="rect">
            <a:avLst/>
          </a:prstGeom>
        </p:spPr>
      </p:pic>
      <p:pic>
        <p:nvPicPr>
          <p:cNvPr id="30" name="Picture 30" descr="A picture containing building, device&#10;&#10;Description generated with very high confidence">
            <a:extLst>
              <a:ext uri="{FF2B5EF4-FFF2-40B4-BE49-F238E27FC236}">
                <a16:creationId xmlns:a16="http://schemas.microsoft.com/office/drawing/2014/main" id="{24775DDD-354C-4FF7-8A00-C40F133D46C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2085" y="2680030"/>
            <a:ext cx="837302" cy="1124132"/>
          </a:xfrm>
          <a:prstGeom prst="rect">
            <a:avLst/>
          </a:prstGeom>
        </p:spPr>
      </p:pic>
      <p:pic>
        <p:nvPicPr>
          <p:cNvPr id="32" name="Picture 32" descr="A close up of a logo&#10;&#10;Description generated with high confidence">
            <a:extLst>
              <a:ext uri="{FF2B5EF4-FFF2-40B4-BE49-F238E27FC236}">
                <a16:creationId xmlns:a16="http://schemas.microsoft.com/office/drawing/2014/main" id="{E141A231-ABDD-44DB-A2A3-99853B32447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08160" y="2680029"/>
            <a:ext cx="779793" cy="1124131"/>
          </a:xfrm>
          <a:prstGeom prst="rect">
            <a:avLst/>
          </a:prstGeom>
        </p:spPr>
      </p:pic>
      <p:pic>
        <p:nvPicPr>
          <p:cNvPr id="36" name="Picture 36" descr="A close up of a logo&#10;&#10;Description generated with high confidence">
            <a:extLst>
              <a:ext uri="{FF2B5EF4-FFF2-40B4-BE49-F238E27FC236}">
                <a16:creationId xmlns:a16="http://schemas.microsoft.com/office/drawing/2014/main" id="{16BBF709-5C42-4336-9E19-16B7E65AA77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34106" y="2369658"/>
            <a:ext cx="771525" cy="1442948"/>
          </a:xfrm>
          <a:prstGeom prst="rect">
            <a:avLst/>
          </a:prstGeom>
        </p:spPr>
      </p:pic>
      <p:pic>
        <p:nvPicPr>
          <p:cNvPr id="40" name="Picture 40" descr="A picture containing device&#10;&#10;Description generated with very high confidence">
            <a:extLst>
              <a:ext uri="{FF2B5EF4-FFF2-40B4-BE49-F238E27FC236}">
                <a16:creationId xmlns:a16="http://schemas.microsoft.com/office/drawing/2014/main" id="{D740AE9A-3BA4-4F65-ADE2-C17757FC8C9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150310" y="2364984"/>
            <a:ext cx="752476" cy="1437917"/>
          </a:xfrm>
          <a:prstGeom prst="rect">
            <a:avLst/>
          </a:prstGeom>
        </p:spPr>
      </p:pic>
      <p:pic>
        <p:nvPicPr>
          <p:cNvPr id="42" name="Picture 42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A7144B7-935A-424A-94C6-B116CDC1ADE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587541" y="2208722"/>
            <a:ext cx="651295" cy="1606670"/>
          </a:xfrm>
          <a:prstGeom prst="rect">
            <a:avLst/>
          </a:prstGeom>
        </p:spPr>
      </p:pic>
      <p:pic>
        <p:nvPicPr>
          <p:cNvPr id="46" name="Picture 46" descr="A picture containing wheel&#10;&#10;Description generated with very high confidence">
            <a:extLst>
              <a:ext uri="{FF2B5EF4-FFF2-40B4-BE49-F238E27FC236}">
                <a16:creationId xmlns:a16="http://schemas.microsoft.com/office/drawing/2014/main" id="{5E719EF3-D55F-4A7C-92DB-870CFC9ACF2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732968" y="2213486"/>
            <a:ext cx="646442" cy="1597144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D9D65609-4B85-409F-A04D-840460CF0B15}"/>
              </a:ext>
            </a:extLst>
          </p:cNvPr>
          <p:cNvSpPr txBox="1"/>
          <p:nvPr/>
        </p:nvSpPr>
        <p:spPr>
          <a:xfrm>
            <a:off x="-4852" y="3790770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900">
                <a:cs typeface="Calibri"/>
              </a:rPr>
              <a:t>Tes.com</a:t>
            </a:r>
            <a:endParaRPr lang="en-GB" sz="9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A8AB4-2F05-4D1F-90A0-85BBB8DEC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106" y="365125"/>
            <a:ext cx="9724845" cy="793601"/>
          </a:xfrm>
        </p:spPr>
        <p:txBody>
          <a:bodyPr/>
          <a:lstStyle/>
          <a:p>
            <a:r>
              <a:rPr lang="en-GB">
                <a:cs typeface="Calibri Light"/>
              </a:rPr>
              <a:t>REFERENCE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D5107F-56A4-4FEB-AF36-A1729D2F231F}"/>
              </a:ext>
            </a:extLst>
          </p:cNvPr>
          <p:cNvSpPr txBox="1"/>
          <p:nvPr/>
        </p:nvSpPr>
        <p:spPr>
          <a:xfrm>
            <a:off x="1058173" y="3516704"/>
            <a:ext cx="557553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  <a:hlinkClick r:id="rId2"/>
              </a:rPr>
              <a:t>https://www.tes.com</a:t>
            </a:r>
            <a:r>
              <a:rPr lang="en-GB" dirty="0">
                <a:cs typeface="Calibri"/>
              </a:rPr>
              <a:t> </a:t>
            </a:r>
            <a:r>
              <a:rPr lang="en-GB">
                <a:cs typeface="Calibri"/>
              </a:rPr>
              <a:t>[Accessed on 06/01/20]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AB2686-6729-4017-84C5-FA0EDF24EE69}"/>
              </a:ext>
            </a:extLst>
          </p:cNvPr>
          <p:cNvSpPr txBox="1"/>
          <p:nvPr/>
        </p:nvSpPr>
        <p:spPr>
          <a:xfrm>
            <a:off x="1015043" y="2294627"/>
            <a:ext cx="7617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  <a:hlinkClick r:id="rId3"/>
              </a:rPr>
              <a:t>https://www.hope-eucation.co.uk</a:t>
            </a:r>
            <a:r>
              <a:rPr lang="en-GB">
                <a:cs typeface="Calibri"/>
              </a:rPr>
              <a:t> [ Accessed on 02/01/20]</a:t>
            </a:r>
            <a:endParaRPr lang="en-GB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1B1C62-9914-4A28-887C-5BDF65E0F5E0}"/>
              </a:ext>
            </a:extLst>
          </p:cNvPr>
          <p:cNvSpPr txBox="1"/>
          <p:nvPr/>
        </p:nvSpPr>
        <p:spPr>
          <a:xfrm>
            <a:off x="1015041" y="2840965"/>
            <a:ext cx="107657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  <a:hlinkClick r:id="rId4"/>
              </a:rPr>
              <a:t>https://picclick.co.uk/Numicon-set-10-sape-100-Baseboard-And-4-223394356600.html</a:t>
            </a:r>
            <a:r>
              <a:rPr lang="en-GB" dirty="0">
                <a:cs typeface="Calibri"/>
              </a:rPr>
              <a:t> </a:t>
            </a:r>
            <a:r>
              <a:rPr lang="en-GB">
                <a:cs typeface="Calibri"/>
              </a:rPr>
              <a:t>[Accessed on 05/01/20]</a:t>
            </a:r>
            <a:endParaRPr lang="en-GB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0DB419-6933-41AA-9481-6B6D12BAC670}"/>
              </a:ext>
            </a:extLst>
          </p:cNvPr>
          <p:cNvSpPr txBox="1"/>
          <p:nvPr/>
        </p:nvSpPr>
        <p:spPr>
          <a:xfrm>
            <a:off x="1028520" y="1661124"/>
            <a:ext cx="107082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Atkinson, R. Penninggton, </a:t>
            </a:r>
            <a:r>
              <a:rPr lang="en-GB">
                <a:cs typeface="Calibri"/>
              </a:rPr>
              <a:t>L. Tacon, R. and Wing, T DR (2015) </a:t>
            </a:r>
            <a:r>
              <a:rPr lang="en-GB" i="1">
                <a:cs typeface="Calibri"/>
              </a:rPr>
              <a:t>Breaking Barriers Teaching Hndbook.</a:t>
            </a:r>
            <a:r>
              <a:rPr lang="en-GB" dirty="0">
                <a:cs typeface="Calibri"/>
              </a:rPr>
              <a:t> </a:t>
            </a:r>
            <a:r>
              <a:rPr lang="en-GB">
                <a:cs typeface="Calibri"/>
              </a:rPr>
              <a:t>Oxford university press; first edition.</a:t>
            </a:r>
            <a:endParaRPr lang="en-GB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0FB8E8-4A3B-4CB6-9281-6F4FEE78BA5F}"/>
              </a:ext>
            </a:extLst>
          </p:cNvPr>
          <p:cNvSpPr txBox="1"/>
          <p:nvPr/>
        </p:nvSpPr>
        <p:spPr>
          <a:xfrm>
            <a:off x="1056376" y="342864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6476376-EA8C-483F-B3FF-D89C5608DD0D}"/>
              </a:ext>
            </a:extLst>
          </p:cNvPr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E3F983-6A78-4C41-9067-34C727793992}"/>
              </a:ext>
            </a:extLst>
          </p:cNvPr>
          <p:cNvSpPr txBox="1"/>
          <p:nvPr/>
        </p:nvSpPr>
        <p:spPr>
          <a:xfrm>
            <a:off x="882951" y="3327100"/>
            <a:ext cx="104350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31A96C-960E-4C3D-A388-4ED81A5ABA9D}"/>
              </a:ext>
            </a:extLst>
          </p:cNvPr>
          <p:cNvSpPr txBox="1"/>
          <p:nvPr/>
        </p:nvSpPr>
        <p:spPr>
          <a:xfrm>
            <a:off x="1025826" y="997070"/>
            <a:ext cx="1093829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Atkinson, R. Pennington, L. Tacon, R and Wing, T DR (2010) </a:t>
            </a:r>
            <a:r>
              <a:rPr lang="en-GB" i="1">
                <a:cs typeface="Calibri"/>
              </a:rPr>
              <a:t>Numicon Kit 2 Teaching Guide. </a:t>
            </a:r>
            <a:r>
              <a:rPr lang="en-GB">
                <a:cs typeface="Calibri"/>
              </a:rPr>
              <a:t>Oxford university press: first edition.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156310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723</cp:revision>
  <dcterms:created xsi:type="dcterms:W3CDTF">2020-01-13T20:44:26Z</dcterms:created>
  <dcterms:modified xsi:type="dcterms:W3CDTF">2020-01-14T22:21:34Z</dcterms:modified>
</cp:coreProperties>
</file>