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ags/tag1.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xml" ContentType="application/vnd.openxmlformats-officedocument.presentationml.tags+xml"/>
  <Override PartName="/ppt/notesSlides/notesSlide9.xml" ContentType="application/vnd.openxmlformats-officedocument.presentationml.notesSlide+xml"/>
  <Override PartName="/ppt/tags/tag3.xml" ContentType="application/vnd.openxmlformats-officedocument.presentationml.tags+xml"/>
  <Override PartName="/ppt/notesSlides/notesSlide10.xml" ContentType="application/vnd.openxmlformats-officedocument.presentationml.notesSlide+xml"/>
  <Override PartName="/ppt/tags/tag4.xml" ContentType="application/vnd.openxmlformats-officedocument.presentationml.tags+xml"/>
  <Override PartName="/ppt/notesSlides/notesSlide11.xml" ContentType="application/vnd.openxmlformats-officedocument.presentationml.notesSlide+xml"/>
  <Override PartName="/ppt/tags/tag5.xml" ContentType="application/vnd.openxmlformats-officedocument.presentationml.tags+xml"/>
  <Override PartName="/ppt/notesSlides/notesSlide12.xml" ContentType="application/vnd.openxmlformats-officedocument.presentationml.notesSlide+xml"/>
  <Override PartName="/ppt/tags/tag6.xml" ContentType="application/vnd.openxmlformats-officedocument.presentationml.tags+xml"/>
  <Override PartName="/ppt/notesSlides/notesSlide13.xml" ContentType="application/vnd.openxmlformats-officedocument.presentationml.notesSlide+xml"/>
  <Override PartName="/ppt/tags/tag7.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8.xml" ContentType="application/vnd.openxmlformats-officedocument.presentationml.tags+xml"/>
  <Override PartName="/ppt/notesSlides/notesSlide16.xml" ContentType="application/vnd.openxmlformats-officedocument.presentationml.notesSlide+xml"/>
  <Override PartName="/ppt/tags/tag9.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10.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11.xml" ContentType="application/vnd.openxmlformats-officedocument.presentationml.tags+xml"/>
  <Override PartName="/ppt/notesSlides/notesSlide25.xml" ContentType="application/vnd.openxmlformats-officedocument.presentationml.notesSlide+xml"/>
  <Override PartName="/ppt/tags/tag12.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13.xml" ContentType="application/vnd.openxmlformats-officedocument.presentationml.tags+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58" r:id="rId1"/>
  </p:sldMasterIdLst>
  <p:notesMasterIdLst>
    <p:notesMasterId r:id="rId37"/>
  </p:notesMasterIdLst>
  <p:handoutMasterIdLst>
    <p:handoutMasterId r:id="rId38"/>
  </p:handoutMasterIdLst>
  <p:sldIdLst>
    <p:sldId id="375" r:id="rId2"/>
    <p:sldId id="259" r:id="rId3"/>
    <p:sldId id="312" r:id="rId4"/>
    <p:sldId id="313" r:id="rId5"/>
    <p:sldId id="314" r:id="rId6"/>
    <p:sldId id="315" r:id="rId7"/>
    <p:sldId id="316" r:id="rId8"/>
    <p:sldId id="317" r:id="rId9"/>
    <p:sldId id="318" r:id="rId10"/>
    <p:sldId id="269" r:id="rId11"/>
    <p:sldId id="280" r:id="rId12"/>
    <p:sldId id="270" r:id="rId13"/>
    <p:sldId id="279" r:id="rId14"/>
    <p:sldId id="377" r:id="rId15"/>
    <p:sldId id="282" r:id="rId16"/>
    <p:sldId id="333" r:id="rId17"/>
    <p:sldId id="281" r:id="rId18"/>
    <p:sldId id="286" r:id="rId19"/>
    <p:sldId id="336" r:id="rId20"/>
    <p:sldId id="343" r:id="rId21"/>
    <p:sldId id="344" r:id="rId22"/>
    <p:sldId id="347" r:id="rId23"/>
    <p:sldId id="351" r:id="rId24"/>
    <p:sldId id="305" r:id="rId25"/>
    <p:sldId id="352" r:id="rId26"/>
    <p:sldId id="311" r:id="rId27"/>
    <p:sldId id="357" r:id="rId28"/>
    <p:sldId id="320" r:id="rId29"/>
    <p:sldId id="364" r:id="rId30"/>
    <p:sldId id="324" r:id="rId31"/>
    <p:sldId id="368" r:id="rId32"/>
    <p:sldId id="369" r:id="rId33"/>
    <p:sldId id="376" r:id="rId34"/>
    <p:sldId id="370" r:id="rId35"/>
    <p:sldId id="372" r:id="rId36"/>
  </p:sldIdLst>
  <p:sldSz cx="9144000" cy="6858000" type="screen4x3"/>
  <p:notesSz cx="9372600" cy="70866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Nanette Stillwell" initials="NBS" lastIdx="5" clrIdx="0"/>
  <p:cmAuthor id="1" name="Gerald Titchener" initials="GT"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4162"/>
    <a:srgbClr val="CFCFCF"/>
    <a:srgbClr val="DDDDDD"/>
    <a:srgbClr val="B2B2B2"/>
    <a:srgbClr val="C0C0C0"/>
    <a:srgbClr val="1B70A5"/>
    <a:srgbClr val="FFFFFF"/>
    <a:srgbClr val="96CDEE"/>
    <a:srgbClr val="0F3F5D"/>
    <a:srgbClr val="0177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338" autoAdjust="0"/>
    <p:restoredTop sz="96247" autoAdjust="0"/>
  </p:normalViewPr>
  <p:slideViewPr>
    <p:cSldViewPr>
      <p:cViewPr varScale="1">
        <p:scale>
          <a:sx n="102" d="100"/>
          <a:sy n="102" d="100"/>
        </p:scale>
        <p:origin x="984" y="318"/>
      </p:cViewPr>
      <p:guideLst>
        <p:guide orient="horz" pos="2160"/>
        <p:guide pos="2880"/>
      </p:guideLst>
    </p:cSldViewPr>
  </p:slideViewPr>
  <p:outlineViewPr>
    <p:cViewPr>
      <p:scale>
        <a:sx n="33" d="100"/>
        <a:sy n="33" d="100"/>
      </p:scale>
      <p:origin x="0" y="4104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ommentAuthors" Target="commentAuthor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61460" cy="354330"/>
          </a:xfrm>
          <a:prstGeom prst="rect">
            <a:avLst/>
          </a:prstGeom>
        </p:spPr>
        <p:txBody>
          <a:bodyPr vert="horz" lIns="94046" tIns="47023" rIns="94046" bIns="47023" rtlCol="0"/>
          <a:lstStyle>
            <a:lvl1pPr algn="l">
              <a:defRPr sz="1200"/>
            </a:lvl1pPr>
          </a:lstStyle>
          <a:p>
            <a:endParaRPr lang="en-US"/>
          </a:p>
        </p:txBody>
      </p:sp>
      <p:sp>
        <p:nvSpPr>
          <p:cNvPr id="3" name="Date Placeholder 2"/>
          <p:cNvSpPr>
            <a:spLocks noGrp="1"/>
          </p:cNvSpPr>
          <p:nvPr>
            <p:ph type="dt" sz="quarter" idx="1"/>
          </p:nvPr>
        </p:nvSpPr>
        <p:spPr>
          <a:xfrm>
            <a:off x="5308971" y="0"/>
            <a:ext cx="4061460" cy="354330"/>
          </a:xfrm>
          <a:prstGeom prst="rect">
            <a:avLst/>
          </a:prstGeom>
        </p:spPr>
        <p:txBody>
          <a:bodyPr vert="horz" lIns="94046" tIns="47023" rIns="94046" bIns="47023" rtlCol="0"/>
          <a:lstStyle>
            <a:lvl1pPr algn="r">
              <a:defRPr sz="1200"/>
            </a:lvl1pPr>
          </a:lstStyle>
          <a:p>
            <a:fld id="{4EE4060F-EC6E-45B5-96F1-A60F0585115B}" type="datetimeFigureOut">
              <a:rPr lang="en-US" smtClean="0"/>
              <a:pPr/>
              <a:t>10/5/2025</a:t>
            </a:fld>
            <a:endParaRPr lang="en-US"/>
          </a:p>
        </p:txBody>
      </p:sp>
      <p:sp>
        <p:nvSpPr>
          <p:cNvPr id="4" name="Footer Placeholder 3"/>
          <p:cNvSpPr>
            <a:spLocks noGrp="1"/>
          </p:cNvSpPr>
          <p:nvPr>
            <p:ph type="ftr" sz="quarter" idx="2"/>
          </p:nvPr>
        </p:nvSpPr>
        <p:spPr>
          <a:xfrm>
            <a:off x="0" y="6731040"/>
            <a:ext cx="4061460" cy="354330"/>
          </a:xfrm>
          <a:prstGeom prst="rect">
            <a:avLst/>
          </a:prstGeom>
        </p:spPr>
        <p:txBody>
          <a:bodyPr vert="horz" lIns="94046" tIns="47023" rIns="94046" bIns="47023" rtlCol="0" anchor="b"/>
          <a:lstStyle>
            <a:lvl1pPr algn="l">
              <a:defRPr sz="1200"/>
            </a:lvl1pPr>
          </a:lstStyle>
          <a:p>
            <a:endParaRPr lang="en-US"/>
          </a:p>
        </p:txBody>
      </p:sp>
      <p:sp>
        <p:nvSpPr>
          <p:cNvPr id="5" name="Slide Number Placeholder 4"/>
          <p:cNvSpPr>
            <a:spLocks noGrp="1"/>
          </p:cNvSpPr>
          <p:nvPr>
            <p:ph type="sldNum" sz="quarter" idx="3"/>
          </p:nvPr>
        </p:nvSpPr>
        <p:spPr>
          <a:xfrm>
            <a:off x="5308971" y="6731040"/>
            <a:ext cx="4061460" cy="354330"/>
          </a:xfrm>
          <a:prstGeom prst="rect">
            <a:avLst/>
          </a:prstGeom>
        </p:spPr>
        <p:txBody>
          <a:bodyPr vert="horz" lIns="94046" tIns="47023" rIns="94046" bIns="47023" rtlCol="0" anchor="b"/>
          <a:lstStyle>
            <a:lvl1pPr algn="r">
              <a:defRPr sz="1200"/>
            </a:lvl1pPr>
          </a:lstStyle>
          <a:p>
            <a:fld id="{A987596C-5E44-4393-BE44-DB7D499825F1}" type="slidenum">
              <a:rPr lang="en-US" smtClean="0"/>
              <a:pPr/>
              <a:t>‹#›</a:t>
            </a:fld>
            <a:endParaRPr lang="en-US"/>
          </a:p>
        </p:txBody>
      </p:sp>
    </p:spTree>
    <p:extLst>
      <p:ext uri="{BB962C8B-B14F-4D97-AF65-F5344CB8AC3E}">
        <p14:creationId xmlns:p14="http://schemas.microsoft.com/office/powerpoint/2010/main" val="28342064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61460" cy="354330"/>
          </a:xfrm>
          <a:prstGeom prst="rect">
            <a:avLst/>
          </a:prstGeom>
        </p:spPr>
        <p:txBody>
          <a:bodyPr vert="horz" lIns="94046" tIns="47023" rIns="94046" bIns="47023" rtlCol="0"/>
          <a:lstStyle>
            <a:lvl1pPr algn="l">
              <a:defRPr sz="1200"/>
            </a:lvl1pPr>
          </a:lstStyle>
          <a:p>
            <a:pPr>
              <a:defRPr/>
            </a:pPr>
            <a:endParaRPr lang="en-US" dirty="0"/>
          </a:p>
        </p:txBody>
      </p:sp>
      <p:sp>
        <p:nvSpPr>
          <p:cNvPr id="3" name="Date Placeholder 2"/>
          <p:cNvSpPr>
            <a:spLocks noGrp="1"/>
          </p:cNvSpPr>
          <p:nvPr>
            <p:ph type="dt" idx="1"/>
          </p:nvPr>
        </p:nvSpPr>
        <p:spPr>
          <a:xfrm>
            <a:off x="5308971" y="0"/>
            <a:ext cx="4061460" cy="354330"/>
          </a:xfrm>
          <a:prstGeom prst="rect">
            <a:avLst/>
          </a:prstGeom>
        </p:spPr>
        <p:txBody>
          <a:bodyPr vert="horz" lIns="94046" tIns="47023" rIns="94046" bIns="47023" rtlCol="0"/>
          <a:lstStyle>
            <a:lvl1pPr algn="r">
              <a:defRPr sz="1200"/>
            </a:lvl1pPr>
          </a:lstStyle>
          <a:p>
            <a:pPr>
              <a:defRPr/>
            </a:pPr>
            <a:fld id="{46950642-C6F2-4E46-90C1-0B12B643B3D7}" type="datetimeFigureOut">
              <a:rPr lang="en-US"/>
              <a:pPr>
                <a:defRPr/>
              </a:pPr>
              <a:t>10/5/2025</a:t>
            </a:fld>
            <a:endParaRPr lang="en-US" dirty="0"/>
          </a:p>
        </p:txBody>
      </p:sp>
      <p:sp>
        <p:nvSpPr>
          <p:cNvPr id="4" name="Slide Image Placeholder 3"/>
          <p:cNvSpPr>
            <a:spLocks noGrp="1" noRot="1" noChangeAspect="1"/>
          </p:cNvSpPr>
          <p:nvPr>
            <p:ph type="sldImg" idx="2"/>
          </p:nvPr>
        </p:nvSpPr>
        <p:spPr>
          <a:xfrm>
            <a:off x="2914650" y="531813"/>
            <a:ext cx="3543300" cy="2657475"/>
          </a:xfrm>
          <a:prstGeom prst="rect">
            <a:avLst/>
          </a:prstGeom>
          <a:noFill/>
          <a:ln w="12700">
            <a:solidFill>
              <a:prstClr val="black"/>
            </a:solidFill>
          </a:ln>
        </p:spPr>
        <p:txBody>
          <a:bodyPr vert="horz" lIns="94046" tIns="47023" rIns="94046" bIns="47023" rtlCol="0" anchor="ctr"/>
          <a:lstStyle/>
          <a:p>
            <a:pPr lvl="0"/>
            <a:endParaRPr lang="en-US" noProof="0" dirty="0"/>
          </a:p>
        </p:txBody>
      </p:sp>
      <p:sp>
        <p:nvSpPr>
          <p:cNvPr id="5" name="Notes Placeholder 4"/>
          <p:cNvSpPr>
            <a:spLocks noGrp="1"/>
          </p:cNvSpPr>
          <p:nvPr>
            <p:ph type="body" sz="quarter" idx="3"/>
          </p:nvPr>
        </p:nvSpPr>
        <p:spPr>
          <a:xfrm>
            <a:off x="937260" y="3366135"/>
            <a:ext cx="7498080" cy="3188970"/>
          </a:xfrm>
          <a:prstGeom prst="rect">
            <a:avLst/>
          </a:prstGeom>
        </p:spPr>
        <p:txBody>
          <a:bodyPr vert="horz" lIns="94046" tIns="47023" rIns="94046" bIns="47023"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6731040"/>
            <a:ext cx="4061460" cy="354330"/>
          </a:xfrm>
          <a:prstGeom prst="rect">
            <a:avLst/>
          </a:prstGeom>
        </p:spPr>
        <p:txBody>
          <a:bodyPr vert="horz" lIns="94046" tIns="47023" rIns="94046" bIns="47023" rtlCol="0" anchor="b"/>
          <a:lstStyle>
            <a:lvl1pPr algn="l">
              <a:defRPr sz="1200"/>
            </a:lvl1pPr>
          </a:lstStyle>
          <a:p>
            <a:pPr>
              <a:defRPr/>
            </a:pPr>
            <a:endParaRPr lang="en-US" dirty="0"/>
          </a:p>
        </p:txBody>
      </p:sp>
      <p:sp>
        <p:nvSpPr>
          <p:cNvPr id="7" name="Slide Number Placeholder 6"/>
          <p:cNvSpPr>
            <a:spLocks noGrp="1"/>
          </p:cNvSpPr>
          <p:nvPr>
            <p:ph type="sldNum" sz="quarter" idx="5"/>
          </p:nvPr>
        </p:nvSpPr>
        <p:spPr>
          <a:xfrm>
            <a:off x="5308971" y="6731040"/>
            <a:ext cx="4061460" cy="354330"/>
          </a:xfrm>
          <a:prstGeom prst="rect">
            <a:avLst/>
          </a:prstGeom>
        </p:spPr>
        <p:txBody>
          <a:bodyPr vert="horz" lIns="94046" tIns="47023" rIns="94046" bIns="47023" rtlCol="0" anchor="b"/>
          <a:lstStyle>
            <a:lvl1pPr algn="r">
              <a:defRPr sz="1200"/>
            </a:lvl1pPr>
          </a:lstStyle>
          <a:p>
            <a:pPr>
              <a:defRPr/>
            </a:pPr>
            <a:fld id="{CAA8545F-A231-4F50-B1F1-95F56EBB643D}" type="slidenum">
              <a:rPr lang="en-US"/>
              <a:pPr>
                <a:defRPr/>
              </a:pPr>
              <a:t>‹#›</a:t>
            </a:fld>
            <a:endParaRPr lang="en-US" dirty="0"/>
          </a:p>
        </p:txBody>
      </p:sp>
    </p:spTree>
    <p:extLst>
      <p:ext uri="{BB962C8B-B14F-4D97-AF65-F5344CB8AC3E}">
        <p14:creationId xmlns:p14="http://schemas.microsoft.com/office/powerpoint/2010/main" val="315464050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2</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lnSpcReduction="10000"/>
          </a:bodyPr>
          <a:lstStyle/>
          <a:p>
            <a:pPr eaLnBrk="1" hangingPunct="1"/>
            <a:r>
              <a:rPr lang="en-GB" altLang="en-US" dirty="0"/>
              <a:t>Upon completion of this material, you should be able to:</a:t>
            </a:r>
            <a:endParaRPr lang="en-US" altLang="en-US" dirty="0"/>
          </a:p>
          <a:p>
            <a:pPr lvl="1" eaLnBrk="1" hangingPunct="1"/>
            <a:r>
              <a:rPr lang="en-US" altLang="en-US" sz="2200" dirty="0"/>
              <a:t>Discuss the organizational business need for information security</a:t>
            </a:r>
          </a:p>
          <a:p>
            <a:pPr lvl="1" eaLnBrk="1" hangingPunct="1"/>
            <a:r>
              <a:rPr lang="en-US" altLang="en-US" sz="2200" dirty="0"/>
              <a:t>Explain why a successful information security program is the shared responsibility of an organization’s general management and IT management</a:t>
            </a:r>
          </a:p>
          <a:p>
            <a:pPr lvl="1" eaLnBrk="1" hangingPunct="1"/>
            <a:r>
              <a:rPr lang="en-US" altLang="en-US" sz="2200" dirty="0"/>
              <a:t>List and describe the threats posed to information security and common attacks associated with those threats</a:t>
            </a:r>
          </a:p>
          <a:p>
            <a:pPr lvl="1" eaLnBrk="1" hangingPunct="1"/>
            <a:r>
              <a:rPr lang="en-US" altLang="en-US" sz="2200" dirty="0"/>
              <a:t>Describe the relationship between threats and attacks against information within systems</a:t>
            </a:r>
            <a:endParaRPr lang="en-GB" altLang="en-US" sz="2200" dirty="0"/>
          </a:p>
          <a:p>
            <a:pPr eaLnBrk="1" hangingPunct="1">
              <a:spcBef>
                <a:spcPts val="450"/>
              </a:spcBef>
            </a:pPr>
            <a:endParaRPr lang="en-GB" altLang="en-US"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3</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77500" lnSpcReduction="20000"/>
          </a:bodyPr>
          <a:lstStyle/>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altLang="en-US" sz="2800" b="1" dirty="0">
                <a:ea typeface="Lucida Sans Unicode" charset="0"/>
                <a:cs typeface="Lucida Sans Unicode" charset="0"/>
              </a:rPr>
              <a:t>Introduction</a:t>
            </a:r>
          </a:p>
          <a:p>
            <a:pPr marL="0" indent="0" eaLnBrk="1" hangingPunct="1">
              <a:spcBef>
                <a:spcPct val="20000"/>
              </a:spcBef>
              <a:buFontTx/>
              <a:buNone/>
              <a:defRPr/>
            </a:pPr>
            <a:r>
              <a:rPr lang="en-GB" sz="1200" b="0" i="0" u="none" strike="noStrike" kern="1200" baseline="0" dirty="0">
                <a:solidFill>
                  <a:schemeClr val="tx1"/>
                </a:solidFill>
                <a:latin typeface="+mn-lt"/>
                <a:ea typeface="+mn-ea"/>
                <a:cs typeface="+mn-cs"/>
              </a:rPr>
              <a:t>Unlike any other business or information technology program</a:t>
            </a:r>
            <a:endParaRPr lang="en-GB" altLang="en-US" sz="2600" kern="0" dirty="0">
              <a:solidFill>
                <a:srgbClr val="222222"/>
              </a:solidFill>
              <a:latin typeface="Arial"/>
            </a:endParaRPr>
          </a:p>
          <a:p>
            <a:pPr marL="342900" indent="-342900" eaLnBrk="1" hangingPunct="1">
              <a:spcBef>
                <a:spcPct val="20000"/>
              </a:spcBef>
              <a:buFontTx/>
              <a:buChar char="•"/>
              <a:defRPr/>
            </a:pPr>
            <a:r>
              <a:rPr lang="en-GB" altLang="en-US" sz="2600" kern="0" dirty="0">
                <a:solidFill>
                  <a:srgbClr val="222222"/>
                </a:solidFill>
                <a:latin typeface="Arial"/>
              </a:rPr>
              <a:t>Primary mission of an information security program is to ensure information assets-information and the systems that house them-remain safe and useful</a:t>
            </a:r>
          </a:p>
          <a:p>
            <a:pPr marL="342900" indent="-342900" eaLnBrk="1" hangingPunct="1">
              <a:spcBef>
                <a:spcPct val="20000"/>
              </a:spcBef>
              <a:buFontTx/>
              <a:buChar char="•"/>
              <a:defRPr/>
            </a:pPr>
            <a:r>
              <a:rPr lang="en-GB" altLang="en-US" sz="2600" kern="0" dirty="0">
                <a:solidFill>
                  <a:srgbClr val="222222"/>
                </a:solidFill>
                <a:latin typeface="Arial"/>
              </a:rPr>
              <a:t>If no threats existed, resources could be used exclusively to improve systems that contain, use, and transmit information</a:t>
            </a:r>
          </a:p>
          <a:p>
            <a:pPr marL="342900" indent="-342900" eaLnBrk="1" hangingPunct="1">
              <a:spcBef>
                <a:spcPct val="20000"/>
              </a:spcBef>
              <a:buFontTx/>
              <a:buChar char="•"/>
              <a:defRPr/>
            </a:pPr>
            <a:r>
              <a:rPr lang="en-GB" altLang="en-US" sz="2600" kern="0" dirty="0">
                <a:solidFill>
                  <a:srgbClr val="222222"/>
                </a:solidFill>
                <a:latin typeface="Arial"/>
              </a:rPr>
              <a:t>Threat of attacks on information systems is a constant concern</a:t>
            </a:r>
          </a:p>
          <a:p>
            <a:pPr marL="342900" indent="-342900" eaLnBrk="1" hangingPunct="1">
              <a:spcBef>
                <a:spcPct val="20000"/>
              </a:spcBef>
              <a:buFontTx/>
              <a:buChar char="•"/>
              <a:defRPr/>
            </a:pPr>
            <a:endParaRPr lang="en-GB" altLang="en-US" sz="2600" kern="0" dirty="0">
              <a:solidFill>
                <a:srgbClr val="222222"/>
              </a:solidFill>
              <a:latin typeface="Arial"/>
            </a:endParaRPr>
          </a:p>
          <a:p>
            <a:r>
              <a:rPr lang="en-GB" sz="1200" b="0" i="0" u="none" strike="noStrike" kern="1200" baseline="0" dirty="0">
                <a:solidFill>
                  <a:schemeClr val="tx1"/>
                </a:solidFill>
                <a:latin typeface="+mn-lt"/>
                <a:ea typeface="+mn-ea"/>
                <a:cs typeface="+mn-cs"/>
              </a:rPr>
              <a:t>However, the threat of attacks on information assets is a constant concern, and the need for information security grows along with the sophistication of the</a:t>
            </a:r>
          </a:p>
          <a:p>
            <a:r>
              <a:rPr lang="en-GB" sz="1200" b="0" i="0" u="none" strike="noStrike" kern="1200" baseline="0" dirty="0">
                <a:solidFill>
                  <a:schemeClr val="tx1"/>
                </a:solidFill>
                <a:latin typeface="+mn-lt"/>
                <a:ea typeface="+mn-ea"/>
                <a:cs typeface="+mn-cs"/>
              </a:rPr>
              <a:t>attacks. </a:t>
            </a:r>
          </a:p>
          <a:p>
            <a:r>
              <a:rPr lang="en-GB" sz="1200" b="0" i="0" u="none" strike="noStrike" kern="1200" baseline="0" dirty="0">
                <a:solidFill>
                  <a:schemeClr val="tx1"/>
                </a:solidFill>
                <a:latin typeface="+mn-lt"/>
                <a:ea typeface="+mn-ea"/>
                <a:cs typeface="+mn-cs"/>
              </a:rPr>
              <a:t>While some organizations lump both information and systems under their definition of an information asset, others prefer to separate the true information-based assets (data, databases,</a:t>
            </a:r>
          </a:p>
          <a:p>
            <a:r>
              <a:rPr lang="en-GB" sz="1200" b="0" i="0" u="none" strike="noStrike" kern="1200" baseline="0" dirty="0">
                <a:solidFill>
                  <a:schemeClr val="tx1"/>
                </a:solidFill>
                <a:latin typeface="+mn-lt"/>
                <a:ea typeface="+mn-ea"/>
                <a:cs typeface="+mn-cs"/>
              </a:rPr>
              <a:t>data sets, and the applications that may use data) from media—the systems and networks that store and transmit data. For our purposes, we will include both data and systems</a:t>
            </a:r>
          </a:p>
          <a:p>
            <a:r>
              <a:rPr lang="en-GB" sz="1200" b="0" i="0" u="none" strike="noStrike" kern="1200" baseline="0" dirty="0">
                <a:solidFill>
                  <a:schemeClr val="tx1"/>
                </a:solidFill>
                <a:latin typeface="+mn-lt"/>
                <a:ea typeface="+mn-ea"/>
                <a:cs typeface="+mn-cs"/>
              </a:rPr>
              <a:t>assets in our use of the term.</a:t>
            </a:r>
            <a:endParaRPr lang="en-GB" altLang="en-US" sz="2600" kern="0" dirty="0">
              <a:solidFill>
                <a:srgbClr val="222222"/>
              </a:solidFill>
              <a:latin typeface="Arial"/>
            </a:endParaRPr>
          </a:p>
        </p:txBody>
      </p:sp>
    </p:spTree>
    <p:extLst>
      <p:ext uri="{BB962C8B-B14F-4D97-AF65-F5344CB8AC3E}">
        <p14:creationId xmlns:p14="http://schemas.microsoft.com/office/powerpoint/2010/main" val="39604115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4</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77500" lnSpcReduction="20000"/>
          </a:bodyPr>
          <a:lstStyle/>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b="1" dirty="0">
                <a:cs typeface="Lucida Sans Unicode" panose="020B0602030504020204" pitchFamily="34" charset="0"/>
              </a:rPr>
              <a:t>Business Needs First, Technology Needs Last</a:t>
            </a:r>
          </a:p>
          <a:p>
            <a:pP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p>
          <a:p>
            <a:r>
              <a:rPr lang="en-US" dirty="0"/>
              <a:t>When security needs and business needs collide, business wins.</a:t>
            </a:r>
          </a:p>
          <a:p>
            <a:r>
              <a:rPr lang="en-US" dirty="0"/>
              <a:t>Without the underlying business to generate revenue and use the information, the information may lose value, and there would be no need for it. </a:t>
            </a:r>
          </a:p>
          <a:p>
            <a:r>
              <a:rPr lang="en-US" dirty="0"/>
              <a:t>If the business cannot function, information security becomes less important. </a:t>
            </a:r>
          </a:p>
          <a:p>
            <a:r>
              <a:rPr lang="en-US" dirty="0"/>
              <a:t>The key is to balance the needs of the organization with the need to protect information assets, realizing that business needs come first.</a:t>
            </a:r>
          </a:p>
          <a:p>
            <a:pP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p>
          <a:p>
            <a:pP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p>
          <a:p>
            <a:pP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p>
          <a:p>
            <a:pP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dirty="0"/>
              <a:t>Information security performs four important functions for an organization</a:t>
            </a:r>
          </a:p>
          <a:p>
            <a:pPr marL="171450" indent="-171450">
              <a:buFont typeface="Arial" panose="020B0604020202020204" pitchFamily="34" charset="0"/>
              <a:buChar char="•"/>
            </a:pPr>
            <a:r>
              <a:rPr lang="en-US" altLang="en-US" dirty="0"/>
              <a:t>Protecting the organization’s ability to function: </a:t>
            </a:r>
            <a:r>
              <a:rPr lang="en-GB" sz="1200" b="0" i="0" u="none" strike="noStrike" kern="1200" baseline="0" dirty="0">
                <a:solidFill>
                  <a:schemeClr val="tx1"/>
                </a:solidFill>
                <a:latin typeface="+mn-lt"/>
                <a:ea typeface="+mn-ea"/>
                <a:cs typeface="+mn-cs"/>
              </a:rPr>
              <a:t>The three communities of interest—general management, IT management, and information security management—are each responsible for facilitating</a:t>
            </a:r>
          </a:p>
          <a:p>
            <a:r>
              <a:rPr lang="en-GB" sz="1200" b="0" i="0" u="none" strike="noStrike" kern="1200" baseline="0" dirty="0">
                <a:solidFill>
                  <a:schemeClr val="tx1"/>
                </a:solidFill>
                <a:latin typeface="+mn-lt"/>
                <a:ea typeface="+mn-ea"/>
                <a:cs typeface="+mn-cs"/>
              </a:rPr>
              <a:t>the information security program that protects the organization’s ability to function.</a:t>
            </a:r>
            <a:endParaRPr lang="en-US" altLang="en-US" dirty="0"/>
          </a:p>
          <a:p>
            <a:pPr marL="171450" indent="-171450">
              <a:buFont typeface="Arial" panose="020B0604020202020204" pitchFamily="34" charset="0"/>
              <a:buChar char="•"/>
            </a:pPr>
            <a:r>
              <a:rPr lang="en-US" altLang="en-US" dirty="0"/>
              <a:t>Protecting the data and information the organization collects and uses: </a:t>
            </a:r>
            <a:r>
              <a:rPr lang="en-GB" sz="1200" b="0" i="0" u="none" strike="noStrike" kern="1200" baseline="0" dirty="0">
                <a:solidFill>
                  <a:schemeClr val="tx1"/>
                </a:solidFill>
                <a:latin typeface="+mn-lt"/>
                <a:ea typeface="+mn-ea"/>
                <a:cs typeface="+mn-cs"/>
              </a:rPr>
              <a:t>Without data, an organization loses its record of transactions and its ability to deliver value to customers. Any business,</a:t>
            </a:r>
          </a:p>
          <a:p>
            <a:r>
              <a:rPr lang="en-GB" sz="1200" b="0" i="0" u="none" strike="noStrike" kern="1200" baseline="0" dirty="0">
                <a:solidFill>
                  <a:schemeClr val="tx1"/>
                </a:solidFill>
                <a:latin typeface="+mn-lt"/>
                <a:ea typeface="+mn-ea"/>
                <a:cs typeface="+mn-cs"/>
              </a:rPr>
              <a:t>educational institution, or government agency that operates within the modern context of connected and responsive services relies on information systems.</a:t>
            </a:r>
            <a:endParaRPr lang="en-US" altLang="en-US" dirty="0"/>
          </a:p>
          <a:p>
            <a:pPr marL="171450" indent="-171450">
              <a:buFont typeface="Arial" panose="020B0604020202020204" pitchFamily="34" charset="0"/>
              <a:buChar char="•"/>
            </a:pPr>
            <a:r>
              <a:rPr lang="en-US" altLang="en-US" dirty="0"/>
              <a:t>Enabling the safe operation of applications running on the organization’s IT systems: </a:t>
            </a:r>
            <a:r>
              <a:rPr lang="en-GB" sz="1200" b="0" i="0" u="none" strike="noStrike" kern="1200" baseline="0" dirty="0">
                <a:solidFill>
                  <a:schemeClr val="tx1"/>
                </a:solidFill>
                <a:latin typeface="+mn-lt"/>
                <a:ea typeface="+mn-ea"/>
                <a:cs typeface="+mn-cs"/>
              </a:rPr>
              <a:t>Today’s organizations are under immense pressure to acquire and operate integrated, efficient, and capable applications.</a:t>
            </a:r>
          </a:p>
          <a:p>
            <a:r>
              <a:rPr lang="en-GB" sz="1200" b="0" i="0" u="none" strike="noStrike" kern="1200" baseline="0" dirty="0">
                <a:solidFill>
                  <a:schemeClr val="tx1"/>
                </a:solidFill>
                <a:latin typeface="+mn-lt"/>
                <a:ea typeface="+mn-ea"/>
                <a:cs typeface="+mn-cs"/>
              </a:rPr>
              <a:t>A modern organization needs to create an environment that safeguards these applications, particularly those that are important elements of the organization’s infrastructure— operating system platforms, certain operational applications, electronic mail (e-mail), and instant messaging (IM) applications, like text messaging (short message service, or SMS).</a:t>
            </a:r>
            <a:endParaRPr lang="en-US" altLang="en-US" dirty="0"/>
          </a:p>
          <a:p>
            <a:pPr marL="171450" indent="-171450">
              <a:buFont typeface="Arial" panose="020B0604020202020204" pitchFamily="34" charset="0"/>
              <a:buChar char="•"/>
            </a:pPr>
            <a:r>
              <a:rPr lang="en-US" altLang="en-US" dirty="0"/>
              <a:t>Safeguarding the organization’s technology assets: </a:t>
            </a:r>
            <a:r>
              <a:rPr lang="en-GB" sz="1200" b="0" i="0" u="none" strike="noStrike" kern="1200" baseline="0" dirty="0">
                <a:solidFill>
                  <a:schemeClr val="tx1"/>
                </a:solidFill>
                <a:latin typeface="+mn-lt"/>
                <a:ea typeface="+mn-ea"/>
                <a:cs typeface="+mn-cs"/>
              </a:rPr>
              <a:t>To perform effectively, organizations must employ secure infrastructure hardware appropriate to the size and scope</a:t>
            </a:r>
          </a:p>
          <a:p>
            <a:r>
              <a:rPr lang="en-GB" sz="1200" b="0" i="0" u="none" strike="noStrike" kern="1200" baseline="0" dirty="0">
                <a:solidFill>
                  <a:schemeClr val="tx1"/>
                </a:solidFill>
                <a:latin typeface="+mn-lt"/>
                <a:ea typeface="+mn-ea"/>
                <a:cs typeface="+mn-cs"/>
              </a:rPr>
              <a:t>of the enterprise. For instance, a small business may get by in its </a:t>
            </a:r>
            <a:r>
              <a:rPr lang="en-GB" sz="1200" b="0" i="0" u="none" strike="noStrike" kern="1200" baseline="0" dirty="0" err="1">
                <a:solidFill>
                  <a:schemeClr val="tx1"/>
                </a:solidFill>
                <a:latin typeface="+mn-lt"/>
                <a:ea typeface="+mn-ea"/>
                <a:cs typeface="+mn-cs"/>
              </a:rPr>
              <a:t>startup</a:t>
            </a:r>
            <a:r>
              <a:rPr lang="en-GB" sz="1200" b="0" i="0" u="none" strike="noStrike" kern="1200" baseline="0" dirty="0">
                <a:solidFill>
                  <a:schemeClr val="tx1"/>
                </a:solidFill>
                <a:latin typeface="+mn-lt"/>
                <a:ea typeface="+mn-ea"/>
                <a:cs typeface="+mn-cs"/>
              </a:rPr>
              <a:t> phase using a small-scale firewall, such as a small office/home office (SOHO) device.</a:t>
            </a:r>
            <a:endParaRPr lang="en-GB" altLang="en-US" dirty="0"/>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5</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77500" lnSpcReduction="20000"/>
          </a:bodyPr>
          <a:lstStyle/>
          <a:p>
            <a:r>
              <a:rPr lang="en-US" sz="2800" dirty="0"/>
              <a:t>All three communities of interest are responsible for facilitating security programs.</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endParaRPr lang="en-GB" altLang="en-US" sz="2800" b="1" dirty="0">
              <a:ea typeface="Lucida Sans Unicode" charset="0"/>
              <a:cs typeface="Lucida Sans Unicode" charset="0"/>
            </a:endParaRP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altLang="en-US" sz="2800" b="1" dirty="0">
                <a:ea typeface="Lucida Sans Unicode" charset="0"/>
                <a:cs typeface="Lucida Sans Unicode" charset="0"/>
              </a:rPr>
              <a:t>Protecting the Ability of the Organization to Function</a:t>
            </a:r>
          </a:p>
          <a:p>
            <a:pPr marL="342900" indent="-342900" eaLnBrk="1" hangingPunct="1">
              <a:spcBef>
                <a:spcPct val="20000"/>
              </a:spcBef>
              <a:buFontTx/>
              <a:buChar char="•"/>
              <a:defRPr/>
            </a:pPr>
            <a:r>
              <a:rPr lang="en-GB" altLang="en-US" sz="2600" kern="0" dirty="0">
                <a:solidFill>
                  <a:srgbClr val="222222"/>
                </a:solidFill>
                <a:latin typeface="Arial"/>
              </a:rPr>
              <a:t>Management (general and IT) responsible for facilitating security program</a:t>
            </a:r>
          </a:p>
          <a:p>
            <a:pPr marL="342900" indent="-342900" eaLnBrk="1" hangingPunct="1">
              <a:spcBef>
                <a:spcPct val="20000"/>
              </a:spcBef>
              <a:buFontTx/>
              <a:buChar char="•"/>
              <a:defRPr/>
            </a:pPr>
            <a:r>
              <a:rPr lang="en-GB" altLang="en-US" sz="2600" kern="0" dirty="0">
                <a:solidFill>
                  <a:srgbClr val="222222"/>
                </a:solidFill>
                <a:latin typeface="Arial"/>
              </a:rPr>
              <a:t>Implementing information security has more to do with management than technology</a:t>
            </a:r>
          </a:p>
          <a:p>
            <a:pPr marL="342900" indent="-342900" eaLnBrk="1" hangingPunct="1">
              <a:spcBef>
                <a:spcPct val="20000"/>
              </a:spcBef>
              <a:buFontTx/>
              <a:buChar char="•"/>
              <a:defRPr/>
            </a:pPr>
            <a:r>
              <a:rPr lang="en-GB" altLang="en-US" sz="2600" kern="0" dirty="0">
                <a:solidFill>
                  <a:srgbClr val="222222"/>
                </a:solidFill>
                <a:latin typeface="Arial"/>
              </a:rPr>
              <a:t>Communities of interest should address information security in terms of business impact and cost of business interruption</a:t>
            </a:r>
          </a:p>
        </p:txBody>
      </p:sp>
    </p:spTree>
    <p:extLst>
      <p:ext uri="{BB962C8B-B14F-4D97-AF65-F5344CB8AC3E}">
        <p14:creationId xmlns:p14="http://schemas.microsoft.com/office/powerpoint/2010/main" val="39604115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6</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92500" lnSpcReduction="20000"/>
          </a:bodyPr>
          <a:lstStyle/>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altLang="en-US" sz="2800" b="1" dirty="0">
                <a:ea typeface="Lucida Sans Unicode" charset="0"/>
                <a:cs typeface="Lucida Sans Unicode" charset="0"/>
              </a:rPr>
              <a:t>Protecting Data That Organizations Collect and Use</a:t>
            </a:r>
          </a:p>
          <a:p>
            <a:pPr marL="342900" indent="-342900" eaLnBrk="1" hangingPunct="1">
              <a:spcBef>
                <a:spcPct val="20000"/>
              </a:spcBef>
              <a:buFontTx/>
              <a:buChar char="•"/>
              <a:defRPr/>
            </a:pPr>
            <a:r>
              <a:rPr lang="en-GB" altLang="en-US" sz="2600" kern="0" dirty="0">
                <a:solidFill>
                  <a:srgbClr val="222222"/>
                </a:solidFill>
                <a:latin typeface="Arial"/>
              </a:rPr>
              <a:t>Without data, an organization loses its record of transactions and ability to deliver value to customers</a:t>
            </a:r>
          </a:p>
          <a:p>
            <a:pPr marL="342900" lvl="0" indent="-342900" eaLnBrk="1" hangingPunct="1">
              <a:spcBef>
                <a:spcPct val="20000"/>
              </a:spcBef>
              <a:buFontTx/>
              <a:buChar char="•"/>
              <a:defRPr/>
            </a:pPr>
            <a:endParaRPr lang="en-GB" altLang="en-US" sz="2600" kern="0" dirty="0">
              <a:solidFill>
                <a:srgbClr val="222222"/>
              </a:solidFill>
              <a:latin typeface="Arial"/>
            </a:endParaRPr>
          </a:p>
          <a:p>
            <a:pPr marL="342900" indent="-342900" eaLnBrk="1" hangingPunct="1">
              <a:spcBef>
                <a:spcPct val="20000"/>
              </a:spcBef>
              <a:buFontTx/>
              <a:buChar char="•"/>
              <a:defRPr/>
            </a:pPr>
            <a:r>
              <a:rPr lang="en-GB" altLang="en-US" sz="2600" kern="0" dirty="0">
                <a:solidFill>
                  <a:srgbClr val="222222"/>
                </a:solidFill>
                <a:latin typeface="Arial"/>
              </a:rPr>
              <a:t>Protecting data in transmission, in processing, and at rest (storage) are critical aspects of information security</a:t>
            </a:r>
          </a:p>
          <a:p>
            <a:r>
              <a:rPr lang="en-GB" sz="1200" b="0" i="0" u="none" strike="noStrike" kern="1200" baseline="0" dirty="0">
                <a:solidFill>
                  <a:schemeClr val="tx1"/>
                </a:solidFill>
                <a:latin typeface="+mn-lt"/>
                <a:ea typeface="+mn-ea"/>
                <a:cs typeface="+mn-cs"/>
              </a:rPr>
              <a:t>Any business, educational institution, or government agency that operates within the modern context of connected and responsive services relies on information systems. Even when transactions</a:t>
            </a:r>
          </a:p>
          <a:p>
            <a:r>
              <a:rPr lang="en-GB" sz="1200" b="0" i="0" u="none" strike="noStrike" kern="1200" baseline="0" dirty="0">
                <a:solidFill>
                  <a:schemeClr val="tx1"/>
                </a:solidFill>
                <a:latin typeface="+mn-lt"/>
                <a:ea typeface="+mn-ea"/>
                <a:cs typeface="+mn-cs"/>
              </a:rPr>
              <a:t>are not online, information systems and the data they process enable the creation and movement of goods and services.</a:t>
            </a:r>
            <a:endParaRPr lang="en-GB" altLang="en-US" sz="2600" kern="0" dirty="0">
              <a:solidFill>
                <a:srgbClr val="222222"/>
              </a:solidFill>
              <a:latin typeface="Arial"/>
            </a:endParaRPr>
          </a:p>
        </p:txBody>
      </p:sp>
    </p:spTree>
    <p:extLst>
      <p:ext uri="{BB962C8B-B14F-4D97-AF65-F5344CB8AC3E}">
        <p14:creationId xmlns:p14="http://schemas.microsoft.com/office/powerpoint/2010/main" val="39604115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7</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77500" lnSpcReduction="20000"/>
          </a:bodyPr>
          <a:lstStyle/>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b="1" dirty="0">
                <a:cs typeface="Lucida Sans Unicode" panose="020B0602030504020204" pitchFamily="34" charset="0"/>
              </a:rPr>
              <a:t>Enabling the Safe Operation of Applications</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Today’s organizations are under immense pressure to create and operate integrated, efficient, and capable applications.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The modern organization needs to create an environment that safeguards applications using the organization’s IT systems, particularly the environment of the organization’s infrastructure.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Once the infrastructure is in place, management must understand it has not abdicated to the IT department its responsibility to make choices and enforce decisions, but must continue to oversee the infrastructure.</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sz="2800"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8</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85000" lnSpcReduction="20000"/>
          </a:bodyPr>
          <a:lstStyle/>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altLang="en-US" sz="2800" b="1" dirty="0">
                <a:ea typeface="Lucida Sans Unicode" charset="0"/>
                <a:cs typeface="Lucida Sans Unicode" charset="0"/>
              </a:rPr>
              <a:t>Safeguarding the Technology Assets in Organizations</a:t>
            </a:r>
          </a:p>
          <a:p>
            <a:pPr marL="342900" indent="-342900" eaLnBrk="1" hangingPunct="1">
              <a:spcBef>
                <a:spcPct val="20000"/>
              </a:spcBef>
              <a:buFontTx/>
              <a:buChar char="•"/>
              <a:defRPr/>
            </a:pPr>
            <a:r>
              <a:rPr lang="en-GB" altLang="en-US" sz="2600" kern="0" dirty="0">
                <a:solidFill>
                  <a:srgbClr val="222222"/>
                </a:solidFill>
                <a:latin typeface="Arial"/>
              </a:rPr>
              <a:t>Organizations must employ secure infrastructure hardware appropriate to size and scope of enterprise</a:t>
            </a:r>
          </a:p>
          <a:p>
            <a:pPr marL="342900" indent="-342900" eaLnBrk="1" hangingPunct="1">
              <a:spcBef>
                <a:spcPct val="20000"/>
              </a:spcBef>
              <a:buFontTx/>
              <a:buChar char="•"/>
              <a:defRPr/>
            </a:pPr>
            <a:r>
              <a:rPr lang="en-GB" altLang="en-US" sz="2600" kern="0" dirty="0">
                <a:solidFill>
                  <a:srgbClr val="222222"/>
                </a:solidFill>
                <a:latin typeface="Arial"/>
              </a:rPr>
              <a:t>Additional security services may be needed as organization grows</a:t>
            </a:r>
          </a:p>
          <a:p>
            <a:pPr marL="342900" indent="-342900" eaLnBrk="1" hangingPunct="1">
              <a:spcBef>
                <a:spcPct val="20000"/>
              </a:spcBef>
              <a:buFontTx/>
              <a:buChar char="•"/>
              <a:defRPr/>
            </a:pPr>
            <a:r>
              <a:rPr lang="en-GB" altLang="en-US" sz="2600" kern="0" dirty="0">
                <a:solidFill>
                  <a:srgbClr val="222222"/>
                </a:solidFill>
                <a:latin typeface="Arial"/>
              </a:rPr>
              <a:t>More robust solutions should replace security programs the organization has outgrown</a:t>
            </a:r>
          </a:p>
          <a:p>
            <a:pPr marL="342900" indent="-342900" eaLnBrk="1" hangingPunct="1">
              <a:spcBef>
                <a:spcPct val="20000"/>
              </a:spcBef>
              <a:buFontTx/>
              <a:buChar char="•"/>
              <a:defRPr/>
            </a:pPr>
            <a:endParaRPr lang="en-GB" altLang="en-US" sz="2600" kern="0" dirty="0">
              <a:solidFill>
                <a:srgbClr val="222222"/>
              </a:solidFill>
              <a:latin typeface="Arial"/>
            </a:endParaRPr>
          </a:p>
          <a:p>
            <a:r>
              <a:rPr lang="en-GB" sz="1200" b="0" i="0" u="none" strike="noStrike" kern="1200" baseline="0" dirty="0">
                <a:solidFill>
                  <a:schemeClr val="tx1"/>
                </a:solidFill>
                <a:latin typeface="+mn-lt"/>
                <a:ea typeface="+mn-ea"/>
                <a:cs typeface="+mn-cs"/>
              </a:rPr>
              <a:t>In general, as an organization grows to accommodate changing needs, more robust technology solutions should replace security technologies the organization has outgrown. An example</a:t>
            </a:r>
          </a:p>
          <a:p>
            <a:r>
              <a:rPr lang="en-GB" sz="1200" b="0" i="0" u="none" strike="noStrike" kern="1200" baseline="0" dirty="0">
                <a:solidFill>
                  <a:schemeClr val="tx1"/>
                </a:solidFill>
                <a:latin typeface="+mn-lt"/>
                <a:ea typeface="+mn-ea"/>
                <a:cs typeface="+mn-cs"/>
              </a:rPr>
              <a:t>of a robust solution is a commercial-grade, unified security architecture device complete with intrusion detection and prevention systems, public key infrastructure (PKI), and virtual private</a:t>
            </a:r>
          </a:p>
          <a:p>
            <a:r>
              <a:rPr lang="en-GB" sz="1200" b="0" i="0" u="none" strike="noStrike" kern="1200" baseline="0" dirty="0">
                <a:solidFill>
                  <a:schemeClr val="tx1"/>
                </a:solidFill>
                <a:latin typeface="+mn-lt"/>
                <a:ea typeface="+mn-ea"/>
                <a:cs typeface="+mn-cs"/>
              </a:rPr>
              <a:t>network (VPN) capabilities.</a:t>
            </a:r>
            <a:endParaRPr lang="en-GB" altLang="en-US" sz="2600" kern="0" dirty="0">
              <a:solidFill>
                <a:srgbClr val="222222"/>
              </a:solidFill>
              <a:latin typeface="Arial"/>
            </a:endParaRPr>
          </a:p>
        </p:txBody>
      </p:sp>
    </p:spTree>
    <p:extLst>
      <p:ext uri="{BB962C8B-B14F-4D97-AF65-F5344CB8AC3E}">
        <p14:creationId xmlns:p14="http://schemas.microsoft.com/office/powerpoint/2010/main" val="39604115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9</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85000" lnSpcReduction="20000"/>
          </a:bodyPr>
          <a:lstStyle/>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altLang="en-US" b="1" dirty="0">
                <a:ea typeface="Lucida Sans Unicode" charset="0"/>
                <a:cs typeface="Lucida Sans Unicode" charset="0"/>
              </a:rPr>
              <a:t>Threats to Information Security</a:t>
            </a:r>
          </a:p>
          <a:p>
            <a:pPr marL="342900" indent="-342900">
              <a:spcBef>
                <a:spcPct val="20000"/>
              </a:spcBef>
              <a:buFontTx/>
              <a:buChar char="•"/>
              <a:defRPr/>
            </a:pPr>
            <a:r>
              <a:rPr lang="en-GB" altLang="en-US" sz="2600" kern="0" dirty="0">
                <a:solidFill>
                  <a:srgbClr val="222222"/>
                </a:solidFill>
                <a:latin typeface="Arial"/>
              </a:rPr>
              <a:t>Threat: a potential risk to an asset’s loss of value</a:t>
            </a:r>
          </a:p>
          <a:p>
            <a:pPr marL="342900" indent="-342900">
              <a:spcBef>
                <a:spcPct val="20000"/>
              </a:spcBef>
              <a:buFontTx/>
              <a:buChar char="•"/>
              <a:defRPr/>
            </a:pPr>
            <a:r>
              <a:rPr lang="en-GB" altLang="en-US" sz="2600" kern="0" dirty="0">
                <a:solidFill>
                  <a:srgbClr val="222222"/>
                </a:solidFill>
                <a:latin typeface="Arial"/>
              </a:rPr>
              <a:t>Management must be informed about the various threats to organization’s people, applications, data, and information systems</a:t>
            </a:r>
          </a:p>
          <a:p>
            <a:pPr marL="342900" indent="-342900">
              <a:spcBef>
                <a:spcPct val="20000"/>
              </a:spcBef>
              <a:buFontTx/>
              <a:buChar char="•"/>
              <a:defRPr/>
            </a:pPr>
            <a:r>
              <a:rPr lang="en-GB" altLang="en-US" sz="2600" kern="0" dirty="0">
                <a:solidFill>
                  <a:srgbClr val="222222"/>
                </a:solidFill>
                <a:latin typeface="Arial"/>
              </a:rPr>
              <a:t>Overall security is improving; so is number of potential hackers</a:t>
            </a:r>
          </a:p>
          <a:p>
            <a:pPr marL="342900" indent="-342900">
              <a:spcBef>
                <a:spcPct val="20000"/>
              </a:spcBef>
              <a:buFontTx/>
              <a:buChar char="•"/>
              <a:defRPr/>
            </a:pPr>
            <a:r>
              <a:rPr lang="en-GB" altLang="en-US" sz="2600" kern="0" dirty="0">
                <a:solidFill>
                  <a:srgbClr val="222222"/>
                </a:solidFill>
                <a:latin typeface="Arial"/>
              </a:rPr>
              <a:t>The 2010-2011 CSI/FBI survey found</a:t>
            </a:r>
          </a:p>
          <a:p>
            <a:pPr marL="742950" lvl="1" indent="-285750">
              <a:spcBef>
                <a:spcPct val="20000"/>
              </a:spcBef>
              <a:buFontTx/>
              <a:buChar char="–"/>
              <a:defRPr/>
            </a:pPr>
            <a:r>
              <a:rPr lang="en-GB" altLang="en-US" sz="2400" kern="0" dirty="0">
                <a:solidFill>
                  <a:srgbClr val="222222"/>
                </a:solidFill>
                <a:latin typeface="Arial"/>
              </a:rPr>
              <a:t>67.1 </a:t>
            </a:r>
            <a:r>
              <a:rPr lang="en-GB" altLang="en-US" sz="2400" kern="0" dirty="0" err="1">
                <a:solidFill>
                  <a:srgbClr val="222222"/>
                </a:solidFill>
                <a:latin typeface="Arial"/>
              </a:rPr>
              <a:t>percent</a:t>
            </a:r>
            <a:r>
              <a:rPr lang="en-GB" altLang="en-US" sz="2400" kern="0" dirty="0">
                <a:solidFill>
                  <a:srgbClr val="222222"/>
                </a:solidFill>
                <a:latin typeface="Arial"/>
              </a:rPr>
              <a:t> of organizations had malware infections</a:t>
            </a:r>
          </a:p>
          <a:p>
            <a:pPr marL="742950" lvl="1" indent="-285750">
              <a:spcBef>
                <a:spcPct val="20000"/>
              </a:spcBef>
              <a:buFontTx/>
              <a:buChar char="–"/>
              <a:defRPr/>
            </a:pPr>
            <a:r>
              <a:rPr lang="en-GB" altLang="en-US" sz="2400" kern="0" dirty="0">
                <a:solidFill>
                  <a:srgbClr val="222222"/>
                </a:solidFill>
                <a:latin typeface="Arial"/>
              </a:rPr>
              <a:t>11 </a:t>
            </a:r>
            <a:r>
              <a:rPr lang="en-GB" altLang="en-US" sz="2400" kern="0" dirty="0" err="1">
                <a:solidFill>
                  <a:srgbClr val="222222"/>
                </a:solidFill>
                <a:latin typeface="Arial"/>
              </a:rPr>
              <a:t>percent</a:t>
            </a:r>
            <a:r>
              <a:rPr lang="en-GB" altLang="en-US" sz="2400" kern="0" dirty="0">
                <a:solidFill>
                  <a:srgbClr val="222222"/>
                </a:solidFill>
                <a:latin typeface="Arial"/>
              </a:rPr>
              <a:t> indicated system penetration by an outsider</a:t>
            </a:r>
          </a:p>
        </p:txBody>
      </p:sp>
    </p:spTree>
    <p:extLst>
      <p:ext uri="{BB962C8B-B14F-4D97-AF65-F5344CB8AC3E}">
        <p14:creationId xmlns:p14="http://schemas.microsoft.com/office/powerpoint/2010/main" val="39604115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7288" y="630238"/>
            <a:ext cx="2835275" cy="2125662"/>
          </a:xfrm>
        </p:spPr>
      </p:sp>
      <p:sp>
        <p:nvSpPr>
          <p:cNvPr id="3" name="Notes Placeholder 2"/>
          <p:cNvSpPr>
            <a:spLocks noGrp="1"/>
          </p:cNvSpPr>
          <p:nvPr>
            <p:ph type="body" idx="1"/>
          </p:nvPr>
        </p:nvSpPr>
        <p:spPr/>
        <p:txBody>
          <a:bodyPr/>
          <a:lstStyle/>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defRPr/>
            </a:pPr>
            <a:r>
              <a:rPr lang="en-US" altLang="en-US" kern="0" dirty="0">
                <a:solidFill>
                  <a:srgbClr val="222222"/>
                </a:solidFill>
                <a:latin typeface="Arial"/>
              </a:rPr>
              <a:t>Note: Internet usage and world population estimates are as of July 20, 2020.</a:t>
            </a:r>
            <a:endParaRPr lang="en-GB" altLang="en-US" kern="0" dirty="0">
              <a:solidFill>
                <a:srgbClr val="222222"/>
              </a:solidFill>
              <a:latin typeface="Arial"/>
            </a:endParaRPr>
          </a:p>
        </p:txBody>
      </p:sp>
      <p:sp>
        <p:nvSpPr>
          <p:cNvPr id="4" name="Slide Number Placeholder 3"/>
          <p:cNvSpPr>
            <a:spLocks noGrp="1"/>
          </p:cNvSpPr>
          <p:nvPr>
            <p:ph type="sldNum" sz="quarter" idx="5"/>
          </p:nvPr>
        </p:nvSpPr>
        <p:spPr/>
        <p:txBody>
          <a:bodyPr/>
          <a:lstStyle/>
          <a:p>
            <a:pPr>
              <a:defRPr/>
            </a:pPr>
            <a:fld id="{91CAE60C-72A0-D14D-8733-C13212F694AD}" type="slidenum">
              <a:rPr lang="en-US" smtClean="0"/>
              <a:pPr>
                <a:defRPr/>
              </a:pPr>
              <a:t>10</a:t>
            </a:fld>
            <a:endParaRPr lang="en-US" dirty="0"/>
          </a:p>
        </p:txBody>
      </p:sp>
    </p:spTree>
    <p:extLst>
      <p:ext uri="{BB962C8B-B14F-4D97-AF65-F5344CB8AC3E}">
        <p14:creationId xmlns:p14="http://schemas.microsoft.com/office/powerpoint/2010/main" val="25722416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7288" y="630238"/>
            <a:ext cx="2835275" cy="2125662"/>
          </a:xfrm>
        </p:spPr>
      </p:sp>
      <p:sp>
        <p:nvSpPr>
          <p:cNvPr id="3" name="Notes Placeholder 2"/>
          <p:cNvSpPr>
            <a:spLocks noGrp="1"/>
          </p:cNvSpPr>
          <p:nvPr>
            <p:ph type="body" idx="1"/>
          </p:nvPr>
        </p:nvSpPr>
        <p:spPr/>
        <p:txBody>
          <a:bodyPr>
            <a:normAutofit fontScale="25000" lnSpcReduction="20000"/>
          </a:bodyPr>
          <a:lstStyle/>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Many organizations create or support the development of intellectual property as part of their business operations.</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Intellectual property is defined as “the ownership of ideas and control over the tangible or virtual representation of those ideas.”</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Intellectual property for an organization includes trade secrets, copyrights, trademarks, and patents.</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Once intellectual property (IP) has been defined and properly identified, breaches to IP constitute a threat to the security of this information.</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Most common IP breaches involve the unlawful use or duplication of software-based intellectual property, known as software piracy.</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In addition to the laws surrounding software piracy, two watchdog organizations investigate allegations of software abuse: the Software and Information Industry Association (SIIA), formerly the Software Publishers Association, and the Business Software Alliance (BSA).</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Enforcement of copyright violations, piracy, and the like has been attempted through a number of technical security mechanisms, including digital watermarks and embedded codes.</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defRPr/>
            </a:pPr>
            <a:endParaRPr lang="en-GB" altLang="en-US" sz="2400" kern="0" dirty="0">
              <a:solidFill>
                <a:srgbClr val="222222"/>
              </a:solidFill>
              <a:latin typeface="Arial"/>
            </a:endParaRP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defRPr/>
            </a:pPr>
            <a:endParaRPr lang="en-GB" altLang="en-US" sz="2400" kern="0" dirty="0">
              <a:solidFill>
                <a:srgbClr val="222222"/>
              </a:solidFill>
              <a:latin typeface="Arial"/>
            </a:endParaRP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This category represents situations in which a product or services are not delivered to the organization as expected.</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The organization’s information system depends on the successful operation of many interdependent support systems, including power grids, telecom networks, parts suppliers, service vendors, and even the janitorial staff and garbage haulers.</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Internet service, communications, and power irregularities are three sets of service issues that dramatically affect the availability of information and systems.</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endParaRPr lang="en-GB" altLang="en-US" sz="2400" dirty="0">
              <a:cs typeface="Lucida Sans Unicode" panose="020B0602030504020204" pitchFamily="34" charset="0"/>
            </a:endParaRP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For organizations that rely heavily on the Internet and the Web to support continued operations, the threat of the potential loss of Internet service can lead to a considerable loss in the availability of information.</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Many organizations have sales staff and telecommuters working at remote locations.</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When an organization places its Web servers in the care of a Web hosting provider, that outsourcer assumes responsibility for all Internet services as well as for the hardware and operating system software used to operate the Web site.</a:t>
            </a:r>
          </a:p>
          <a:p>
            <a:pPr>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endParaRPr lang="en-US" altLang="en-US" sz="2400" dirty="0"/>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Other utility services can impact organizations as well.</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Among these are telephone, water, wastewater, trash pickup, cable television, natural or propane gas, and custodial services.</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The threat of loss of these services can lead to the inability of an organization to function properly.</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endParaRPr lang="en-GB" altLang="en-US" sz="2400" dirty="0">
              <a:cs typeface="Lucida Sans Unicode" panose="020B0602030504020204" pitchFamily="34" charset="0"/>
            </a:endParaRP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The threat of irregularities from power utilities is common and can lead to fluctuations such as power excesses, power shortages, and power losses.</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In the United States, buildings are “fed” 120-volt, 60-cycle power, usually through 15- and 20-amp circuits.</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Voltage levels can:</a:t>
            </a:r>
          </a:p>
          <a:p>
            <a:pPr eaLnBrk="1" hangingPunct="1">
              <a:spcBef>
                <a:spcPts val="446"/>
              </a:spcBef>
              <a:buFontTx/>
              <a:buChar char="•"/>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 Spike—momentary increase or surge; prolonged increase</a:t>
            </a:r>
          </a:p>
          <a:p>
            <a:pPr eaLnBrk="1" hangingPunct="1">
              <a:spcBef>
                <a:spcPts val="446"/>
              </a:spcBef>
              <a:buFontTx/>
              <a:buChar char="•"/>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 Sag—momentary low voltage, or brownout; prolonged drop</a:t>
            </a:r>
          </a:p>
          <a:p>
            <a:pPr eaLnBrk="1" hangingPunct="1">
              <a:spcBef>
                <a:spcPts val="446"/>
              </a:spcBef>
              <a:buFontTx/>
              <a:buChar char="•"/>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 Fault—momentary loss of power, or blackout; prolonged loss</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Since sensitive electronic equipment, especially networking equipment, computers, and computer-based systems, is susceptible to fluctuations, controls can be applied to manage power quality.</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endParaRPr lang="en-GB" altLang="en-US" sz="2400" dirty="0">
              <a:cs typeface="Lucida Sans Unicode" panose="020B0602030504020204" pitchFamily="34" charset="0"/>
            </a:endParaRP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endParaRPr lang="en-GB" altLang="en-US" sz="2400" dirty="0">
              <a:cs typeface="Lucida Sans Unicode" panose="020B0602030504020204" pitchFamily="34" charset="0"/>
            </a:endParaRP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This threat represents a well-known and broad category of electronic and human activities that breach the confidentiality of information.</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When an unauthorized individual gains access to the information an organization is trying to protect, that act is categorized as a deliberate act of espionage or trespass.</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When information gatherers employ techniques that cross the threshold of what is legal and/or ethical, they enter the world of industrial espionage.</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Instances of shoulder surfing occur at computer terminals, desks, ATM machines, public phones, or other places where a person is accessing confidential information.</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The threat of trespass can lead to unauthorized real or virtual actions that enable information gatherers to enter premises or systems they have not been authorized to enter.</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Controls are sometimes implemented to mark the boundaries of an organization’s virtual territory.</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These boundaries give notice to trespassers that they are encroaching on the organization’s cyberspace.</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The classic perpetrator of deliberate acts of espionage or trespass is the hacker.</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In the gritty world of reality, a hacker uses skill, guile, or fraud to attempt to bypass the controls placed around information that is the property of someone else. The hacker frequently spends long hours examining the types and structures of the targeted systems.</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endParaRPr lang="en-GB" altLang="en-US" sz="2400" dirty="0">
              <a:cs typeface="Lucida Sans Unicode" panose="020B0602030504020204" pitchFamily="34" charset="0"/>
            </a:endParaRP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There are generally two skill levels among hackers.</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The first is the expert hacker, who develops software scripts and creates exploits used by the second category, the novice, or unskilled hacker.</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The expert hacker is usually a master of several programming languages, networking protocols, and operating systems and also exhibits a mastery of the technical environment of the chosen targeted system.</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However, expert hackers have now become bored with directly attacking systems and have turned to writing software.</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The software they are writing are automated exploits that allow novice hackers to become script kiddies, hackers of limited skill who use expert-written software to exploit a system but do not fully understand or appreciate the systems they hack.</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As a result of preparation and continued vigilance, attacks conducted by scripts are usually predictable and can be adequately defended against.</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endParaRPr lang="en-GB" altLang="en-US" sz="2400" dirty="0">
              <a:cs typeface="Lucida Sans Unicode" panose="020B0602030504020204" pitchFamily="34" charset="0"/>
            </a:endParaRP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defRPr/>
            </a:pPr>
            <a:endParaRPr lang="en-GB" altLang="en-US" sz="2400" kern="0" dirty="0">
              <a:solidFill>
                <a:srgbClr val="222222"/>
              </a:solidFill>
              <a:latin typeface="Arial"/>
            </a:endParaRPr>
          </a:p>
        </p:txBody>
      </p:sp>
      <p:sp>
        <p:nvSpPr>
          <p:cNvPr id="4" name="Slide Number Placeholder 3"/>
          <p:cNvSpPr>
            <a:spLocks noGrp="1"/>
          </p:cNvSpPr>
          <p:nvPr>
            <p:ph type="sldNum" sz="quarter" idx="5"/>
          </p:nvPr>
        </p:nvSpPr>
        <p:spPr/>
        <p:txBody>
          <a:bodyPr/>
          <a:lstStyle/>
          <a:p>
            <a:pPr>
              <a:defRPr/>
            </a:pPr>
            <a:fld id="{91CAE60C-72A0-D14D-8733-C13212F694AD}" type="slidenum">
              <a:rPr lang="en-US" smtClean="0"/>
              <a:pPr>
                <a:defRPr/>
              </a:pPr>
              <a:t>11</a:t>
            </a:fld>
            <a:endParaRPr lang="en-US" dirty="0"/>
          </a:p>
        </p:txBody>
      </p:sp>
    </p:spTree>
    <p:extLst>
      <p:ext uri="{BB962C8B-B14F-4D97-AF65-F5344CB8AC3E}">
        <p14:creationId xmlns:p14="http://schemas.microsoft.com/office/powerpoint/2010/main" val="1661056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7288" y="630238"/>
            <a:ext cx="2835275" cy="2125662"/>
          </a:xfrm>
        </p:spPr>
      </p:sp>
      <p:sp>
        <p:nvSpPr>
          <p:cNvPr id="3" name="Notes Placeholder 2"/>
          <p:cNvSpPr>
            <a:spLocks noGrp="1"/>
          </p:cNvSpPr>
          <p:nvPr>
            <p:ph type="body" idx="1"/>
          </p:nvPr>
        </p:nvSpPr>
        <p:spPr/>
        <p:txBody>
          <a:bodyPr/>
          <a:lstStyle/>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defRPr/>
            </a:pPr>
            <a:r>
              <a:rPr lang="en-US" altLang="en-US" sz="2400" kern="0" dirty="0">
                <a:solidFill>
                  <a:srgbClr val="222222"/>
                </a:solidFill>
                <a:latin typeface="Arial"/>
              </a:rPr>
              <a:t>Note: Internet usage and world population estimates are as of July 20, 2020.</a:t>
            </a:r>
            <a:endParaRPr lang="en-GB" altLang="en-US" sz="2400" kern="0" dirty="0">
              <a:solidFill>
                <a:srgbClr val="222222"/>
              </a:solidFill>
              <a:latin typeface="Arial"/>
            </a:endParaRPr>
          </a:p>
        </p:txBody>
      </p:sp>
      <p:sp>
        <p:nvSpPr>
          <p:cNvPr id="4" name="Slide Number Placeholder 3"/>
          <p:cNvSpPr>
            <a:spLocks noGrp="1"/>
          </p:cNvSpPr>
          <p:nvPr>
            <p:ph type="sldNum" sz="quarter" idx="5"/>
          </p:nvPr>
        </p:nvSpPr>
        <p:spPr/>
        <p:txBody>
          <a:bodyPr/>
          <a:lstStyle/>
          <a:p>
            <a:pPr>
              <a:defRPr/>
            </a:pPr>
            <a:fld id="{91CAE60C-72A0-D14D-8733-C13212F694AD}" type="slidenum">
              <a:rPr lang="en-US" smtClean="0"/>
              <a:pPr>
                <a:defRPr/>
              </a:pPr>
              <a:t>12</a:t>
            </a:fld>
            <a:endParaRPr lang="en-US" dirty="0"/>
          </a:p>
        </p:txBody>
      </p:sp>
    </p:spTree>
    <p:extLst>
      <p:ext uri="{BB962C8B-B14F-4D97-AF65-F5344CB8AC3E}">
        <p14:creationId xmlns:p14="http://schemas.microsoft.com/office/powerpoint/2010/main" val="29222300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7288" y="630238"/>
            <a:ext cx="2835275" cy="2125662"/>
          </a:xfrm>
        </p:spPr>
      </p:sp>
      <p:sp>
        <p:nvSpPr>
          <p:cNvPr id="3" name="Notes Placeholder 2"/>
          <p:cNvSpPr>
            <a:spLocks noGrp="1"/>
          </p:cNvSpPr>
          <p:nvPr>
            <p:ph type="body" idx="1"/>
          </p:nvPr>
        </p:nvSpPr>
        <p:spPr/>
        <p:txBody>
          <a:bodyPr/>
          <a:lstStyle/>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defRPr/>
            </a:pPr>
            <a:endParaRPr lang="en-GB" altLang="en-US" sz="2400" kern="0" dirty="0">
              <a:solidFill>
                <a:srgbClr val="222222"/>
              </a:solidFill>
              <a:latin typeface="Arial"/>
            </a:endParaRPr>
          </a:p>
        </p:txBody>
      </p:sp>
      <p:sp>
        <p:nvSpPr>
          <p:cNvPr id="4" name="Slide Number Placeholder 3"/>
          <p:cNvSpPr>
            <a:spLocks noGrp="1"/>
          </p:cNvSpPr>
          <p:nvPr>
            <p:ph type="sldNum" sz="quarter" idx="5"/>
          </p:nvPr>
        </p:nvSpPr>
        <p:spPr/>
        <p:txBody>
          <a:bodyPr/>
          <a:lstStyle/>
          <a:p>
            <a:pPr>
              <a:defRPr/>
            </a:pPr>
            <a:fld id="{91CAE60C-72A0-D14D-8733-C13212F694AD}" type="slidenum">
              <a:rPr lang="en-US" smtClean="0"/>
              <a:pPr>
                <a:defRPr/>
              </a:pPr>
              <a:t>13</a:t>
            </a:fld>
            <a:endParaRPr lang="en-US" dirty="0"/>
          </a:p>
        </p:txBody>
      </p:sp>
    </p:spTree>
    <p:extLst>
      <p:ext uri="{BB962C8B-B14F-4D97-AF65-F5344CB8AC3E}">
        <p14:creationId xmlns:p14="http://schemas.microsoft.com/office/powerpoint/2010/main" val="29714555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7288" y="630238"/>
            <a:ext cx="2835275" cy="2125662"/>
          </a:xfrm>
        </p:spPr>
      </p:sp>
      <p:sp>
        <p:nvSpPr>
          <p:cNvPr id="3" name="Notes Placeholder 2"/>
          <p:cNvSpPr>
            <a:spLocks noGrp="1"/>
          </p:cNvSpPr>
          <p:nvPr>
            <p:ph type="body" idx="1"/>
          </p:nvPr>
        </p:nvSpPr>
        <p:spPr/>
        <p:txBody>
          <a:bodyPr/>
          <a:lstStyle/>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defRPr/>
            </a:pPr>
            <a:endParaRPr lang="en-GB" altLang="en-US" sz="2400" kern="0" dirty="0">
              <a:solidFill>
                <a:srgbClr val="222222"/>
              </a:solidFill>
              <a:latin typeface="Arial"/>
            </a:endParaRPr>
          </a:p>
        </p:txBody>
      </p:sp>
      <p:sp>
        <p:nvSpPr>
          <p:cNvPr id="4" name="Slide Number Placeholder 3"/>
          <p:cNvSpPr>
            <a:spLocks noGrp="1"/>
          </p:cNvSpPr>
          <p:nvPr>
            <p:ph type="sldNum" sz="quarter" idx="5"/>
          </p:nvPr>
        </p:nvSpPr>
        <p:spPr/>
        <p:txBody>
          <a:bodyPr/>
          <a:lstStyle/>
          <a:p>
            <a:pPr>
              <a:defRPr/>
            </a:pPr>
            <a:fld id="{91CAE60C-72A0-D14D-8733-C13212F694AD}" type="slidenum">
              <a:rPr lang="en-US" smtClean="0"/>
              <a:pPr>
                <a:defRPr/>
              </a:pPr>
              <a:t>14</a:t>
            </a:fld>
            <a:endParaRPr lang="en-US" dirty="0"/>
          </a:p>
        </p:txBody>
      </p:sp>
    </p:spTree>
    <p:extLst>
      <p:ext uri="{BB962C8B-B14F-4D97-AF65-F5344CB8AC3E}">
        <p14:creationId xmlns:p14="http://schemas.microsoft.com/office/powerpoint/2010/main" val="1661056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7288" y="630238"/>
            <a:ext cx="2835275" cy="2125662"/>
          </a:xfrm>
        </p:spPr>
      </p:sp>
      <p:sp>
        <p:nvSpPr>
          <p:cNvPr id="3" name="Notes Placeholder 2"/>
          <p:cNvSpPr>
            <a:spLocks noGrp="1"/>
          </p:cNvSpPr>
          <p:nvPr>
            <p:ph type="body" idx="1"/>
          </p:nvPr>
        </p:nvSpPr>
        <p:spPr/>
        <p:txBody>
          <a:bodyPr/>
          <a:lstStyle/>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dirty="0">
                <a:cs typeface="Lucida Sans Unicode" panose="020B0602030504020204" pitchFamily="34" charset="0"/>
              </a:rPr>
              <a:t>Many organizations create or support the development of intellectual property as part of their business operations.</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dirty="0">
                <a:cs typeface="Lucida Sans Unicode" panose="020B0602030504020204" pitchFamily="34" charset="0"/>
              </a:rPr>
              <a:t>Intellectual property is defined as “the ownership of ideas and control over the tangible or virtual representation of those ideas.”</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dirty="0">
                <a:cs typeface="Lucida Sans Unicode" panose="020B0602030504020204" pitchFamily="34" charset="0"/>
              </a:rPr>
              <a:t>Intellectual property for an organization includes trade secrets, copyrights, trademarks, and patents.</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dirty="0">
                <a:cs typeface="Lucida Sans Unicode" panose="020B0602030504020204" pitchFamily="34" charset="0"/>
              </a:rPr>
              <a:t>Once intellectual property (IP) has been defined and properly identified, breaches to IP constitute a threat to the security of this information.</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dirty="0">
                <a:cs typeface="Lucida Sans Unicode" panose="020B0602030504020204" pitchFamily="34" charset="0"/>
              </a:rPr>
              <a:t>Most common IP breaches involve the unlawful use or duplication of software-based intellectual property, known as software piracy.</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dirty="0">
                <a:cs typeface="Lucida Sans Unicode" panose="020B0602030504020204" pitchFamily="34" charset="0"/>
              </a:rPr>
              <a:t>In addition to the laws surrounding software piracy, two watchdog organizations investigate allegations of software abuse: the Software and Information Industry Association (SIIA), formerly the Software Publishers Association, and the Business Software Alliance (BSA).</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dirty="0">
                <a:cs typeface="Lucida Sans Unicode" panose="020B0602030504020204" pitchFamily="34" charset="0"/>
              </a:rPr>
              <a:t>Enforcement of copyright violations, piracy, and the like has been attempted through a number of technical security mechanisms, including digital watermarks and embedded codes.</a:t>
            </a:r>
          </a:p>
        </p:txBody>
      </p:sp>
      <p:sp>
        <p:nvSpPr>
          <p:cNvPr id="4" name="Slide Number Placeholder 3"/>
          <p:cNvSpPr>
            <a:spLocks noGrp="1"/>
          </p:cNvSpPr>
          <p:nvPr>
            <p:ph type="sldNum" sz="quarter" idx="5"/>
          </p:nvPr>
        </p:nvSpPr>
        <p:spPr/>
        <p:txBody>
          <a:bodyPr/>
          <a:lstStyle/>
          <a:p>
            <a:pPr>
              <a:defRPr/>
            </a:pPr>
            <a:fld id="{91CAE60C-72A0-D14D-8733-C13212F694AD}" type="slidenum">
              <a:rPr lang="en-US" smtClean="0"/>
              <a:pPr>
                <a:defRPr/>
              </a:pPr>
              <a:t>15</a:t>
            </a:fld>
            <a:endParaRPr lang="en-US" dirty="0"/>
          </a:p>
        </p:txBody>
      </p:sp>
    </p:spTree>
    <p:extLst>
      <p:ext uri="{BB962C8B-B14F-4D97-AF65-F5344CB8AC3E}">
        <p14:creationId xmlns:p14="http://schemas.microsoft.com/office/powerpoint/2010/main" val="41855755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16</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40000" lnSpcReduction="20000"/>
          </a:bodyPr>
          <a:lstStyle/>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b="1" dirty="0">
                <a:cs typeface="Lucida Sans Unicode" panose="020B0602030504020204" pitchFamily="34" charset="0"/>
              </a:rPr>
              <a:t>Potential Deviations in Quality of Service by Service Providers</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This category represents situations in which a product or services are not delivered to the organization as expected.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The organization’s information system depends on the successful operation of many interdependent support systems including power grids, telecom networks, parts suppliers, service vendors, and even the janitorial staff and garbage haulers.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Internet service, communications, and power irregularities are three sets of service issues that dramatically affect the availability of information and systems.</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sz="2800" dirty="0">
              <a:cs typeface="Lucida Sans Unicode" panose="020B0602030504020204" pitchFamily="34" charset="0"/>
            </a:endParaRP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b="1" dirty="0">
                <a:cs typeface="Lucida Sans Unicode" panose="020B0602030504020204" pitchFamily="34" charset="0"/>
              </a:rPr>
              <a:t>Internet Service Issues</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For organizations that rely heavily on the Internet and the Web to support continued operations, the threat of the potential loss of Internet service can lead to considerable loss in the availability of information.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Many organizations have sales staff and telecommuters working at remote locations.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When an organization places its Web servers in the care of a Web hosting provider, that outsourcer assumes responsibility for all Internet services as well as for the hardware and operating system software used to operate the Web site. </a:t>
            </a:r>
          </a:p>
          <a:p>
            <a:pPr marL="457200" lvl="0" indent="-457200" algn="just">
              <a:spcBef>
                <a:spcPts val="600"/>
              </a:spcBef>
              <a:buFont typeface="Arial" panose="020B0604020202020204" pitchFamily="34" charset="0"/>
              <a:buChar char="•"/>
            </a:pPr>
            <a:r>
              <a:rPr lang="en-GB" altLang="en-US" sz="2600" dirty="0"/>
              <a:t>Internet service provider (ISP) failures can considerably undermine the availability of information.</a:t>
            </a:r>
          </a:p>
          <a:p>
            <a:pPr marL="457200" lvl="0" indent="-457200" algn="just">
              <a:spcBef>
                <a:spcPts val="600"/>
              </a:spcBef>
              <a:buFont typeface="Arial" panose="020B0604020202020204" pitchFamily="34" charset="0"/>
              <a:buChar char="•"/>
            </a:pPr>
            <a:r>
              <a:rPr lang="en-GB" altLang="en-US" sz="2600" dirty="0"/>
              <a:t>Outsourced Web hosting provider assumes responsibility for all Internet services as well as for the hardware and Web site operating system software.</a:t>
            </a:r>
            <a:endParaRPr lang="en-GB" altLang="en-US" sz="2800" dirty="0"/>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sz="2800"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7288" y="630238"/>
            <a:ext cx="2835275" cy="2125662"/>
          </a:xfrm>
        </p:spPr>
      </p:sp>
      <p:sp>
        <p:nvSpPr>
          <p:cNvPr id="3" name="Notes Placeholder 2"/>
          <p:cNvSpPr>
            <a:spLocks noGrp="1"/>
          </p:cNvSpPr>
          <p:nvPr>
            <p:ph type="body" idx="1"/>
          </p:nvPr>
        </p:nvSpPr>
        <p:spPr/>
        <p:txBody>
          <a:bodyPr>
            <a:normAutofit fontScale="62500" lnSpcReduction="20000"/>
          </a:bodyPr>
          <a:lstStyle/>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The threat of irregularities from power utilities is common and can lead to fluctuations such as power excesses, power shortages, and power losses.</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In the United States, buildings are “fed” 120-volt, 60-cycle power, usually through 15- and 20-amp circuits.</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Voltage levels can:</a:t>
            </a:r>
          </a:p>
          <a:p>
            <a:pPr eaLnBrk="1" hangingPunct="1">
              <a:spcBef>
                <a:spcPts val="446"/>
              </a:spcBef>
              <a:buFontTx/>
              <a:buChar char="•"/>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 Spike—momentary increase or surge; prolonged increase</a:t>
            </a:r>
          </a:p>
          <a:p>
            <a:pPr eaLnBrk="1" hangingPunct="1">
              <a:spcBef>
                <a:spcPts val="446"/>
              </a:spcBef>
              <a:buFontTx/>
              <a:buChar char="•"/>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 Sag—momentary low voltage, or brownout; prolonged drop</a:t>
            </a:r>
          </a:p>
          <a:p>
            <a:pPr eaLnBrk="1" hangingPunct="1">
              <a:spcBef>
                <a:spcPts val="446"/>
              </a:spcBef>
              <a:buFontTx/>
              <a:buChar char="•"/>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 Fault—momentary loss of power, or blackout; prolonged loss</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sz="2400" dirty="0">
                <a:cs typeface="Lucida Sans Unicode" panose="020B0602030504020204" pitchFamily="34" charset="0"/>
              </a:rPr>
              <a:t>Since sensitive electronic equipment, especially networking equipment, computers, and computer-based systems, is susceptible to fluctuations, controls can be applied to manage power quality.</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defRPr/>
            </a:pPr>
            <a:endParaRPr lang="en-GB" altLang="en-US" sz="2400" kern="0" dirty="0">
              <a:solidFill>
                <a:srgbClr val="222222"/>
              </a:solidFill>
              <a:latin typeface="Arial"/>
            </a:endParaRPr>
          </a:p>
        </p:txBody>
      </p:sp>
      <p:sp>
        <p:nvSpPr>
          <p:cNvPr id="4" name="Slide Number Placeholder 3"/>
          <p:cNvSpPr>
            <a:spLocks noGrp="1"/>
          </p:cNvSpPr>
          <p:nvPr>
            <p:ph type="sldNum" sz="quarter" idx="5"/>
          </p:nvPr>
        </p:nvSpPr>
        <p:spPr/>
        <p:txBody>
          <a:bodyPr/>
          <a:lstStyle/>
          <a:p>
            <a:pPr>
              <a:defRPr/>
            </a:pPr>
            <a:fld id="{91CAE60C-72A0-D14D-8733-C13212F694AD}" type="slidenum">
              <a:rPr lang="en-US" smtClean="0"/>
              <a:pPr>
                <a:defRPr/>
              </a:pPr>
              <a:t>17</a:t>
            </a:fld>
            <a:endParaRPr lang="en-US" dirty="0"/>
          </a:p>
        </p:txBody>
      </p:sp>
    </p:spTree>
    <p:extLst>
      <p:ext uri="{BB962C8B-B14F-4D97-AF65-F5344CB8AC3E}">
        <p14:creationId xmlns:p14="http://schemas.microsoft.com/office/powerpoint/2010/main" val="34986810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7288" y="630238"/>
            <a:ext cx="2835275" cy="2125662"/>
          </a:xfrm>
        </p:spPr>
      </p:sp>
      <p:sp>
        <p:nvSpPr>
          <p:cNvPr id="3" name="Notes Placeholder 2"/>
          <p:cNvSpPr>
            <a:spLocks noGrp="1"/>
          </p:cNvSpPr>
          <p:nvPr>
            <p:ph type="body" idx="1"/>
          </p:nvPr>
        </p:nvSpPr>
        <p:spPr/>
        <p:txBody>
          <a:bodyPr>
            <a:normAutofit lnSpcReduction="10000"/>
          </a:bodyPr>
          <a:lstStyle/>
          <a:p>
            <a:pPr marL="0" indent="0">
              <a:spcBef>
                <a:spcPts val="600"/>
              </a:spcBef>
              <a:spcAft>
                <a:spcPts val="600"/>
              </a:spcAft>
              <a:buNone/>
            </a:pPr>
            <a:r>
              <a:rPr lang="en-US" sz="2400" dirty="0"/>
              <a:t>A short-term decrease in electrical power availability is known as a _____.</a:t>
            </a:r>
          </a:p>
          <a:p>
            <a:pPr marL="0" indent="0">
              <a:spcBef>
                <a:spcPts val="600"/>
              </a:spcBef>
              <a:spcAft>
                <a:spcPts val="600"/>
              </a:spcAft>
              <a:buNone/>
            </a:pPr>
            <a:endParaRPr lang="en-US" sz="2400" dirty="0"/>
          </a:p>
          <a:p>
            <a:pPr marL="0" indent="0">
              <a:spcBef>
                <a:spcPts val="600"/>
              </a:spcBef>
              <a:spcAft>
                <a:spcPts val="600"/>
              </a:spcAft>
              <a:buNone/>
            </a:pPr>
            <a:r>
              <a:rPr lang="en-US" sz="2400" b="1" dirty="0"/>
              <a:t>Answer:</a:t>
            </a:r>
            <a:r>
              <a:rPr lang="en-US" sz="2400" dirty="0"/>
              <a:t> c. sag</a:t>
            </a:r>
          </a:p>
          <a:p>
            <a:pPr marL="0" indent="0">
              <a:spcBef>
                <a:spcPts val="600"/>
              </a:spcBef>
              <a:spcAft>
                <a:spcPts val="600"/>
              </a:spcAft>
              <a:buNone/>
            </a:pPr>
            <a:endParaRPr lang="en-US" sz="2400" dirty="0"/>
          </a:p>
          <a:p>
            <a:pPr marL="0" indent="0">
              <a:spcBef>
                <a:spcPts val="600"/>
              </a:spcBef>
              <a:spcAft>
                <a:spcPts val="600"/>
              </a:spcAft>
              <a:buNone/>
            </a:pPr>
            <a:r>
              <a:rPr lang="en-US" sz="2400" dirty="0"/>
              <a:t>A spike (or swell) or a surge is an increase in power availability.</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endParaRPr lang="en-GB" altLang="en-US" sz="2400" dirty="0">
              <a:cs typeface="Lucida Sans Unicode" panose="020B0602030504020204" pitchFamily="34" charset="0"/>
            </a:endParaRPr>
          </a:p>
        </p:txBody>
      </p:sp>
      <p:sp>
        <p:nvSpPr>
          <p:cNvPr id="4" name="Slide Number Placeholder 3"/>
          <p:cNvSpPr>
            <a:spLocks noGrp="1"/>
          </p:cNvSpPr>
          <p:nvPr>
            <p:ph type="sldNum" sz="quarter" idx="5"/>
          </p:nvPr>
        </p:nvSpPr>
        <p:spPr/>
        <p:txBody>
          <a:bodyPr/>
          <a:lstStyle/>
          <a:p>
            <a:pPr>
              <a:defRPr/>
            </a:pPr>
            <a:fld id="{91CAE60C-72A0-D14D-8733-C13212F694AD}" type="slidenum">
              <a:rPr lang="en-US" smtClean="0"/>
              <a:pPr>
                <a:defRPr/>
              </a:pPr>
              <a:t>18</a:t>
            </a:fld>
            <a:endParaRPr lang="en-US" dirty="0"/>
          </a:p>
        </p:txBody>
      </p:sp>
    </p:spTree>
    <p:extLst>
      <p:ext uri="{BB962C8B-B14F-4D97-AF65-F5344CB8AC3E}">
        <p14:creationId xmlns:p14="http://schemas.microsoft.com/office/powerpoint/2010/main" val="15193468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b="1" dirty="0">
                <a:cs typeface="Lucida Sans Unicode" panose="020B0602030504020204" pitchFamily="34" charset="0"/>
              </a:rPr>
              <a:t>Deliberate Acts of Espionage or Trespass</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dirty="0">
                <a:cs typeface="Lucida Sans Unicode" panose="020B0602030504020204" pitchFamily="34" charset="0"/>
              </a:rPr>
              <a:t>This threat represents a well-known and broad category of electronic and human activities that breach the confidentiality of information.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dirty="0">
                <a:cs typeface="Lucida Sans Unicode" panose="020B0602030504020204" pitchFamily="34" charset="0"/>
              </a:rPr>
              <a:t>When an unauthorized individual gains access to the information an organization is trying to protect, that act is categorized as a deliberate act of espionage or trespass.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dirty="0">
                <a:cs typeface="Lucida Sans Unicode" panose="020B0602030504020204" pitchFamily="34" charset="0"/>
              </a:rPr>
              <a:t>When information gatherers employ techniques that cross the threshold of what is legal and/or ethical, they enter the world of industrial espionage.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dirty="0">
                <a:cs typeface="Lucida Sans Unicode" panose="020B0602030504020204" pitchFamily="34" charset="0"/>
              </a:rPr>
              <a:t>Instances of shoulder surfing occur at computer terminals, desks, ATM machines, public phones, or other places where a person is accessing confidential information.</a:t>
            </a:r>
            <a:endParaRPr lang="en-GB" altLang="en-US" sz="1000" dirty="0">
              <a:cs typeface="Lucida Sans Unicode" panose="020B0602030504020204" pitchFamily="34" charset="0"/>
            </a:endParaRP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dirty="0">
                <a:cs typeface="Lucida Sans Unicode" panose="020B0602030504020204" pitchFamily="34" charset="0"/>
              </a:rPr>
              <a:t>The threat of trespass can lead to unauthorized real or virtual actions that enable information gatherers to enter premises or systems they have not been authorized to enter.</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dirty="0">
                <a:cs typeface="Lucida Sans Unicode" panose="020B0602030504020204" pitchFamily="34" charset="0"/>
              </a:rPr>
              <a:t>Controls are sometimes implemented to mark the boundaries of an organization’s virtual territory.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dirty="0">
                <a:cs typeface="Lucida Sans Unicode" panose="020B0602030504020204" pitchFamily="34" charset="0"/>
              </a:rPr>
              <a:t>These boundaries give notice to trespassers that they are encroaching on the organization’s cyberspace.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dirty="0">
                <a:cs typeface="Lucida Sans Unicode" panose="020B0602030504020204" pitchFamily="34" charset="0"/>
              </a:rPr>
              <a:t>The classic perpetrator of deliberate acts of espionage or trespass is the hacker.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dirty="0">
                <a:cs typeface="Lucida Sans Unicode" panose="020B0602030504020204" pitchFamily="34" charset="0"/>
              </a:rPr>
              <a:t>In the gritty world of reality, a hacker uses skill, guile, or fraud to attempt to bypass the controls placed around information that is the property of someone else. The hacker frequently spends long hours examining the types and structures of the targeted systems.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a:p>
            <a:pPr algn="just">
              <a:spcBef>
                <a:spcPts val="600"/>
              </a:spcBef>
            </a:pPr>
            <a:r>
              <a:rPr lang="en-GB" altLang="en-US" dirty="0"/>
              <a:t>Expert hackers</a:t>
            </a:r>
          </a:p>
          <a:p>
            <a:pPr lvl="1" algn="just">
              <a:spcBef>
                <a:spcPts val="600"/>
              </a:spcBef>
            </a:pPr>
            <a:r>
              <a:rPr lang="en-GB" altLang="en-US" dirty="0"/>
              <a:t>Develop software scripts and program exploits</a:t>
            </a:r>
          </a:p>
          <a:p>
            <a:pPr lvl="1" algn="just">
              <a:spcBef>
                <a:spcPts val="600"/>
              </a:spcBef>
            </a:pPr>
            <a:r>
              <a:rPr lang="en-GB" altLang="en-US" dirty="0"/>
              <a:t>Usually a master of many skills</a:t>
            </a:r>
          </a:p>
          <a:p>
            <a:pPr lvl="1" algn="just">
              <a:spcBef>
                <a:spcPts val="600"/>
              </a:spcBef>
            </a:pPr>
            <a:r>
              <a:rPr lang="en-GB" altLang="en-US" dirty="0"/>
              <a:t>Will often create attack software and share with others</a:t>
            </a:r>
          </a:p>
          <a:p>
            <a:pPr algn="just">
              <a:spcBef>
                <a:spcPts val="600"/>
              </a:spcBef>
            </a:pPr>
            <a:r>
              <a:rPr lang="en-GB" altLang="en-US" dirty="0"/>
              <a:t>Unskilled hackers</a:t>
            </a:r>
          </a:p>
          <a:p>
            <a:pPr lvl="1" algn="just">
              <a:spcBef>
                <a:spcPts val="600"/>
              </a:spcBef>
            </a:pPr>
            <a:r>
              <a:rPr lang="en-GB" altLang="en-US" dirty="0"/>
              <a:t>Many more unskilled hackers than expert hackers</a:t>
            </a:r>
          </a:p>
          <a:p>
            <a:pPr lvl="1" algn="just">
              <a:spcBef>
                <a:spcPts val="600"/>
              </a:spcBef>
            </a:pPr>
            <a:r>
              <a:rPr lang="en-GB" altLang="en-US" dirty="0"/>
              <a:t>Use expertly written software to exploit a system</a:t>
            </a:r>
          </a:p>
          <a:p>
            <a:pPr lvl="1" algn="just">
              <a:spcBef>
                <a:spcPts val="600"/>
              </a:spcBef>
            </a:pPr>
            <a:r>
              <a:rPr lang="en-GB" altLang="en-US" dirty="0"/>
              <a:t>Do not usually fully understand the systems they hack</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a:p>
            <a:pPr algn="just">
              <a:spcBef>
                <a:spcPts val="600"/>
              </a:spcBef>
            </a:pPr>
            <a:r>
              <a:rPr lang="en-GB" altLang="en-US" dirty="0"/>
              <a:t>Other terms for system rule breakers:</a:t>
            </a:r>
          </a:p>
          <a:p>
            <a:pPr lvl="1" algn="just">
              <a:spcBef>
                <a:spcPts val="600"/>
              </a:spcBef>
            </a:pPr>
            <a:r>
              <a:rPr lang="en-GB" altLang="en-US" dirty="0"/>
              <a:t>Cracker: “cracks” or removes software protection designed to prevent unauthorized duplication</a:t>
            </a:r>
          </a:p>
          <a:p>
            <a:pPr lvl="1" algn="just">
              <a:spcBef>
                <a:spcPts val="600"/>
              </a:spcBef>
            </a:pPr>
            <a:r>
              <a:rPr lang="en-GB" altLang="en-US" dirty="0" err="1"/>
              <a:t>Phreaker</a:t>
            </a:r>
            <a:r>
              <a:rPr lang="en-GB" altLang="en-US" dirty="0"/>
              <a:t>: hacks the public telephone system to make free calls or disrupt services</a:t>
            </a:r>
          </a:p>
          <a:p>
            <a:pPr algn="just">
              <a:spcBef>
                <a:spcPts val="600"/>
              </a:spcBef>
            </a:pPr>
            <a:r>
              <a:rPr lang="en-GB" altLang="en-US" dirty="0"/>
              <a:t>Password attacks</a:t>
            </a:r>
          </a:p>
          <a:p>
            <a:pPr lvl="1" algn="just">
              <a:spcBef>
                <a:spcPts val="600"/>
              </a:spcBef>
            </a:pPr>
            <a:r>
              <a:rPr lang="en-GB" altLang="en-US" dirty="0"/>
              <a:t>Cracking </a:t>
            </a:r>
          </a:p>
          <a:p>
            <a:pPr lvl="1" algn="just">
              <a:spcBef>
                <a:spcPts val="600"/>
              </a:spcBef>
            </a:pPr>
            <a:r>
              <a:rPr lang="en-GB" altLang="en-US" dirty="0"/>
              <a:t>Brute force</a:t>
            </a:r>
          </a:p>
          <a:p>
            <a:pPr lvl="1" algn="just">
              <a:spcBef>
                <a:spcPts val="600"/>
              </a:spcBef>
            </a:pPr>
            <a:r>
              <a:rPr lang="en-GB" altLang="en-US" dirty="0"/>
              <a:t>Dictionary</a:t>
            </a:r>
          </a:p>
          <a:p>
            <a:pPr lvl="1" algn="just">
              <a:spcBef>
                <a:spcPts val="600"/>
              </a:spcBef>
            </a:pPr>
            <a:r>
              <a:rPr lang="en-GB" altLang="en-US" dirty="0"/>
              <a:t>Rainbow tables </a:t>
            </a:r>
          </a:p>
          <a:p>
            <a:pPr lvl="1" algn="just">
              <a:spcBef>
                <a:spcPts val="600"/>
              </a:spcBef>
            </a:pPr>
            <a:r>
              <a:rPr lang="en-GB" altLang="en-US" dirty="0"/>
              <a:t>Social engineering</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a:p>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19</a:t>
            </a:fld>
            <a:endParaRPr lang="en-US" dirty="0"/>
          </a:p>
        </p:txBody>
      </p:sp>
    </p:spTree>
    <p:extLst>
      <p:ext uri="{BB962C8B-B14F-4D97-AF65-F5344CB8AC3E}">
        <p14:creationId xmlns:p14="http://schemas.microsoft.com/office/powerpoint/2010/main" val="2414065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20</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70000" lnSpcReduction="20000"/>
          </a:bodyPr>
          <a:lstStyle/>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b="1" dirty="0">
                <a:cs typeface="Lucida Sans Unicode" panose="020B0602030504020204" pitchFamily="34" charset="0"/>
              </a:rPr>
              <a:t>Forces of Nature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Forces of nature, force majeure, or acts of God pose the most dangerous threats, because they are unexpected and can occur with very little warning.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These threats can disrupt not only the lives of individuals, but also the storage, transmission, and use of information.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These include fire, flood, earthquake, lightning, landslide or mudslide, tornado or severe windstorm, hurricane or typhoon, tsunami, electrostatic discharge, and dust contamination.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Since it is not possible to avoid many of these threats, management must implement controls to limit damage and also prepare contingency plans for continued operations.</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sz="2800"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21</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40000" lnSpcReduction="20000"/>
          </a:bodyPr>
          <a:lstStyle/>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b="1" dirty="0">
                <a:cs typeface="Lucida Sans Unicode" panose="020B0602030504020204" pitchFamily="34" charset="0"/>
              </a:rPr>
              <a:t>Potential Acts of Human Error or Failure </a:t>
            </a:r>
          </a:p>
          <a:p>
            <a:pPr marL="457200" indent="-457200" eaLnBrk="1" hangingPunct="1">
              <a:spcBef>
                <a:spcPts val="45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This category includes the possibility of acts performed without intent or malicious purpose by an individual who is an employee of an organization. </a:t>
            </a:r>
          </a:p>
          <a:p>
            <a:pPr marL="457200" indent="-457200" eaLnBrk="1" hangingPunct="1">
              <a:spcBef>
                <a:spcPts val="45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Inexperience, improper training, the making of incorrect assumptions, and other circumstances can cause problems. </a:t>
            </a:r>
          </a:p>
          <a:p>
            <a:pPr marL="457200" indent="-457200" eaLnBrk="1" hangingPunct="1">
              <a:spcBef>
                <a:spcPts val="45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Employees constitute one of the greatest threats to information security, as the individuals closest to the organizational data.  </a:t>
            </a:r>
          </a:p>
          <a:p>
            <a:pPr marL="457200" indent="-457200" eaLnBrk="1" hangingPunct="1">
              <a:spcBef>
                <a:spcPts val="45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Employee mistakes can easily lead to the following: revelation of classified data, entry of erroneous data, accidental deletion or modification of data, storage of data in unprotected areas, and failure to protect information.</a:t>
            </a:r>
          </a:p>
          <a:p>
            <a:pPr marL="457200" indent="-457200" eaLnBrk="1" hangingPunct="1">
              <a:spcBef>
                <a:spcPts val="45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Many threats can be prevented with controls, ranging from simple procedures, such as requiring the user to type a critical command twice, to more complex procedures, such as the verification of commands by a second party. </a:t>
            </a:r>
          </a:p>
          <a:p>
            <a:pPr marL="457200" indent="-457200" eaLnBrk="1" hangingPunct="1">
              <a:spcBef>
                <a:spcPts val="45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sz="2800" dirty="0">
              <a:cs typeface="Lucida Sans Unicode" panose="020B0602030504020204" pitchFamily="34" charset="0"/>
            </a:endParaRPr>
          </a:p>
          <a:p>
            <a:pPr>
              <a:spcBef>
                <a:spcPts val="600"/>
              </a:spcBef>
              <a:spcAft>
                <a:spcPts val="600"/>
              </a:spcAft>
            </a:pPr>
            <a:r>
              <a:rPr lang="en-US" dirty="0"/>
              <a:t>Employee mistakes can easily lead to: </a:t>
            </a:r>
          </a:p>
          <a:p>
            <a:pPr lvl="1">
              <a:spcBef>
                <a:spcPts val="600"/>
              </a:spcBef>
              <a:spcAft>
                <a:spcPts val="600"/>
              </a:spcAft>
            </a:pPr>
            <a:r>
              <a:rPr lang="en-US" dirty="0"/>
              <a:t>Revelation of classified data </a:t>
            </a:r>
          </a:p>
          <a:p>
            <a:pPr lvl="1">
              <a:spcBef>
                <a:spcPts val="600"/>
              </a:spcBef>
              <a:spcAft>
                <a:spcPts val="600"/>
              </a:spcAft>
            </a:pPr>
            <a:r>
              <a:rPr lang="en-US" dirty="0"/>
              <a:t>Entry of erroneous data</a:t>
            </a:r>
          </a:p>
          <a:p>
            <a:pPr lvl="1">
              <a:spcBef>
                <a:spcPts val="600"/>
              </a:spcBef>
              <a:spcAft>
                <a:spcPts val="600"/>
              </a:spcAft>
            </a:pPr>
            <a:r>
              <a:rPr lang="en-US" dirty="0"/>
              <a:t>Accidental data deletion or modification</a:t>
            </a:r>
          </a:p>
          <a:p>
            <a:pPr lvl="1">
              <a:spcBef>
                <a:spcPts val="600"/>
              </a:spcBef>
              <a:spcAft>
                <a:spcPts val="600"/>
              </a:spcAft>
            </a:pPr>
            <a:r>
              <a:rPr lang="en-US" dirty="0"/>
              <a:t>Data storage in unprotected areas</a:t>
            </a:r>
          </a:p>
          <a:p>
            <a:pPr lvl="1">
              <a:spcBef>
                <a:spcPts val="600"/>
              </a:spcBef>
              <a:spcAft>
                <a:spcPts val="600"/>
              </a:spcAft>
            </a:pPr>
            <a:r>
              <a:rPr lang="en-US" dirty="0"/>
              <a:t>Failure to protect information</a:t>
            </a:r>
          </a:p>
          <a:p>
            <a:pPr>
              <a:spcBef>
                <a:spcPts val="600"/>
              </a:spcBef>
              <a:spcAft>
                <a:spcPts val="600"/>
              </a:spcAft>
            </a:pPr>
            <a:r>
              <a:rPr lang="en-US" dirty="0"/>
              <a:t>Many of these threats can be prevented with training, ongoing awareness activities, and controls.</a:t>
            </a:r>
          </a:p>
          <a:p>
            <a:pPr>
              <a:spcBef>
                <a:spcPts val="600"/>
              </a:spcBef>
              <a:spcAft>
                <a:spcPts val="600"/>
              </a:spcAft>
            </a:pPr>
            <a:r>
              <a:rPr lang="en-US" b="1" dirty="0"/>
              <a:t>Social engineering</a:t>
            </a:r>
            <a:r>
              <a:rPr lang="en-US" dirty="0"/>
              <a:t> uses social skills to convince people to reveal access credentials or other valuable information to an attacker.</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sz="2800"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22</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55000" lnSpcReduction="20000"/>
          </a:bodyPr>
          <a:lstStyle/>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b="1" dirty="0">
                <a:cs typeface="Lucida Sans Unicode" panose="020B0602030504020204" pitchFamily="34" charset="0"/>
              </a:rPr>
              <a:t>Attack Descriptions (continued)</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Social Engineering - Within the context of information security, the process of using social skills to convince people to reveal access credentials or other valuable information to the attacker.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“People are the weakest link. You can have the best technology; firewalls, intrusion-detection systems, biometric devices...and somebody can call an unsuspecting employee. That's all she wrote, baby. They got everything.”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Timing Attack - Relatively new, works by exploring the contents of a Web browser’s cache. This could allow the designer to collect information to access to password-protected sites. Another attack by the same name involves attempting to intercept cryptographic elements to determine keys and encryption algorithms.</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sz="2800" dirty="0">
              <a:cs typeface="Lucida Sans Unicode" panose="020B0602030504020204" pitchFamily="34" charset="0"/>
            </a:endParaRPr>
          </a:p>
          <a:p>
            <a:pPr marL="457200" indent="-457200" eaLnBrk="1" hangingPunct="1">
              <a:spcBef>
                <a:spcPts val="45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sz="2800" b="1" dirty="0"/>
              <a:t>Fraud Letter</a:t>
            </a:r>
          </a:p>
          <a:p>
            <a:pPr marL="457200" indent="-457200" eaLnBrk="1" hangingPunct="1">
              <a:spcBef>
                <a:spcPts val="45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altLang="en-US" sz="2800" b="1" dirty="0">
                <a:cs typeface="Lucida Sans Unicode" panose="020B0602030504020204" pitchFamily="34" charset="0"/>
              </a:rPr>
              <a:t>Phishing Fake website</a:t>
            </a:r>
          </a:p>
          <a:p>
            <a:pPr marL="457200" indent="-457200" eaLnBrk="1" hangingPunct="1">
              <a:spcBef>
                <a:spcPts val="45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US" altLang="en-US" sz="2800" b="1" dirty="0">
              <a:cs typeface="Lucida Sans Unicode" panose="020B0602030504020204" pitchFamily="34" charset="0"/>
            </a:endParaRPr>
          </a:p>
          <a:p>
            <a:pPr marL="457200" indent="-457200" eaLnBrk="1" hangingPunct="1">
              <a:spcBef>
                <a:spcPts val="45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sz="2800"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23</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77500" lnSpcReduction="20000"/>
          </a:bodyPr>
          <a:lstStyle/>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b="1" dirty="0">
                <a:cs typeface="Lucida Sans Unicode" panose="020B0602030504020204" pitchFamily="34" charset="0"/>
              </a:rPr>
              <a:t>Deliberate Acts of Information Extortion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The threat of information extortion is the possibility of an attacker or formerly trusted insider stealing information from a computer system and demanding compensation for its return or for an agreement to not disclose the information.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Extortion is common in credit card number theft.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sz="2800" dirty="0">
              <a:cs typeface="Lucida Sans Unicode" panose="020B0602030504020204" pitchFamily="34" charset="0"/>
            </a:endParaRPr>
          </a:p>
          <a:p>
            <a:r>
              <a:rPr lang="en-GB" sz="1200" b="0" i="0" u="none" strike="noStrike" kern="1200" baseline="0" dirty="0">
                <a:solidFill>
                  <a:schemeClr val="tx1"/>
                </a:solidFill>
                <a:latin typeface="+mn-lt"/>
                <a:ea typeface="+mn-ea"/>
                <a:cs typeface="+mn-cs"/>
              </a:rPr>
              <a:t>Ransomware is a malware attack on the host system that denies access to the user and then offers to provide a key to allow access back to the user’s system and data for a fee. There are two types of ransomware:</a:t>
            </a:r>
          </a:p>
          <a:p>
            <a:r>
              <a:rPr lang="en-GB" sz="1200" b="0" i="0" u="none" strike="noStrike" kern="1200" baseline="0" dirty="0" err="1">
                <a:solidFill>
                  <a:schemeClr val="tx1"/>
                </a:solidFill>
                <a:latin typeface="+mn-lt"/>
                <a:ea typeface="+mn-ea"/>
                <a:cs typeface="+mn-cs"/>
              </a:rPr>
              <a:t>lockscreen</a:t>
            </a:r>
            <a:r>
              <a:rPr lang="en-GB" sz="1200" b="0" i="0" u="none" strike="noStrike" kern="1200" baseline="0" dirty="0">
                <a:solidFill>
                  <a:schemeClr val="tx1"/>
                </a:solidFill>
                <a:latin typeface="+mn-lt"/>
                <a:ea typeface="+mn-ea"/>
                <a:cs typeface="+mn-cs"/>
              </a:rPr>
              <a:t> and encryption. </a:t>
            </a:r>
            <a:r>
              <a:rPr lang="en-GB" sz="1200" b="0" i="0" u="none" strike="noStrike" kern="1200" baseline="0" dirty="0" err="1">
                <a:solidFill>
                  <a:schemeClr val="tx1"/>
                </a:solidFill>
                <a:latin typeface="+mn-lt"/>
                <a:ea typeface="+mn-ea"/>
                <a:cs typeface="+mn-cs"/>
              </a:rPr>
              <a:t>Lockscreen</a:t>
            </a:r>
            <a:r>
              <a:rPr lang="en-GB" sz="1200" b="0" i="0" u="none" strike="noStrike" kern="1200" baseline="0" dirty="0">
                <a:solidFill>
                  <a:schemeClr val="tx1"/>
                </a:solidFill>
                <a:latin typeface="+mn-lt"/>
                <a:ea typeface="+mn-ea"/>
                <a:cs typeface="+mn-cs"/>
              </a:rPr>
              <a:t> ransomware denies access to the user’s system simply by disabling access to the desktop and preventing the user from bypassing the ransom screen</a:t>
            </a:r>
          </a:p>
          <a:p>
            <a:r>
              <a:rPr lang="en-GB" sz="1200" b="0" i="0" u="none" strike="noStrike" kern="1200" baseline="0" dirty="0">
                <a:solidFill>
                  <a:schemeClr val="tx1"/>
                </a:solidFill>
                <a:latin typeface="+mn-lt"/>
                <a:ea typeface="+mn-ea"/>
                <a:cs typeface="+mn-cs"/>
              </a:rPr>
              <a:t>that demands payment.</a:t>
            </a:r>
            <a:endParaRPr lang="en-GB" altLang="en-US" sz="2800"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7288" y="630238"/>
            <a:ext cx="2835275" cy="2125662"/>
          </a:xfrm>
        </p:spPr>
      </p:sp>
      <p:sp>
        <p:nvSpPr>
          <p:cNvPr id="3" name="Notes Placeholder 2"/>
          <p:cNvSpPr>
            <a:spLocks noGrp="1"/>
          </p:cNvSpPr>
          <p:nvPr>
            <p:ph type="body" idx="1"/>
          </p:nvPr>
        </p:nvSpPr>
        <p:spPr/>
        <p:txBody>
          <a:bodyPr>
            <a:normAutofit lnSpcReduction="10000"/>
          </a:bodyPr>
          <a:lstStyle/>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dirty="0">
                <a:cs typeface="Lucida Sans Unicode" panose="020B0602030504020204" pitchFamily="34" charset="0"/>
              </a:rPr>
              <a:t>Other attacks:</a:t>
            </a:r>
          </a:p>
          <a:p>
            <a:pPr marL="171450" lvl="0" indent="-171450">
              <a:spcBef>
                <a:spcPts val="600"/>
              </a:spcBef>
              <a:spcAft>
                <a:spcPts val="600"/>
              </a:spcAft>
              <a:buFont typeface="Arial" panose="020B0604020202020204" pitchFamily="34" charset="0"/>
              <a:buChar char="•"/>
            </a:pPr>
            <a:r>
              <a:rPr lang="en-US" dirty="0"/>
              <a:t>Mail bombing (also a DoS): An attacker routes large quantities of e-mail to a target to overwhelm the receiver.</a:t>
            </a:r>
          </a:p>
          <a:p>
            <a:pPr marL="171450" lvl="0" indent="-171450">
              <a:spcBef>
                <a:spcPts val="600"/>
              </a:spcBef>
              <a:spcAft>
                <a:spcPts val="600"/>
              </a:spcAft>
              <a:buFont typeface="Arial" panose="020B0604020202020204" pitchFamily="34" charset="0"/>
              <a:buChar char="•"/>
            </a:pPr>
            <a:r>
              <a:rPr lang="en-US" dirty="0"/>
              <a:t>Spam (unsolicited commercial e-mail): It is considered more a nuisance than an attack, though it is emerging as a vector for some attacks.</a:t>
            </a:r>
          </a:p>
          <a:p>
            <a:pPr marL="171450" lvl="0" indent="-171450">
              <a:spcBef>
                <a:spcPts val="600"/>
              </a:spcBef>
              <a:spcAft>
                <a:spcPts val="600"/>
              </a:spcAft>
              <a:buFont typeface="Arial" panose="020B0604020202020204" pitchFamily="34" charset="0"/>
              <a:buChar char="•"/>
            </a:pPr>
            <a:r>
              <a:rPr lang="en-US" dirty="0"/>
              <a:t>Packet sniffer: It monitors data traveling over a network; it can be used both for legitimate management purposes and for stealing information from a network.</a:t>
            </a:r>
          </a:p>
          <a:p>
            <a:pPr marL="171450" lvl="0" indent="-171450">
              <a:spcBef>
                <a:spcPts val="600"/>
              </a:spcBef>
              <a:spcAft>
                <a:spcPts val="600"/>
              </a:spcAft>
              <a:buFont typeface="Arial" panose="020B0604020202020204" pitchFamily="34" charset="0"/>
              <a:buChar char="•"/>
            </a:pPr>
            <a:r>
              <a:rPr lang="en-US" dirty="0"/>
              <a:t>Spoofing: A technique used to gain unauthorized access; an intruder assumes a trusted IP address.</a:t>
            </a:r>
          </a:p>
          <a:p>
            <a:pPr marL="171450" indent="-171450" eaLnBrk="1" hangingPunct="1">
              <a:spcBef>
                <a:spcPts val="446"/>
              </a:spcBef>
              <a:buFont typeface="Arial" panose="020B0604020202020204" pitchFamily="34" charset="0"/>
              <a:buChar char="•"/>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dirty="0">
                <a:cs typeface="Lucida Sans Unicode" panose="020B0602030504020204" pitchFamily="34" charset="0"/>
              </a:rPr>
              <a:t>IP Spoofing attack</a:t>
            </a:r>
          </a:p>
          <a:p>
            <a:pPr marL="171450" lvl="0" indent="-171450">
              <a:spcBef>
                <a:spcPts val="600"/>
              </a:spcBef>
              <a:spcAft>
                <a:spcPts val="600"/>
              </a:spcAft>
              <a:buFont typeface="Arial" panose="020B0604020202020204" pitchFamily="34" charset="0"/>
              <a:buChar char="•"/>
            </a:pPr>
            <a:r>
              <a:rPr lang="en-US" dirty="0"/>
              <a:t>Pharming: It attacks a browser’s address bar to redirect users to an illegitimate site for the purpose of obtaining private information.</a:t>
            </a:r>
          </a:p>
          <a:p>
            <a:pPr marL="171450" lvl="0" indent="-171450">
              <a:spcBef>
                <a:spcPts val="600"/>
              </a:spcBef>
              <a:spcAft>
                <a:spcPts val="600"/>
              </a:spcAft>
              <a:buFont typeface="Arial" panose="020B0604020202020204" pitchFamily="34" charset="0"/>
              <a:buChar char="•"/>
            </a:pPr>
            <a:r>
              <a:rPr lang="en-US" dirty="0"/>
              <a:t>Man-in-the-middle: An attacker monitors the network packets, modifies them, and inserts them back into the network.</a:t>
            </a:r>
          </a:p>
          <a:p>
            <a:pPr marL="171450" lvl="0" indent="-171450">
              <a:spcBef>
                <a:spcPts val="600"/>
              </a:spcBef>
              <a:spcAft>
                <a:spcPts val="600"/>
              </a:spcAft>
              <a:buFont typeface="Arial" panose="020B0604020202020204" pitchFamily="34" charset="0"/>
              <a:buChar char="•"/>
            </a:pPr>
            <a:endParaRPr lang="en-US" dirty="0"/>
          </a:p>
          <a:p>
            <a:pPr marL="171450" lvl="0" indent="-171450">
              <a:spcBef>
                <a:spcPts val="600"/>
              </a:spcBef>
              <a:spcAft>
                <a:spcPts val="600"/>
              </a:spcAft>
              <a:buFont typeface="Arial" panose="020B0604020202020204" pitchFamily="34" charset="0"/>
              <a:buChar char="•"/>
            </a:pPr>
            <a:endParaRPr lang="en-US" dirty="0"/>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dirty="0">
                <a:cs typeface="Lucida Sans Unicode" panose="020B0602030504020204" pitchFamily="34" charset="0"/>
              </a:rPr>
              <a:t>Sniffers: A program and/or device that can monitor data traveling over a network. Sniffers can be used both for legitimate network management functions and for stealing information from a network.</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GB" altLang="en-US" dirty="0">
                <a:cs typeface="Lucida Sans Unicode" panose="020B0602030504020204" pitchFamily="34" charset="0"/>
              </a:rPr>
              <a:t>Phishing: A</a:t>
            </a:r>
            <a:r>
              <a:rPr lang="en-US" altLang="en-US" dirty="0">
                <a:cs typeface="Lucida Sans Unicode" panose="020B0602030504020204" pitchFamily="34" charset="0"/>
              </a:rPr>
              <a:t>n attempt to gain personal or financial information from an individual, usually by posing as a legitimate entity.</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r>
              <a:rPr lang="en-US" altLang="en-US" dirty="0">
                <a:cs typeface="Lucida Sans Unicode" panose="020B0602030504020204" pitchFamily="34" charset="0"/>
              </a:rPr>
              <a:t>Pharming: The redirection of legitimate Web traffic (e.g., browser requests) to an illegitimate site for the purpose of obtaining private information.</a:t>
            </a:r>
            <a:endParaRPr lang="en-GB" altLang="en-US" dirty="0">
              <a:cs typeface="Lucida Sans Unicode" panose="020B0602030504020204" pitchFamily="34" charset="0"/>
            </a:endParaRPr>
          </a:p>
          <a:p>
            <a:pPr marL="171450" lvl="0" indent="-171450">
              <a:spcBef>
                <a:spcPts val="600"/>
              </a:spcBef>
              <a:spcAft>
                <a:spcPts val="600"/>
              </a:spcAft>
              <a:buFont typeface="Arial" panose="020B0604020202020204" pitchFamily="34" charset="0"/>
              <a:buChar char="•"/>
            </a:pPr>
            <a:endParaRPr lang="en-US" dirty="0"/>
          </a:p>
          <a:p>
            <a:pPr marL="171450" indent="-171450" eaLnBrk="1" hangingPunct="1">
              <a:spcBef>
                <a:spcPts val="446"/>
              </a:spcBef>
              <a:buFont typeface="Arial" panose="020B0604020202020204" pitchFamily="34" charset="0"/>
              <a:buChar char="•"/>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endParaRPr lang="en-GB" altLang="en-US" dirty="0">
              <a:cs typeface="Lucida Sans Unicode" panose="020B0602030504020204" pitchFamily="34" charset="0"/>
            </a:endParaRPr>
          </a:p>
        </p:txBody>
      </p:sp>
      <p:sp>
        <p:nvSpPr>
          <p:cNvPr id="4" name="Slide Number Placeholder 3"/>
          <p:cNvSpPr>
            <a:spLocks noGrp="1"/>
          </p:cNvSpPr>
          <p:nvPr>
            <p:ph type="sldNum" sz="quarter" idx="5"/>
          </p:nvPr>
        </p:nvSpPr>
        <p:spPr/>
        <p:txBody>
          <a:bodyPr/>
          <a:lstStyle/>
          <a:p>
            <a:pPr>
              <a:defRPr/>
            </a:pPr>
            <a:fld id="{91CAE60C-72A0-D14D-8733-C13212F694AD}" type="slidenum">
              <a:rPr lang="en-US" smtClean="0"/>
              <a:pPr>
                <a:defRPr/>
              </a:pPr>
              <a:t>24</a:t>
            </a:fld>
            <a:endParaRPr lang="en-US" dirty="0"/>
          </a:p>
        </p:txBody>
      </p:sp>
    </p:spTree>
    <p:extLst>
      <p:ext uri="{BB962C8B-B14F-4D97-AF65-F5344CB8AC3E}">
        <p14:creationId xmlns:p14="http://schemas.microsoft.com/office/powerpoint/2010/main" val="28494337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25</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92500" lnSpcReduction="10000"/>
          </a:bodyPr>
          <a:lstStyle/>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altLang="en-US" sz="2800" b="1" dirty="0">
                <a:ea typeface="Lucida Sans Unicode" charset="0"/>
                <a:cs typeface="Lucida Sans Unicode" charset="0"/>
              </a:rPr>
              <a:t>Sabotage or Vandalism  </a:t>
            </a:r>
          </a:p>
          <a:p>
            <a:pPr marL="342900" indent="-342900">
              <a:spcBef>
                <a:spcPct val="20000"/>
              </a:spcBef>
              <a:buFontTx/>
              <a:buChar char="•"/>
              <a:defRPr/>
            </a:pPr>
            <a:r>
              <a:rPr lang="en-GB" altLang="en-US" sz="2600" kern="0" dirty="0">
                <a:solidFill>
                  <a:srgbClr val="222222"/>
                </a:solidFill>
                <a:latin typeface="Arial"/>
              </a:rPr>
              <a:t>Threats can range from petty vandalism to organized sabotage</a:t>
            </a:r>
          </a:p>
          <a:p>
            <a:pPr marL="342900" indent="-342900">
              <a:spcBef>
                <a:spcPct val="20000"/>
              </a:spcBef>
              <a:buFontTx/>
              <a:buChar char="•"/>
              <a:defRPr/>
            </a:pPr>
            <a:r>
              <a:rPr lang="en-GB" altLang="en-US" sz="2600" kern="0" dirty="0">
                <a:solidFill>
                  <a:srgbClr val="222222"/>
                </a:solidFill>
                <a:latin typeface="Arial"/>
              </a:rPr>
              <a:t>Web site defacing can erode consumer confidence, diminishing organization’s sales, net worth, and reputation</a:t>
            </a:r>
          </a:p>
          <a:p>
            <a:pPr marL="342900" indent="-342900">
              <a:spcBef>
                <a:spcPct val="20000"/>
              </a:spcBef>
              <a:buFontTx/>
              <a:buChar char="•"/>
              <a:defRPr/>
            </a:pPr>
            <a:r>
              <a:rPr lang="en-GB" altLang="en-US" sz="2600" kern="0" dirty="0">
                <a:solidFill>
                  <a:srgbClr val="222222"/>
                </a:solidFill>
                <a:latin typeface="Arial"/>
              </a:rPr>
              <a:t>Threat of hacktivist or cyberactivist operations rising</a:t>
            </a:r>
          </a:p>
          <a:p>
            <a:pPr marL="342900" indent="-342900">
              <a:spcBef>
                <a:spcPct val="20000"/>
              </a:spcBef>
              <a:buFontTx/>
              <a:buChar char="•"/>
              <a:defRPr/>
            </a:pPr>
            <a:r>
              <a:rPr lang="en-GB" altLang="en-US" sz="2600" kern="0" dirty="0" err="1">
                <a:solidFill>
                  <a:srgbClr val="222222"/>
                </a:solidFill>
                <a:latin typeface="Arial"/>
              </a:rPr>
              <a:t>Cyberterrorism</a:t>
            </a:r>
            <a:r>
              <a:rPr lang="en-GB" altLang="en-US" sz="2600" kern="0" dirty="0">
                <a:solidFill>
                  <a:srgbClr val="222222"/>
                </a:solidFill>
                <a:latin typeface="Arial"/>
              </a:rPr>
              <a:t>/</a:t>
            </a:r>
            <a:r>
              <a:rPr lang="en-GB" altLang="en-US" sz="2600" kern="0" dirty="0" err="1">
                <a:solidFill>
                  <a:srgbClr val="222222"/>
                </a:solidFill>
                <a:latin typeface="Arial"/>
              </a:rPr>
              <a:t>Cyberwarfare</a:t>
            </a:r>
            <a:r>
              <a:rPr lang="en-GB" altLang="en-US" sz="2600" kern="0" dirty="0">
                <a:solidFill>
                  <a:srgbClr val="222222"/>
                </a:solidFill>
                <a:latin typeface="Arial"/>
              </a:rPr>
              <a:t>: much more sinister form of hacking</a:t>
            </a:r>
          </a:p>
        </p:txBody>
      </p:sp>
    </p:spTree>
    <p:extLst>
      <p:ext uri="{BB962C8B-B14F-4D97-AF65-F5344CB8AC3E}">
        <p14:creationId xmlns:p14="http://schemas.microsoft.com/office/powerpoint/2010/main" val="39604115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7288" y="630238"/>
            <a:ext cx="2835275" cy="2125662"/>
          </a:xfrm>
        </p:spPr>
      </p:sp>
      <p:sp>
        <p:nvSpPr>
          <p:cNvPr id="3" name="Notes Placeholder 2"/>
          <p:cNvSpPr>
            <a:spLocks noGrp="1"/>
          </p:cNvSpPr>
          <p:nvPr>
            <p:ph type="body" idx="1"/>
          </p:nvPr>
        </p:nvSpPr>
        <p:spPr/>
        <p:txBody>
          <a:bodyPr/>
          <a:lstStyle/>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defRPr/>
            </a:pPr>
            <a:endParaRPr lang="en-GB" altLang="en-US" sz="1200" kern="0" dirty="0">
              <a:solidFill>
                <a:srgbClr val="222222"/>
              </a:solidFill>
              <a:latin typeface="Arial"/>
            </a:endParaRPr>
          </a:p>
        </p:txBody>
      </p:sp>
      <p:sp>
        <p:nvSpPr>
          <p:cNvPr id="4" name="Slide Number Placeholder 3"/>
          <p:cNvSpPr>
            <a:spLocks noGrp="1"/>
          </p:cNvSpPr>
          <p:nvPr>
            <p:ph type="sldNum" sz="quarter" idx="5"/>
          </p:nvPr>
        </p:nvSpPr>
        <p:spPr/>
        <p:txBody>
          <a:bodyPr/>
          <a:lstStyle/>
          <a:p>
            <a:pPr>
              <a:defRPr/>
            </a:pPr>
            <a:fld id="{91CAE60C-72A0-D14D-8733-C13212F694AD}" type="slidenum">
              <a:rPr lang="en-US" smtClean="0"/>
              <a:pPr>
                <a:defRPr/>
              </a:pPr>
              <a:t>26</a:t>
            </a:fld>
            <a:endParaRPr lang="en-US" dirty="0"/>
          </a:p>
        </p:txBody>
      </p:sp>
    </p:spTree>
    <p:extLst>
      <p:ext uri="{BB962C8B-B14F-4D97-AF65-F5344CB8AC3E}">
        <p14:creationId xmlns:p14="http://schemas.microsoft.com/office/powerpoint/2010/main" val="3605321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7288" y="630238"/>
            <a:ext cx="2835275" cy="2125662"/>
          </a:xfrm>
        </p:spPr>
      </p:sp>
      <p:sp>
        <p:nvSpPr>
          <p:cNvPr id="3" name="Notes Placeholder 2"/>
          <p:cNvSpPr>
            <a:spLocks noGrp="1"/>
          </p:cNvSpPr>
          <p:nvPr>
            <p:ph type="body" idx="1"/>
          </p:nvPr>
        </p:nvSpPr>
        <p:spPr/>
        <p:txBody>
          <a:bodyPr/>
          <a:lstStyle/>
          <a:p>
            <a:pPr marL="0" indent="0">
              <a:buNone/>
            </a:pPr>
            <a:r>
              <a:rPr lang="en-US" dirty="0"/>
              <a:t>Communications interception attacks include all of the following EXCEPT _____.</a:t>
            </a:r>
          </a:p>
          <a:p>
            <a:pPr marL="0" indent="0">
              <a:buNone/>
            </a:pPr>
            <a:endParaRPr lang="en-US" dirty="0"/>
          </a:p>
          <a:p>
            <a:pPr marL="0" indent="0">
              <a:buNone/>
            </a:pPr>
            <a:r>
              <a:rPr lang="en-US" b="1" dirty="0"/>
              <a:t>Answer: c. ransomware</a:t>
            </a:r>
          </a:p>
          <a:p>
            <a:pPr marL="0" indent="0">
              <a:buNone/>
            </a:pPr>
            <a:endParaRPr lang="en-US" dirty="0"/>
          </a:p>
          <a:p>
            <a:pPr marL="0" indent="0">
              <a:buNone/>
            </a:pPr>
            <a:r>
              <a:rPr lang="en-US" dirty="0"/>
              <a:t>Each of the others involves using the communication network or procedures as a means of attack. Ransomware uses encryption of the victim’s data as a means to extort payment.</a:t>
            </a:r>
          </a:p>
          <a:p>
            <a:pPr eaLnBrk="1" hangingPunct="1">
              <a:spcBef>
                <a:spcPts val="446"/>
              </a:spcBef>
              <a:tabLst>
                <a:tab pos="0" algn="l"/>
                <a:tab pos="905896" algn="l"/>
                <a:tab pos="1811792" algn="l"/>
                <a:tab pos="2717688" algn="l"/>
                <a:tab pos="3623584" algn="l"/>
                <a:tab pos="4529480" algn="l"/>
                <a:tab pos="5435376" algn="l"/>
                <a:tab pos="6341273" algn="l"/>
                <a:tab pos="7247169" algn="l"/>
                <a:tab pos="8153065" algn="l"/>
                <a:tab pos="9058961" algn="l"/>
                <a:tab pos="9964857" algn="l"/>
              </a:tabLst>
            </a:pPr>
            <a:endParaRPr lang="en-GB" altLang="en-US" dirty="0">
              <a:cs typeface="Lucida Sans Unicode" panose="020B0602030504020204" pitchFamily="34" charset="0"/>
            </a:endParaRPr>
          </a:p>
        </p:txBody>
      </p:sp>
      <p:sp>
        <p:nvSpPr>
          <p:cNvPr id="4" name="Slide Number Placeholder 3"/>
          <p:cNvSpPr>
            <a:spLocks noGrp="1"/>
          </p:cNvSpPr>
          <p:nvPr>
            <p:ph type="sldNum" sz="quarter" idx="5"/>
          </p:nvPr>
        </p:nvSpPr>
        <p:spPr/>
        <p:txBody>
          <a:bodyPr/>
          <a:lstStyle/>
          <a:p>
            <a:pPr>
              <a:defRPr/>
            </a:pPr>
            <a:fld id="{91CAE60C-72A0-D14D-8733-C13212F694AD}" type="slidenum">
              <a:rPr lang="en-US" smtClean="0"/>
              <a:pPr>
                <a:defRPr/>
              </a:pPr>
              <a:t>28</a:t>
            </a:fld>
            <a:endParaRPr lang="en-US" dirty="0"/>
          </a:p>
        </p:txBody>
      </p:sp>
    </p:spTree>
    <p:extLst>
      <p:ext uri="{BB962C8B-B14F-4D97-AF65-F5344CB8AC3E}">
        <p14:creationId xmlns:p14="http://schemas.microsoft.com/office/powerpoint/2010/main" val="25054093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29</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55000" lnSpcReduction="20000"/>
          </a:bodyPr>
          <a:lstStyle/>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altLang="en-US" sz="2800" b="1" dirty="0">
                <a:ea typeface="Lucida Sans Unicode" charset="0"/>
                <a:cs typeface="Lucida Sans Unicode" charset="0"/>
              </a:rPr>
              <a:t>Technical Hardware Failures or Errors</a:t>
            </a:r>
          </a:p>
          <a:p>
            <a:pPr marL="342900" indent="-342900" eaLnBrk="1" hangingPunct="1">
              <a:spcBef>
                <a:spcPct val="20000"/>
              </a:spcBef>
              <a:buFontTx/>
              <a:buChar char="•"/>
              <a:defRPr/>
            </a:pPr>
            <a:r>
              <a:rPr lang="en-GB" altLang="en-US" sz="2600" kern="0" dirty="0">
                <a:solidFill>
                  <a:srgbClr val="222222"/>
                </a:solidFill>
                <a:latin typeface="Arial"/>
              </a:rPr>
              <a:t>Occur when manufacturer distributes equipment containing known or unknown flaw</a:t>
            </a:r>
          </a:p>
          <a:p>
            <a:pPr marL="342900" indent="-342900" eaLnBrk="1" hangingPunct="1">
              <a:spcBef>
                <a:spcPct val="20000"/>
              </a:spcBef>
              <a:buFontTx/>
              <a:buChar char="•"/>
              <a:defRPr/>
            </a:pPr>
            <a:r>
              <a:rPr lang="en-GB" altLang="en-US" sz="2600" kern="0" dirty="0">
                <a:solidFill>
                  <a:srgbClr val="222222"/>
                </a:solidFill>
                <a:latin typeface="Arial"/>
              </a:rPr>
              <a:t>Can cause system to perform outside of expected parameters, resulting in unreliable service or lack of </a:t>
            </a:r>
            <a:r>
              <a:rPr lang="en-GB" altLang="en-US" sz="2600" kern="0" dirty="0" err="1">
                <a:solidFill>
                  <a:srgbClr val="222222"/>
                </a:solidFill>
                <a:latin typeface="Arial"/>
              </a:rPr>
              <a:t>availabilitiy</a:t>
            </a:r>
            <a:endParaRPr lang="en-GB" altLang="en-US" sz="2600" kern="0" dirty="0">
              <a:solidFill>
                <a:srgbClr val="222222"/>
              </a:solidFill>
              <a:latin typeface="Arial"/>
            </a:endParaRPr>
          </a:p>
          <a:p>
            <a:pPr marL="342900" indent="-342900" eaLnBrk="1" hangingPunct="1">
              <a:spcBef>
                <a:spcPct val="20000"/>
              </a:spcBef>
              <a:buFontTx/>
              <a:buChar char="•"/>
              <a:defRPr/>
            </a:pPr>
            <a:r>
              <a:rPr lang="en-GB" altLang="en-US" sz="2600" kern="0" dirty="0">
                <a:solidFill>
                  <a:srgbClr val="222222"/>
                </a:solidFill>
                <a:latin typeface="Arial"/>
              </a:rPr>
              <a:t>Some errors are terminal; some are intermittent</a:t>
            </a:r>
          </a:p>
          <a:p>
            <a:pPr marL="342900" indent="-342900" eaLnBrk="1" hangingPunct="1">
              <a:spcBef>
                <a:spcPct val="20000"/>
              </a:spcBef>
              <a:buFontTx/>
              <a:buChar char="•"/>
              <a:defRPr/>
            </a:pPr>
            <a:r>
              <a:rPr lang="en-GB" altLang="en-US" sz="2600" kern="0" dirty="0">
                <a:solidFill>
                  <a:srgbClr val="222222"/>
                </a:solidFill>
                <a:latin typeface="Arial"/>
              </a:rPr>
              <a:t>Intel Pentium CPU failure</a:t>
            </a:r>
          </a:p>
          <a:p>
            <a:pPr marL="342900" indent="-342900" eaLnBrk="1" hangingPunct="1">
              <a:spcBef>
                <a:spcPct val="20000"/>
              </a:spcBef>
              <a:buFontTx/>
              <a:buChar char="•"/>
              <a:defRPr/>
            </a:pPr>
            <a:r>
              <a:rPr lang="en-GB" altLang="en-US" sz="2600" kern="0" dirty="0">
                <a:solidFill>
                  <a:srgbClr val="222222"/>
                </a:solidFill>
                <a:latin typeface="Arial"/>
              </a:rPr>
              <a:t>Mean time between failure measures amount of time between hardware failures </a:t>
            </a:r>
          </a:p>
          <a:p>
            <a:pPr marL="342900" indent="-342900" eaLnBrk="1" hangingPunct="1">
              <a:spcBef>
                <a:spcPct val="20000"/>
              </a:spcBef>
              <a:buFontTx/>
              <a:buChar char="•"/>
              <a:defRPr/>
            </a:pPr>
            <a:endParaRPr lang="en-GB" altLang="en-US" sz="2600" kern="0" dirty="0">
              <a:solidFill>
                <a:srgbClr val="222222"/>
              </a:solidFill>
              <a:latin typeface="Arial"/>
            </a:endParaRPr>
          </a:p>
          <a:p>
            <a:pPr algn="just">
              <a:spcBef>
                <a:spcPts val="600"/>
              </a:spcBef>
            </a:pPr>
            <a:r>
              <a:rPr lang="en-GB" altLang="en-US" sz="2800" dirty="0"/>
              <a:t>Large quantities of computer code are written, debugged, published, and sold before all bugs are detected and resolved.</a:t>
            </a:r>
          </a:p>
          <a:p>
            <a:pPr algn="just">
              <a:spcBef>
                <a:spcPts val="600"/>
              </a:spcBef>
            </a:pPr>
            <a:r>
              <a:rPr lang="en-GB" altLang="en-US" sz="2800" dirty="0"/>
              <a:t>Combinations of certain software and hardware can reveal new software bugs.</a:t>
            </a:r>
          </a:p>
          <a:p>
            <a:pPr algn="just">
              <a:spcBef>
                <a:spcPts val="600"/>
              </a:spcBef>
            </a:pPr>
            <a:r>
              <a:rPr lang="en-GB" altLang="en-US" sz="2800" dirty="0"/>
              <a:t>Entire Web sites are dedicated to documenting bugs.</a:t>
            </a:r>
          </a:p>
          <a:p>
            <a:pPr algn="just">
              <a:spcBef>
                <a:spcPts val="600"/>
              </a:spcBef>
            </a:pPr>
            <a:r>
              <a:rPr lang="en-GB" altLang="en-US" sz="2800" dirty="0"/>
              <a:t>Open Web Application Security Project (OWASP) is dedicated to helping organizations create/operate </a:t>
            </a:r>
            <a:r>
              <a:rPr lang="en-US" altLang="en-US" sz="2800" dirty="0"/>
              <a:t>trustworthy software and publishes a list of top security risks.</a:t>
            </a:r>
          </a:p>
          <a:p>
            <a:pPr marL="342900" indent="-342900" eaLnBrk="1" hangingPunct="1">
              <a:spcBef>
                <a:spcPct val="20000"/>
              </a:spcBef>
              <a:buFontTx/>
              <a:buChar char="•"/>
              <a:defRPr/>
            </a:pPr>
            <a:endParaRPr lang="en-GB" altLang="en-US" sz="2600" kern="0" dirty="0">
              <a:solidFill>
                <a:srgbClr val="222222"/>
              </a:solidFill>
              <a:latin typeface="Arial"/>
            </a:endParaRPr>
          </a:p>
        </p:txBody>
      </p:sp>
    </p:spTree>
    <p:extLst>
      <p:ext uri="{BB962C8B-B14F-4D97-AF65-F5344CB8AC3E}">
        <p14:creationId xmlns:p14="http://schemas.microsoft.com/office/powerpoint/2010/main" val="39604115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7288" y="630238"/>
            <a:ext cx="2835275" cy="2125662"/>
          </a:xfrm>
        </p:spPr>
      </p:sp>
      <p:sp>
        <p:nvSpPr>
          <p:cNvPr id="3" name="Notes Placeholder 2"/>
          <p:cNvSpPr>
            <a:spLocks noGrp="1"/>
          </p:cNvSpPr>
          <p:nvPr>
            <p:ph type="body" idx="1"/>
          </p:nvPr>
        </p:nvSpPr>
        <p:spPr/>
        <p:txBody>
          <a:bodyPr>
            <a:normAutofit fontScale="25000" lnSpcReduction="20000"/>
          </a:bodyPr>
          <a:lstStyle/>
          <a:p>
            <a:pPr>
              <a:spcBef>
                <a:spcPts val="600"/>
              </a:spcBef>
              <a:spcAft>
                <a:spcPts val="600"/>
              </a:spcAft>
            </a:pPr>
            <a:r>
              <a:rPr lang="en-US" dirty="0"/>
              <a:t>Common failures in software development:</a:t>
            </a:r>
          </a:p>
          <a:p>
            <a:pPr lvl="1">
              <a:spcBef>
                <a:spcPts val="600"/>
              </a:spcBef>
              <a:spcAft>
                <a:spcPts val="600"/>
              </a:spcAft>
            </a:pPr>
            <a:r>
              <a:rPr lang="en-US" dirty="0"/>
              <a:t>Catching exceptions</a:t>
            </a:r>
          </a:p>
          <a:p>
            <a:pPr lvl="1">
              <a:spcBef>
                <a:spcPts val="600"/>
              </a:spcBef>
              <a:spcAft>
                <a:spcPts val="600"/>
              </a:spcAft>
            </a:pPr>
            <a:r>
              <a:rPr lang="en-US" dirty="0"/>
              <a:t>Command injection</a:t>
            </a:r>
          </a:p>
          <a:p>
            <a:pPr lvl="1">
              <a:spcBef>
                <a:spcPts val="600"/>
              </a:spcBef>
              <a:spcAft>
                <a:spcPts val="600"/>
              </a:spcAft>
            </a:pPr>
            <a:r>
              <a:rPr lang="en-US" dirty="0"/>
              <a:t>Failure to handle errors</a:t>
            </a:r>
          </a:p>
          <a:p>
            <a:pPr lvl="1">
              <a:spcBef>
                <a:spcPts val="600"/>
              </a:spcBef>
              <a:spcAft>
                <a:spcPts val="600"/>
              </a:spcAft>
            </a:pPr>
            <a:r>
              <a:rPr lang="en-US" dirty="0"/>
              <a:t>Information leakage</a:t>
            </a:r>
          </a:p>
          <a:p>
            <a:pPr lvl="1">
              <a:spcBef>
                <a:spcPts val="600"/>
              </a:spcBef>
              <a:spcAft>
                <a:spcPts val="600"/>
              </a:spcAft>
            </a:pPr>
            <a:r>
              <a:rPr lang="en-US" dirty="0"/>
              <a:t>Race conditions</a:t>
            </a:r>
          </a:p>
          <a:p>
            <a:pPr lvl="1">
              <a:spcBef>
                <a:spcPts val="600"/>
              </a:spcBef>
              <a:spcAft>
                <a:spcPts val="600"/>
              </a:spcAft>
            </a:pPr>
            <a:r>
              <a:rPr lang="en-US" dirty="0"/>
              <a:t>Poor usability</a:t>
            </a:r>
          </a:p>
          <a:p>
            <a:pPr lvl="1">
              <a:spcBef>
                <a:spcPts val="600"/>
              </a:spcBef>
              <a:spcAft>
                <a:spcPts val="600"/>
              </a:spcAft>
            </a:pPr>
            <a:r>
              <a:rPr lang="en-US" dirty="0"/>
              <a:t>Not updating easily</a:t>
            </a:r>
          </a:p>
          <a:p>
            <a:pPr lvl="1">
              <a:spcBef>
                <a:spcPts val="600"/>
              </a:spcBef>
              <a:spcAft>
                <a:spcPts val="600"/>
              </a:spcAft>
            </a:pPr>
            <a:r>
              <a:rPr lang="en-US" dirty="0"/>
              <a:t>Executing code with too much privilege</a:t>
            </a:r>
          </a:p>
          <a:p>
            <a:pPr lvl="1">
              <a:spcBef>
                <a:spcPts val="600"/>
              </a:spcBef>
              <a:spcAft>
                <a:spcPts val="600"/>
              </a:spcAft>
            </a:pPr>
            <a:endParaRPr lang="en-US" altLang="en-US" kern="0" dirty="0">
              <a:solidFill>
                <a:srgbClr val="222222"/>
              </a:solidFill>
              <a:latin typeface="Arial"/>
            </a:endParaRPr>
          </a:p>
          <a:p>
            <a:pPr>
              <a:spcBef>
                <a:spcPts val="400"/>
              </a:spcBef>
              <a:spcAft>
                <a:spcPts val="600"/>
              </a:spcAft>
            </a:pPr>
            <a:r>
              <a:rPr lang="en-US" dirty="0"/>
              <a:t>Common failures in software development:</a:t>
            </a:r>
          </a:p>
          <a:p>
            <a:pPr lvl="1">
              <a:spcBef>
                <a:spcPts val="400"/>
              </a:spcBef>
              <a:spcAft>
                <a:spcPts val="600"/>
              </a:spcAft>
            </a:pPr>
            <a:r>
              <a:rPr lang="en-US" dirty="0"/>
              <a:t>Failure to protect stored data</a:t>
            </a:r>
          </a:p>
          <a:p>
            <a:pPr lvl="1">
              <a:spcBef>
                <a:spcPts val="400"/>
              </a:spcBef>
              <a:spcAft>
                <a:spcPts val="600"/>
              </a:spcAft>
            </a:pPr>
            <a:r>
              <a:rPr lang="en-US" dirty="0"/>
              <a:t>Sins of mobile code</a:t>
            </a:r>
          </a:p>
          <a:p>
            <a:pPr lvl="1">
              <a:spcBef>
                <a:spcPts val="400"/>
              </a:spcBef>
              <a:spcAft>
                <a:spcPts val="600"/>
              </a:spcAft>
            </a:pPr>
            <a:r>
              <a:rPr lang="en-US" dirty="0"/>
              <a:t>Use of weak password-based systems</a:t>
            </a:r>
          </a:p>
          <a:p>
            <a:pPr lvl="1">
              <a:spcBef>
                <a:spcPts val="400"/>
              </a:spcBef>
              <a:spcAft>
                <a:spcPts val="600"/>
              </a:spcAft>
            </a:pPr>
            <a:r>
              <a:rPr lang="en-US" dirty="0"/>
              <a:t>Weak random numbers</a:t>
            </a:r>
          </a:p>
          <a:p>
            <a:pPr lvl="1">
              <a:spcBef>
                <a:spcPts val="400"/>
              </a:spcBef>
              <a:spcAft>
                <a:spcPts val="600"/>
              </a:spcAft>
            </a:pPr>
            <a:r>
              <a:rPr lang="en-US" dirty="0"/>
              <a:t>Using cryptography incorrectly</a:t>
            </a:r>
          </a:p>
          <a:p>
            <a:pPr lvl="1">
              <a:spcBef>
                <a:spcPts val="400"/>
              </a:spcBef>
              <a:spcAft>
                <a:spcPts val="600"/>
              </a:spcAft>
            </a:pPr>
            <a:r>
              <a:rPr lang="en-US" dirty="0"/>
              <a:t>Failure to protect network traffic</a:t>
            </a:r>
          </a:p>
          <a:p>
            <a:pPr lvl="1">
              <a:spcBef>
                <a:spcPts val="400"/>
              </a:spcBef>
              <a:spcAft>
                <a:spcPts val="600"/>
              </a:spcAft>
            </a:pPr>
            <a:r>
              <a:rPr lang="en-US" dirty="0"/>
              <a:t>Improper use of PKI, especially SSL</a:t>
            </a:r>
          </a:p>
          <a:p>
            <a:pPr lvl="1">
              <a:spcBef>
                <a:spcPts val="400"/>
              </a:spcBef>
              <a:spcAft>
                <a:spcPts val="600"/>
              </a:spcAft>
            </a:pPr>
            <a:r>
              <a:rPr lang="en-US" dirty="0"/>
              <a:t>Trusting network name resolution</a:t>
            </a:r>
          </a:p>
          <a:p>
            <a:pPr lvl="1">
              <a:spcBef>
                <a:spcPts val="400"/>
              </a:spcBef>
              <a:spcAft>
                <a:spcPts val="600"/>
              </a:spcAft>
            </a:pPr>
            <a:r>
              <a:rPr lang="en-US" dirty="0"/>
              <a:t>Neglecting change control</a:t>
            </a:r>
            <a:endParaRPr lang="en-GB" altLang="en-US" kern="0" dirty="0">
              <a:solidFill>
                <a:srgbClr val="222222"/>
              </a:solidFill>
              <a:latin typeface="Arial"/>
            </a:endParaRPr>
          </a:p>
        </p:txBody>
      </p:sp>
      <p:sp>
        <p:nvSpPr>
          <p:cNvPr id="4" name="Slide Number Placeholder 3"/>
          <p:cNvSpPr>
            <a:spLocks noGrp="1"/>
          </p:cNvSpPr>
          <p:nvPr>
            <p:ph type="sldNum" sz="quarter" idx="5"/>
          </p:nvPr>
        </p:nvSpPr>
        <p:spPr/>
        <p:txBody>
          <a:bodyPr/>
          <a:lstStyle/>
          <a:p>
            <a:pPr>
              <a:defRPr/>
            </a:pPr>
            <a:fld id="{91CAE60C-72A0-D14D-8733-C13212F694AD}" type="slidenum">
              <a:rPr lang="en-US" smtClean="0"/>
              <a:pPr>
                <a:defRPr/>
              </a:pPr>
              <a:t>30</a:t>
            </a:fld>
            <a:endParaRPr lang="en-US" dirty="0"/>
          </a:p>
        </p:txBody>
      </p:sp>
    </p:spTree>
    <p:extLst>
      <p:ext uri="{BB962C8B-B14F-4D97-AF65-F5344CB8AC3E}">
        <p14:creationId xmlns:p14="http://schemas.microsoft.com/office/powerpoint/2010/main" val="1916668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31</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85000" lnSpcReduction="20000"/>
          </a:bodyPr>
          <a:lstStyle/>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b="1" dirty="0">
                <a:cs typeface="Lucida Sans Unicode" panose="020B0602030504020204" pitchFamily="34" charset="0"/>
              </a:rPr>
              <a:t>Technological Obsolescence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When the infrastructure becomes antiquated or </a:t>
            </a:r>
            <a:r>
              <a:rPr lang="en-GB" altLang="en-US" sz="2800" dirty="0" err="1">
                <a:cs typeface="Lucida Sans Unicode" panose="020B0602030504020204" pitchFamily="34" charset="0"/>
              </a:rPr>
              <a:t>outdated</a:t>
            </a:r>
            <a:r>
              <a:rPr lang="en-GB" altLang="en-US" sz="2800" dirty="0">
                <a:cs typeface="Lucida Sans Unicode" panose="020B0602030504020204" pitchFamily="34" charset="0"/>
              </a:rPr>
              <a:t>, it leads to unreliable and untrustworthy systems.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Management must recognize that when technology becomes </a:t>
            </a:r>
            <a:r>
              <a:rPr lang="en-GB" altLang="en-US" sz="2800" dirty="0" err="1">
                <a:cs typeface="Lucida Sans Unicode" panose="020B0602030504020204" pitchFamily="34" charset="0"/>
              </a:rPr>
              <a:t>outdated</a:t>
            </a:r>
            <a:r>
              <a:rPr lang="en-GB" altLang="en-US" sz="2800" dirty="0">
                <a:cs typeface="Lucida Sans Unicode" panose="020B0602030504020204" pitchFamily="34" charset="0"/>
              </a:rPr>
              <a:t>, there is a risk of loss of data integrity to threats and attacks.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Ideally, proper planning by management should prevent the risks from technology obsolesce, but when obsolescence is identified, management must take immediate action.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sz="2800" dirty="0">
              <a:cs typeface="Lucida Sans Unicode" panose="020B0602030504020204" pitchFamily="34" charset="0"/>
            </a:endParaRP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sz="2800"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32</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70000" lnSpcReduction="20000"/>
          </a:bodyPr>
          <a:lstStyle/>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b="1" dirty="0">
                <a:cs typeface="Lucida Sans Unicode" panose="020B0602030504020204" pitchFamily="34" charset="0"/>
              </a:rPr>
              <a:t>Deliberate Acts of Theft</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Theft is the illegal taking of another’s property. Within an organization, that property can be physical, electronic, or intellectual.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The value of information suffers when it is copied and taken away without the owner’s knowledge.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Physical theft can be controlled quite easily. A wide variety of measures can be used from simple locked doors to trained security personnel and the installation of alarm systems.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cs typeface="Lucida Sans Unicode" panose="020B0602030504020204" pitchFamily="34" charset="0"/>
              </a:rPr>
              <a:t>Electronic theft, however, is a more complex problem to manage and control.  Organizations may not even know it has occurred.   </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sz="2800"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34</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a:bodyPr>
          <a:lstStyle/>
          <a:p>
            <a:pPr>
              <a:spcBef>
                <a:spcPct val="20000"/>
              </a:spcBef>
              <a:defRPr/>
            </a:pPr>
            <a:endParaRPr lang="en-GB" altLang="en-US" sz="2400" kern="0" dirty="0">
              <a:solidFill>
                <a:srgbClr val="222222"/>
              </a:solidFill>
              <a:latin typeface="Arial"/>
            </a:endParaRPr>
          </a:p>
        </p:txBody>
      </p:sp>
    </p:spTree>
    <p:extLst>
      <p:ext uri="{BB962C8B-B14F-4D97-AF65-F5344CB8AC3E}">
        <p14:creationId xmlns:p14="http://schemas.microsoft.com/office/powerpoint/2010/main" val="396041151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35</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a:bodyPr>
          <a:lstStyle/>
          <a:p>
            <a:pPr>
              <a:spcBef>
                <a:spcPct val="20000"/>
              </a:spcBef>
              <a:defRPr/>
            </a:pPr>
            <a:endParaRPr lang="en-GB" altLang="en-US" sz="2400" kern="0" dirty="0">
              <a:solidFill>
                <a:srgbClr val="222222"/>
              </a:solidFill>
              <a:latin typeface="Arial"/>
            </a:endParaRPr>
          </a:p>
        </p:txBody>
      </p:sp>
    </p:spTree>
    <p:extLst>
      <p:ext uri="{BB962C8B-B14F-4D97-AF65-F5344CB8AC3E}">
        <p14:creationId xmlns:p14="http://schemas.microsoft.com/office/powerpoint/2010/main" val="39604115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
        <p:cNvGrpSpPr/>
        <p:nvPr/>
      </p:nvGrpSpPr>
      <p:grpSpPr>
        <a:xfrm>
          <a:off x="0" y="0"/>
          <a:ext cx="0" cy="0"/>
          <a:chOff x="0" y="0"/>
          <a:chExt cx="0" cy="0"/>
        </a:xfrm>
      </p:grpSpPr>
      <p:sp>
        <p:nvSpPr>
          <p:cNvPr id="11" name="Title 10"/>
          <p:cNvSpPr>
            <a:spLocks noGrp="1"/>
          </p:cNvSpPr>
          <p:nvPr>
            <p:ph type="title"/>
          </p:nvPr>
        </p:nvSpPr>
        <p:spPr>
          <a:xfrm>
            <a:off x="457200" y="228600"/>
            <a:ext cx="8229600" cy="622828"/>
          </a:xfrm>
        </p:spPr>
        <p:txBody>
          <a:bodyPr anchor="t">
            <a:noAutofit/>
          </a:bodyPr>
          <a:lstStyle>
            <a:lvl1pPr>
              <a:defRPr sz="3600">
                <a:latin typeface="Arial" pitchFamily="34" charset="0"/>
                <a:ea typeface="Verdana" pitchFamily="34" charset="0"/>
                <a:cs typeface="Arial" pitchFamily="34" charset="0"/>
              </a:defRPr>
            </a:lvl1pPr>
          </a:lstStyle>
          <a:p>
            <a:r>
              <a:rPr lang="en-US"/>
              <a:t>Click to edit Master title style</a:t>
            </a:r>
            <a:endParaRPr lang="en-US" dirty="0"/>
          </a:p>
        </p:txBody>
      </p:sp>
      <p:sp>
        <p:nvSpPr>
          <p:cNvPr id="7" name="Conten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400">
                <a:solidFill>
                  <a:schemeClr val="bg1"/>
                </a:solidFill>
                <a:latin typeface="Arial" pitchFamily="34" charset="0"/>
                <a:ea typeface="Verdana" pitchFamily="34" charset="0"/>
                <a:cs typeface="Arial" pitchFamily="34" charset="0"/>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Add edition here</a:t>
            </a:r>
          </a:p>
        </p:txBody>
      </p:sp>
      <p:sp>
        <p:nvSpPr>
          <p:cNvPr id="9" name="Text Placeholder 8"/>
          <p:cNvSpPr>
            <a:spLocks noGrp="1"/>
          </p:cNvSpPr>
          <p:nvPr>
            <p:ph type="body" sz="quarter" idx="14" hasCustomPrompt="1"/>
          </p:nvPr>
        </p:nvSpPr>
        <p:spPr>
          <a:xfrm>
            <a:off x="5029200" y="1600201"/>
            <a:ext cx="3657600" cy="1600199"/>
          </a:xfrm>
        </p:spPr>
        <p:txBody>
          <a:bodyPr anchor="b">
            <a:noAutofit/>
          </a:bodyPr>
          <a:lstStyle>
            <a:lvl1pPr marL="0" indent="0">
              <a:spcBef>
                <a:spcPts val="0"/>
              </a:spcBef>
              <a:buNone/>
              <a:defRPr sz="4400" baseline="0">
                <a:latin typeface="Arial" pitchFamily="34" charset="0"/>
                <a:ea typeface="Verdana" pitchFamily="34" charset="0"/>
                <a:cs typeface="Arial" pitchFamily="34" charset="0"/>
              </a:defRPr>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sz="2800">
                <a:latin typeface="Arial" pitchFamily="34" charset="0"/>
                <a:ea typeface="Verdana" pitchFamily="34" charset="0"/>
                <a:cs typeface="Arial" pitchFamily="34" charset="0"/>
              </a:defRPr>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Tree>
    <p:extLst>
      <p:ext uri="{BB962C8B-B14F-4D97-AF65-F5344CB8AC3E}">
        <p14:creationId xmlns:p14="http://schemas.microsoft.com/office/powerpoint/2010/main" val="3054774203"/>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 y="27709"/>
            <a:ext cx="9052560" cy="1039091"/>
          </a:xfrm>
        </p:spPr>
        <p:txBody>
          <a:bodyPr>
            <a:normAutofit/>
          </a:bodyPr>
          <a:lstStyle>
            <a:lvl1pPr algn="ctr">
              <a:defRPr sz="3600">
                <a:latin typeface="Arial" pitchFamily="34" charset="0"/>
                <a:ea typeface="Verdana" pitchFamily="34" charset="0"/>
                <a:cs typeface="Arial" pitchFamily="34" charset="0"/>
              </a:defRPr>
            </a:lvl1pPr>
          </a:lstStyle>
          <a:p>
            <a:r>
              <a:rPr lang="en-US"/>
              <a:t>Click to edit Master title style</a:t>
            </a:r>
            <a:endParaRPr lang="en-US" dirty="0"/>
          </a:p>
        </p:txBody>
      </p:sp>
      <p:sp>
        <p:nvSpPr>
          <p:cNvPr id="3" name="Content Placeholder 2"/>
          <p:cNvSpPr>
            <a:spLocks noGrp="1"/>
          </p:cNvSpPr>
          <p:nvPr>
            <p:ph idx="1"/>
          </p:nvPr>
        </p:nvSpPr>
        <p:spPr/>
        <p:txBody>
          <a:bodyPr/>
          <a:lstStyle>
            <a:lvl1pPr>
              <a:buClr>
                <a:srgbClr val="364162"/>
              </a:buClr>
              <a:buSzPct val="100000"/>
              <a:defRPr/>
            </a:lvl1pPr>
            <a:lvl2pPr>
              <a:buClr>
                <a:srgbClr val="364162"/>
              </a:buClr>
              <a:defRPr/>
            </a:lvl2pPr>
            <a:lvl3pPr marL="1143000" indent="-228600">
              <a:buClr>
                <a:srgbClr val="364162"/>
              </a:buClr>
              <a:buFont typeface="Wingdings" pitchFamily="2" charset="2"/>
              <a:buChar char="§"/>
              <a:defRPr/>
            </a:lvl3pPr>
            <a:lvl4pPr marL="1600200" indent="-228600">
              <a:buClr>
                <a:srgbClr val="364162"/>
              </a:buClr>
              <a:buFont typeface="Courier New" pitchFamily="49" charset="0"/>
              <a:buChar char="o"/>
              <a:defRPr/>
            </a:lvl4pPr>
            <a:lvl5pPr>
              <a:buClr>
                <a:srgbClr val="364162"/>
              </a:buClr>
              <a:defRPr/>
            </a:lvl5pPr>
            <a:lvl6pPr>
              <a:defRPr/>
            </a:lvl6pPr>
            <a:lvl7pPr>
              <a:defRPr/>
            </a:lvl7pPr>
            <a:lvl8pPr>
              <a:defRPr/>
            </a:lvl8pPr>
            <a:lvl9pP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166618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igure + Caption Layout">
    <p:spTree>
      <p:nvGrpSpPr>
        <p:cNvPr id="1" name=""/>
        <p:cNvGrpSpPr/>
        <p:nvPr/>
      </p:nvGrpSpPr>
      <p:grpSpPr>
        <a:xfrm>
          <a:off x="0" y="0"/>
          <a:ext cx="0" cy="0"/>
          <a:chOff x="0" y="0"/>
          <a:chExt cx="0" cy="0"/>
        </a:xfrm>
      </p:grpSpPr>
      <p:sp>
        <p:nvSpPr>
          <p:cNvPr id="10" name="Title 1"/>
          <p:cNvSpPr>
            <a:spLocks noGrp="1"/>
          </p:cNvSpPr>
          <p:nvPr>
            <p:ph type="title"/>
          </p:nvPr>
        </p:nvSpPr>
        <p:spPr>
          <a:xfrm>
            <a:off x="519169" y="357626"/>
            <a:ext cx="8032638" cy="1004011"/>
          </a:xfrm>
        </p:spPr>
        <p:txBody>
          <a:bodyPr>
            <a:normAutofit/>
          </a:bodyPr>
          <a:lstStyle>
            <a:lvl1pPr algn="ctr">
              <a:defRPr sz="3600" b="0">
                <a:solidFill>
                  <a:schemeClr val="tx1"/>
                </a:solidFill>
              </a:defRPr>
            </a:lvl1pPr>
          </a:lstStyle>
          <a:p>
            <a:r>
              <a:rPr lang="en-US" dirty="0"/>
              <a:t>Click to edit Master title style</a:t>
            </a:r>
          </a:p>
        </p:txBody>
      </p:sp>
      <p:sp>
        <p:nvSpPr>
          <p:cNvPr id="4" name="Content Placeholder 3"/>
          <p:cNvSpPr>
            <a:spLocks noGrp="1"/>
          </p:cNvSpPr>
          <p:nvPr>
            <p:ph sz="quarter" idx="10"/>
          </p:nvPr>
        </p:nvSpPr>
        <p:spPr>
          <a:xfrm>
            <a:off x="609600" y="4495800"/>
            <a:ext cx="8153400" cy="838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2"/>
          <p:cNvSpPr>
            <a:spLocks noGrp="1"/>
          </p:cNvSpPr>
          <p:nvPr>
            <p:ph sz="quarter" idx="11"/>
          </p:nvPr>
        </p:nvSpPr>
        <p:spPr>
          <a:xfrm>
            <a:off x="1066800" y="1752600"/>
            <a:ext cx="3089275" cy="1219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8"/>
          <p:cNvSpPr>
            <a:spLocks noGrp="1"/>
          </p:cNvSpPr>
          <p:nvPr>
            <p:ph sz="quarter" idx="12"/>
          </p:nvPr>
        </p:nvSpPr>
        <p:spPr>
          <a:xfrm>
            <a:off x="6553200" y="1600200"/>
            <a:ext cx="1447800" cy="1066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83887321"/>
      </p:ext>
    </p:extLst>
  </p:cSld>
  <p:clrMapOvr>
    <a:masterClrMapping/>
  </p:clrMapOvr>
  <p:transition spd="slow"/>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489567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41600" y="2228188"/>
            <a:ext cx="6172200" cy="377026"/>
          </a:xfrm>
        </p:spPr>
        <p:txBody>
          <a:bodyPr anchor="ctr"/>
          <a:lstStyle>
            <a:lvl1pPr algn="l">
              <a:defRPr sz="2800" b="0" cap="none" baseline="0">
                <a:solidFill>
                  <a:srgbClr val="055C91"/>
                </a:solidFill>
              </a:defRPr>
            </a:lvl1pPr>
          </a:lstStyle>
          <a:p>
            <a:r>
              <a:rPr lang="en-US" dirty="0"/>
              <a:t>Click to edit Master title style</a:t>
            </a:r>
          </a:p>
        </p:txBody>
      </p:sp>
      <p:sp>
        <p:nvSpPr>
          <p:cNvPr id="3" name="Text Placeholder 2"/>
          <p:cNvSpPr>
            <a:spLocks noGrp="1"/>
          </p:cNvSpPr>
          <p:nvPr>
            <p:ph type="body" idx="1"/>
          </p:nvPr>
        </p:nvSpPr>
        <p:spPr>
          <a:xfrm>
            <a:off x="2641600" y="2942670"/>
            <a:ext cx="6172200" cy="265457"/>
          </a:xfrm>
        </p:spPr>
        <p:txBody>
          <a:bodyPr anchor="t"/>
          <a:lstStyle>
            <a:lvl1pPr marL="0" indent="0">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pic>
        <p:nvPicPr>
          <p:cNvPr id="6" name="Picture 5" descr="Rules_Single_A.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pic>
        <p:nvPicPr>
          <p:cNvPr id="4" name="Picture 3" descr="Audio.png"/>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40707" y="361953"/>
            <a:ext cx="1840495" cy="1940983"/>
          </a:xfrm>
          <a:prstGeom prst="rect">
            <a:avLst/>
          </a:prstGeom>
        </p:spPr>
      </p:pic>
      <p:pic>
        <p:nvPicPr>
          <p:cNvPr id="11" name="Picture 10" descr="Swirl_3.png"/>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569126">
            <a:off x="1431691" y="1916271"/>
            <a:ext cx="908570" cy="670924"/>
          </a:xfrm>
          <a:prstGeom prst="rect">
            <a:avLst/>
          </a:prstGeom>
        </p:spPr>
      </p:pic>
      <p:pic>
        <p:nvPicPr>
          <p:cNvPr id="12" name="Picture 11" descr="Swirl_2.png"/>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3873741" flipH="1">
            <a:off x="218018" y="3551101"/>
            <a:ext cx="795867" cy="833254"/>
          </a:xfrm>
          <a:prstGeom prst="rect">
            <a:avLst/>
          </a:prstGeom>
        </p:spPr>
      </p:pic>
      <p:pic>
        <p:nvPicPr>
          <p:cNvPr id="14" name="Picture 13"/>
          <p:cNvPicPr>
            <a:picLocks noChangeAspect="1"/>
          </p:cNvPicPr>
          <p:nvPr userDrawn="1"/>
        </p:nvPicPr>
        <p:blipFill rotWithShape="1">
          <a:blip r:embed="rId6" cstate="print">
            <a:extLst>
              <a:ext uri="{28A0092B-C50C-407E-A947-70E740481C1C}">
                <a14:useLocalDpi xmlns:a14="http://schemas.microsoft.com/office/drawing/2010/main" val="0"/>
              </a:ext>
            </a:extLst>
          </a:blip>
          <a:srcRect l="4669" t="13753" r="6579" b="12460"/>
          <a:stretch/>
        </p:blipFill>
        <p:spPr>
          <a:xfrm>
            <a:off x="879649" y="2604920"/>
            <a:ext cx="1101550" cy="1221097"/>
          </a:xfrm>
          <a:prstGeom prst="rect">
            <a:avLst/>
          </a:prstGeom>
        </p:spPr>
      </p:pic>
      <p:pic>
        <p:nvPicPr>
          <p:cNvPr id="15" name="Picture 14"/>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40704" y="4534755"/>
            <a:ext cx="596838" cy="795784"/>
          </a:xfrm>
          <a:prstGeom prst="rect">
            <a:avLst/>
          </a:prstGeom>
        </p:spPr>
      </p:pic>
      <p:pic>
        <p:nvPicPr>
          <p:cNvPr id="16" name="Picture 15"/>
          <p:cNvPicPr>
            <a:picLocks noChangeAspect="1"/>
          </p:cNvPicPr>
          <p:nvPr userDrawn="1"/>
        </p:nvPicPr>
        <p:blipFill rotWithShape="1">
          <a:blip r:embed="rId8" cstate="print">
            <a:extLst>
              <a:ext uri="{28A0092B-C50C-407E-A947-70E740481C1C}">
                <a14:useLocalDpi xmlns:a14="http://schemas.microsoft.com/office/drawing/2010/main" val="0"/>
              </a:ext>
            </a:extLst>
          </a:blip>
          <a:srcRect l="24476" r="23794"/>
          <a:stretch/>
        </p:blipFill>
        <p:spPr>
          <a:xfrm>
            <a:off x="737542" y="4804753"/>
            <a:ext cx="252342" cy="650393"/>
          </a:xfrm>
          <a:prstGeom prst="rect">
            <a:avLst/>
          </a:prstGeom>
        </p:spPr>
      </p:pic>
      <p:sp>
        <p:nvSpPr>
          <p:cNvPr id="7" name="Footer Placeholder 6"/>
          <p:cNvSpPr>
            <a:spLocks noGrp="1"/>
          </p:cNvSpPr>
          <p:nvPr>
            <p:ph type="ftr" sz="quarter" idx="10"/>
          </p:nvPr>
        </p:nvSpPr>
        <p:spPr>
          <a:xfrm>
            <a:off x="1597682" y="6578465"/>
            <a:ext cx="6781693" cy="244535"/>
          </a:xfrm>
          <a:prstGeom prst="rect">
            <a:avLst/>
          </a:prstGeom>
        </p:spPr>
        <p:txBody>
          <a:bodyPr/>
          <a:lstStyle>
            <a:lvl1pPr>
              <a:defRPr sz="600"/>
            </a:lvl1pPr>
          </a:lstStyle>
          <a:p>
            <a:r>
              <a:rPr lang="en-US" dirty="0"/>
              <a:t>© 2018 Cengage. May not be copied, scanned, or duplicated, in whole or in part, except for use as permitted in a license distributed with a certain product or service or otherwise on a password-protected website for classroom use.</a:t>
            </a:r>
          </a:p>
        </p:txBody>
      </p:sp>
      <p:pic>
        <p:nvPicPr>
          <p:cNvPr id="17" name="Picture 16"/>
          <p:cNvPicPr>
            <a:picLocks noChangeAspect="1"/>
          </p:cNvPicPr>
          <p:nvPr userDrawn="1"/>
        </p:nvPicPr>
        <p:blipFill>
          <a:blip r:embed="rId9"/>
          <a:stretch>
            <a:fillRect/>
          </a:stretch>
        </p:blipFill>
        <p:spPr>
          <a:xfrm>
            <a:off x="118720" y="6363035"/>
            <a:ext cx="1400289" cy="430858"/>
          </a:xfrm>
          <a:prstGeom prst="rect">
            <a:avLst/>
          </a:prstGeom>
        </p:spPr>
      </p:pic>
    </p:spTree>
    <p:extLst>
      <p:ext uri="{BB962C8B-B14F-4D97-AF65-F5344CB8AC3E}">
        <p14:creationId xmlns:p14="http://schemas.microsoft.com/office/powerpoint/2010/main" val="2362545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Content">
    <p:spTree>
      <p:nvGrpSpPr>
        <p:cNvPr id="1" name=""/>
        <p:cNvGrpSpPr/>
        <p:nvPr/>
      </p:nvGrpSpPr>
      <p:grpSpPr>
        <a:xfrm>
          <a:off x="0" y="0"/>
          <a:ext cx="0" cy="0"/>
          <a:chOff x="0" y="0"/>
          <a:chExt cx="0" cy="0"/>
        </a:xfrm>
      </p:grpSpPr>
      <p:sp>
        <p:nvSpPr>
          <p:cNvPr id="2" name="Title"/>
          <p:cNvSpPr>
            <a:spLocks noGrp="1"/>
          </p:cNvSpPr>
          <p:nvPr>
            <p:ph type="title" hasCustomPrompt="1"/>
          </p:nvPr>
        </p:nvSpPr>
        <p:spPr/>
        <p:txBody>
          <a:bodyPr/>
          <a:lstStyle>
            <a:lvl1pPr>
              <a:defRPr/>
            </a:lvl1pPr>
          </a:lstStyle>
          <a:p>
            <a:r>
              <a:rPr lang="en-US" dirty="0"/>
              <a:t>Slide Title</a:t>
            </a:r>
          </a:p>
        </p:txBody>
      </p:sp>
      <p:sp>
        <p:nvSpPr>
          <p:cNvPr id="3" name="Content Placeholder"/>
          <p:cNvSpPr>
            <a:spLocks noGrp="1"/>
          </p:cNvSpPr>
          <p:nvPr>
            <p:ph idx="1" hasCustomPrompt="1"/>
          </p:nvPr>
        </p:nvSpPr>
        <p:spPr/>
        <p:txBody>
          <a:bodyPr/>
          <a:lstStyle>
            <a:lvl1pPr>
              <a:spcAft>
                <a:spcPts val="600"/>
              </a:spcAft>
              <a:defRPr sz="1800">
                <a:solidFill>
                  <a:srgbClr val="000000"/>
                </a:solidFill>
              </a:defRPr>
            </a:lvl1pPr>
            <a:lvl2pPr>
              <a:spcAft>
                <a:spcPts val="600"/>
              </a:spcAft>
              <a:defRPr sz="1800" b="0">
                <a:solidFill>
                  <a:srgbClr val="000000"/>
                </a:solidFill>
              </a:defRPr>
            </a:lvl2pPr>
            <a:lvl3pPr>
              <a:spcAft>
                <a:spcPts val="600"/>
              </a:spcAft>
              <a:defRPr sz="1800" b="0">
                <a:solidFill>
                  <a:srgbClr val="000000"/>
                </a:solidFill>
              </a:defRPr>
            </a:lvl3pPr>
            <a:lvl4pPr marL="1028700" marR="0" indent="0" algn="l" defTabSz="685800" rtl="0" eaLnBrk="1" fontAlgn="auto" latinLnBrk="0" hangingPunct="1">
              <a:lnSpc>
                <a:spcPct val="90000"/>
              </a:lnSpc>
              <a:spcBef>
                <a:spcPts val="375"/>
              </a:spcBef>
              <a:spcAft>
                <a:spcPts val="0"/>
              </a:spcAft>
              <a:buClrTx/>
              <a:buSzPct val="100000"/>
              <a:buFont typeface="Arial" panose="020B0604020202020204" pitchFamily="34" charset="0"/>
              <a:buNone/>
              <a:tabLst/>
              <a:defRPr>
                <a:solidFill>
                  <a:srgbClr val="000000"/>
                </a:solidFill>
              </a:defRPr>
            </a:lvl4pPr>
          </a:lstStyle>
          <a:p>
            <a:pPr lvl="0"/>
            <a:r>
              <a:rPr lang="en-US" dirty="0"/>
              <a:t>First Level</a:t>
            </a:r>
          </a:p>
          <a:p>
            <a:pPr lvl="1"/>
            <a:r>
              <a:rPr lang="en-US" dirty="0"/>
              <a:t>Second level</a:t>
            </a:r>
          </a:p>
          <a:p>
            <a:pPr lvl="2"/>
            <a:r>
              <a:rPr lang="en-US" dirty="0"/>
              <a:t>Third level</a:t>
            </a:r>
          </a:p>
          <a:p>
            <a:pPr marL="1285875" marR="0" lvl="3" indent="-257175" algn="l" defTabSz="685800" rtl="0" eaLnBrk="1" fontAlgn="auto" latinLnBrk="0" hangingPunct="1">
              <a:lnSpc>
                <a:spcPct val="90000"/>
              </a:lnSpc>
              <a:spcBef>
                <a:spcPts val="375"/>
              </a:spcBef>
              <a:spcAft>
                <a:spcPts val="0"/>
              </a:spcAft>
              <a:buClrTx/>
              <a:buSzPct val="100000"/>
              <a:buFont typeface="Arial" panose="020B0604020202020204" pitchFamily="34" charset="0"/>
              <a:buChar char="•"/>
              <a:tabLst/>
              <a:defRPr/>
            </a:pPr>
            <a:r>
              <a:rPr lang="en-US" dirty="0"/>
              <a:t>Fourth Level</a:t>
            </a:r>
          </a:p>
          <a:p>
            <a:pPr lvl="3"/>
            <a:endParaRPr lang="en-US" dirty="0"/>
          </a:p>
        </p:txBody>
      </p:sp>
    </p:spTree>
    <p:custDataLst>
      <p:tags r:id="rId1"/>
    </p:custDataLst>
    <p:extLst>
      <p:ext uri="{BB962C8B-B14F-4D97-AF65-F5344CB8AC3E}">
        <p14:creationId xmlns:p14="http://schemas.microsoft.com/office/powerpoint/2010/main" val="1325495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Content Placeholder 1"/>
          <p:cNvSpPr>
            <a:spLocks noGrp="1"/>
          </p:cNvSpPr>
          <p:nvPr>
            <p:ph type="title"/>
          </p:nvPr>
        </p:nvSpPr>
        <p:spPr>
          <a:xfrm>
            <a:off x="457200" y="27709"/>
            <a:ext cx="8229600" cy="1039091"/>
          </a:xfrm>
          <a:prstGeom prst="rect">
            <a:avLst/>
          </a:prstGeom>
        </p:spPr>
        <p:txBody>
          <a:bodyPr vert="horz" lIns="91440" tIns="45720" rIns="91440" bIns="45720" rtlCol="0" anchor="ctr">
            <a:normAutofit/>
          </a:bodyPr>
          <a:lstStyle/>
          <a:p>
            <a:r>
              <a:rPr lang="en-US"/>
              <a:t>Click to edit Master title style</a:t>
            </a:r>
          </a:p>
        </p:txBody>
      </p:sp>
      <p:sp>
        <p:nvSpPr>
          <p:cNvPr id="3" name="Content Placeholder 2"/>
          <p:cNvSpPr>
            <a:spLocks noGrp="1"/>
          </p:cNvSpPr>
          <p:nvPr>
            <p:ph type="body" idx="1"/>
          </p:nvPr>
        </p:nvSpPr>
        <p:spPr>
          <a:xfrm>
            <a:off x="228600" y="1295400"/>
            <a:ext cx="8763000" cy="4830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Rectangle 5"/>
          <p:cNvSpPr>
            <a:spLocks noGrp="1" noChangeArrowheads="1"/>
          </p:cNvSpPr>
          <p:nvPr>
            <p:ph type="title"/>
          </p:nvPr>
        </p:nvSpPr>
        <p:spPr bwMode="auto">
          <a:xfrm>
            <a:off x="76200" y="38100"/>
            <a:ext cx="8915400" cy="104156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en-US" dirty="0"/>
              <a:t>Click to edit Master title style</a:t>
            </a:r>
          </a:p>
        </p:txBody>
      </p:sp>
    </p:spTree>
    <p:extLst>
      <p:ext uri="{BB962C8B-B14F-4D97-AF65-F5344CB8AC3E}">
        <p14:creationId xmlns:p14="http://schemas.microsoft.com/office/powerpoint/2010/main" val="788930147"/>
      </p:ext>
    </p:extLst>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Lst>
  <p:hf hdr="0" ftr="0" dt="0"/>
  <p:txStyles>
    <p:titleStyle>
      <a:lvl1pPr algn="ctr" defTabSz="914400" rtl="0" eaLnBrk="1" latinLnBrk="0" hangingPunct="1">
        <a:spcBef>
          <a:spcPct val="0"/>
        </a:spcBef>
        <a:buNone/>
        <a:defRPr sz="3600" kern="1200">
          <a:solidFill>
            <a:schemeClr val="tx1"/>
          </a:solidFill>
          <a:latin typeface="Arial" pitchFamily="34" charset="0"/>
          <a:ea typeface="+mj-ea"/>
          <a:cs typeface="Arial" pitchFamily="34" charset="0"/>
        </a:defRPr>
      </a:lvl1pPr>
    </p:titleStyle>
    <p:bodyStyle>
      <a:lvl1pPr marL="342900" indent="-342900" algn="l" defTabSz="914400" rtl="0" eaLnBrk="1" latinLnBrk="0" hangingPunct="1">
        <a:spcBef>
          <a:spcPct val="20000"/>
        </a:spcBef>
        <a:buClr>
          <a:srgbClr val="364162"/>
        </a:buClr>
        <a:buFont typeface="Arial" pitchFamily="34" charset="0"/>
        <a:buChar char="•"/>
        <a:defRPr sz="2600" kern="1200">
          <a:solidFill>
            <a:schemeClr val="tx1"/>
          </a:solidFill>
          <a:latin typeface="Arial" pitchFamily="34" charset="0"/>
          <a:ea typeface="Verdana" pitchFamily="34" charset="0"/>
          <a:cs typeface="Arial" pitchFamily="34" charset="0"/>
        </a:defRPr>
      </a:lvl1pPr>
      <a:lvl2pPr marL="742950" indent="-285750" algn="l" defTabSz="914400" rtl="0" eaLnBrk="1" latinLnBrk="0" hangingPunct="1">
        <a:spcBef>
          <a:spcPct val="20000"/>
        </a:spcBef>
        <a:buClr>
          <a:srgbClr val="364162"/>
        </a:buClr>
        <a:buFont typeface="Arial" pitchFamily="34" charset="0"/>
        <a:buChar char="–"/>
        <a:defRPr sz="2400" kern="1200">
          <a:solidFill>
            <a:schemeClr val="tx1"/>
          </a:solidFill>
          <a:latin typeface="Arial" pitchFamily="34" charset="0"/>
          <a:ea typeface="Verdana" pitchFamily="34" charset="0"/>
          <a:cs typeface="Arial" pitchFamily="34" charset="0"/>
        </a:defRPr>
      </a:lvl2pPr>
      <a:lvl3pPr marL="1143000" indent="-228600" algn="l" defTabSz="914400" rtl="0" eaLnBrk="1" latinLnBrk="0" hangingPunct="1">
        <a:spcBef>
          <a:spcPct val="20000"/>
        </a:spcBef>
        <a:buClr>
          <a:srgbClr val="364162"/>
        </a:buClr>
        <a:buFont typeface="Wingdings" pitchFamily="2" charset="2"/>
        <a:buChar char="§"/>
        <a:defRPr sz="2200" kern="1200">
          <a:solidFill>
            <a:schemeClr val="tx1"/>
          </a:solidFill>
          <a:latin typeface="Arial" pitchFamily="34" charset="0"/>
          <a:ea typeface="Verdana" pitchFamily="34" charset="0"/>
          <a:cs typeface="Arial" pitchFamily="34" charset="0"/>
        </a:defRPr>
      </a:lvl3pPr>
      <a:lvl4pPr marL="1600200" indent="-228600" algn="l" defTabSz="914400" rtl="0" eaLnBrk="1" latinLnBrk="0" hangingPunct="1">
        <a:spcBef>
          <a:spcPct val="20000"/>
        </a:spcBef>
        <a:buClr>
          <a:srgbClr val="364162"/>
        </a:buClr>
        <a:buFont typeface="Courier New" pitchFamily="49" charset="0"/>
        <a:buChar char="o"/>
        <a:defRPr sz="2000" kern="1200">
          <a:solidFill>
            <a:schemeClr val="tx1"/>
          </a:solidFill>
          <a:latin typeface="Arial" pitchFamily="34" charset="0"/>
          <a:ea typeface="Verdana" pitchFamily="34" charset="0"/>
          <a:cs typeface="Arial" pitchFamily="34" charset="0"/>
        </a:defRPr>
      </a:lvl4pPr>
      <a:lvl5pPr marL="2057400" indent="-228600" algn="l" defTabSz="914400" rtl="0" eaLnBrk="1" latinLnBrk="0" hangingPunct="1">
        <a:spcBef>
          <a:spcPct val="20000"/>
        </a:spcBef>
        <a:buClr>
          <a:srgbClr val="364162"/>
        </a:buClr>
        <a:buFont typeface="Arial" pitchFamily="34" charset="0"/>
        <a:buChar char="»"/>
        <a:defRPr sz="2000" kern="1200">
          <a:solidFill>
            <a:schemeClr val="tx1"/>
          </a:solidFill>
          <a:latin typeface="Arial" pitchFamily="34" charset="0"/>
          <a:ea typeface="Verdana" pitchFamily="34" charset="0"/>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arlene.campbell@uwtsd.ac.uk" TargetMode="External"/><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hyperlink" Target="https://www.knowledgewithprofit.com/"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6.xml"/><Relationship Id="rId1" Type="http://schemas.openxmlformats.org/officeDocument/2006/relationships/tags" Target="../tags/tag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tags" Target="../tags/tag3.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6.xml"/><Relationship Id="rId1" Type="http://schemas.openxmlformats.org/officeDocument/2006/relationships/tags" Target="../tags/tag4.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6.xml"/><Relationship Id="rId1" Type="http://schemas.openxmlformats.org/officeDocument/2006/relationships/tags" Target="../tags/tag5.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6.xml"/><Relationship Id="rId1" Type="http://schemas.openxmlformats.org/officeDocument/2006/relationships/tags" Target="../tags/tag6.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6.xml"/><Relationship Id="rId1" Type="http://schemas.openxmlformats.org/officeDocument/2006/relationships/tags" Target="../tags/tag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6.xml"/><Relationship Id="rId1" Type="http://schemas.openxmlformats.org/officeDocument/2006/relationships/tags" Target="../tags/tag8.xml"/><Relationship Id="rId4" Type="http://schemas.openxmlformats.org/officeDocument/2006/relationships/image" Target="../media/image11.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6.xml"/><Relationship Id="rId1" Type="http://schemas.openxmlformats.org/officeDocument/2006/relationships/tags" Target="../tags/tag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6.xml"/><Relationship Id="rId1" Type="http://schemas.openxmlformats.org/officeDocument/2006/relationships/tags" Target="../tags/tag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6.xml"/><Relationship Id="rId1" Type="http://schemas.openxmlformats.org/officeDocument/2006/relationships/tags" Target="../tags/tag1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6.xml"/><Relationship Id="rId1" Type="http://schemas.openxmlformats.org/officeDocument/2006/relationships/tags" Target="../tags/tag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6.xml"/><Relationship Id="rId1" Type="http://schemas.openxmlformats.org/officeDocument/2006/relationships/tags" Target="../tags/tag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314984"/>
            <a:ext cx="8229600" cy="622828"/>
          </a:xfrm>
        </p:spPr>
        <p:txBody>
          <a:bodyPr/>
          <a:lstStyle/>
          <a:p>
            <a:r>
              <a:rPr lang="en-US" dirty="0"/>
              <a:t>The Need for Security</a:t>
            </a:r>
            <a:br>
              <a:rPr lang="en-US" dirty="0"/>
            </a:br>
            <a:br>
              <a:rPr lang="en-US" dirty="0"/>
            </a:br>
            <a:endParaRPr lang="en-US" dirty="0"/>
          </a:p>
        </p:txBody>
      </p:sp>
      <p:sp>
        <p:nvSpPr>
          <p:cNvPr id="6" name="Text Placeholder 5"/>
          <p:cNvSpPr>
            <a:spLocks noGrp="1"/>
          </p:cNvSpPr>
          <p:nvPr>
            <p:ph type="body" sz="quarter" idx="14"/>
          </p:nvPr>
        </p:nvSpPr>
        <p:spPr>
          <a:xfrm>
            <a:off x="2286000" y="1632280"/>
            <a:ext cx="4495800" cy="1377619"/>
          </a:xfrm>
        </p:spPr>
        <p:txBody>
          <a:bodyPr/>
          <a:lstStyle/>
          <a:p>
            <a:pPr algn="ctr"/>
            <a:r>
              <a:rPr lang="en-US" sz="4000" b="1" dirty="0"/>
              <a:t>Lecture 2</a:t>
            </a:r>
          </a:p>
        </p:txBody>
      </p:sp>
      <p:grpSp>
        <p:nvGrpSpPr>
          <p:cNvPr id="9" name="Group 8"/>
          <p:cNvGrpSpPr/>
          <p:nvPr/>
        </p:nvGrpSpPr>
        <p:grpSpPr>
          <a:xfrm>
            <a:off x="228600" y="2057401"/>
            <a:ext cx="1828800" cy="2617924"/>
            <a:chOff x="152400" y="1828800"/>
            <a:chExt cx="1676400" cy="2354235"/>
          </a:xfrm>
        </p:grpSpPr>
        <p:pic>
          <p:nvPicPr>
            <p:cNvPr id="1026" name="Picture 2" descr="Book cover reads book name, title, edition number, and name of the author as follows: &quot;Information Security,&quot; &quot;Principles of Information Security,&quot; “Sixth Edition,&quot; and &quot;Michael E. Whitman&quot; and  &quot;Herbert J. Mattord.&quot; A photo on the cover page shows a screenshot with the close up view of digital cod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8867" y="1828800"/>
              <a:ext cx="1413497" cy="1994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152400" y="3813703"/>
              <a:ext cx="1676400" cy="369332"/>
            </a:xfrm>
            <a:prstGeom prst="rect">
              <a:avLst/>
            </a:prstGeom>
            <a:noFill/>
          </p:spPr>
          <p:txBody>
            <a:bodyPr wrap="square" rtlCol="0">
              <a:spAutoFit/>
            </a:bodyPr>
            <a:lstStyle/>
            <a:p>
              <a:r>
                <a:rPr lang="en-GB" sz="1800" dirty="0"/>
                <a:t>Adapted Text</a:t>
              </a:r>
            </a:p>
          </p:txBody>
        </p:sp>
      </p:grpSp>
      <p:sp>
        <p:nvSpPr>
          <p:cNvPr id="8" name="Text Placeholder 1">
            <a:extLst>
              <a:ext uri="{FF2B5EF4-FFF2-40B4-BE49-F238E27FC236}">
                <a16:creationId xmlns:a16="http://schemas.microsoft.com/office/drawing/2014/main" id="{9F94D6DB-37EB-4023-D176-2343974F7FDD}"/>
              </a:ext>
            </a:extLst>
          </p:cNvPr>
          <p:cNvSpPr txBox="1">
            <a:spLocks/>
          </p:cNvSpPr>
          <p:nvPr/>
        </p:nvSpPr>
        <p:spPr>
          <a:xfrm>
            <a:off x="2514600" y="4191000"/>
            <a:ext cx="5934711" cy="1191376"/>
          </a:xfrm>
          <a:prstGeom prst="rect">
            <a:avLst/>
          </a:prstGeom>
        </p:spPr>
        <p:txBody>
          <a:bodyPr vert="horz" lIns="91440" tIns="45720" rIns="91440" bIns="45720" rtlCol="0">
            <a:noAutofit/>
          </a:bodyPr>
          <a:lstStyle>
            <a:lvl1pPr marL="0" indent="0" algn="l" defTabSz="914400" rtl="0" eaLnBrk="1" latinLnBrk="0" hangingPunct="1">
              <a:spcBef>
                <a:spcPts val="0"/>
              </a:spcBef>
              <a:buClr>
                <a:srgbClr val="364162"/>
              </a:buClr>
              <a:buFont typeface="Arial" pitchFamily="34" charset="0"/>
              <a:buNone/>
              <a:defRPr sz="2800" kern="1200">
                <a:solidFill>
                  <a:schemeClr val="tx1"/>
                </a:solidFill>
                <a:latin typeface="Arial" pitchFamily="34" charset="0"/>
                <a:ea typeface="Verdana" pitchFamily="34" charset="0"/>
                <a:cs typeface="Arial" pitchFamily="34" charset="0"/>
              </a:defRPr>
            </a:lvl1pPr>
            <a:lvl2pPr marL="0" indent="0" algn="l" defTabSz="914400" rtl="0" eaLnBrk="1" latinLnBrk="0" hangingPunct="1">
              <a:spcBef>
                <a:spcPts val="0"/>
              </a:spcBef>
              <a:buClr>
                <a:srgbClr val="364162"/>
              </a:buClr>
              <a:buFont typeface="Arial" pitchFamily="34" charset="0"/>
              <a:buNone/>
              <a:defRPr sz="2400" kern="1200">
                <a:solidFill>
                  <a:schemeClr val="tx1"/>
                </a:solidFill>
                <a:latin typeface="Arial" pitchFamily="34" charset="0"/>
                <a:ea typeface="Verdana" pitchFamily="34" charset="0"/>
                <a:cs typeface="Arial" pitchFamily="34" charset="0"/>
              </a:defRPr>
            </a:lvl2pPr>
            <a:lvl3pPr marL="0" indent="0" algn="l" defTabSz="914400" rtl="0" eaLnBrk="1" latinLnBrk="0" hangingPunct="1">
              <a:spcBef>
                <a:spcPts val="0"/>
              </a:spcBef>
              <a:buClr>
                <a:srgbClr val="364162"/>
              </a:buClr>
              <a:buFont typeface="Wingdings" pitchFamily="2" charset="2"/>
              <a:buNone/>
              <a:defRPr sz="2200" kern="1200">
                <a:solidFill>
                  <a:schemeClr val="tx1"/>
                </a:solidFill>
                <a:latin typeface="Arial" pitchFamily="34" charset="0"/>
                <a:ea typeface="Verdana" pitchFamily="34" charset="0"/>
                <a:cs typeface="Arial" pitchFamily="34" charset="0"/>
              </a:defRPr>
            </a:lvl3pPr>
            <a:lvl4pPr marL="0" indent="0" algn="l" defTabSz="914400" rtl="0" eaLnBrk="1" latinLnBrk="0" hangingPunct="1">
              <a:spcBef>
                <a:spcPts val="0"/>
              </a:spcBef>
              <a:buClr>
                <a:srgbClr val="364162"/>
              </a:buClr>
              <a:buFont typeface="Courier New" pitchFamily="49" charset="0"/>
              <a:buNone/>
              <a:defRPr sz="2000" kern="1200">
                <a:solidFill>
                  <a:schemeClr val="tx1"/>
                </a:solidFill>
                <a:latin typeface="Arial" pitchFamily="34" charset="0"/>
                <a:ea typeface="Verdana" pitchFamily="34" charset="0"/>
                <a:cs typeface="Arial" pitchFamily="34" charset="0"/>
              </a:defRPr>
            </a:lvl4pPr>
            <a:lvl5pPr marL="0" indent="0" algn="l" defTabSz="914400" rtl="0" eaLnBrk="1" latinLnBrk="0" hangingPunct="1">
              <a:spcBef>
                <a:spcPts val="0"/>
              </a:spcBef>
              <a:buClr>
                <a:srgbClr val="364162"/>
              </a:buClr>
              <a:buFont typeface="Arial" pitchFamily="34" charset="0"/>
              <a:buNone/>
              <a:defRPr sz="2000" kern="1200">
                <a:solidFill>
                  <a:schemeClr val="tx1"/>
                </a:solidFill>
                <a:latin typeface="Arial" pitchFamily="34" charset="0"/>
                <a:ea typeface="Verdana" pitchFamily="34" charset="0"/>
                <a:cs typeface="Arial" pitchFamily="34" charset="0"/>
              </a:defRPr>
            </a:lvl5pPr>
            <a:lvl6pPr marL="0" indent="0" algn="l" defTabSz="914400" rtl="0" eaLnBrk="1" latinLnBrk="0" hangingPunct="1">
              <a:spcBef>
                <a:spcPts val="0"/>
              </a:spcBef>
              <a:buFont typeface="Arial" pitchFamily="34" charset="0"/>
              <a:buNone/>
              <a:defRPr sz="2000" kern="1200">
                <a:solidFill>
                  <a:schemeClr val="tx1"/>
                </a:solidFill>
                <a:latin typeface="+mn-lt"/>
                <a:ea typeface="+mn-ea"/>
                <a:cs typeface="+mn-cs"/>
              </a:defRPr>
            </a:lvl6pPr>
            <a:lvl7pPr marL="0" indent="0" algn="l" defTabSz="914400" rtl="0" eaLnBrk="1" latinLnBrk="0" hangingPunct="1">
              <a:spcBef>
                <a:spcPts val="0"/>
              </a:spcBef>
              <a:buFont typeface="Arial" pitchFamily="34" charset="0"/>
              <a:buNone/>
              <a:defRPr sz="2000" kern="1200">
                <a:solidFill>
                  <a:schemeClr val="tx1"/>
                </a:solidFill>
                <a:latin typeface="+mn-lt"/>
                <a:ea typeface="+mn-ea"/>
                <a:cs typeface="+mn-cs"/>
              </a:defRPr>
            </a:lvl7pPr>
            <a:lvl8pPr marL="0" indent="0" algn="l" defTabSz="914400" rtl="0" eaLnBrk="1" latinLnBrk="0" hangingPunct="1">
              <a:spcBef>
                <a:spcPts val="0"/>
              </a:spcBef>
              <a:buFont typeface="Arial" pitchFamily="34" charset="0"/>
              <a:buNone/>
              <a:defRPr sz="2000" kern="1200">
                <a:solidFill>
                  <a:schemeClr val="tx1"/>
                </a:solidFill>
                <a:latin typeface="+mn-lt"/>
                <a:ea typeface="+mn-ea"/>
                <a:cs typeface="+mn-cs"/>
              </a:defRPr>
            </a:lvl8pPr>
            <a:lvl9pPr marL="0" indent="0" algn="l" defTabSz="914400" rtl="0" eaLnBrk="1" latinLnBrk="0" hangingPunct="1">
              <a:spcBef>
                <a:spcPts val="0"/>
              </a:spcBef>
              <a:buFont typeface="Arial" pitchFamily="34" charset="0"/>
              <a:buNone/>
              <a:defRPr sz="2000" kern="1200">
                <a:solidFill>
                  <a:schemeClr val="tx1"/>
                </a:solidFill>
                <a:latin typeface="+mn-lt"/>
                <a:ea typeface="+mn-ea"/>
                <a:cs typeface="+mn-cs"/>
              </a:defRPr>
            </a:lvl9pPr>
          </a:lstStyle>
          <a:p>
            <a:pPr fontAlgn="auto">
              <a:spcAft>
                <a:spcPts val="0"/>
              </a:spcAft>
            </a:pPr>
            <a:r>
              <a:rPr lang="en-GB" sz="2000"/>
              <a:t>Lecturer: Assoc. Prof. Carlene Campbell</a:t>
            </a:r>
          </a:p>
          <a:p>
            <a:pPr fontAlgn="auto">
              <a:spcAft>
                <a:spcPts val="0"/>
              </a:spcAft>
            </a:pPr>
            <a:r>
              <a:rPr lang="en-GB" sz="2000"/>
              <a:t>Email: </a:t>
            </a:r>
            <a:r>
              <a:rPr lang="en-GB" sz="2000">
                <a:hlinkClick r:id="rId3"/>
              </a:rPr>
              <a:t>carlene.campbell@uwtsd.ac.uk</a:t>
            </a:r>
            <a:endParaRPr lang="en-GB" sz="2000"/>
          </a:p>
          <a:p>
            <a:pPr fontAlgn="auto">
              <a:spcAft>
                <a:spcPts val="0"/>
              </a:spcAft>
            </a:pPr>
            <a:r>
              <a:rPr lang="en-GB" sz="2000"/>
              <a:t>Website: </a:t>
            </a:r>
            <a:r>
              <a:rPr lang="en-GB" sz="2000">
                <a:hlinkClick r:id="rId4"/>
              </a:rPr>
              <a:t>https://www.knowledgewithprofit.com/</a:t>
            </a:r>
            <a:r>
              <a:rPr lang="en-GB" sz="2000"/>
              <a:t> </a:t>
            </a:r>
            <a:endParaRPr lang="en-GB" sz="2000" dirty="0"/>
          </a:p>
        </p:txBody>
      </p:sp>
    </p:spTree>
    <p:extLst>
      <p:ext uri="{BB962C8B-B14F-4D97-AF65-F5344CB8AC3E}">
        <p14:creationId xmlns:p14="http://schemas.microsoft.com/office/powerpoint/2010/main" val="31675035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91440" y="0"/>
            <a:ext cx="9052560" cy="1039091"/>
          </a:xfrm>
        </p:spPr>
        <p:txBody>
          <a:bodyPr anchor="ctr"/>
          <a:lstStyle/>
          <a:p>
            <a:r>
              <a:rPr lang="en-GB" altLang="en-US" dirty="0"/>
              <a:t>Learning Objectives</a:t>
            </a:r>
          </a:p>
        </p:txBody>
      </p:sp>
      <p:sp>
        <p:nvSpPr>
          <p:cNvPr id="12291" name="Content Placeholder 5"/>
          <p:cNvSpPr>
            <a:spLocks noGrp="1" noChangeArrowheads="1"/>
          </p:cNvSpPr>
          <p:nvPr>
            <p:ph idx="1"/>
          </p:nvPr>
        </p:nvSpPr>
        <p:spPr/>
        <p:txBody>
          <a:bodyPr>
            <a:normAutofit fontScale="92500"/>
          </a:bodyPr>
          <a:lstStyle/>
          <a:p>
            <a:pPr algn="just">
              <a:lnSpc>
                <a:spcPct val="110000"/>
              </a:lnSpc>
              <a:spcBef>
                <a:spcPts val="600"/>
              </a:spcBef>
            </a:pPr>
            <a:r>
              <a:rPr lang="en-GB" altLang="en-US" sz="2800" dirty="0"/>
              <a:t>Upon completion of this material, you should be able to:</a:t>
            </a:r>
            <a:endParaRPr lang="en-US" altLang="en-US" sz="2800" dirty="0"/>
          </a:p>
          <a:p>
            <a:pPr lvl="1" algn="just">
              <a:lnSpc>
                <a:spcPct val="110000"/>
              </a:lnSpc>
              <a:spcBef>
                <a:spcPts val="600"/>
              </a:spcBef>
            </a:pPr>
            <a:r>
              <a:rPr lang="en-US" altLang="en-US" sz="2600" dirty="0"/>
              <a:t>Discuss the organizational need for information security</a:t>
            </a:r>
          </a:p>
          <a:p>
            <a:pPr lvl="1" algn="just">
              <a:lnSpc>
                <a:spcPct val="110000"/>
              </a:lnSpc>
              <a:spcBef>
                <a:spcPts val="600"/>
              </a:spcBef>
            </a:pPr>
            <a:r>
              <a:rPr lang="en-US" sz="2600" dirty="0"/>
              <a:t>Explain why a successful information security program is the shared responsibility of an organization’s three communities of interest </a:t>
            </a:r>
          </a:p>
          <a:p>
            <a:pPr lvl="1" algn="just">
              <a:lnSpc>
                <a:spcPct val="110000"/>
              </a:lnSpc>
              <a:spcBef>
                <a:spcPts val="600"/>
              </a:spcBef>
            </a:pPr>
            <a:r>
              <a:rPr lang="en-US" sz="2600" dirty="0"/>
              <a:t>List and describe the threats posed to information security and common attacks associated with those threats</a:t>
            </a:r>
          </a:p>
          <a:p>
            <a:pPr lvl="1" algn="just">
              <a:lnSpc>
                <a:spcPct val="110000"/>
              </a:lnSpc>
              <a:spcBef>
                <a:spcPts val="600"/>
              </a:spcBef>
            </a:pPr>
            <a:r>
              <a:rPr lang="en-US" sz="2600" dirty="0"/>
              <a:t>List the common development failures and errors that result from poor software security efforts</a:t>
            </a:r>
            <a:endParaRPr lang="en-GB" altLang="en-US" sz="2600" dirty="0"/>
          </a:p>
        </p:txBody>
      </p:sp>
    </p:spTree>
    <p:extLst>
      <p:ext uri="{BB962C8B-B14F-4D97-AF65-F5344CB8AC3E}">
        <p14:creationId xmlns:p14="http://schemas.microsoft.com/office/powerpoint/2010/main" val="3426476567"/>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p:txBody>
          <a:bodyPr anchor="ctr"/>
          <a:lstStyle/>
          <a:p>
            <a:r>
              <a:rPr lang="en-GB" altLang="en-US" dirty="0"/>
              <a:t>Introduction</a:t>
            </a:r>
          </a:p>
        </p:txBody>
      </p:sp>
      <p:sp>
        <p:nvSpPr>
          <p:cNvPr id="12291" name="Content Placeholder 5"/>
          <p:cNvSpPr>
            <a:spLocks noGrp="1" noChangeArrowheads="1"/>
          </p:cNvSpPr>
          <p:nvPr>
            <p:ph idx="1"/>
          </p:nvPr>
        </p:nvSpPr>
        <p:spPr>
          <a:xfrm>
            <a:off x="152400" y="914400"/>
            <a:ext cx="8763000" cy="4830763"/>
          </a:xfrm>
        </p:spPr>
        <p:txBody>
          <a:bodyPr>
            <a:normAutofit fontScale="92500" lnSpcReduction="10000"/>
          </a:bodyPr>
          <a:lstStyle/>
          <a:p>
            <a:pPr algn="just">
              <a:spcBef>
                <a:spcPts val="600"/>
              </a:spcBef>
            </a:pPr>
            <a:r>
              <a:rPr lang="en-GB" altLang="en-US" sz="2800" dirty="0"/>
              <a:t>The primary mission of an information security program is to ensure information assets—information and the systems that house them—remain safe and useful.</a:t>
            </a:r>
          </a:p>
          <a:p>
            <a:pPr algn="just">
              <a:spcBef>
                <a:spcPts val="600"/>
              </a:spcBef>
            </a:pPr>
            <a:r>
              <a:rPr lang="en-US" altLang="en-US" sz="2800" dirty="0"/>
              <a:t>If threats didn’t exist, resources could be used exclusively to improve systems that contain, use, and transmit information.</a:t>
            </a:r>
          </a:p>
          <a:p>
            <a:pPr algn="just">
              <a:spcBef>
                <a:spcPts val="600"/>
              </a:spcBef>
            </a:pPr>
            <a:r>
              <a:rPr lang="en-US" altLang="en-US" sz="2800" dirty="0"/>
              <a:t>The threat of attacks on information systems is a constant concern.</a:t>
            </a:r>
          </a:p>
          <a:p>
            <a:pPr algn="just">
              <a:spcBef>
                <a:spcPts val="600"/>
              </a:spcBef>
            </a:pPr>
            <a:r>
              <a:rPr lang="en-US" altLang="en-US" sz="2800" dirty="0"/>
              <a:t>Organizations must understand the environment in which information assets reside so their information security programs can address actual and potential problems.</a:t>
            </a:r>
          </a:p>
        </p:txBody>
      </p:sp>
    </p:spTree>
    <p:extLst>
      <p:ext uri="{BB962C8B-B14F-4D97-AF65-F5344CB8AC3E}">
        <p14:creationId xmlns:p14="http://schemas.microsoft.com/office/powerpoint/2010/main" val="4188495920"/>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p:txBody>
          <a:bodyPr anchor="ctr"/>
          <a:lstStyle/>
          <a:p>
            <a:r>
              <a:rPr lang="en-GB" altLang="en-US" dirty="0"/>
              <a:t>Business Needs First</a:t>
            </a:r>
          </a:p>
        </p:txBody>
      </p:sp>
      <p:sp>
        <p:nvSpPr>
          <p:cNvPr id="12291" name="Content Placeholder 5"/>
          <p:cNvSpPr>
            <a:spLocks noGrp="1" noChangeArrowheads="1"/>
          </p:cNvSpPr>
          <p:nvPr>
            <p:ph idx="1"/>
          </p:nvPr>
        </p:nvSpPr>
        <p:spPr/>
        <p:txBody>
          <a:bodyPr>
            <a:normAutofit/>
          </a:bodyPr>
          <a:lstStyle/>
          <a:p>
            <a:pPr algn="just">
              <a:spcBef>
                <a:spcPts val="600"/>
              </a:spcBef>
            </a:pPr>
            <a:r>
              <a:rPr lang="en-GB" altLang="en-US" sz="2800" dirty="0"/>
              <a:t>Information security performs four important functions for an organization:</a:t>
            </a:r>
          </a:p>
          <a:p>
            <a:pPr lvl="1" algn="just">
              <a:spcBef>
                <a:spcPts val="600"/>
              </a:spcBef>
            </a:pPr>
            <a:r>
              <a:rPr lang="en-US" altLang="en-US" sz="2600" dirty="0"/>
              <a:t>Protecting the organization’s ability to function</a:t>
            </a:r>
          </a:p>
          <a:p>
            <a:pPr lvl="1" algn="just">
              <a:spcBef>
                <a:spcPts val="600"/>
              </a:spcBef>
            </a:pPr>
            <a:r>
              <a:rPr lang="en-US" altLang="en-US" sz="2600" dirty="0"/>
              <a:t>Protecting the data and information the organization collects and uses</a:t>
            </a:r>
          </a:p>
          <a:p>
            <a:pPr lvl="1" algn="just">
              <a:spcBef>
                <a:spcPts val="600"/>
              </a:spcBef>
            </a:pPr>
            <a:r>
              <a:rPr lang="en-US" altLang="en-US" sz="2600" dirty="0"/>
              <a:t>Enabling the safe operation of applications running on the organization’s IT systems</a:t>
            </a:r>
          </a:p>
          <a:p>
            <a:pPr lvl="1" algn="just">
              <a:spcBef>
                <a:spcPts val="600"/>
              </a:spcBef>
            </a:pPr>
            <a:r>
              <a:rPr lang="en-US" altLang="en-US" sz="2600" dirty="0"/>
              <a:t>Safeguarding the organization’s technology assets</a:t>
            </a:r>
            <a:endParaRPr lang="en-GB" altLang="en-US" sz="2600" dirty="0"/>
          </a:p>
        </p:txBody>
      </p:sp>
    </p:spTree>
    <p:extLst>
      <p:ext uri="{BB962C8B-B14F-4D97-AF65-F5344CB8AC3E}">
        <p14:creationId xmlns:p14="http://schemas.microsoft.com/office/powerpoint/2010/main" val="2913858572"/>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45720" y="27709"/>
            <a:ext cx="9098280" cy="1115291"/>
          </a:xfrm>
        </p:spPr>
        <p:txBody>
          <a:bodyPr anchor="ctr">
            <a:noAutofit/>
          </a:bodyPr>
          <a:lstStyle/>
          <a:p>
            <a:r>
              <a:rPr lang="en-GB" altLang="en-US" dirty="0"/>
              <a:t>Protecting the Functionality of an Organization</a:t>
            </a:r>
          </a:p>
        </p:txBody>
      </p:sp>
      <p:sp>
        <p:nvSpPr>
          <p:cNvPr id="12291" name="Content Placeholder 5"/>
          <p:cNvSpPr>
            <a:spLocks noGrp="1" noChangeArrowheads="1"/>
          </p:cNvSpPr>
          <p:nvPr>
            <p:ph idx="1"/>
          </p:nvPr>
        </p:nvSpPr>
        <p:spPr>
          <a:xfrm>
            <a:off x="228600" y="1371599"/>
            <a:ext cx="8763000" cy="4267201"/>
          </a:xfrm>
        </p:spPr>
        <p:txBody>
          <a:bodyPr>
            <a:normAutofit/>
          </a:bodyPr>
          <a:lstStyle/>
          <a:p>
            <a:pPr algn="just">
              <a:spcBef>
                <a:spcPts val="600"/>
              </a:spcBef>
            </a:pPr>
            <a:r>
              <a:rPr lang="en-GB" altLang="en-US" sz="2800" dirty="0"/>
              <a:t>Management (general and IT) is responsible for facilitating security program.</a:t>
            </a:r>
          </a:p>
          <a:p>
            <a:pPr algn="just">
              <a:spcBef>
                <a:spcPts val="600"/>
              </a:spcBef>
            </a:pPr>
            <a:r>
              <a:rPr lang="en-GB" altLang="en-US" sz="2800" dirty="0"/>
              <a:t>Implementing information security has more to do with management than technology.</a:t>
            </a:r>
          </a:p>
          <a:p>
            <a:pPr algn="just">
              <a:spcBef>
                <a:spcPts val="600"/>
              </a:spcBef>
            </a:pPr>
            <a:r>
              <a:rPr lang="en-GB" altLang="en-US" sz="2800" dirty="0"/>
              <a:t>Communities of interest should address information security in terms of business impact and cost of business interruption.</a:t>
            </a:r>
          </a:p>
        </p:txBody>
      </p:sp>
    </p:spTree>
    <p:extLst>
      <p:ext uri="{BB962C8B-B14F-4D97-AF65-F5344CB8AC3E}">
        <p14:creationId xmlns:p14="http://schemas.microsoft.com/office/powerpoint/2010/main" val="2989003025"/>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45720" y="27709"/>
            <a:ext cx="9098280" cy="1039091"/>
          </a:xfrm>
        </p:spPr>
        <p:txBody>
          <a:bodyPr anchor="ctr">
            <a:noAutofit/>
          </a:bodyPr>
          <a:lstStyle/>
          <a:p>
            <a:r>
              <a:rPr lang="en-GB" altLang="en-US" dirty="0"/>
              <a:t>Protecting Data That Organizations Collect and Use</a:t>
            </a:r>
          </a:p>
        </p:txBody>
      </p:sp>
      <p:sp>
        <p:nvSpPr>
          <p:cNvPr id="12291" name="Content Placeholder 5"/>
          <p:cNvSpPr>
            <a:spLocks noGrp="1" noChangeArrowheads="1"/>
          </p:cNvSpPr>
          <p:nvPr>
            <p:ph idx="1"/>
          </p:nvPr>
        </p:nvSpPr>
        <p:spPr>
          <a:xfrm>
            <a:off x="228600" y="1371599"/>
            <a:ext cx="8763000" cy="4267201"/>
          </a:xfrm>
        </p:spPr>
        <p:txBody>
          <a:bodyPr>
            <a:normAutofit/>
          </a:bodyPr>
          <a:lstStyle/>
          <a:p>
            <a:pPr algn="just">
              <a:spcBef>
                <a:spcPts val="600"/>
              </a:spcBef>
            </a:pPr>
            <a:r>
              <a:rPr lang="en-GB" altLang="en-US" sz="2800" dirty="0"/>
              <a:t>Without data, an organization loses its record of transactions and ability to deliver value to customers.</a:t>
            </a:r>
          </a:p>
          <a:p>
            <a:pPr algn="just">
              <a:spcBef>
                <a:spcPts val="600"/>
              </a:spcBef>
            </a:pPr>
            <a:r>
              <a:rPr lang="en-GB" altLang="en-US" sz="2800" dirty="0"/>
              <a:t>Protecting data in transmission, in processing, and at rest (storage) is a critical aspect of information security.</a:t>
            </a:r>
          </a:p>
          <a:p>
            <a:pPr algn="just">
              <a:spcBef>
                <a:spcPts val="600"/>
              </a:spcBef>
            </a:pPr>
            <a:r>
              <a:rPr lang="en-US" sz="2800" dirty="0"/>
              <a:t>Securing databases encompasses managerial, technical, and physical controls.</a:t>
            </a:r>
          </a:p>
          <a:p>
            <a:pPr algn="just">
              <a:spcBef>
                <a:spcPts val="600"/>
              </a:spcBef>
            </a:pPr>
            <a:endParaRPr lang="en-GB" altLang="en-US" sz="2800" dirty="0"/>
          </a:p>
        </p:txBody>
      </p:sp>
    </p:spTree>
    <p:extLst>
      <p:ext uri="{BB962C8B-B14F-4D97-AF65-F5344CB8AC3E}">
        <p14:creationId xmlns:p14="http://schemas.microsoft.com/office/powerpoint/2010/main" val="3332678382"/>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45720" y="27709"/>
            <a:ext cx="9098280" cy="1039091"/>
          </a:xfrm>
        </p:spPr>
        <p:txBody>
          <a:bodyPr anchor="ctr">
            <a:noAutofit/>
          </a:bodyPr>
          <a:lstStyle/>
          <a:p>
            <a:r>
              <a:rPr lang="en-GB" altLang="en-US" dirty="0"/>
              <a:t>Enabling the Safe Operation of Applications</a:t>
            </a:r>
          </a:p>
        </p:txBody>
      </p:sp>
      <p:sp>
        <p:nvSpPr>
          <p:cNvPr id="12291" name="Content Placeholder 5"/>
          <p:cNvSpPr>
            <a:spLocks noGrp="1" noChangeArrowheads="1"/>
          </p:cNvSpPr>
          <p:nvPr>
            <p:ph idx="1"/>
          </p:nvPr>
        </p:nvSpPr>
        <p:spPr>
          <a:xfrm>
            <a:off x="228600" y="1295401"/>
            <a:ext cx="8763000" cy="4191000"/>
          </a:xfrm>
        </p:spPr>
        <p:txBody>
          <a:bodyPr>
            <a:normAutofit/>
          </a:bodyPr>
          <a:lstStyle/>
          <a:p>
            <a:pPr algn="just">
              <a:spcBef>
                <a:spcPts val="600"/>
              </a:spcBef>
            </a:pPr>
            <a:r>
              <a:rPr lang="en-GB" altLang="en-US" sz="2800" dirty="0"/>
              <a:t>Organization needs environments that safeguard applications using IT systems.</a:t>
            </a:r>
          </a:p>
          <a:p>
            <a:pPr algn="just">
              <a:spcBef>
                <a:spcPts val="600"/>
              </a:spcBef>
            </a:pPr>
            <a:r>
              <a:rPr lang="en-GB" altLang="en-US" sz="2800" dirty="0"/>
              <a:t>Management must continue to oversee infrastructure once in place—not relegate to IT department.</a:t>
            </a:r>
          </a:p>
        </p:txBody>
      </p:sp>
    </p:spTree>
    <p:extLst>
      <p:ext uri="{BB962C8B-B14F-4D97-AF65-F5344CB8AC3E}">
        <p14:creationId xmlns:p14="http://schemas.microsoft.com/office/powerpoint/2010/main" val="3868504870"/>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45720" y="27709"/>
            <a:ext cx="9098280" cy="1039091"/>
          </a:xfrm>
        </p:spPr>
        <p:txBody>
          <a:bodyPr anchor="ctr">
            <a:noAutofit/>
          </a:bodyPr>
          <a:lstStyle/>
          <a:p>
            <a:r>
              <a:rPr lang="en-GB" altLang="en-US" dirty="0"/>
              <a:t>Safeguarding Technology Assets in Organizations</a:t>
            </a:r>
          </a:p>
        </p:txBody>
      </p:sp>
      <p:sp>
        <p:nvSpPr>
          <p:cNvPr id="12291" name="Content Placeholder 5"/>
          <p:cNvSpPr>
            <a:spLocks noGrp="1" noChangeArrowheads="1"/>
          </p:cNvSpPr>
          <p:nvPr>
            <p:ph idx="1"/>
          </p:nvPr>
        </p:nvSpPr>
        <p:spPr>
          <a:xfrm>
            <a:off x="76200" y="1371600"/>
            <a:ext cx="8763000" cy="4343401"/>
          </a:xfrm>
        </p:spPr>
        <p:txBody>
          <a:bodyPr>
            <a:normAutofit lnSpcReduction="10000"/>
          </a:bodyPr>
          <a:lstStyle/>
          <a:p>
            <a:pPr algn="just">
              <a:spcBef>
                <a:spcPts val="600"/>
              </a:spcBef>
            </a:pPr>
            <a:r>
              <a:rPr lang="en-GB" altLang="en-US" sz="2800" dirty="0"/>
              <a:t>Organizations must employ secure infrastructure hardware appropriate to the size and scope of the enterprise.</a:t>
            </a:r>
          </a:p>
          <a:p>
            <a:pPr algn="just">
              <a:spcBef>
                <a:spcPts val="600"/>
              </a:spcBef>
            </a:pPr>
            <a:r>
              <a:rPr lang="en-GB" altLang="en-US" sz="2800" dirty="0"/>
              <a:t>Additional security services may be needed as the organization grows.</a:t>
            </a:r>
          </a:p>
          <a:p>
            <a:pPr algn="just">
              <a:spcBef>
                <a:spcPts val="600"/>
              </a:spcBef>
            </a:pPr>
            <a:r>
              <a:rPr lang="en-GB" altLang="en-US" sz="2800" dirty="0"/>
              <a:t>More robust solutions should replace security programs the organization has outgrown.</a:t>
            </a:r>
          </a:p>
          <a:p>
            <a:pPr algn="just">
              <a:spcBef>
                <a:spcPts val="600"/>
              </a:spcBef>
            </a:pPr>
            <a:r>
              <a:rPr lang="en-US" sz="2800" dirty="0"/>
              <a:t>IT continues to add new capabilities and methods that allow organizations to solve business information management challenges.</a:t>
            </a:r>
          </a:p>
          <a:p>
            <a:pPr algn="just">
              <a:spcBef>
                <a:spcPts val="600"/>
              </a:spcBef>
            </a:pPr>
            <a:endParaRPr lang="en-GB" altLang="en-US" sz="2800" dirty="0"/>
          </a:p>
        </p:txBody>
      </p:sp>
    </p:spTree>
    <p:extLst>
      <p:ext uri="{BB962C8B-B14F-4D97-AF65-F5344CB8AC3E}">
        <p14:creationId xmlns:p14="http://schemas.microsoft.com/office/powerpoint/2010/main" val="797039874"/>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45720" y="27709"/>
            <a:ext cx="9098280" cy="734291"/>
          </a:xfrm>
        </p:spPr>
        <p:txBody>
          <a:bodyPr anchor="ctr">
            <a:noAutofit/>
          </a:bodyPr>
          <a:lstStyle/>
          <a:p>
            <a:r>
              <a:rPr lang="en-GB" altLang="en-US" dirty="0"/>
              <a:t>Threats and Attacks</a:t>
            </a:r>
          </a:p>
        </p:txBody>
      </p:sp>
      <p:sp>
        <p:nvSpPr>
          <p:cNvPr id="12291" name="Content Placeholder 5"/>
          <p:cNvSpPr>
            <a:spLocks noGrp="1" noChangeArrowheads="1"/>
          </p:cNvSpPr>
          <p:nvPr>
            <p:ph idx="1"/>
          </p:nvPr>
        </p:nvSpPr>
        <p:spPr>
          <a:xfrm>
            <a:off x="213360" y="838200"/>
            <a:ext cx="8763000" cy="4830763"/>
          </a:xfrm>
        </p:spPr>
        <p:txBody>
          <a:bodyPr>
            <a:noAutofit/>
          </a:bodyPr>
          <a:lstStyle/>
          <a:p>
            <a:pPr algn="just">
              <a:spcBef>
                <a:spcPts val="600"/>
              </a:spcBef>
            </a:pPr>
            <a:r>
              <a:rPr lang="en-GB" altLang="en-US" sz="2400" dirty="0"/>
              <a:t>Threat: a potential risk to an asset’s loss of value.</a:t>
            </a:r>
          </a:p>
          <a:p>
            <a:pPr>
              <a:spcBef>
                <a:spcPts val="600"/>
              </a:spcBef>
            </a:pPr>
            <a:r>
              <a:rPr lang="en-US" sz="2400" dirty="0"/>
              <a:t>Attack: An intentional or unintentional act that can damage or otherwise compromise information and the systems that support it. </a:t>
            </a:r>
          </a:p>
          <a:p>
            <a:pPr>
              <a:spcBef>
                <a:spcPts val="600"/>
              </a:spcBef>
            </a:pPr>
            <a:r>
              <a:rPr lang="en-US" sz="2400" dirty="0"/>
              <a:t>Exploit: A technique used to compromise a system.</a:t>
            </a:r>
          </a:p>
          <a:p>
            <a:pPr>
              <a:spcBef>
                <a:spcPts val="600"/>
              </a:spcBef>
            </a:pPr>
            <a:r>
              <a:rPr lang="en-US" sz="2400" dirty="0"/>
              <a:t>Vulnerability: A potential weakness in an asset or its defensive control system(s).</a:t>
            </a:r>
            <a:endParaRPr lang="en-GB" altLang="en-US" sz="2400" dirty="0"/>
          </a:p>
          <a:p>
            <a:pPr>
              <a:spcBef>
                <a:spcPts val="600"/>
              </a:spcBef>
            </a:pPr>
            <a:r>
              <a:rPr lang="en-GB" altLang="en-US" sz="2400" dirty="0"/>
              <a:t>Management must be informed about the various threats to an organization’s people, applications, data, and information systems.</a:t>
            </a:r>
          </a:p>
          <a:p>
            <a:pPr>
              <a:spcBef>
                <a:spcPts val="600"/>
              </a:spcBef>
            </a:pPr>
            <a:r>
              <a:rPr lang="en-GB" altLang="en-US" sz="2400" dirty="0"/>
              <a:t>Overall security is improving, but so is the</a:t>
            </a:r>
            <a:r>
              <a:rPr lang="en-US" altLang="en-US" sz="2400" dirty="0"/>
              <a:t> </a:t>
            </a:r>
            <a:r>
              <a:rPr lang="en-GB" altLang="en-US" sz="2400" dirty="0"/>
              <a:t>number of potential hackers.</a:t>
            </a:r>
          </a:p>
        </p:txBody>
      </p:sp>
    </p:spTree>
    <p:extLst>
      <p:ext uri="{BB962C8B-B14F-4D97-AF65-F5344CB8AC3E}">
        <p14:creationId xmlns:p14="http://schemas.microsoft.com/office/powerpoint/2010/main" val="733071823"/>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29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EEB640D7-0C9E-48B9-8555-49960DBA19BC}"/>
              </a:ext>
            </a:extLst>
          </p:cNvPr>
          <p:cNvSpPr>
            <a:spLocks noGrp="1"/>
          </p:cNvSpPr>
          <p:nvPr>
            <p:ph type="title"/>
          </p:nvPr>
        </p:nvSpPr>
        <p:spPr/>
        <p:txBody>
          <a:bodyPr/>
          <a:lstStyle/>
          <a:p>
            <a:r>
              <a:rPr lang="en-US" altLang="en-US" dirty="0"/>
              <a:t>World Internet Usage</a:t>
            </a:r>
            <a:endParaRPr lang="en-US" dirty="0"/>
          </a:p>
        </p:txBody>
      </p:sp>
      <p:graphicFrame>
        <p:nvGraphicFramePr>
          <p:cNvPr id="2" name="Table 2">
            <a:extLst>
              <a:ext uri="{FF2B5EF4-FFF2-40B4-BE49-F238E27FC236}">
                <a16:creationId xmlns:a16="http://schemas.microsoft.com/office/drawing/2014/main" id="{EB8EB3A0-2D0A-4FF0-B0AD-F58E6C3BBF9F}"/>
              </a:ext>
            </a:extLst>
          </p:cNvPr>
          <p:cNvGraphicFramePr>
            <a:graphicFrameLocks noGrp="1"/>
          </p:cNvGraphicFramePr>
          <p:nvPr>
            <p:ph idx="1"/>
            <p:extLst>
              <p:ext uri="{D42A27DB-BD31-4B8C-83A1-F6EECF244321}">
                <p14:modId xmlns:p14="http://schemas.microsoft.com/office/powerpoint/2010/main" val="400572952"/>
              </p:ext>
            </p:extLst>
          </p:nvPr>
        </p:nvGraphicFramePr>
        <p:xfrm>
          <a:off x="295387" y="1219200"/>
          <a:ext cx="8419487" cy="3177540"/>
        </p:xfrm>
        <a:graphic>
          <a:graphicData uri="http://schemas.openxmlformats.org/drawingml/2006/table">
            <a:tbl>
              <a:tblPr firstRow="1" bandRow="1">
                <a:tableStyleId>{5C22544A-7EE6-4342-B048-85BDC9FD1C3A}</a:tableStyleId>
              </a:tblPr>
              <a:tblGrid>
                <a:gridCol w="1345066">
                  <a:extLst>
                    <a:ext uri="{9D8B030D-6E8A-4147-A177-3AD203B41FA5}">
                      <a16:colId xmlns:a16="http://schemas.microsoft.com/office/drawing/2014/main" val="1850974065"/>
                    </a:ext>
                  </a:extLst>
                </a:gridCol>
                <a:gridCol w="1298122">
                  <a:extLst>
                    <a:ext uri="{9D8B030D-6E8A-4147-A177-3AD203B41FA5}">
                      <a16:colId xmlns:a16="http://schemas.microsoft.com/office/drawing/2014/main" val="4232271373"/>
                    </a:ext>
                  </a:extLst>
                </a:gridCol>
                <a:gridCol w="1077686">
                  <a:extLst>
                    <a:ext uri="{9D8B030D-6E8A-4147-A177-3AD203B41FA5}">
                      <a16:colId xmlns:a16="http://schemas.microsoft.com/office/drawing/2014/main" val="677048061"/>
                    </a:ext>
                  </a:extLst>
                </a:gridCol>
                <a:gridCol w="1347107">
                  <a:extLst>
                    <a:ext uri="{9D8B030D-6E8A-4147-A177-3AD203B41FA5}">
                      <a16:colId xmlns:a16="http://schemas.microsoft.com/office/drawing/2014/main" val="980247961"/>
                    </a:ext>
                  </a:extLst>
                </a:gridCol>
                <a:gridCol w="1273629">
                  <a:extLst>
                    <a:ext uri="{9D8B030D-6E8A-4147-A177-3AD203B41FA5}">
                      <a16:colId xmlns:a16="http://schemas.microsoft.com/office/drawing/2014/main" val="3634559257"/>
                    </a:ext>
                  </a:extLst>
                </a:gridCol>
                <a:gridCol w="1065439">
                  <a:extLst>
                    <a:ext uri="{9D8B030D-6E8A-4147-A177-3AD203B41FA5}">
                      <a16:colId xmlns:a16="http://schemas.microsoft.com/office/drawing/2014/main" val="1028511767"/>
                    </a:ext>
                  </a:extLst>
                </a:gridCol>
                <a:gridCol w="1012438">
                  <a:extLst>
                    <a:ext uri="{9D8B030D-6E8A-4147-A177-3AD203B41FA5}">
                      <a16:colId xmlns:a16="http://schemas.microsoft.com/office/drawing/2014/main" val="1989519906"/>
                    </a:ext>
                  </a:extLst>
                </a:gridCol>
              </a:tblGrid>
              <a:tr h="480060">
                <a:tc>
                  <a:txBody>
                    <a:bodyPr/>
                    <a:lstStyle/>
                    <a:p>
                      <a:pPr algn="ctr"/>
                      <a:r>
                        <a:rPr lang="en-US" sz="1400" dirty="0"/>
                        <a:t>World Regions</a:t>
                      </a:r>
                    </a:p>
                  </a:txBody>
                  <a:tcPr marL="68580" marR="68580" marT="34290" marB="34290"/>
                </a:tc>
                <a:tc>
                  <a:txBody>
                    <a:bodyPr/>
                    <a:lstStyle/>
                    <a:p>
                      <a:pPr algn="ctr"/>
                      <a:r>
                        <a:rPr lang="en-US" sz="1400" dirty="0"/>
                        <a:t>Population</a:t>
                      </a:r>
                    </a:p>
                    <a:p>
                      <a:pPr algn="ctr"/>
                      <a:r>
                        <a:rPr lang="en-US" sz="1400" dirty="0"/>
                        <a:t>(2020 Est.)</a:t>
                      </a:r>
                    </a:p>
                  </a:txBody>
                  <a:tcPr marL="68580" marR="68580" marT="34290" marB="34290"/>
                </a:tc>
                <a:tc>
                  <a:txBody>
                    <a:bodyPr/>
                    <a:lstStyle/>
                    <a:p>
                      <a:pPr algn="ctr"/>
                      <a:r>
                        <a:rPr lang="en-US" sz="1400" dirty="0"/>
                        <a:t>Population</a:t>
                      </a:r>
                    </a:p>
                    <a:p>
                      <a:pPr algn="ctr"/>
                      <a:r>
                        <a:rPr lang="en-US" sz="1400" dirty="0"/>
                        <a:t>% of World</a:t>
                      </a:r>
                    </a:p>
                  </a:txBody>
                  <a:tcPr marL="68580" marR="68580" marT="34290" marB="34290"/>
                </a:tc>
                <a:tc>
                  <a:txBody>
                    <a:bodyPr/>
                    <a:lstStyle/>
                    <a:p>
                      <a:pPr algn="ctr"/>
                      <a:r>
                        <a:rPr lang="en-US" sz="1400" dirty="0"/>
                        <a:t>Internet Users</a:t>
                      </a:r>
                    </a:p>
                    <a:p>
                      <a:pPr algn="ctr"/>
                      <a:r>
                        <a:rPr lang="en-US" sz="1400" dirty="0"/>
                        <a:t>(6/30/2020)</a:t>
                      </a:r>
                    </a:p>
                  </a:txBody>
                  <a:tcPr marL="68580" marR="68580" marT="34290" marB="34290"/>
                </a:tc>
                <a:tc>
                  <a:txBody>
                    <a:bodyPr/>
                    <a:lstStyle/>
                    <a:p>
                      <a:pPr algn="ctr"/>
                      <a:r>
                        <a:rPr lang="en-US" sz="1400" dirty="0"/>
                        <a:t>Penetration</a:t>
                      </a:r>
                    </a:p>
                    <a:p>
                      <a:pPr algn="ctr"/>
                      <a:r>
                        <a:rPr lang="en-US" sz="1400" dirty="0"/>
                        <a:t>Rate (% Pop.)</a:t>
                      </a:r>
                    </a:p>
                  </a:txBody>
                  <a:tcPr marL="68580" marR="68580" marT="34290" marB="34290"/>
                </a:tc>
                <a:tc>
                  <a:txBody>
                    <a:bodyPr/>
                    <a:lstStyle/>
                    <a:p>
                      <a:pPr algn="ctr"/>
                      <a:r>
                        <a:rPr lang="en-US" sz="1400" dirty="0"/>
                        <a:t>Growth</a:t>
                      </a:r>
                    </a:p>
                    <a:p>
                      <a:pPr algn="ctr"/>
                      <a:r>
                        <a:rPr lang="en-US" sz="1400" dirty="0"/>
                        <a:t>2000–2020</a:t>
                      </a:r>
                    </a:p>
                  </a:txBody>
                  <a:tcPr marL="68580" marR="68580" marT="34290" marB="34290"/>
                </a:tc>
                <a:tc>
                  <a:txBody>
                    <a:bodyPr/>
                    <a:lstStyle/>
                    <a:p>
                      <a:pPr algn="ctr"/>
                      <a:r>
                        <a:rPr lang="en-US" sz="1400" dirty="0"/>
                        <a:t>Internet</a:t>
                      </a:r>
                    </a:p>
                    <a:p>
                      <a:pPr algn="ctr"/>
                      <a:r>
                        <a:rPr lang="en-US" sz="1400" dirty="0"/>
                        <a:t>World %</a:t>
                      </a:r>
                    </a:p>
                  </a:txBody>
                  <a:tcPr marL="68580" marR="68580" marT="34290" marB="34290"/>
                </a:tc>
                <a:extLst>
                  <a:ext uri="{0D108BD9-81ED-4DB2-BD59-A6C34878D82A}">
                    <a16:rowId xmlns:a16="http://schemas.microsoft.com/office/drawing/2014/main" val="654578891"/>
                  </a:ext>
                </a:extLst>
              </a:tr>
              <a:tr h="278130">
                <a:tc>
                  <a:txBody>
                    <a:bodyPr/>
                    <a:lstStyle/>
                    <a:p>
                      <a:r>
                        <a:rPr lang="en-US" sz="1400" dirty="0"/>
                        <a:t>Africa</a:t>
                      </a:r>
                    </a:p>
                  </a:txBody>
                  <a:tcPr marL="68580" marR="68580" marT="34290" marB="34290"/>
                </a:tc>
                <a:tc>
                  <a:txBody>
                    <a:bodyPr/>
                    <a:lstStyle/>
                    <a:p>
                      <a:pPr algn="r"/>
                      <a:r>
                        <a:rPr lang="en-US" sz="1400" dirty="0"/>
                        <a:t>1,340,598,447</a:t>
                      </a:r>
                    </a:p>
                  </a:txBody>
                  <a:tcPr marL="68580" marR="68580" marT="34290" marB="34290"/>
                </a:tc>
                <a:tc>
                  <a:txBody>
                    <a:bodyPr/>
                    <a:lstStyle/>
                    <a:p>
                      <a:pPr algn="r"/>
                      <a:r>
                        <a:rPr lang="en-US" sz="1400" dirty="0"/>
                        <a:t>17.2%</a:t>
                      </a:r>
                    </a:p>
                  </a:txBody>
                  <a:tcPr marL="68580" marR="68580" marT="34290" marB="34290"/>
                </a:tc>
                <a:tc>
                  <a:txBody>
                    <a:bodyPr/>
                    <a:lstStyle/>
                    <a:p>
                      <a:pPr algn="r"/>
                      <a:r>
                        <a:rPr lang="en-US" sz="1400" dirty="0"/>
                        <a:t>566,138,772</a:t>
                      </a:r>
                    </a:p>
                  </a:txBody>
                  <a:tcPr marL="68580" marR="68580" marT="34290" marB="34290"/>
                </a:tc>
                <a:tc>
                  <a:txBody>
                    <a:bodyPr/>
                    <a:lstStyle/>
                    <a:p>
                      <a:pPr algn="r"/>
                      <a:r>
                        <a:rPr lang="en-US" sz="1400" dirty="0"/>
                        <a:t>42.2%</a:t>
                      </a:r>
                    </a:p>
                  </a:txBody>
                  <a:tcPr marL="68580" marR="68580" marT="34290" marB="34290"/>
                </a:tc>
                <a:tc>
                  <a:txBody>
                    <a:bodyPr/>
                    <a:lstStyle/>
                    <a:p>
                      <a:pPr algn="r"/>
                      <a:r>
                        <a:rPr lang="en-US" sz="1400" dirty="0"/>
                        <a:t>12,441%</a:t>
                      </a:r>
                    </a:p>
                  </a:txBody>
                  <a:tcPr marL="68580" marR="68580" marT="34290" marB="34290"/>
                </a:tc>
                <a:tc>
                  <a:txBody>
                    <a:bodyPr/>
                    <a:lstStyle/>
                    <a:p>
                      <a:pPr algn="r"/>
                      <a:r>
                        <a:rPr lang="en-US" sz="1400" dirty="0"/>
                        <a:t>11.7%</a:t>
                      </a:r>
                    </a:p>
                  </a:txBody>
                  <a:tcPr marL="68580" marR="68580" marT="34290" marB="34290"/>
                </a:tc>
                <a:extLst>
                  <a:ext uri="{0D108BD9-81ED-4DB2-BD59-A6C34878D82A}">
                    <a16:rowId xmlns:a16="http://schemas.microsoft.com/office/drawing/2014/main" val="2456499467"/>
                  </a:ext>
                </a:extLst>
              </a:tr>
              <a:tr h="278130">
                <a:tc>
                  <a:txBody>
                    <a:bodyPr/>
                    <a:lstStyle/>
                    <a:p>
                      <a:r>
                        <a:rPr lang="en-US" sz="1400" dirty="0"/>
                        <a:t>Asia</a:t>
                      </a:r>
                    </a:p>
                  </a:txBody>
                  <a:tcPr marL="68580" marR="68580" marT="34290" marB="34290"/>
                </a:tc>
                <a:tc>
                  <a:txBody>
                    <a:bodyPr/>
                    <a:lstStyle/>
                    <a:p>
                      <a:pPr algn="r"/>
                      <a:r>
                        <a:rPr lang="en-US" sz="1400" dirty="0"/>
                        <a:t>4,294,516,659</a:t>
                      </a:r>
                    </a:p>
                  </a:txBody>
                  <a:tcPr marL="68580" marR="68580" marT="34290" marB="34290"/>
                </a:tc>
                <a:tc>
                  <a:txBody>
                    <a:bodyPr/>
                    <a:lstStyle/>
                    <a:p>
                      <a:pPr algn="r"/>
                      <a:r>
                        <a:rPr lang="en-US" sz="1400" dirty="0"/>
                        <a:t>55.1%</a:t>
                      </a:r>
                    </a:p>
                  </a:txBody>
                  <a:tcPr marL="68580" marR="68580" marT="34290" marB="34290"/>
                </a:tc>
                <a:tc>
                  <a:txBody>
                    <a:bodyPr/>
                    <a:lstStyle/>
                    <a:p>
                      <a:pPr algn="r"/>
                      <a:r>
                        <a:rPr lang="en-US" sz="1400" dirty="0"/>
                        <a:t>2,525,033,874</a:t>
                      </a:r>
                    </a:p>
                  </a:txBody>
                  <a:tcPr marL="68580" marR="68580" marT="34290" marB="34290"/>
                </a:tc>
                <a:tc>
                  <a:txBody>
                    <a:bodyPr/>
                    <a:lstStyle/>
                    <a:p>
                      <a:pPr algn="r"/>
                      <a:r>
                        <a:rPr lang="en-US" sz="1400" dirty="0"/>
                        <a:t>58.8%</a:t>
                      </a:r>
                    </a:p>
                  </a:txBody>
                  <a:tcPr marL="68580" marR="68580" marT="34290" marB="34290"/>
                </a:tc>
                <a:tc>
                  <a:txBody>
                    <a:bodyPr/>
                    <a:lstStyle/>
                    <a:p>
                      <a:pPr algn="r"/>
                      <a:r>
                        <a:rPr lang="en-US" sz="1400" dirty="0"/>
                        <a:t>2,109%</a:t>
                      </a:r>
                    </a:p>
                  </a:txBody>
                  <a:tcPr marL="68580" marR="68580" marT="34290" marB="34290"/>
                </a:tc>
                <a:tc>
                  <a:txBody>
                    <a:bodyPr/>
                    <a:lstStyle/>
                    <a:p>
                      <a:pPr algn="r"/>
                      <a:r>
                        <a:rPr lang="en-US" sz="1400" dirty="0"/>
                        <a:t>52.2%</a:t>
                      </a:r>
                    </a:p>
                  </a:txBody>
                  <a:tcPr marL="68580" marR="68580" marT="34290" marB="34290"/>
                </a:tc>
                <a:extLst>
                  <a:ext uri="{0D108BD9-81ED-4DB2-BD59-A6C34878D82A}">
                    <a16:rowId xmlns:a16="http://schemas.microsoft.com/office/drawing/2014/main" val="1377827841"/>
                  </a:ext>
                </a:extLst>
              </a:tr>
              <a:tr h="278130">
                <a:tc>
                  <a:txBody>
                    <a:bodyPr/>
                    <a:lstStyle/>
                    <a:p>
                      <a:r>
                        <a:rPr lang="en-US" sz="1400" dirty="0"/>
                        <a:t>Europe</a:t>
                      </a:r>
                    </a:p>
                  </a:txBody>
                  <a:tcPr marL="68580" marR="68580" marT="34290" marB="34290"/>
                </a:tc>
                <a:tc>
                  <a:txBody>
                    <a:bodyPr/>
                    <a:lstStyle/>
                    <a:p>
                      <a:pPr algn="r"/>
                      <a:r>
                        <a:rPr lang="en-US" sz="1400" dirty="0"/>
                        <a:t>834,995,197</a:t>
                      </a:r>
                    </a:p>
                  </a:txBody>
                  <a:tcPr marL="68580" marR="68580" marT="34290" marB="34290"/>
                </a:tc>
                <a:tc>
                  <a:txBody>
                    <a:bodyPr/>
                    <a:lstStyle/>
                    <a:p>
                      <a:pPr algn="r"/>
                      <a:r>
                        <a:rPr lang="en-US" sz="1400" dirty="0"/>
                        <a:t>10.7%</a:t>
                      </a:r>
                    </a:p>
                  </a:txBody>
                  <a:tcPr marL="68580" marR="68580" marT="34290" marB="34290"/>
                </a:tc>
                <a:tc>
                  <a:txBody>
                    <a:bodyPr/>
                    <a:lstStyle/>
                    <a:p>
                      <a:pPr algn="r"/>
                      <a:r>
                        <a:rPr lang="en-US" sz="1400" dirty="0"/>
                        <a:t>727,848,547</a:t>
                      </a:r>
                    </a:p>
                  </a:txBody>
                  <a:tcPr marL="68580" marR="68580" marT="34290" marB="34290"/>
                </a:tc>
                <a:tc>
                  <a:txBody>
                    <a:bodyPr/>
                    <a:lstStyle/>
                    <a:p>
                      <a:pPr algn="r"/>
                      <a:r>
                        <a:rPr lang="en-US" sz="1400" dirty="0"/>
                        <a:t>87.2%</a:t>
                      </a:r>
                    </a:p>
                  </a:txBody>
                  <a:tcPr marL="68580" marR="68580" marT="34290" marB="34290"/>
                </a:tc>
                <a:tc>
                  <a:txBody>
                    <a:bodyPr/>
                    <a:lstStyle/>
                    <a:p>
                      <a:pPr algn="r"/>
                      <a:r>
                        <a:rPr lang="en-US" sz="1400" dirty="0"/>
                        <a:t>592%</a:t>
                      </a:r>
                    </a:p>
                  </a:txBody>
                  <a:tcPr marL="68580" marR="68580" marT="34290" marB="34290"/>
                </a:tc>
                <a:tc>
                  <a:txBody>
                    <a:bodyPr/>
                    <a:lstStyle/>
                    <a:p>
                      <a:pPr algn="r"/>
                      <a:r>
                        <a:rPr lang="en-US" sz="1400" dirty="0"/>
                        <a:t>15.1%</a:t>
                      </a:r>
                    </a:p>
                  </a:txBody>
                  <a:tcPr marL="68580" marR="68580" marT="34290" marB="34290"/>
                </a:tc>
                <a:extLst>
                  <a:ext uri="{0D108BD9-81ED-4DB2-BD59-A6C34878D82A}">
                    <a16:rowId xmlns:a16="http://schemas.microsoft.com/office/drawing/2014/main" val="307271153"/>
                  </a:ext>
                </a:extLst>
              </a:tr>
              <a:tr h="480060">
                <a:tc>
                  <a:txBody>
                    <a:bodyPr/>
                    <a:lstStyle/>
                    <a:p>
                      <a:r>
                        <a:rPr lang="en-US" sz="1400" dirty="0"/>
                        <a:t>Latin America/</a:t>
                      </a:r>
                    </a:p>
                    <a:p>
                      <a:r>
                        <a:rPr lang="en-US" sz="1400" dirty="0"/>
                        <a:t>Caribbean</a:t>
                      </a:r>
                    </a:p>
                  </a:txBody>
                  <a:tcPr marL="68580" marR="68580" marT="34290" marB="34290"/>
                </a:tc>
                <a:tc>
                  <a:txBody>
                    <a:bodyPr/>
                    <a:lstStyle/>
                    <a:p>
                      <a:pPr algn="r"/>
                      <a:r>
                        <a:rPr lang="en-US" sz="1400" dirty="0"/>
                        <a:t>654,287,232</a:t>
                      </a:r>
                    </a:p>
                  </a:txBody>
                  <a:tcPr marL="68580" marR="68580" marT="34290" marB="34290"/>
                </a:tc>
                <a:tc>
                  <a:txBody>
                    <a:bodyPr/>
                    <a:lstStyle/>
                    <a:p>
                      <a:pPr algn="r"/>
                      <a:r>
                        <a:rPr lang="en-US" sz="1400" dirty="0"/>
                        <a:t>8.4%</a:t>
                      </a:r>
                    </a:p>
                  </a:txBody>
                  <a:tcPr marL="68580" marR="68580" marT="34290" marB="34290"/>
                </a:tc>
                <a:tc>
                  <a:txBody>
                    <a:bodyPr/>
                    <a:lstStyle/>
                    <a:p>
                      <a:pPr algn="r"/>
                      <a:r>
                        <a:rPr lang="en-US" sz="1400" dirty="0"/>
                        <a:t>467,817,332</a:t>
                      </a:r>
                    </a:p>
                  </a:txBody>
                  <a:tcPr marL="68580" marR="68580" marT="34290" marB="34290"/>
                </a:tc>
                <a:tc>
                  <a:txBody>
                    <a:bodyPr/>
                    <a:lstStyle/>
                    <a:p>
                      <a:pPr algn="r"/>
                      <a:r>
                        <a:rPr lang="en-US" sz="1400" dirty="0"/>
                        <a:t>71.5%</a:t>
                      </a:r>
                    </a:p>
                  </a:txBody>
                  <a:tcPr marL="68580" marR="68580" marT="34290" marB="34290"/>
                </a:tc>
                <a:tc>
                  <a:txBody>
                    <a:bodyPr/>
                    <a:lstStyle/>
                    <a:p>
                      <a:pPr algn="r"/>
                      <a:r>
                        <a:rPr lang="en-US" sz="1400" dirty="0"/>
                        <a:t>2,489%</a:t>
                      </a:r>
                    </a:p>
                  </a:txBody>
                  <a:tcPr marL="68580" marR="68580" marT="34290" marB="34290"/>
                </a:tc>
                <a:tc>
                  <a:txBody>
                    <a:bodyPr/>
                    <a:lstStyle/>
                    <a:p>
                      <a:pPr algn="r"/>
                      <a:r>
                        <a:rPr lang="en-US" sz="1400" dirty="0"/>
                        <a:t>9.7%</a:t>
                      </a:r>
                    </a:p>
                  </a:txBody>
                  <a:tcPr marL="68580" marR="68580" marT="34290" marB="34290"/>
                </a:tc>
                <a:extLst>
                  <a:ext uri="{0D108BD9-81ED-4DB2-BD59-A6C34878D82A}">
                    <a16:rowId xmlns:a16="http://schemas.microsoft.com/office/drawing/2014/main" val="2866070851"/>
                  </a:ext>
                </a:extLst>
              </a:tr>
              <a:tr h="278130">
                <a:tc>
                  <a:txBody>
                    <a:bodyPr/>
                    <a:lstStyle/>
                    <a:p>
                      <a:r>
                        <a:rPr lang="en-US" sz="1400" dirty="0"/>
                        <a:t>Middle East</a:t>
                      </a:r>
                    </a:p>
                  </a:txBody>
                  <a:tcPr marL="68580" marR="68580" marT="34290" marB="34290"/>
                </a:tc>
                <a:tc>
                  <a:txBody>
                    <a:bodyPr/>
                    <a:lstStyle/>
                    <a:p>
                      <a:pPr algn="r"/>
                      <a:r>
                        <a:rPr lang="en-US" sz="1400" dirty="0"/>
                        <a:t>260,991,690</a:t>
                      </a:r>
                    </a:p>
                  </a:txBody>
                  <a:tcPr marL="68580" marR="68580" marT="34290" marB="34290"/>
                </a:tc>
                <a:tc>
                  <a:txBody>
                    <a:bodyPr/>
                    <a:lstStyle/>
                    <a:p>
                      <a:pPr algn="r"/>
                      <a:r>
                        <a:rPr lang="en-US" sz="1400" dirty="0"/>
                        <a:t>3.3%</a:t>
                      </a:r>
                    </a:p>
                  </a:txBody>
                  <a:tcPr marL="68580" marR="68580" marT="34290" marB="34290"/>
                </a:tc>
                <a:tc>
                  <a:txBody>
                    <a:bodyPr/>
                    <a:lstStyle/>
                    <a:p>
                      <a:pPr algn="r"/>
                      <a:r>
                        <a:rPr lang="en-US" sz="1400" dirty="0"/>
                        <a:t>184,856,813</a:t>
                      </a:r>
                    </a:p>
                  </a:txBody>
                  <a:tcPr marL="68580" marR="68580" marT="34290" marB="34290"/>
                </a:tc>
                <a:tc>
                  <a:txBody>
                    <a:bodyPr/>
                    <a:lstStyle/>
                    <a:p>
                      <a:pPr algn="r"/>
                      <a:r>
                        <a:rPr lang="en-US" sz="1400" dirty="0"/>
                        <a:t>70.8%</a:t>
                      </a:r>
                    </a:p>
                  </a:txBody>
                  <a:tcPr marL="68580" marR="68580" marT="34290" marB="34290"/>
                </a:tc>
                <a:tc>
                  <a:txBody>
                    <a:bodyPr/>
                    <a:lstStyle/>
                    <a:p>
                      <a:pPr algn="r"/>
                      <a:r>
                        <a:rPr lang="en-US" sz="1400" dirty="0"/>
                        <a:t>5,527%</a:t>
                      </a:r>
                    </a:p>
                  </a:txBody>
                  <a:tcPr marL="68580" marR="68580" marT="34290" marB="34290"/>
                </a:tc>
                <a:tc>
                  <a:txBody>
                    <a:bodyPr/>
                    <a:lstStyle/>
                    <a:p>
                      <a:pPr algn="r"/>
                      <a:r>
                        <a:rPr lang="en-US" sz="1400" dirty="0"/>
                        <a:t>3.8%</a:t>
                      </a:r>
                    </a:p>
                  </a:txBody>
                  <a:tcPr marL="68580" marR="68580" marT="34290" marB="34290"/>
                </a:tc>
                <a:extLst>
                  <a:ext uri="{0D108BD9-81ED-4DB2-BD59-A6C34878D82A}">
                    <a16:rowId xmlns:a16="http://schemas.microsoft.com/office/drawing/2014/main" val="1495351030"/>
                  </a:ext>
                </a:extLst>
              </a:tr>
              <a:tr h="278130">
                <a:tc>
                  <a:txBody>
                    <a:bodyPr/>
                    <a:lstStyle/>
                    <a:p>
                      <a:r>
                        <a:rPr lang="en-US" sz="1400" dirty="0"/>
                        <a:t>North America</a:t>
                      </a:r>
                    </a:p>
                  </a:txBody>
                  <a:tcPr marL="68580" marR="68580" marT="34290" marB="34290"/>
                </a:tc>
                <a:tc>
                  <a:txBody>
                    <a:bodyPr/>
                    <a:lstStyle/>
                    <a:p>
                      <a:pPr algn="r"/>
                      <a:r>
                        <a:rPr lang="en-US" sz="1400" dirty="0"/>
                        <a:t>368,869,647</a:t>
                      </a:r>
                    </a:p>
                  </a:txBody>
                  <a:tcPr marL="68580" marR="68580" marT="34290" marB="34290"/>
                </a:tc>
                <a:tc>
                  <a:txBody>
                    <a:bodyPr/>
                    <a:lstStyle/>
                    <a:p>
                      <a:pPr algn="r"/>
                      <a:r>
                        <a:rPr lang="en-US" sz="1400" dirty="0"/>
                        <a:t>4.7%</a:t>
                      </a:r>
                    </a:p>
                  </a:txBody>
                  <a:tcPr marL="68580" marR="68580" marT="34290" marB="34290"/>
                </a:tc>
                <a:tc>
                  <a:txBody>
                    <a:bodyPr/>
                    <a:lstStyle/>
                    <a:p>
                      <a:pPr algn="r"/>
                      <a:r>
                        <a:rPr lang="en-US" sz="1400" dirty="0"/>
                        <a:t>332,908,868</a:t>
                      </a:r>
                    </a:p>
                  </a:txBody>
                  <a:tcPr marL="68580" marR="68580" marT="34290" marB="34290"/>
                </a:tc>
                <a:tc>
                  <a:txBody>
                    <a:bodyPr/>
                    <a:lstStyle/>
                    <a:p>
                      <a:pPr algn="r"/>
                      <a:r>
                        <a:rPr lang="en-US" sz="1400" dirty="0"/>
                        <a:t>90.3%</a:t>
                      </a:r>
                    </a:p>
                  </a:txBody>
                  <a:tcPr marL="68580" marR="68580" marT="34290" marB="34290"/>
                </a:tc>
                <a:tc>
                  <a:txBody>
                    <a:bodyPr/>
                    <a:lstStyle/>
                    <a:p>
                      <a:pPr algn="r"/>
                      <a:r>
                        <a:rPr lang="en-US" sz="1400" dirty="0"/>
                        <a:t>208%</a:t>
                      </a:r>
                    </a:p>
                  </a:txBody>
                  <a:tcPr marL="68580" marR="68580" marT="34290" marB="34290"/>
                </a:tc>
                <a:tc>
                  <a:txBody>
                    <a:bodyPr/>
                    <a:lstStyle/>
                    <a:p>
                      <a:pPr algn="r"/>
                      <a:r>
                        <a:rPr lang="en-US" sz="1400" dirty="0"/>
                        <a:t>6.9%</a:t>
                      </a:r>
                    </a:p>
                  </a:txBody>
                  <a:tcPr marL="68580" marR="68580" marT="34290" marB="34290"/>
                </a:tc>
                <a:extLst>
                  <a:ext uri="{0D108BD9-81ED-4DB2-BD59-A6C34878D82A}">
                    <a16:rowId xmlns:a16="http://schemas.microsoft.com/office/drawing/2014/main" val="3600168310"/>
                  </a:ext>
                </a:extLst>
              </a:tr>
              <a:tr h="480060">
                <a:tc>
                  <a:txBody>
                    <a:bodyPr/>
                    <a:lstStyle/>
                    <a:p>
                      <a:r>
                        <a:rPr lang="en-US" sz="1400" dirty="0"/>
                        <a:t>Oceania/ Australia</a:t>
                      </a:r>
                    </a:p>
                  </a:txBody>
                  <a:tcPr marL="68580" marR="68580" marT="34290" marB="34290"/>
                </a:tc>
                <a:tc>
                  <a:txBody>
                    <a:bodyPr/>
                    <a:lstStyle/>
                    <a:p>
                      <a:pPr algn="r"/>
                      <a:r>
                        <a:rPr lang="en-US" sz="1400" dirty="0"/>
                        <a:t>42,690,838</a:t>
                      </a:r>
                    </a:p>
                  </a:txBody>
                  <a:tcPr marL="68580" marR="68580" marT="34290" marB="34290"/>
                </a:tc>
                <a:tc>
                  <a:txBody>
                    <a:bodyPr/>
                    <a:lstStyle/>
                    <a:p>
                      <a:pPr algn="r"/>
                      <a:r>
                        <a:rPr lang="en-US" sz="1400" dirty="0"/>
                        <a:t>0.5%</a:t>
                      </a:r>
                    </a:p>
                  </a:txBody>
                  <a:tcPr marL="68580" marR="68580" marT="34290" marB="34290"/>
                </a:tc>
                <a:tc>
                  <a:txBody>
                    <a:bodyPr/>
                    <a:lstStyle/>
                    <a:p>
                      <a:pPr algn="r"/>
                      <a:r>
                        <a:rPr lang="en-US" sz="1400" dirty="0"/>
                        <a:t>28,917,600</a:t>
                      </a:r>
                    </a:p>
                  </a:txBody>
                  <a:tcPr marL="68580" marR="68580" marT="34290" marB="34290"/>
                </a:tc>
                <a:tc>
                  <a:txBody>
                    <a:bodyPr/>
                    <a:lstStyle/>
                    <a:p>
                      <a:pPr algn="r"/>
                      <a:r>
                        <a:rPr lang="en-US" sz="1400" dirty="0"/>
                        <a:t>67.7%</a:t>
                      </a:r>
                    </a:p>
                  </a:txBody>
                  <a:tcPr marL="68580" marR="68580" marT="34290" marB="34290"/>
                </a:tc>
                <a:tc>
                  <a:txBody>
                    <a:bodyPr/>
                    <a:lstStyle/>
                    <a:p>
                      <a:pPr algn="r"/>
                      <a:r>
                        <a:rPr lang="en-US" sz="1400" dirty="0"/>
                        <a:t>279%</a:t>
                      </a:r>
                    </a:p>
                  </a:txBody>
                  <a:tcPr marL="68580" marR="68580" marT="34290" marB="34290"/>
                </a:tc>
                <a:tc>
                  <a:txBody>
                    <a:bodyPr/>
                    <a:lstStyle/>
                    <a:p>
                      <a:pPr algn="r"/>
                      <a:r>
                        <a:rPr lang="en-US" sz="1400" dirty="0"/>
                        <a:t>0.6%</a:t>
                      </a:r>
                    </a:p>
                  </a:txBody>
                  <a:tcPr marL="68580" marR="68580" marT="34290" marB="34290"/>
                </a:tc>
                <a:extLst>
                  <a:ext uri="{0D108BD9-81ED-4DB2-BD59-A6C34878D82A}">
                    <a16:rowId xmlns:a16="http://schemas.microsoft.com/office/drawing/2014/main" val="2867833472"/>
                  </a:ext>
                </a:extLst>
              </a:tr>
              <a:tr h="278130">
                <a:tc>
                  <a:txBody>
                    <a:bodyPr/>
                    <a:lstStyle/>
                    <a:p>
                      <a:r>
                        <a:rPr lang="en-US" sz="1400" dirty="0"/>
                        <a:t>WORLD TOTAL</a:t>
                      </a:r>
                    </a:p>
                  </a:txBody>
                  <a:tcPr marL="68580" marR="68580" marT="34290" marB="34290"/>
                </a:tc>
                <a:tc>
                  <a:txBody>
                    <a:bodyPr/>
                    <a:lstStyle/>
                    <a:p>
                      <a:pPr algn="r"/>
                      <a:r>
                        <a:rPr lang="en-US" sz="1400" dirty="0"/>
                        <a:t>7,796,949,710</a:t>
                      </a:r>
                    </a:p>
                  </a:txBody>
                  <a:tcPr marL="68580" marR="68580" marT="34290" marB="34290"/>
                </a:tc>
                <a:tc>
                  <a:txBody>
                    <a:bodyPr/>
                    <a:lstStyle/>
                    <a:p>
                      <a:pPr algn="r"/>
                      <a:r>
                        <a:rPr lang="en-US" sz="1400" dirty="0"/>
                        <a:t>100.0%</a:t>
                      </a:r>
                    </a:p>
                  </a:txBody>
                  <a:tcPr marL="68580" marR="68580" marT="34290" marB="34290"/>
                </a:tc>
                <a:tc>
                  <a:txBody>
                    <a:bodyPr/>
                    <a:lstStyle/>
                    <a:p>
                      <a:pPr algn="r"/>
                      <a:r>
                        <a:rPr lang="en-US" sz="1400" dirty="0"/>
                        <a:t>4,833,521,806</a:t>
                      </a:r>
                    </a:p>
                  </a:txBody>
                  <a:tcPr marL="68580" marR="68580" marT="34290" marB="34290"/>
                </a:tc>
                <a:tc>
                  <a:txBody>
                    <a:bodyPr/>
                    <a:lstStyle/>
                    <a:p>
                      <a:pPr algn="r"/>
                      <a:r>
                        <a:rPr lang="en-US" sz="1400" dirty="0"/>
                        <a:t>62.0%</a:t>
                      </a:r>
                    </a:p>
                  </a:txBody>
                  <a:tcPr marL="68580" marR="68580" marT="34290" marB="34290"/>
                </a:tc>
                <a:tc>
                  <a:txBody>
                    <a:bodyPr/>
                    <a:lstStyle/>
                    <a:p>
                      <a:pPr algn="r"/>
                      <a:r>
                        <a:rPr lang="en-US" sz="1400" dirty="0"/>
                        <a:t>1,239%</a:t>
                      </a:r>
                    </a:p>
                  </a:txBody>
                  <a:tcPr marL="68580" marR="68580" marT="34290" marB="34290"/>
                </a:tc>
                <a:tc>
                  <a:txBody>
                    <a:bodyPr/>
                    <a:lstStyle/>
                    <a:p>
                      <a:pPr algn="r"/>
                      <a:r>
                        <a:rPr lang="en-US" sz="1400" dirty="0"/>
                        <a:t>100.0%</a:t>
                      </a:r>
                    </a:p>
                  </a:txBody>
                  <a:tcPr marL="68580" marR="68580" marT="34290" marB="34290"/>
                </a:tc>
                <a:extLst>
                  <a:ext uri="{0D108BD9-81ED-4DB2-BD59-A6C34878D82A}">
                    <a16:rowId xmlns:a16="http://schemas.microsoft.com/office/drawing/2014/main" val="1846821214"/>
                  </a:ext>
                </a:extLst>
              </a:tr>
            </a:tbl>
          </a:graphicData>
        </a:graphic>
      </p:graphicFrame>
    </p:spTree>
    <p:custDataLst>
      <p:tags r:id="rId1"/>
    </p:custDataLst>
    <p:extLst>
      <p:ext uri="{BB962C8B-B14F-4D97-AF65-F5344CB8AC3E}">
        <p14:creationId xmlns:p14="http://schemas.microsoft.com/office/powerpoint/2010/main" val="9799862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EEB640D7-0C9E-48B9-8555-49960DBA19BC}"/>
              </a:ext>
            </a:extLst>
          </p:cNvPr>
          <p:cNvSpPr>
            <a:spLocks noGrp="1"/>
          </p:cNvSpPr>
          <p:nvPr>
            <p:ph type="title"/>
          </p:nvPr>
        </p:nvSpPr>
        <p:spPr>
          <a:xfrm>
            <a:off x="457200" y="152400"/>
            <a:ext cx="8431436" cy="695879"/>
          </a:xfrm>
        </p:spPr>
        <p:txBody>
          <a:bodyPr/>
          <a:lstStyle/>
          <a:p>
            <a:r>
              <a:rPr lang="en-US" altLang="en-US" sz="2400" dirty="0"/>
              <a:t>The 12 Categories of Threats to Information Security</a:t>
            </a:r>
            <a:endParaRPr lang="en-US" sz="2400" dirty="0"/>
          </a:p>
        </p:txBody>
      </p:sp>
      <p:graphicFrame>
        <p:nvGraphicFramePr>
          <p:cNvPr id="4" name="Table 5">
            <a:extLst>
              <a:ext uri="{FF2B5EF4-FFF2-40B4-BE49-F238E27FC236}">
                <a16:creationId xmlns:a16="http://schemas.microsoft.com/office/drawing/2014/main" id="{B672A76F-121F-4E6C-94AD-7B745F93C613}"/>
              </a:ext>
            </a:extLst>
          </p:cNvPr>
          <p:cNvGraphicFramePr>
            <a:graphicFrameLocks noGrp="1"/>
          </p:cNvGraphicFramePr>
          <p:nvPr>
            <p:ph idx="1"/>
            <p:extLst>
              <p:ext uri="{D42A27DB-BD31-4B8C-83A1-F6EECF244321}">
                <p14:modId xmlns:p14="http://schemas.microsoft.com/office/powerpoint/2010/main" val="587182111"/>
              </p:ext>
            </p:extLst>
          </p:nvPr>
        </p:nvGraphicFramePr>
        <p:xfrm>
          <a:off x="304800" y="990600"/>
          <a:ext cx="8432006" cy="4267198"/>
        </p:xfrm>
        <a:graphic>
          <a:graphicData uri="http://schemas.openxmlformats.org/drawingml/2006/table">
            <a:tbl>
              <a:tblPr firstRow="1" bandRow="1">
                <a:tableStyleId>{5C22544A-7EE6-4342-B048-85BDC9FD1C3A}</a:tableStyleId>
              </a:tblPr>
              <a:tblGrid>
                <a:gridCol w="3365727">
                  <a:extLst>
                    <a:ext uri="{9D8B030D-6E8A-4147-A177-3AD203B41FA5}">
                      <a16:colId xmlns:a16="http://schemas.microsoft.com/office/drawing/2014/main" val="1601557149"/>
                    </a:ext>
                  </a:extLst>
                </a:gridCol>
                <a:gridCol w="5066279">
                  <a:extLst>
                    <a:ext uri="{9D8B030D-6E8A-4147-A177-3AD203B41FA5}">
                      <a16:colId xmlns:a16="http://schemas.microsoft.com/office/drawing/2014/main" val="4132803243"/>
                    </a:ext>
                  </a:extLst>
                </a:gridCol>
              </a:tblGrid>
              <a:tr h="328246">
                <a:tc>
                  <a:txBody>
                    <a:bodyPr/>
                    <a:lstStyle/>
                    <a:p>
                      <a:r>
                        <a:rPr lang="en-US" sz="1400" dirty="0"/>
                        <a:t>Category of Threat</a:t>
                      </a:r>
                    </a:p>
                  </a:txBody>
                  <a:tcPr marL="68580" marR="68580" marT="34290" marB="34290"/>
                </a:tc>
                <a:tc>
                  <a:txBody>
                    <a:bodyPr/>
                    <a:lstStyle/>
                    <a:p>
                      <a:r>
                        <a:rPr lang="en-US" sz="1400" dirty="0"/>
                        <a:t>Attack Examples</a:t>
                      </a:r>
                    </a:p>
                  </a:txBody>
                  <a:tcPr marL="68580" marR="68580" marT="34290" marB="34290"/>
                </a:tc>
                <a:extLst>
                  <a:ext uri="{0D108BD9-81ED-4DB2-BD59-A6C34878D82A}">
                    <a16:rowId xmlns:a16="http://schemas.microsoft.com/office/drawing/2014/main" val="1212047461"/>
                  </a:ext>
                </a:extLst>
              </a:tr>
              <a:tr h="328246">
                <a:tc>
                  <a:txBody>
                    <a:bodyPr/>
                    <a:lstStyle/>
                    <a:p>
                      <a:r>
                        <a:rPr lang="en-US" sz="1400" dirty="0"/>
                        <a:t>Compromises to intellectual property</a:t>
                      </a:r>
                    </a:p>
                  </a:txBody>
                  <a:tcPr marL="68580" marR="68580" marT="34290" marB="34290"/>
                </a:tc>
                <a:tc>
                  <a:txBody>
                    <a:bodyPr/>
                    <a:lstStyle/>
                    <a:p>
                      <a:r>
                        <a:rPr lang="en-US" sz="1400" dirty="0"/>
                        <a:t>Piracy, copyright infringement</a:t>
                      </a:r>
                    </a:p>
                  </a:txBody>
                  <a:tcPr marL="68580" marR="68580" marT="34290" marB="34290"/>
                </a:tc>
                <a:extLst>
                  <a:ext uri="{0D108BD9-81ED-4DB2-BD59-A6C34878D82A}">
                    <a16:rowId xmlns:a16="http://schemas.microsoft.com/office/drawing/2014/main" val="2964682082"/>
                  </a:ext>
                </a:extLst>
              </a:tr>
              <a:tr h="328246">
                <a:tc>
                  <a:txBody>
                    <a:bodyPr/>
                    <a:lstStyle/>
                    <a:p>
                      <a:r>
                        <a:rPr lang="en-US" sz="1400" dirty="0"/>
                        <a:t>Deviations in quality of service</a:t>
                      </a:r>
                    </a:p>
                  </a:txBody>
                  <a:tcPr marL="68580" marR="68580" marT="34290" marB="34290"/>
                </a:tc>
                <a:tc>
                  <a:txBody>
                    <a:bodyPr/>
                    <a:lstStyle/>
                    <a:p>
                      <a:r>
                        <a:rPr lang="en-US" sz="1400" dirty="0"/>
                        <a:t>Internet service provider (ISP), power, or WAN service problems</a:t>
                      </a:r>
                    </a:p>
                  </a:txBody>
                  <a:tcPr marL="68580" marR="68580" marT="34290" marB="34290"/>
                </a:tc>
                <a:extLst>
                  <a:ext uri="{0D108BD9-81ED-4DB2-BD59-A6C34878D82A}">
                    <a16:rowId xmlns:a16="http://schemas.microsoft.com/office/drawing/2014/main" val="3688487170"/>
                  </a:ext>
                </a:extLst>
              </a:tr>
              <a:tr h="328246">
                <a:tc>
                  <a:txBody>
                    <a:bodyPr/>
                    <a:lstStyle/>
                    <a:p>
                      <a:r>
                        <a:rPr lang="en-US" sz="1400" dirty="0"/>
                        <a:t>Espionage or trespass</a:t>
                      </a:r>
                    </a:p>
                  </a:txBody>
                  <a:tcPr marL="68580" marR="68580" marT="34290" marB="34290"/>
                </a:tc>
                <a:tc>
                  <a:txBody>
                    <a:bodyPr/>
                    <a:lstStyle/>
                    <a:p>
                      <a:r>
                        <a:rPr lang="en-US" sz="1400" dirty="0"/>
                        <a:t>Unauthorized access and/or data collection</a:t>
                      </a:r>
                    </a:p>
                  </a:txBody>
                  <a:tcPr marL="68580" marR="68580" marT="34290" marB="34290"/>
                </a:tc>
                <a:extLst>
                  <a:ext uri="{0D108BD9-81ED-4DB2-BD59-A6C34878D82A}">
                    <a16:rowId xmlns:a16="http://schemas.microsoft.com/office/drawing/2014/main" val="82977209"/>
                  </a:ext>
                </a:extLst>
              </a:tr>
              <a:tr h="328246">
                <a:tc>
                  <a:txBody>
                    <a:bodyPr/>
                    <a:lstStyle/>
                    <a:p>
                      <a:r>
                        <a:rPr lang="en-US" sz="1400" dirty="0"/>
                        <a:t>Forces of nature</a:t>
                      </a:r>
                    </a:p>
                  </a:txBody>
                  <a:tcPr marL="68580" marR="68580" marT="34290" marB="34290"/>
                </a:tc>
                <a:tc>
                  <a:txBody>
                    <a:bodyPr/>
                    <a:lstStyle/>
                    <a:p>
                      <a:r>
                        <a:rPr lang="en-US" sz="1400" dirty="0"/>
                        <a:t>Fire, floods, earthquakes, lightning</a:t>
                      </a:r>
                    </a:p>
                  </a:txBody>
                  <a:tcPr marL="68580" marR="68580" marT="34290" marB="34290"/>
                </a:tc>
                <a:extLst>
                  <a:ext uri="{0D108BD9-81ED-4DB2-BD59-A6C34878D82A}">
                    <a16:rowId xmlns:a16="http://schemas.microsoft.com/office/drawing/2014/main" val="3598182348"/>
                  </a:ext>
                </a:extLst>
              </a:tr>
              <a:tr h="328246">
                <a:tc>
                  <a:txBody>
                    <a:bodyPr/>
                    <a:lstStyle/>
                    <a:p>
                      <a:r>
                        <a:rPr lang="en-US" sz="1400" dirty="0"/>
                        <a:t>Human error or failure</a:t>
                      </a:r>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Accidents, employee mistakes</a:t>
                      </a:r>
                    </a:p>
                  </a:txBody>
                  <a:tcPr marL="68580" marR="68580" marT="34290" marB="34290"/>
                </a:tc>
                <a:extLst>
                  <a:ext uri="{0D108BD9-81ED-4DB2-BD59-A6C34878D82A}">
                    <a16:rowId xmlns:a16="http://schemas.microsoft.com/office/drawing/2014/main" val="808011209"/>
                  </a:ext>
                </a:extLst>
              </a:tr>
              <a:tr h="328246">
                <a:tc>
                  <a:txBody>
                    <a:bodyPr/>
                    <a:lstStyle/>
                    <a:p>
                      <a:r>
                        <a:rPr lang="en-US" sz="1400" dirty="0"/>
                        <a:t>Information extortion</a:t>
                      </a:r>
                    </a:p>
                  </a:txBody>
                  <a:tcPr marL="68580" marR="68580" marT="34290" marB="34290"/>
                </a:tc>
                <a:tc>
                  <a:txBody>
                    <a:bodyPr/>
                    <a:lstStyle/>
                    <a:p>
                      <a:r>
                        <a:rPr lang="en-US" sz="1400" dirty="0"/>
                        <a:t>Blackmail, information disclosure</a:t>
                      </a:r>
                    </a:p>
                  </a:txBody>
                  <a:tcPr marL="68580" marR="68580" marT="34290" marB="34290"/>
                </a:tc>
                <a:extLst>
                  <a:ext uri="{0D108BD9-81ED-4DB2-BD59-A6C34878D82A}">
                    <a16:rowId xmlns:a16="http://schemas.microsoft.com/office/drawing/2014/main" val="305040654"/>
                  </a:ext>
                </a:extLst>
              </a:tr>
              <a:tr h="328246">
                <a:tc>
                  <a:txBody>
                    <a:bodyPr/>
                    <a:lstStyle/>
                    <a:p>
                      <a:r>
                        <a:rPr lang="en-US" sz="1400" dirty="0"/>
                        <a:t>Sabotage or vandalism</a:t>
                      </a:r>
                    </a:p>
                  </a:txBody>
                  <a:tcPr marL="68580" marR="68580" marT="34290" marB="34290"/>
                </a:tc>
                <a:tc>
                  <a:txBody>
                    <a:bodyPr/>
                    <a:lstStyle/>
                    <a:p>
                      <a:r>
                        <a:rPr lang="en-US" sz="1400" dirty="0"/>
                        <a:t>Destruction of systems or information</a:t>
                      </a:r>
                    </a:p>
                  </a:txBody>
                  <a:tcPr marL="68580" marR="68580" marT="34290" marB="34290"/>
                </a:tc>
                <a:extLst>
                  <a:ext uri="{0D108BD9-81ED-4DB2-BD59-A6C34878D82A}">
                    <a16:rowId xmlns:a16="http://schemas.microsoft.com/office/drawing/2014/main" val="2977167235"/>
                  </a:ext>
                </a:extLst>
              </a:tr>
              <a:tr h="328246">
                <a:tc>
                  <a:txBody>
                    <a:bodyPr/>
                    <a:lstStyle/>
                    <a:p>
                      <a:r>
                        <a:rPr lang="en-US" sz="1400" dirty="0"/>
                        <a:t>Software attacks</a:t>
                      </a:r>
                    </a:p>
                  </a:txBody>
                  <a:tcPr marL="68580" marR="68580" marT="34290" marB="34290"/>
                </a:tc>
                <a:tc>
                  <a:txBody>
                    <a:bodyPr/>
                    <a:lstStyle/>
                    <a:p>
                      <a:r>
                        <a:rPr lang="en-US" sz="1400" dirty="0"/>
                        <a:t>Viruses, worms, macros, denial of service</a:t>
                      </a:r>
                    </a:p>
                  </a:txBody>
                  <a:tcPr marL="68580" marR="68580" marT="34290" marB="34290"/>
                </a:tc>
                <a:extLst>
                  <a:ext uri="{0D108BD9-81ED-4DB2-BD59-A6C34878D82A}">
                    <a16:rowId xmlns:a16="http://schemas.microsoft.com/office/drawing/2014/main" val="4021708674"/>
                  </a:ext>
                </a:extLst>
              </a:tr>
              <a:tr h="328246">
                <a:tc>
                  <a:txBody>
                    <a:bodyPr/>
                    <a:lstStyle/>
                    <a:p>
                      <a:r>
                        <a:rPr lang="en-US" sz="1400" dirty="0"/>
                        <a:t>Technical hardware failures or errors</a:t>
                      </a:r>
                    </a:p>
                  </a:txBody>
                  <a:tcPr marL="68580" marR="68580" marT="34290" marB="34290"/>
                </a:tc>
                <a:tc>
                  <a:txBody>
                    <a:bodyPr/>
                    <a:lstStyle/>
                    <a:p>
                      <a:r>
                        <a:rPr lang="en-US" sz="1400" dirty="0"/>
                        <a:t>Equipment failure</a:t>
                      </a:r>
                    </a:p>
                  </a:txBody>
                  <a:tcPr marL="68580" marR="68580" marT="34290" marB="34290"/>
                </a:tc>
                <a:extLst>
                  <a:ext uri="{0D108BD9-81ED-4DB2-BD59-A6C34878D82A}">
                    <a16:rowId xmlns:a16="http://schemas.microsoft.com/office/drawing/2014/main" val="3350239313"/>
                  </a:ext>
                </a:extLst>
              </a:tr>
              <a:tr h="328246">
                <a:tc>
                  <a:txBody>
                    <a:bodyPr/>
                    <a:lstStyle/>
                    <a:p>
                      <a:r>
                        <a:rPr lang="en-US" sz="1400" dirty="0"/>
                        <a:t>Technical software failures or errors</a:t>
                      </a:r>
                    </a:p>
                  </a:txBody>
                  <a:tcPr marL="68580" marR="68580" marT="34290" marB="34290"/>
                </a:tc>
                <a:tc>
                  <a:txBody>
                    <a:bodyPr/>
                    <a:lstStyle/>
                    <a:p>
                      <a:r>
                        <a:rPr lang="en-US" sz="1400" dirty="0"/>
                        <a:t>Bugs, code problems, unknown loopholes</a:t>
                      </a:r>
                    </a:p>
                  </a:txBody>
                  <a:tcPr marL="68580" marR="68580" marT="34290" marB="34290"/>
                </a:tc>
                <a:extLst>
                  <a:ext uri="{0D108BD9-81ED-4DB2-BD59-A6C34878D82A}">
                    <a16:rowId xmlns:a16="http://schemas.microsoft.com/office/drawing/2014/main" val="3919463996"/>
                  </a:ext>
                </a:extLst>
              </a:tr>
              <a:tr h="328246">
                <a:tc>
                  <a:txBody>
                    <a:bodyPr/>
                    <a:lstStyle/>
                    <a:p>
                      <a:r>
                        <a:rPr lang="en-US" sz="1400" dirty="0"/>
                        <a:t>Technological obsolescence</a:t>
                      </a:r>
                    </a:p>
                  </a:txBody>
                  <a:tcPr marL="68580" marR="68580" marT="34290" marB="34290"/>
                </a:tc>
                <a:tc>
                  <a:txBody>
                    <a:bodyPr/>
                    <a:lstStyle/>
                    <a:p>
                      <a:r>
                        <a:rPr lang="en-US" sz="1400" dirty="0"/>
                        <a:t>Antiquated or outdated technologies</a:t>
                      </a:r>
                    </a:p>
                  </a:txBody>
                  <a:tcPr marL="68580" marR="68580" marT="34290" marB="34290"/>
                </a:tc>
                <a:extLst>
                  <a:ext uri="{0D108BD9-81ED-4DB2-BD59-A6C34878D82A}">
                    <a16:rowId xmlns:a16="http://schemas.microsoft.com/office/drawing/2014/main" val="2011888986"/>
                  </a:ext>
                </a:extLst>
              </a:tr>
              <a:tr h="328246">
                <a:tc>
                  <a:txBody>
                    <a:bodyPr/>
                    <a:lstStyle/>
                    <a:p>
                      <a:r>
                        <a:rPr lang="en-US" sz="1400" dirty="0"/>
                        <a:t>Theft</a:t>
                      </a:r>
                    </a:p>
                  </a:txBody>
                  <a:tcPr marL="68580" marR="68580" marT="34290" marB="34290"/>
                </a:tc>
                <a:tc>
                  <a:txBody>
                    <a:bodyPr/>
                    <a:lstStyle/>
                    <a:p>
                      <a:r>
                        <a:rPr lang="en-US" sz="1400" dirty="0"/>
                        <a:t>Illegal confiscation of equipment or information</a:t>
                      </a:r>
                    </a:p>
                  </a:txBody>
                  <a:tcPr marL="68580" marR="68580" marT="34290" marB="34290"/>
                </a:tc>
                <a:extLst>
                  <a:ext uri="{0D108BD9-81ED-4DB2-BD59-A6C34878D82A}">
                    <a16:rowId xmlns:a16="http://schemas.microsoft.com/office/drawing/2014/main" val="3276443454"/>
                  </a:ext>
                </a:extLst>
              </a:tr>
            </a:tbl>
          </a:graphicData>
        </a:graphic>
      </p:graphicFrame>
    </p:spTree>
    <p:custDataLst>
      <p:tags r:id="rId1"/>
    </p:custDataLst>
    <p:extLst>
      <p:ext uri="{BB962C8B-B14F-4D97-AF65-F5344CB8AC3E}">
        <p14:creationId xmlns:p14="http://schemas.microsoft.com/office/powerpoint/2010/main" val="25621383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EEB640D7-0C9E-48B9-8555-49960DBA19BC}"/>
              </a:ext>
            </a:extLst>
          </p:cNvPr>
          <p:cNvSpPr>
            <a:spLocks noGrp="1"/>
          </p:cNvSpPr>
          <p:nvPr>
            <p:ph type="title"/>
          </p:nvPr>
        </p:nvSpPr>
        <p:spPr>
          <a:xfrm>
            <a:off x="457200" y="27709"/>
            <a:ext cx="8229600" cy="734291"/>
          </a:xfrm>
        </p:spPr>
        <p:txBody>
          <a:bodyPr>
            <a:normAutofit fontScale="90000"/>
          </a:bodyPr>
          <a:lstStyle/>
          <a:p>
            <a:r>
              <a:rPr lang="en-US" altLang="en-US" sz="2400" dirty="0"/>
              <a:t>Rated Threats from Internal Sources in 2015 SEC/CISE Survey of Threats to Information Protection (1 of 2)</a:t>
            </a:r>
            <a:endParaRPr lang="en-US" sz="2400" dirty="0"/>
          </a:p>
        </p:txBody>
      </p:sp>
      <p:graphicFrame>
        <p:nvGraphicFramePr>
          <p:cNvPr id="5" name="Table 5">
            <a:extLst>
              <a:ext uri="{FF2B5EF4-FFF2-40B4-BE49-F238E27FC236}">
                <a16:creationId xmlns:a16="http://schemas.microsoft.com/office/drawing/2014/main" id="{D4FA2A98-8443-4323-B209-D2B28E37D119}"/>
              </a:ext>
            </a:extLst>
          </p:cNvPr>
          <p:cNvGraphicFramePr>
            <a:graphicFrameLocks noGrp="1"/>
          </p:cNvGraphicFramePr>
          <p:nvPr>
            <p:ph idx="1"/>
            <p:extLst>
              <p:ext uri="{D42A27DB-BD31-4B8C-83A1-F6EECF244321}">
                <p14:modId xmlns:p14="http://schemas.microsoft.com/office/powerpoint/2010/main" val="459555064"/>
              </p:ext>
            </p:extLst>
          </p:nvPr>
        </p:nvGraphicFramePr>
        <p:xfrm>
          <a:off x="0" y="741911"/>
          <a:ext cx="9244010" cy="6088380"/>
        </p:xfrm>
        <a:graphic>
          <a:graphicData uri="http://schemas.openxmlformats.org/drawingml/2006/table">
            <a:tbl>
              <a:tblPr firstRow="1" bandRow="1">
                <a:tableStyleId>{5C22544A-7EE6-4342-B048-85BDC9FD1C3A}</a:tableStyleId>
              </a:tblPr>
              <a:tblGrid>
                <a:gridCol w="3931512">
                  <a:extLst>
                    <a:ext uri="{9D8B030D-6E8A-4147-A177-3AD203B41FA5}">
                      <a16:colId xmlns:a16="http://schemas.microsoft.com/office/drawing/2014/main" val="918357156"/>
                    </a:ext>
                  </a:extLst>
                </a:gridCol>
                <a:gridCol w="1100912">
                  <a:extLst>
                    <a:ext uri="{9D8B030D-6E8A-4147-A177-3AD203B41FA5}">
                      <a16:colId xmlns:a16="http://schemas.microsoft.com/office/drawing/2014/main" val="2182564410"/>
                    </a:ext>
                  </a:extLst>
                </a:gridCol>
                <a:gridCol w="805546">
                  <a:extLst>
                    <a:ext uri="{9D8B030D-6E8A-4147-A177-3AD203B41FA5}">
                      <a16:colId xmlns:a16="http://schemas.microsoft.com/office/drawing/2014/main" val="1860488725"/>
                    </a:ext>
                  </a:extLst>
                </a:gridCol>
                <a:gridCol w="859250">
                  <a:extLst>
                    <a:ext uri="{9D8B030D-6E8A-4147-A177-3AD203B41FA5}">
                      <a16:colId xmlns:a16="http://schemas.microsoft.com/office/drawing/2014/main" val="886886391"/>
                    </a:ext>
                  </a:extLst>
                </a:gridCol>
                <a:gridCol w="765268">
                  <a:extLst>
                    <a:ext uri="{9D8B030D-6E8A-4147-A177-3AD203B41FA5}">
                      <a16:colId xmlns:a16="http://schemas.microsoft.com/office/drawing/2014/main" val="3377553712"/>
                    </a:ext>
                  </a:extLst>
                </a:gridCol>
                <a:gridCol w="1006932">
                  <a:extLst>
                    <a:ext uri="{9D8B030D-6E8A-4147-A177-3AD203B41FA5}">
                      <a16:colId xmlns:a16="http://schemas.microsoft.com/office/drawing/2014/main" val="3583491257"/>
                    </a:ext>
                  </a:extLst>
                </a:gridCol>
                <a:gridCol w="774590">
                  <a:extLst>
                    <a:ext uri="{9D8B030D-6E8A-4147-A177-3AD203B41FA5}">
                      <a16:colId xmlns:a16="http://schemas.microsoft.com/office/drawing/2014/main" val="1602539465"/>
                    </a:ext>
                  </a:extLst>
                </a:gridCol>
              </a:tblGrid>
              <a:tr h="711919">
                <a:tc>
                  <a:txBody>
                    <a:bodyPr/>
                    <a:lstStyle/>
                    <a:p>
                      <a:pPr algn="l"/>
                      <a:r>
                        <a:rPr lang="en-US" sz="1400" dirty="0"/>
                        <a:t>From Employees or Internal Stakeholders</a:t>
                      </a:r>
                    </a:p>
                  </a:txBody>
                  <a:tcPr marL="68580" marR="68580" marT="34290" marB="34290"/>
                </a:tc>
                <a:tc>
                  <a:txBody>
                    <a:bodyPr/>
                    <a:lstStyle/>
                    <a:p>
                      <a:pPr algn="ctr"/>
                      <a:r>
                        <a:rPr lang="en-US" sz="1400" dirty="0"/>
                        <a:t>Not a</a:t>
                      </a:r>
                    </a:p>
                    <a:p>
                      <a:pPr algn="ctr"/>
                      <a:r>
                        <a:rPr lang="en-US" sz="1400" dirty="0"/>
                        <a:t>Threat</a:t>
                      </a:r>
                    </a:p>
                    <a:p>
                      <a:pPr algn="ctr"/>
                      <a:r>
                        <a:rPr lang="en-US" sz="1400" dirty="0"/>
                        <a:t>1</a:t>
                      </a:r>
                    </a:p>
                  </a:txBody>
                  <a:tcPr marL="68580" marR="68580" marT="34290" marB="34290"/>
                </a:tc>
                <a:tc>
                  <a:txBody>
                    <a:bodyPr/>
                    <a:lstStyle/>
                    <a:p>
                      <a:pPr algn="ctr"/>
                      <a:r>
                        <a:rPr lang="en-US" sz="1400" dirty="0"/>
                        <a:t>2</a:t>
                      </a:r>
                    </a:p>
                  </a:txBody>
                  <a:tcPr marL="68580" marR="68580" marT="34290" marB="34290"/>
                </a:tc>
                <a:tc>
                  <a:txBody>
                    <a:bodyPr/>
                    <a:lstStyle/>
                    <a:p>
                      <a:pPr algn="ctr"/>
                      <a:r>
                        <a:rPr lang="en-US" sz="1400" dirty="0"/>
                        <a:t>3</a:t>
                      </a:r>
                    </a:p>
                  </a:txBody>
                  <a:tcPr marL="68580" marR="68580" marT="34290" marB="34290"/>
                </a:tc>
                <a:tc>
                  <a:txBody>
                    <a:bodyPr/>
                    <a:lstStyle/>
                    <a:p>
                      <a:pPr algn="ctr"/>
                      <a:r>
                        <a:rPr lang="en-US" sz="1400" dirty="0"/>
                        <a:t>4</a:t>
                      </a:r>
                    </a:p>
                  </a:txBody>
                  <a:tcPr marL="68580" marR="68580" marT="34290" marB="34290"/>
                </a:tc>
                <a:tc>
                  <a:txBody>
                    <a:bodyPr/>
                    <a:lstStyle/>
                    <a:p>
                      <a:pPr algn="ctr"/>
                      <a:r>
                        <a:rPr lang="en-US" sz="1400" dirty="0"/>
                        <a:t>A Severe</a:t>
                      </a:r>
                    </a:p>
                    <a:p>
                      <a:pPr algn="ctr"/>
                      <a:r>
                        <a:rPr lang="en-US" sz="1400" dirty="0"/>
                        <a:t>Threat</a:t>
                      </a:r>
                    </a:p>
                    <a:p>
                      <a:pPr algn="ctr"/>
                      <a:r>
                        <a:rPr lang="en-US" sz="1400" dirty="0"/>
                        <a:t>5</a:t>
                      </a:r>
                    </a:p>
                  </a:txBody>
                  <a:tcPr marL="68580" marR="68580" marT="34290" marB="34290"/>
                </a:tc>
                <a:tc>
                  <a:txBody>
                    <a:bodyPr/>
                    <a:lstStyle/>
                    <a:p>
                      <a:pPr algn="ctr"/>
                      <a:r>
                        <a:rPr lang="en-US" sz="1400" dirty="0"/>
                        <a:t>Comp.</a:t>
                      </a:r>
                    </a:p>
                    <a:p>
                      <a:pPr algn="ctr"/>
                      <a:r>
                        <a:rPr lang="en-US" sz="1400" dirty="0"/>
                        <a:t>Rank</a:t>
                      </a:r>
                    </a:p>
                  </a:txBody>
                  <a:tcPr marL="68580" marR="68580" marT="34290" marB="34290"/>
                </a:tc>
                <a:extLst>
                  <a:ext uri="{0D108BD9-81ED-4DB2-BD59-A6C34878D82A}">
                    <a16:rowId xmlns:a16="http://schemas.microsoft.com/office/drawing/2014/main" val="4091730480"/>
                  </a:ext>
                </a:extLst>
              </a:tr>
              <a:tr h="491054">
                <a:tc>
                  <a:txBody>
                    <a:bodyPr/>
                    <a:lstStyle/>
                    <a:p>
                      <a:r>
                        <a:rPr lang="en-US" sz="1400" dirty="0"/>
                        <a:t>Inability/unwillingness to follow established policy</a:t>
                      </a:r>
                    </a:p>
                  </a:txBody>
                  <a:tcPr marL="68580" marR="68580" marT="34290" marB="34290"/>
                </a:tc>
                <a:tc>
                  <a:txBody>
                    <a:bodyPr/>
                    <a:lstStyle/>
                    <a:p>
                      <a:pPr algn="ctr"/>
                      <a:r>
                        <a:rPr lang="en-US" sz="1400" dirty="0"/>
                        <a:t>6.6%</a:t>
                      </a:r>
                    </a:p>
                  </a:txBody>
                  <a:tcPr marL="68580" marR="68580" marT="34290" marB="34290"/>
                </a:tc>
                <a:tc>
                  <a:txBody>
                    <a:bodyPr/>
                    <a:lstStyle/>
                    <a:p>
                      <a:pPr algn="ctr"/>
                      <a:r>
                        <a:rPr lang="en-US" sz="1400" dirty="0"/>
                        <a:t>17.2%</a:t>
                      </a:r>
                    </a:p>
                  </a:txBody>
                  <a:tcPr marL="68580" marR="68580" marT="34290" marB="34290"/>
                </a:tc>
                <a:tc>
                  <a:txBody>
                    <a:bodyPr/>
                    <a:lstStyle/>
                    <a:p>
                      <a:pPr algn="ctr"/>
                      <a:r>
                        <a:rPr lang="en-US" sz="1400" dirty="0"/>
                        <a:t>33.6%</a:t>
                      </a:r>
                    </a:p>
                  </a:txBody>
                  <a:tcPr marL="68580" marR="68580" marT="34290" marB="34290"/>
                </a:tc>
                <a:tc>
                  <a:txBody>
                    <a:bodyPr/>
                    <a:lstStyle/>
                    <a:p>
                      <a:pPr algn="ctr"/>
                      <a:r>
                        <a:rPr lang="en-US" sz="1400" dirty="0"/>
                        <a:t>26.2%</a:t>
                      </a:r>
                    </a:p>
                  </a:txBody>
                  <a:tcPr marL="68580" marR="68580" marT="34290" marB="34290"/>
                </a:tc>
                <a:tc>
                  <a:txBody>
                    <a:bodyPr/>
                    <a:lstStyle/>
                    <a:p>
                      <a:pPr algn="ctr"/>
                      <a:r>
                        <a:rPr lang="en-US" sz="1400" dirty="0"/>
                        <a:t>16.4%</a:t>
                      </a:r>
                    </a:p>
                  </a:txBody>
                  <a:tcPr marL="68580" marR="68580" marT="34290" marB="34290"/>
                </a:tc>
                <a:tc>
                  <a:txBody>
                    <a:bodyPr/>
                    <a:lstStyle/>
                    <a:p>
                      <a:pPr algn="ctr"/>
                      <a:r>
                        <a:rPr lang="en-US" sz="1400" dirty="0"/>
                        <a:t>66%</a:t>
                      </a:r>
                    </a:p>
                  </a:txBody>
                  <a:tcPr marL="68580" marR="68580" marT="34290" marB="34290"/>
                </a:tc>
                <a:extLst>
                  <a:ext uri="{0D108BD9-81ED-4DB2-BD59-A6C34878D82A}">
                    <a16:rowId xmlns:a16="http://schemas.microsoft.com/office/drawing/2014/main" val="3838417356"/>
                  </a:ext>
                </a:extLst>
              </a:tr>
              <a:tr h="283237">
                <a:tc>
                  <a:txBody>
                    <a:bodyPr/>
                    <a:lstStyle/>
                    <a:p>
                      <a:r>
                        <a:rPr lang="en-US" sz="1400" dirty="0"/>
                        <a:t>Disclosure due to insufficient training</a:t>
                      </a:r>
                    </a:p>
                  </a:txBody>
                  <a:tcPr marL="68580" marR="68580" marT="34290" marB="34290"/>
                </a:tc>
                <a:tc>
                  <a:txBody>
                    <a:bodyPr/>
                    <a:lstStyle/>
                    <a:p>
                      <a:pPr algn="ctr"/>
                      <a:r>
                        <a:rPr lang="en-US" sz="1400" dirty="0"/>
                        <a:t>8.1%</a:t>
                      </a:r>
                    </a:p>
                  </a:txBody>
                  <a:tcPr marL="68580" marR="68580" marT="34290" marB="34290"/>
                </a:tc>
                <a:tc>
                  <a:txBody>
                    <a:bodyPr/>
                    <a:lstStyle/>
                    <a:p>
                      <a:pPr algn="ctr"/>
                      <a:r>
                        <a:rPr lang="en-US" sz="1400" dirty="0"/>
                        <a:t>23.6%</a:t>
                      </a:r>
                    </a:p>
                  </a:txBody>
                  <a:tcPr marL="68580" marR="68580" marT="34290" marB="34290"/>
                </a:tc>
                <a:tc>
                  <a:txBody>
                    <a:bodyPr/>
                    <a:lstStyle/>
                    <a:p>
                      <a:pPr algn="ctr"/>
                      <a:r>
                        <a:rPr lang="en-US" sz="1400" dirty="0"/>
                        <a:t>29.3%</a:t>
                      </a:r>
                    </a:p>
                  </a:txBody>
                  <a:tcPr marL="68580" marR="68580" marT="34290" marB="34290"/>
                </a:tc>
                <a:tc>
                  <a:txBody>
                    <a:bodyPr/>
                    <a:lstStyle/>
                    <a:p>
                      <a:pPr algn="ctr"/>
                      <a:r>
                        <a:rPr lang="en-US" sz="1400" dirty="0"/>
                        <a:t>25.2%</a:t>
                      </a:r>
                    </a:p>
                  </a:txBody>
                  <a:tcPr marL="68580" marR="68580" marT="34290" marB="34290"/>
                </a:tc>
                <a:tc>
                  <a:txBody>
                    <a:bodyPr/>
                    <a:lstStyle/>
                    <a:p>
                      <a:pPr algn="ctr"/>
                      <a:r>
                        <a:rPr lang="en-US" sz="1400" dirty="0"/>
                        <a:t>13.8%</a:t>
                      </a:r>
                    </a:p>
                  </a:txBody>
                  <a:tcPr marL="68580" marR="68580" marT="34290" marB="34290"/>
                </a:tc>
                <a:tc>
                  <a:txBody>
                    <a:bodyPr/>
                    <a:lstStyle/>
                    <a:p>
                      <a:pPr algn="ctr"/>
                      <a:r>
                        <a:rPr lang="en-US" sz="1400" dirty="0"/>
                        <a:t>63%</a:t>
                      </a:r>
                    </a:p>
                  </a:txBody>
                  <a:tcPr marL="68580" marR="68580" marT="34290" marB="34290"/>
                </a:tc>
                <a:extLst>
                  <a:ext uri="{0D108BD9-81ED-4DB2-BD59-A6C34878D82A}">
                    <a16:rowId xmlns:a16="http://schemas.microsoft.com/office/drawing/2014/main" val="2310443858"/>
                  </a:ext>
                </a:extLst>
              </a:tr>
              <a:tr h="283237">
                <a:tc>
                  <a:txBody>
                    <a:bodyPr/>
                    <a:lstStyle/>
                    <a:p>
                      <a:r>
                        <a:rPr lang="en-US" sz="1400" dirty="0"/>
                        <a:t>Unauthorized access or escalation of privileges</a:t>
                      </a:r>
                    </a:p>
                  </a:txBody>
                  <a:tcPr marL="68580" marR="68580" marT="34290" marB="34290"/>
                </a:tc>
                <a:tc>
                  <a:txBody>
                    <a:bodyPr/>
                    <a:lstStyle/>
                    <a:p>
                      <a:pPr algn="ctr"/>
                      <a:r>
                        <a:rPr lang="en-US" sz="1400" dirty="0"/>
                        <a:t>4.8%</a:t>
                      </a:r>
                    </a:p>
                  </a:txBody>
                  <a:tcPr marL="68580" marR="68580" marT="34290" marB="34290"/>
                </a:tc>
                <a:tc>
                  <a:txBody>
                    <a:bodyPr/>
                    <a:lstStyle/>
                    <a:p>
                      <a:pPr algn="ctr"/>
                      <a:r>
                        <a:rPr lang="en-US" sz="1400" dirty="0"/>
                        <a:t>24.0%</a:t>
                      </a:r>
                    </a:p>
                  </a:txBody>
                  <a:tcPr marL="68580" marR="68580" marT="34290" marB="34290"/>
                </a:tc>
                <a:tc>
                  <a:txBody>
                    <a:bodyPr/>
                    <a:lstStyle/>
                    <a:p>
                      <a:pPr algn="ctr"/>
                      <a:r>
                        <a:rPr lang="en-US" sz="1400" dirty="0"/>
                        <a:t>31.2%</a:t>
                      </a:r>
                    </a:p>
                  </a:txBody>
                  <a:tcPr marL="68580" marR="68580" marT="34290" marB="34290"/>
                </a:tc>
                <a:tc>
                  <a:txBody>
                    <a:bodyPr/>
                    <a:lstStyle/>
                    <a:p>
                      <a:pPr algn="ctr"/>
                      <a:r>
                        <a:rPr lang="en-US" sz="1400" dirty="0"/>
                        <a:t>31.2%</a:t>
                      </a:r>
                    </a:p>
                  </a:txBody>
                  <a:tcPr marL="68580" marR="68580" marT="34290" marB="34290"/>
                </a:tc>
                <a:tc>
                  <a:txBody>
                    <a:bodyPr/>
                    <a:lstStyle/>
                    <a:p>
                      <a:pPr algn="ctr"/>
                      <a:r>
                        <a:rPr lang="en-US" sz="1400" dirty="0"/>
                        <a:t>8.8%</a:t>
                      </a:r>
                    </a:p>
                  </a:txBody>
                  <a:tcPr marL="68580" marR="68580" marT="34290" marB="34290"/>
                </a:tc>
                <a:tc>
                  <a:txBody>
                    <a:bodyPr/>
                    <a:lstStyle/>
                    <a:p>
                      <a:pPr algn="ctr"/>
                      <a:r>
                        <a:rPr lang="en-US" sz="1400" dirty="0"/>
                        <a:t>63%</a:t>
                      </a:r>
                    </a:p>
                  </a:txBody>
                  <a:tcPr marL="68580" marR="68580" marT="34290" marB="34290"/>
                </a:tc>
                <a:extLst>
                  <a:ext uri="{0D108BD9-81ED-4DB2-BD59-A6C34878D82A}">
                    <a16:rowId xmlns:a16="http://schemas.microsoft.com/office/drawing/2014/main" val="3858788710"/>
                  </a:ext>
                </a:extLst>
              </a:tr>
              <a:tr h="491054">
                <a:tc>
                  <a:txBody>
                    <a:bodyPr/>
                    <a:lstStyle/>
                    <a:p>
                      <a:r>
                        <a:rPr lang="en-US" sz="1400" dirty="0"/>
                        <a:t>Unauthorized information collection/data sniffing</a:t>
                      </a:r>
                    </a:p>
                  </a:txBody>
                  <a:tcPr marL="68580" marR="68580" marT="34290" marB="34290"/>
                </a:tc>
                <a:tc>
                  <a:txBody>
                    <a:bodyPr/>
                    <a:lstStyle/>
                    <a:p>
                      <a:pPr algn="ctr"/>
                      <a:r>
                        <a:rPr lang="en-US" sz="1400" dirty="0"/>
                        <a:t>6.4%</a:t>
                      </a:r>
                    </a:p>
                  </a:txBody>
                  <a:tcPr marL="68580" marR="68580" marT="34290" marB="34290"/>
                </a:tc>
                <a:tc>
                  <a:txBody>
                    <a:bodyPr/>
                    <a:lstStyle/>
                    <a:p>
                      <a:pPr algn="ctr"/>
                      <a:r>
                        <a:rPr lang="en-US" sz="1400" dirty="0"/>
                        <a:t>26.4%</a:t>
                      </a:r>
                    </a:p>
                  </a:txBody>
                  <a:tcPr marL="68580" marR="68580" marT="34290" marB="34290"/>
                </a:tc>
                <a:tc>
                  <a:txBody>
                    <a:bodyPr/>
                    <a:lstStyle/>
                    <a:p>
                      <a:pPr algn="ctr"/>
                      <a:r>
                        <a:rPr lang="en-US" sz="1400" dirty="0"/>
                        <a:t>40.0%</a:t>
                      </a:r>
                    </a:p>
                  </a:txBody>
                  <a:tcPr marL="68580" marR="68580" marT="34290" marB="34290"/>
                </a:tc>
                <a:tc>
                  <a:txBody>
                    <a:bodyPr/>
                    <a:lstStyle/>
                    <a:p>
                      <a:pPr algn="ctr"/>
                      <a:r>
                        <a:rPr lang="en-US" sz="1400" dirty="0"/>
                        <a:t>17.6%</a:t>
                      </a:r>
                    </a:p>
                  </a:txBody>
                  <a:tcPr marL="68580" marR="68580" marT="34290" marB="34290"/>
                </a:tc>
                <a:tc>
                  <a:txBody>
                    <a:bodyPr/>
                    <a:lstStyle/>
                    <a:p>
                      <a:pPr algn="ctr"/>
                      <a:r>
                        <a:rPr lang="en-US" sz="1400" dirty="0"/>
                        <a:t>9.6%</a:t>
                      </a:r>
                    </a:p>
                  </a:txBody>
                  <a:tcPr marL="68580" marR="68580" marT="34290" marB="34290"/>
                </a:tc>
                <a:tc>
                  <a:txBody>
                    <a:bodyPr/>
                    <a:lstStyle/>
                    <a:p>
                      <a:pPr algn="ctr"/>
                      <a:r>
                        <a:rPr lang="en-US" sz="1400" dirty="0"/>
                        <a:t>60%</a:t>
                      </a:r>
                    </a:p>
                  </a:txBody>
                  <a:tcPr marL="68580" marR="68580" marT="34290" marB="34290"/>
                </a:tc>
                <a:extLst>
                  <a:ext uri="{0D108BD9-81ED-4DB2-BD59-A6C34878D82A}">
                    <a16:rowId xmlns:a16="http://schemas.microsoft.com/office/drawing/2014/main" val="1385335577"/>
                  </a:ext>
                </a:extLst>
              </a:tr>
              <a:tr h="491054">
                <a:tc>
                  <a:txBody>
                    <a:bodyPr/>
                    <a:lstStyle/>
                    <a:p>
                      <a:r>
                        <a:rPr lang="en-US" sz="1400" dirty="0"/>
                        <a:t>Theft of on-site organizational information assets</a:t>
                      </a:r>
                    </a:p>
                  </a:txBody>
                  <a:tcPr marL="68580" marR="68580" marT="34290" marB="34290"/>
                </a:tc>
                <a:tc>
                  <a:txBody>
                    <a:bodyPr/>
                    <a:lstStyle/>
                    <a:p>
                      <a:pPr algn="ctr"/>
                      <a:r>
                        <a:rPr lang="en-US" sz="1400" dirty="0"/>
                        <a:t>10.6%</a:t>
                      </a:r>
                    </a:p>
                  </a:txBody>
                  <a:tcPr marL="68580" marR="68580" marT="34290" marB="34290"/>
                </a:tc>
                <a:tc>
                  <a:txBody>
                    <a:bodyPr/>
                    <a:lstStyle/>
                    <a:p>
                      <a:pPr algn="ctr"/>
                      <a:r>
                        <a:rPr lang="en-US" sz="1400" dirty="0"/>
                        <a:t>32.5%</a:t>
                      </a:r>
                    </a:p>
                  </a:txBody>
                  <a:tcPr marL="68580" marR="68580" marT="34290" marB="34290"/>
                </a:tc>
                <a:tc>
                  <a:txBody>
                    <a:bodyPr/>
                    <a:lstStyle/>
                    <a:p>
                      <a:pPr algn="ctr"/>
                      <a:r>
                        <a:rPr lang="en-US" sz="1400" dirty="0"/>
                        <a:t>34.1%</a:t>
                      </a:r>
                    </a:p>
                  </a:txBody>
                  <a:tcPr marL="68580" marR="68580" marT="34290" marB="34290"/>
                </a:tc>
                <a:tc>
                  <a:txBody>
                    <a:bodyPr/>
                    <a:lstStyle/>
                    <a:p>
                      <a:pPr algn="ctr"/>
                      <a:r>
                        <a:rPr lang="en-US" sz="1400" dirty="0"/>
                        <a:t>12.2%</a:t>
                      </a:r>
                    </a:p>
                  </a:txBody>
                  <a:tcPr marL="68580" marR="68580" marT="34290" marB="34290"/>
                </a:tc>
                <a:tc>
                  <a:txBody>
                    <a:bodyPr/>
                    <a:lstStyle/>
                    <a:p>
                      <a:pPr algn="ctr"/>
                      <a:r>
                        <a:rPr lang="en-US" sz="1400" dirty="0"/>
                        <a:t>10.6%</a:t>
                      </a:r>
                    </a:p>
                  </a:txBody>
                  <a:tcPr marL="68580" marR="68580" marT="34290" marB="34290"/>
                </a:tc>
                <a:tc>
                  <a:txBody>
                    <a:bodyPr/>
                    <a:lstStyle/>
                    <a:p>
                      <a:pPr algn="ctr"/>
                      <a:r>
                        <a:rPr lang="en-US" sz="1400" dirty="0"/>
                        <a:t>56%</a:t>
                      </a:r>
                    </a:p>
                  </a:txBody>
                  <a:tcPr marL="68580" marR="68580" marT="34290" marB="34290"/>
                </a:tc>
                <a:extLst>
                  <a:ext uri="{0D108BD9-81ED-4DB2-BD59-A6C34878D82A}">
                    <a16:rowId xmlns:a16="http://schemas.microsoft.com/office/drawing/2014/main" val="1735015446"/>
                  </a:ext>
                </a:extLst>
              </a:tr>
              <a:tr h="497578">
                <a:tc>
                  <a:txBody>
                    <a:bodyPr/>
                    <a:lstStyle/>
                    <a:p>
                      <a:r>
                        <a:rPr lang="en-US" sz="1400" dirty="0"/>
                        <a:t>Theft of mobile/laptop/tablet and related/ connected information assets</a:t>
                      </a:r>
                    </a:p>
                  </a:txBody>
                  <a:tcPr marL="68580" marR="68580" marT="34290" marB="34290"/>
                </a:tc>
                <a:tc>
                  <a:txBody>
                    <a:bodyPr/>
                    <a:lstStyle/>
                    <a:p>
                      <a:pPr algn="ctr"/>
                      <a:r>
                        <a:rPr lang="en-US" sz="1400" dirty="0"/>
                        <a:t>15.4%</a:t>
                      </a:r>
                    </a:p>
                  </a:txBody>
                  <a:tcPr marL="68580" marR="68580" marT="34290" marB="34290"/>
                </a:tc>
                <a:tc>
                  <a:txBody>
                    <a:bodyPr/>
                    <a:lstStyle/>
                    <a:p>
                      <a:pPr algn="ctr"/>
                      <a:r>
                        <a:rPr lang="en-US" sz="1400" dirty="0"/>
                        <a:t>29.3%</a:t>
                      </a:r>
                    </a:p>
                  </a:txBody>
                  <a:tcPr marL="68580" marR="68580" marT="34290" marB="34290"/>
                </a:tc>
                <a:tc>
                  <a:txBody>
                    <a:bodyPr/>
                    <a:lstStyle/>
                    <a:p>
                      <a:pPr algn="ctr"/>
                      <a:r>
                        <a:rPr lang="en-US" sz="1400" dirty="0"/>
                        <a:t>28.5%</a:t>
                      </a:r>
                    </a:p>
                  </a:txBody>
                  <a:tcPr marL="68580" marR="68580" marT="34290" marB="34290"/>
                </a:tc>
                <a:tc>
                  <a:txBody>
                    <a:bodyPr/>
                    <a:lstStyle/>
                    <a:p>
                      <a:pPr algn="ctr"/>
                      <a:r>
                        <a:rPr lang="en-US" sz="1400" dirty="0"/>
                        <a:t>17.9%</a:t>
                      </a:r>
                    </a:p>
                  </a:txBody>
                  <a:tcPr marL="68580" marR="68580" marT="34290" marB="34290"/>
                </a:tc>
                <a:tc>
                  <a:txBody>
                    <a:bodyPr/>
                    <a:lstStyle/>
                    <a:p>
                      <a:pPr algn="ctr"/>
                      <a:r>
                        <a:rPr lang="en-US" sz="1400" dirty="0"/>
                        <a:t>8.9%</a:t>
                      </a:r>
                    </a:p>
                  </a:txBody>
                  <a:tcPr marL="68580" marR="68580" marT="34290" marB="34290"/>
                </a:tc>
                <a:tc>
                  <a:txBody>
                    <a:bodyPr/>
                    <a:lstStyle/>
                    <a:p>
                      <a:pPr algn="ctr"/>
                      <a:r>
                        <a:rPr lang="en-US" sz="1400" dirty="0"/>
                        <a:t>55%</a:t>
                      </a:r>
                    </a:p>
                  </a:txBody>
                  <a:tcPr marL="68580" marR="68580" marT="34290" marB="34290"/>
                </a:tc>
                <a:extLst>
                  <a:ext uri="{0D108BD9-81ED-4DB2-BD59-A6C34878D82A}">
                    <a16:rowId xmlns:a16="http://schemas.microsoft.com/office/drawing/2014/main" val="1288190583"/>
                  </a:ext>
                </a:extLst>
              </a:tr>
              <a:tr h="643024">
                <a:tc>
                  <a:txBody>
                    <a:bodyPr/>
                    <a:lstStyle/>
                    <a:p>
                      <a:r>
                        <a:rPr lang="en-US" dirty="0"/>
                        <a:t>Intentional damage or destruction of information assets</a:t>
                      </a:r>
                    </a:p>
                  </a:txBody>
                  <a:tcPr/>
                </a:tc>
                <a:tc>
                  <a:txBody>
                    <a:bodyPr/>
                    <a:lstStyle/>
                    <a:p>
                      <a:pPr algn="ctr"/>
                      <a:r>
                        <a:rPr lang="en-US" dirty="0"/>
                        <a:t>22.3%</a:t>
                      </a:r>
                    </a:p>
                  </a:txBody>
                  <a:tcPr/>
                </a:tc>
                <a:tc>
                  <a:txBody>
                    <a:bodyPr/>
                    <a:lstStyle/>
                    <a:p>
                      <a:pPr algn="ctr"/>
                      <a:r>
                        <a:rPr lang="en-US" dirty="0"/>
                        <a:t>43.0%</a:t>
                      </a:r>
                    </a:p>
                  </a:txBody>
                  <a:tcPr/>
                </a:tc>
                <a:tc>
                  <a:txBody>
                    <a:bodyPr/>
                    <a:lstStyle/>
                    <a:p>
                      <a:pPr algn="ctr"/>
                      <a:r>
                        <a:rPr lang="en-US" dirty="0"/>
                        <a:t>18.2%</a:t>
                      </a:r>
                    </a:p>
                  </a:txBody>
                  <a:tcPr/>
                </a:tc>
                <a:tc>
                  <a:txBody>
                    <a:bodyPr/>
                    <a:lstStyle/>
                    <a:p>
                      <a:pPr algn="ctr"/>
                      <a:r>
                        <a:rPr lang="en-US" dirty="0"/>
                        <a:t>13.2%</a:t>
                      </a:r>
                    </a:p>
                  </a:txBody>
                  <a:tcPr/>
                </a:tc>
                <a:tc>
                  <a:txBody>
                    <a:bodyPr/>
                    <a:lstStyle/>
                    <a:p>
                      <a:pPr algn="ctr"/>
                      <a:r>
                        <a:rPr lang="en-US" dirty="0"/>
                        <a:t>3.3%</a:t>
                      </a:r>
                    </a:p>
                  </a:txBody>
                  <a:tcPr/>
                </a:tc>
                <a:tc>
                  <a:txBody>
                    <a:bodyPr/>
                    <a:lstStyle/>
                    <a:p>
                      <a:pPr algn="ctr"/>
                      <a:r>
                        <a:rPr lang="en-US" dirty="0"/>
                        <a:t>46%</a:t>
                      </a:r>
                    </a:p>
                  </a:txBody>
                  <a:tcPr/>
                </a:tc>
                <a:extLst>
                  <a:ext uri="{0D108BD9-81ED-4DB2-BD59-A6C34878D82A}">
                    <a16:rowId xmlns:a16="http://schemas.microsoft.com/office/drawing/2014/main" val="3620511756"/>
                  </a:ext>
                </a:extLst>
              </a:tr>
              <a:tr h="918606">
                <a:tc>
                  <a:txBody>
                    <a:bodyPr/>
                    <a:lstStyle/>
                    <a:p>
                      <a:r>
                        <a:rPr lang="en-US" dirty="0"/>
                        <a:t>Theft or misuse of organizationally leased,</a:t>
                      </a:r>
                    </a:p>
                    <a:p>
                      <a:r>
                        <a:rPr lang="en-US" dirty="0"/>
                        <a:t>purchased, or developed software</a:t>
                      </a:r>
                    </a:p>
                  </a:txBody>
                  <a:tcPr/>
                </a:tc>
                <a:tc>
                  <a:txBody>
                    <a:bodyPr/>
                    <a:lstStyle/>
                    <a:p>
                      <a:pPr algn="ctr"/>
                      <a:r>
                        <a:rPr lang="en-US" dirty="0"/>
                        <a:t>29.6%</a:t>
                      </a:r>
                    </a:p>
                  </a:txBody>
                  <a:tcPr/>
                </a:tc>
                <a:tc>
                  <a:txBody>
                    <a:bodyPr/>
                    <a:lstStyle/>
                    <a:p>
                      <a:pPr algn="ctr"/>
                      <a:r>
                        <a:rPr lang="en-US" dirty="0"/>
                        <a:t>33.6%</a:t>
                      </a:r>
                    </a:p>
                  </a:txBody>
                  <a:tcPr/>
                </a:tc>
                <a:tc>
                  <a:txBody>
                    <a:bodyPr/>
                    <a:lstStyle/>
                    <a:p>
                      <a:pPr algn="ctr"/>
                      <a:r>
                        <a:rPr lang="en-US" dirty="0"/>
                        <a:t>21.6%</a:t>
                      </a:r>
                    </a:p>
                  </a:txBody>
                  <a:tcPr/>
                </a:tc>
                <a:tc>
                  <a:txBody>
                    <a:bodyPr/>
                    <a:lstStyle/>
                    <a:p>
                      <a:pPr algn="ctr"/>
                      <a:r>
                        <a:rPr lang="en-US" dirty="0"/>
                        <a:t>10.4%</a:t>
                      </a:r>
                    </a:p>
                  </a:txBody>
                  <a:tcPr/>
                </a:tc>
                <a:tc>
                  <a:txBody>
                    <a:bodyPr/>
                    <a:lstStyle/>
                    <a:p>
                      <a:pPr algn="ctr"/>
                      <a:r>
                        <a:rPr lang="en-US" dirty="0"/>
                        <a:t>4.8%</a:t>
                      </a:r>
                    </a:p>
                  </a:txBody>
                  <a:tcPr/>
                </a:tc>
                <a:tc>
                  <a:txBody>
                    <a:bodyPr/>
                    <a:lstStyle/>
                    <a:p>
                      <a:pPr algn="ctr"/>
                      <a:r>
                        <a:rPr lang="en-US" dirty="0"/>
                        <a:t>45%</a:t>
                      </a:r>
                    </a:p>
                  </a:txBody>
                  <a:tcPr/>
                </a:tc>
                <a:extLst>
                  <a:ext uri="{0D108BD9-81ED-4DB2-BD59-A6C34878D82A}">
                    <a16:rowId xmlns:a16="http://schemas.microsoft.com/office/drawing/2014/main" val="3357506751"/>
                  </a:ext>
                </a:extLst>
              </a:tr>
              <a:tr h="634593">
                <a:tc>
                  <a:txBody>
                    <a:bodyPr/>
                    <a:lstStyle/>
                    <a:p>
                      <a:r>
                        <a:rPr lang="en-US" dirty="0"/>
                        <a:t>Web site defacement</a:t>
                      </a:r>
                    </a:p>
                  </a:txBody>
                  <a:tcPr/>
                </a:tc>
                <a:tc>
                  <a:txBody>
                    <a:bodyPr/>
                    <a:lstStyle/>
                    <a:p>
                      <a:pPr algn="ctr"/>
                      <a:r>
                        <a:rPr lang="en-US" dirty="0"/>
                        <a:t>43.4%</a:t>
                      </a:r>
                    </a:p>
                  </a:txBody>
                  <a:tcPr/>
                </a:tc>
                <a:tc>
                  <a:txBody>
                    <a:bodyPr/>
                    <a:lstStyle/>
                    <a:p>
                      <a:pPr algn="ctr"/>
                      <a:r>
                        <a:rPr lang="en-US" dirty="0"/>
                        <a:t>33.6%</a:t>
                      </a:r>
                    </a:p>
                  </a:txBody>
                  <a:tcPr/>
                </a:tc>
                <a:tc>
                  <a:txBody>
                    <a:bodyPr/>
                    <a:lstStyle/>
                    <a:p>
                      <a:pPr algn="ctr"/>
                      <a:r>
                        <a:rPr lang="en-US" dirty="0"/>
                        <a:t>16.4%</a:t>
                      </a:r>
                    </a:p>
                  </a:txBody>
                  <a:tcPr/>
                </a:tc>
                <a:tc>
                  <a:txBody>
                    <a:bodyPr/>
                    <a:lstStyle/>
                    <a:p>
                      <a:pPr algn="ctr"/>
                      <a:r>
                        <a:rPr lang="en-US" dirty="0"/>
                        <a:t>4.9%</a:t>
                      </a:r>
                    </a:p>
                  </a:txBody>
                  <a:tcPr/>
                </a:tc>
                <a:tc>
                  <a:txBody>
                    <a:bodyPr/>
                    <a:lstStyle/>
                    <a:p>
                      <a:pPr algn="ctr"/>
                      <a:r>
                        <a:rPr lang="en-US" dirty="0"/>
                        <a:t>1.6%</a:t>
                      </a:r>
                    </a:p>
                  </a:txBody>
                  <a:tcPr/>
                </a:tc>
                <a:tc>
                  <a:txBody>
                    <a:bodyPr/>
                    <a:lstStyle/>
                    <a:p>
                      <a:pPr algn="ctr"/>
                      <a:r>
                        <a:rPr lang="en-US" dirty="0"/>
                        <a:t>38%</a:t>
                      </a:r>
                    </a:p>
                  </a:txBody>
                  <a:tcPr/>
                </a:tc>
                <a:extLst>
                  <a:ext uri="{0D108BD9-81ED-4DB2-BD59-A6C34878D82A}">
                    <a16:rowId xmlns:a16="http://schemas.microsoft.com/office/drawing/2014/main" val="3692206025"/>
                  </a:ext>
                </a:extLst>
              </a:tr>
              <a:tr h="643024">
                <a:tc>
                  <a:txBody>
                    <a:bodyPr/>
                    <a:lstStyle/>
                    <a:p>
                      <a:r>
                        <a:rPr lang="en-US" dirty="0"/>
                        <a:t>Blackmail of information release or sales</a:t>
                      </a:r>
                    </a:p>
                  </a:txBody>
                  <a:tcPr/>
                </a:tc>
                <a:tc>
                  <a:txBody>
                    <a:bodyPr/>
                    <a:lstStyle/>
                    <a:p>
                      <a:pPr algn="ctr"/>
                      <a:r>
                        <a:rPr lang="en-US" dirty="0"/>
                        <a:t>43.5%</a:t>
                      </a:r>
                    </a:p>
                  </a:txBody>
                  <a:tcPr/>
                </a:tc>
                <a:tc>
                  <a:txBody>
                    <a:bodyPr/>
                    <a:lstStyle/>
                    <a:p>
                      <a:pPr algn="ctr"/>
                      <a:r>
                        <a:rPr lang="en-US" dirty="0"/>
                        <a:t>37.1%</a:t>
                      </a:r>
                    </a:p>
                  </a:txBody>
                  <a:tcPr/>
                </a:tc>
                <a:tc>
                  <a:txBody>
                    <a:bodyPr/>
                    <a:lstStyle/>
                    <a:p>
                      <a:pPr algn="ctr"/>
                      <a:r>
                        <a:rPr lang="en-US" dirty="0"/>
                        <a:t>10.5%</a:t>
                      </a:r>
                    </a:p>
                  </a:txBody>
                  <a:tcPr/>
                </a:tc>
                <a:tc>
                  <a:txBody>
                    <a:bodyPr/>
                    <a:lstStyle/>
                    <a:p>
                      <a:pPr algn="ctr"/>
                      <a:r>
                        <a:rPr lang="en-US" dirty="0"/>
                        <a:t>6.5%</a:t>
                      </a:r>
                    </a:p>
                  </a:txBody>
                  <a:tcPr/>
                </a:tc>
                <a:tc>
                  <a:txBody>
                    <a:bodyPr/>
                    <a:lstStyle/>
                    <a:p>
                      <a:pPr algn="ctr"/>
                      <a:r>
                        <a:rPr lang="en-US" dirty="0"/>
                        <a:t>2.4%</a:t>
                      </a:r>
                    </a:p>
                  </a:txBody>
                  <a:tcPr/>
                </a:tc>
                <a:tc>
                  <a:txBody>
                    <a:bodyPr/>
                    <a:lstStyle/>
                    <a:p>
                      <a:pPr algn="ctr"/>
                      <a:r>
                        <a:rPr lang="en-US" dirty="0"/>
                        <a:t>37%</a:t>
                      </a:r>
                    </a:p>
                  </a:txBody>
                  <a:tcPr/>
                </a:tc>
                <a:extLst>
                  <a:ext uri="{0D108BD9-81ED-4DB2-BD59-A6C34878D82A}">
                    <a16:rowId xmlns:a16="http://schemas.microsoft.com/office/drawing/2014/main" val="492022093"/>
                  </a:ext>
                </a:extLst>
              </a:tr>
            </a:tbl>
          </a:graphicData>
        </a:graphic>
      </p:graphicFrame>
    </p:spTree>
    <p:custDataLst>
      <p:tags r:id="rId1"/>
    </p:custDataLst>
    <p:extLst>
      <p:ext uri="{BB962C8B-B14F-4D97-AF65-F5344CB8AC3E}">
        <p14:creationId xmlns:p14="http://schemas.microsoft.com/office/powerpoint/2010/main" val="34441818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EEB640D7-0C9E-48B9-8555-49960DBA19BC}"/>
              </a:ext>
            </a:extLst>
          </p:cNvPr>
          <p:cNvSpPr>
            <a:spLocks noGrp="1"/>
          </p:cNvSpPr>
          <p:nvPr>
            <p:ph type="title"/>
          </p:nvPr>
        </p:nvSpPr>
        <p:spPr/>
        <p:txBody>
          <a:bodyPr>
            <a:normAutofit fontScale="90000"/>
          </a:bodyPr>
          <a:lstStyle/>
          <a:p>
            <a:r>
              <a:rPr lang="en-US" altLang="en-US" dirty="0"/>
              <a:t>Common Attack Pattern Enumeration and Classification (CAPEC)</a:t>
            </a:r>
            <a:endParaRPr lang="en-US" dirty="0"/>
          </a:p>
        </p:txBody>
      </p:sp>
      <p:sp>
        <p:nvSpPr>
          <p:cNvPr id="17" name="Content Placeholder 16">
            <a:extLst>
              <a:ext uri="{FF2B5EF4-FFF2-40B4-BE49-F238E27FC236}">
                <a16:creationId xmlns:a16="http://schemas.microsoft.com/office/drawing/2014/main" id="{07596D73-B5CE-494B-9292-DE6847A7D053}"/>
              </a:ext>
            </a:extLst>
          </p:cNvPr>
          <p:cNvSpPr>
            <a:spLocks noGrp="1"/>
          </p:cNvSpPr>
          <p:nvPr>
            <p:ph idx="1"/>
          </p:nvPr>
        </p:nvSpPr>
        <p:spPr/>
        <p:txBody>
          <a:bodyPr/>
          <a:lstStyle/>
          <a:p>
            <a:pPr>
              <a:spcBef>
                <a:spcPts val="600"/>
              </a:spcBef>
            </a:pPr>
            <a:r>
              <a:rPr lang="en-US" dirty="0"/>
              <a:t>A tool that security professionals can use to understand attacks is the Common Attack Pattern Enumeration and Classification (CAPEC) Web site hosted by Mitre—a nonprofit research and development organization sponsored by the U.S. government.</a:t>
            </a:r>
          </a:p>
          <a:p>
            <a:pPr>
              <a:spcBef>
                <a:spcPts val="600"/>
              </a:spcBef>
            </a:pPr>
            <a:r>
              <a:rPr lang="en-US" dirty="0"/>
              <a:t>This online repository can be searched for characteristics of a particular attack or simply browsed by professionals who want additional knowledge of how attacks occur procedurally.</a:t>
            </a:r>
          </a:p>
        </p:txBody>
      </p:sp>
    </p:spTree>
    <p:custDataLst>
      <p:tags r:id="rId1"/>
    </p:custDataLst>
    <p:extLst>
      <p:ext uri="{BB962C8B-B14F-4D97-AF65-F5344CB8AC3E}">
        <p14:creationId xmlns:p14="http://schemas.microsoft.com/office/powerpoint/2010/main" val="1240892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EEB640D7-0C9E-48B9-8555-49960DBA19BC}"/>
              </a:ext>
            </a:extLst>
          </p:cNvPr>
          <p:cNvSpPr>
            <a:spLocks noGrp="1"/>
          </p:cNvSpPr>
          <p:nvPr>
            <p:ph type="title"/>
          </p:nvPr>
        </p:nvSpPr>
        <p:spPr>
          <a:xfrm>
            <a:off x="349599" y="304800"/>
            <a:ext cx="8431436" cy="695879"/>
          </a:xfrm>
        </p:spPr>
        <p:txBody>
          <a:bodyPr/>
          <a:lstStyle/>
          <a:p>
            <a:r>
              <a:rPr lang="en-US" altLang="en-US" sz="2400" dirty="0"/>
              <a:t>The 12 Categories of Threats to Information Security</a:t>
            </a:r>
            <a:endParaRPr lang="en-US" sz="2400" dirty="0"/>
          </a:p>
        </p:txBody>
      </p:sp>
      <p:graphicFrame>
        <p:nvGraphicFramePr>
          <p:cNvPr id="4" name="Table 5">
            <a:extLst>
              <a:ext uri="{FF2B5EF4-FFF2-40B4-BE49-F238E27FC236}">
                <a16:creationId xmlns:a16="http://schemas.microsoft.com/office/drawing/2014/main" id="{B672A76F-121F-4E6C-94AD-7B745F93C613}"/>
              </a:ext>
            </a:extLst>
          </p:cNvPr>
          <p:cNvGraphicFramePr>
            <a:graphicFrameLocks noGrp="1"/>
          </p:cNvGraphicFramePr>
          <p:nvPr>
            <p:ph idx="1"/>
            <p:extLst>
              <p:ext uri="{D42A27DB-BD31-4B8C-83A1-F6EECF244321}">
                <p14:modId xmlns:p14="http://schemas.microsoft.com/office/powerpoint/2010/main" val="4030929323"/>
              </p:ext>
            </p:extLst>
          </p:nvPr>
        </p:nvGraphicFramePr>
        <p:xfrm>
          <a:off x="152399" y="1219200"/>
          <a:ext cx="8628635" cy="4191005"/>
        </p:xfrm>
        <a:graphic>
          <a:graphicData uri="http://schemas.openxmlformats.org/drawingml/2006/table">
            <a:tbl>
              <a:tblPr firstRow="1" bandRow="1">
                <a:tableStyleId>{5C22544A-7EE6-4342-B048-85BDC9FD1C3A}</a:tableStyleId>
              </a:tblPr>
              <a:tblGrid>
                <a:gridCol w="3444214">
                  <a:extLst>
                    <a:ext uri="{9D8B030D-6E8A-4147-A177-3AD203B41FA5}">
                      <a16:colId xmlns:a16="http://schemas.microsoft.com/office/drawing/2014/main" val="1601557149"/>
                    </a:ext>
                  </a:extLst>
                </a:gridCol>
                <a:gridCol w="5184421">
                  <a:extLst>
                    <a:ext uri="{9D8B030D-6E8A-4147-A177-3AD203B41FA5}">
                      <a16:colId xmlns:a16="http://schemas.microsoft.com/office/drawing/2014/main" val="4132803243"/>
                    </a:ext>
                  </a:extLst>
                </a:gridCol>
              </a:tblGrid>
              <a:tr h="322385">
                <a:tc>
                  <a:txBody>
                    <a:bodyPr/>
                    <a:lstStyle/>
                    <a:p>
                      <a:r>
                        <a:rPr lang="en-US" sz="1400" dirty="0"/>
                        <a:t>Category of Threat</a:t>
                      </a:r>
                    </a:p>
                  </a:txBody>
                  <a:tcPr marL="68580" marR="68580" marT="34290" marB="34290"/>
                </a:tc>
                <a:tc>
                  <a:txBody>
                    <a:bodyPr/>
                    <a:lstStyle/>
                    <a:p>
                      <a:r>
                        <a:rPr lang="en-US" sz="1400" dirty="0"/>
                        <a:t>Attack Examples</a:t>
                      </a:r>
                    </a:p>
                  </a:txBody>
                  <a:tcPr marL="68580" marR="68580" marT="34290" marB="34290"/>
                </a:tc>
                <a:extLst>
                  <a:ext uri="{0D108BD9-81ED-4DB2-BD59-A6C34878D82A}">
                    <a16:rowId xmlns:a16="http://schemas.microsoft.com/office/drawing/2014/main" val="1212047461"/>
                  </a:ext>
                </a:extLst>
              </a:tr>
              <a:tr h="322385">
                <a:tc>
                  <a:txBody>
                    <a:bodyPr/>
                    <a:lstStyle/>
                    <a:p>
                      <a:r>
                        <a:rPr lang="en-US" sz="1400" dirty="0"/>
                        <a:t>Compromises to intellectual property</a:t>
                      </a:r>
                    </a:p>
                  </a:txBody>
                  <a:tcPr marL="68580" marR="68580" marT="34290" marB="34290"/>
                </a:tc>
                <a:tc>
                  <a:txBody>
                    <a:bodyPr/>
                    <a:lstStyle/>
                    <a:p>
                      <a:r>
                        <a:rPr lang="en-US" sz="1400" dirty="0"/>
                        <a:t>Piracy, copyright infringement</a:t>
                      </a:r>
                    </a:p>
                  </a:txBody>
                  <a:tcPr marL="68580" marR="68580" marT="34290" marB="34290"/>
                </a:tc>
                <a:extLst>
                  <a:ext uri="{0D108BD9-81ED-4DB2-BD59-A6C34878D82A}">
                    <a16:rowId xmlns:a16="http://schemas.microsoft.com/office/drawing/2014/main" val="2964682082"/>
                  </a:ext>
                </a:extLst>
              </a:tr>
              <a:tr h="322385">
                <a:tc>
                  <a:txBody>
                    <a:bodyPr/>
                    <a:lstStyle/>
                    <a:p>
                      <a:r>
                        <a:rPr lang="en-US" sz="1400" dirty="0"/>
                        <a:t>Deviations in quality of service</a:t>
                      </a:r>
                    </a:p>
                  </a:txBody>
                  <a:tcPr marL="68580" marR="68580" marT="34290" marB="34290"/>
                </a:tc>
                <a:tc>
                  <a:txBody>
                    <a:bodyPr/>
                    <a:lstStyle/>
                    <a:p>
                      <a:r>
                        <a:rPr lang="en-US" sz="1400" dirty="0"/>
                        <a:t>Internet service provider (ISP), power, or WAN service problems</a:t>
                      </a:r>
                    </a:p>
                  </a:txBody>
                  <a:tcPr marL="68580" marR="68580" marT="34290" marB="34290"/>
                </a:tc>
                <a:extLst>
                  <a:ext uri="{0D108BD9-81ED-4DB2-BD59-A6C34878D82A}">
                    <a16:rowId xmlns:a16="http://schemas.microsoft.com/office/drawing/2014/main" val="3688487170"/>
                  </a:ext>
                </a:extLst>
              </a:tr>
              <a:tr h="322385">
                <a:tc>
                  <a:txBody>
                    <a:bodyPr/>
                    <a:lstStyle/>
                    <a:p>
                      <a:r>
                        <a:rPr lang="en-US" sz="1400" dirty="0"/>
                        <a:t>Espionage or trespass</a:t>
                      </a:r>
                    </a:p>
                  </a:txBody>
                  <a:tcPr marL="68580" marR="68580" marT="34290" marB="34290"/>
                </a:tc>
                <a:tc>
                  <a:txBody>
                    <a:bodyPr/>
                    <a:lstStyle/>
                    <a:p>
                      <a:r>
                        <a:rPr lang="en-US" sz="1400" dirty="0"/>
                        <a:t>Unauthorized access and/or data collection</a:t>
                      </a:r>
                    </a:p>
                  </a:txBody>
                  <a:tcPr marL="68580" marR="68580" marT="34290" marB="34290"/>
                </a:tc>
                <a:extLst>
                  <a:ext uri="{0D108BD9-81ED-4DB2-BD59-A6C34878D82A}">
                    <a16:rowId xmlns:a16="http://schemas.microsoft.com/office/drawing/2014/main" val="82977209"/>
                  </a:ext>
                </a:extLst>
              </a:tr>
              <a:tr h="322385">
                <a:tc>
                  <a:txBody>
                    <a:bodyPr/>
                    <a:lstStyle/>
                    <a:p>
                      <a:r>
                        <a:rPr lang="en-US" sz="1400" dirty="0"/>
                        <a:t>Forces of nature</a:t>
                      </a:r>
                    </a:p>
                  </a:txBody>
                  <a:tcPr marL="68580" marR="68580" marT="34290" marB="34290"/>
                </a:tc>
                <a:tc>
                  <a:txBody>
                    <a:bodyPr/>
                    <a:lstStyle/>
                    <a:p>
                      <a:r>
                        <a:rPr lang="en-US" sz="1400" dirty="0"/>
                        <a:t>Fire, floods, earthquakes, lightning</a:t>
                      </a:r>
                    </a:p>
                  </a:txBody>
                  <a:tcPr marL="68580" marR="68580" marT="34290" marB="34290"/>
                </a:tc>
                <a:extLst>
                  <a:ext uri="{0D108BD9-81ED-4DB2-BD59-A6C34878D82A}">
                    <a16:rowId xmlns:a16="http://schemas.microsoft.com/office/drawing/2014/main" val="3598182348"/>
                  </a:ext>
                </a:extLst>
              </a:tr>
              <a:tr h="322385">
                <a:tc>
                  <a:txBody>
                    <a:bodyPr/>
                    <a:lstStyle/>
                    <a:p>
                      <a:r>
                        <a:rPr lang="en-US" sz="1400" dirty="0"/>
                        <a:t>Human error or failure</a:t>
                      </a:r>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Accidents, employee mistakes</a:t>
                      </a:r>
                    </a:p>
                  </a:txBody>
                  <a:tcPr marL="68580" marR="68580" marT="34290" marB="34290"/>
                </a:tc>
                <a:extLst>
                  <a:ext uri="{0D108BD9-81ED-4DB2-BD59-A6C34878D82A}">
                    <a16:rowId xmlns:a16="http://schemas.microsoft.com/office/drawing/2014/main" val="808011209"/>
                  </a:ext>
                </a:extLst>
              </a:tr>
              <a:tr h="322385">
                <a:tc>
                  <a:txBody>
                    <a:bodyPr/>
                    <a:lstStyle/>
                    <a:p>
                      <a:r>
                        <a:rPr lang="en-US" sz="1400" dirty="0"/>
                        <a:t>Information extortion</a:t>
                      </a:r>
                    </a:p>
                  </a:txBody>
                  <a:tcPr marL="68580" marR="68580" marT="34290" marB="34290"/>
                </a:tc>
                <a:tc>
                  <a:txBody>
                    <a:bodyPr/>
                    <a:lstStyle/>
                    <a:p>
                      <a:r>
                        <a:rPr lang="en-US" sz="1400" dirty="0"/>
                        <a:t>Blackmail, information disclosure</a:t>
                      </a:r>
                    </a:p>
                  </a:txBody>
                  <a:tcPr marL="68580" marR="68580" marT="34290" marB="34290"/>
                </a:tc>
                <a:extLst>
                  <a:ext uri="{0D108BD9-81ED-4DB2-BD59-A6C34878D82A}">
                    <a16:rowId xmlns:a16="http://schemas.microsoft.com/office/drawing/2014/main" val="305040654"/>
                  </a:ext>
                </a:extLst>
              </a:tr>
              <a:tr h="322385">
                <a:tc>
                  <a:txBody>
                    <a:bodyPr/>
                    <a:lstStyle/>
                    <a:p>
                      <a:r>
                        <a:rPr lang="en-US" sz="1400" dirty="0"/>
                        <a:t>Sabotage or vandalism</a:t>
                      </a:r>
                    </a:p>
                  </a:txBody>
                  <a:tcPr marL="68580" marR="68580" marT="34290" marB="34290"/>
                </a:tc>
                <a:tc>
                  <a:txBody>
                    <a:bodyPr/>
                    <a:lstStyle/>
                    <a:p>
                      <a:r>
                        <a:rPr lang="en-US" sz="1400" dirty="0"/>
                        <a:t>Destruction of systems or information</a:t>
                      </a:r>
                    </a:p>
                  </a:txBody>
                  <a:tcPr marL="68580" marR="68580" marT="34290" marB="34290"/>
                </a:tc>
                <a:extLst>
                  <a:ext uri="{0D108BD9-81ED-4DB2-BD59-A6C34878D82A}">
                    <a16:rowId xmlns:a16="http://schemas.microsoft.com/office/drawing/2014/main" val="2977167235"/>
                  </a:ext>
                </a:extLst>
              </a:tr>
              <a:tr h="322385">
                <a:tc>
                  <a:txBody>
                    <a:bodyPr/>
                    <a:lstStyle/>
                    <a:p>
                      <a:r>
                        <a:rPr lang="en-US" sz="1400" dirty="0"/>
                        <a:t>Software attacks</a:t>
                      </a:r>
                    </a:p>
                  </a:txBody>
                  <a:tcPr marL="68580" marR="68580" marT="34290" marB="34290"/>
                </a:tc>
                <a:tc>
                  <a:txBody>
                    <a:bodyPr/>
                    <a:lstStyle/>
                    <a:p>
                      <a:r>
                        <a:rPr lang="en-US" sz="1400" dirty="0"/>
                        <a:t>Viruses, worms, macros, denial of service</a:t>
                      </a:r>
                    </a:p>
                  </a:txBody>
                  <a:tcPr marL="68580" marR="68580" marT="34290" marB="34290"/>
                </a:tc>
                <a:extLst>
                  <a:ext uri="{0D108BD9-81ED-4DB2-BD59-A6C34878D82A}">
                    <a16:rowId xmlns:a16="http://schemas.microsoft.com/office/drawing/2014/main" val="4021708674"/>
                  </a:ext>
                </a:extLst>
              </a:tr>
              <a:tr h="322385">
                <a:tc>
                  <a:txBody>
                    <a:bodyPr/>
                    <a:lstStyle/>
                    <a:p>
                      <a:r>
                        <a:rPr lang="en-US" sz="1400" dirty="0"/>
                        <a:t>Technical hardware failures or errors</a:t>
                      </a:r>
                    </a:p>
                  </a:txBody>
                  <a:tcPr marL="68580" marR="68580" marT="34290" marB="34290"/>
                </a:tc>
                <a:tc>
                  <a:txBody>
                    <a:bodyPr/>
                    <a:lstStyle/>
                    <a:p>
                      <a:r>
                        <a:rPr lang="en-US" sz="1400" dirty="0"/>
                        <a:t>Equipment failure</a:t>
                      </a:r>
                    </a:p>
                  </a:txBody>
                  <a:tcPr marL="68580" marR="68580" marT="34290" marB="34290"/>
                </a:tc>
                <a:extLst>
                  <a:ext uri="{0D108BD9-81ED-4DB2-BD59-A6C34878D82A}">
                    <a16:rowId xmlns:a16="http://schemas.microsoft.com/office/drawing/2014/main" val="3350239313"/>
                  </a:ext>
                </a:extLst>
              </a:tr>
              <a:tr h="322385">
                <a:tc>
                  <a:txBody>
                    <a:bodyPr/>
                    <a:lstStyle/>
                    <a:p>
                      <a:r>
                        <a:rPr lang="en-US" sz="1400" dirty="0"/>
                        <a:t>Technical software failures or errors</a:t>
                      </a:r>
                    </a:p>
                  </a:txBody>
                  <a:tcPr marL="68580" marR="68580" marT="34290" marB="34290"/>
                </a:tc>
                <a:tc>
                  <a:txBody>
                    <a:bodyPr/>
                    <a:lstStyle/>
                    <a:p>
                      <a:r>
                        <a:rPr lang="en-US" sz="1400" dirty="0"/>
                        <a:t>Bugs, code problems, unknown loopholes</a:t>
                      </a:r>
                    </a:p>
                  </a:txBody>
                  <a:tcPr marL="68580" marR="68580" marT="34290" marB="34290"/>
                </a:tc>
                <a:extLst>
                  <a:ext uri="{0D108BD9-81ED-4DB2-BD59-A6C34878D82A}">
                    <a16:rowId xmlns:a16="http://schemas.microsoft.com/office/drawing/2014/main" val="3919463996"/>
                  </a:ext>
                </a:extLst>
              </a:tr>
              <a:tr h="322385">
                <a:tc>
                  <a:txBody>
                    <a:bodyPr/>
                    <a:lstStyle/>
                    <a:p>
                      <a:r>
                        <a:rPr lang="en-US" sz="1400" dirty="0"/>
                        <a:t>Technological obsolescence</a:t>
                      </a:r>
                    </a:p>
                  </a:txBody>
                  <a:tcPr marL="68580" marR="68580" marT="34290" marB="34290"/>
                </a:tc>
                <a:tc>
                  <a:txBody>
                    <a:bodyPr/>
                    <a:lstStyle/>
                    <a:p>
                      <a:r>
                        <a:rPr lang="en-US" sz="1400" dirty="0"/>
                        <a:t>Antiquated or outdated technologies</a:t>
                      </a:r>
                    </a:p>
                  </a:txBody>
                  <a:tcPr marL="68580" marR="68580" marT="34290" marB="34290"/>
                </a:tc>
                <a:extLst>
                  <a:ext uri="{0D108BD9-81ED-4DB2-BD59-A6C34878D82A}">
                    <a16:rowId xmlns:a16="http://schemas.microsoft.com/office/drawing/2014/main" val="2011888986"/>
                  </a:ext>
                </a:extLst>
              </a:tr>
              <a:tr h="322385">
                <a:tc>
                  <a:txBody>
                    <a:bodyPr/>
                    <a:lstStyle/>
                    <a:p>
                      <a:r>
                        <a:rPr lang="en-US" sz="1400" dirty="0"/>
                        <a:t>Theft</a:t>
                      </a:r>
                    </a:p>
                  </a:txBody>
                  <a:tcPr marL="68580" marR="68580" marT="34290" marB="34290"/>
                </a:tc>
                <a:tc>
                  <a:txBody>
                    <a:bodyPr/>
                    <a:lstStyle/>
                    <a:p>
                      <a:r>
                        <a:rPr lang="en-US" sz="1400" dirty="0"/>
                        <a:t>Illegal confiscation of equipment or information</a:t>
                      </a:r>
                    </a:p>
                  </a:txBody>
                  <a:tcPr marL="68580" marR="68580" marT="34290" marB="34290"/>
                </a:tc>
                <a:extLst>
                  <a:ext uri="{0D108BD9-81ED-4DB2-BD59-A6C34878D82A}">
                    <a16:rowId xmlns:a16="http://schemas.microsoft.com/office/drawing/2014/main" val="3276443454"/>
                  </a:ext>
                </a:extLst>
              </a:tr>
            </a:tbl>
          </a:graphicData>
        </a:graphic>
      </p:graphicFrame>
    </p:spTree>
    <p:custDataLst>
      <p:tags r:id="rId1"/>
    </p:custDataLst>
    <p:extLst>
      <p:ext uri="{BB962C8B-B14F-4D97-AF65-F5344CB8AC3E}">
        <p14:creationId xmlns:p14="http://schemas.microsoft.com/office/powerpoint/2010/main" val="2746980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EEB640D7-0C9E-48B9-8555-49960DBA19BC}"/>
              </a:ext>
            </a:extLst>
          </p:cNvPr>
          <p:cNvSpPr>
            <a:spLocks noGrp="1"/>
          </p:cNvSpPr>
          <p:nvPr>
            <p:ph type="title"/>
          </p:nvPr>
        </p:nvSpPr>
        <p:spPr/>
        <p:txBody>
          <a:bodyPr/>
          <a:lstStyle/>
          <a:p>
            <a:r>
              <a:rPr lang="en-GB" altLang="en-US" dirty="0"/>
              <a:t>Compromises to Intellectual Property</a:t>
            </a:r>
            <a:endParaRPr lang="en-US" dirty="0"/>
          </a:p>
        </p:txBody>
      </p:sp>
      <p:sp>
        <p:nvSpPr>
          <p:cNvPr id="17" name="Content Placeholder 16">
            <a:extLst>
              <a:ext uri="{FF2B5EF4-FFF2-40B4-BE49-F238E27FC236}">
                <a16:creationId xmlns:a16="http://schemas.microsoft.com/office/drawing/2014/main" id="{07596D73-B5CE-494B-9292-DE6847A7D053}"/>
              </a:ext>
            </a:extLst>
          </p:cNvPr>
          <p:cNvSpPr>
            <a:spLocks noGrp="1"/>
          </p:cNvSpPr>
          <p:nvPr>
            <p:ph idx="1"/>
          </p:nvPr>
        </p:nvSpPr>
        <p:spPr>
          <a:xfrm>
            <a:off x="245838" y="1104900"/>
            <a:ext cx="8440961" cy="3924300"/>
          </a:xfrm>
        </p:spPr>
        <p:txBody>
          <a:bodyPr>
            <a:normAutofit/>
          </a:bodyPr>
          <a:lstStyle/>
          <a:p>
            <a:pPr>
              <a:spcBef>
                <a:spcPts val="450"/>
              </a:spcBef>
              <a:spcAft>
                <a:spcPts val="450"/>
              </a:spcAft>
            </a:pPr>
            <a:r>
              <a:rPr lang="en-US" b="1" dirty="0"/>
              <a:t>Intellectual property (IP)</a:t>
            </a:r>
            <a:r>
              <a:rPr lang="en-US" dirty="0"/>
              <a:t>: creation, ownership, and control of original ideas as well as the representation of those ideas</a:t>
            </a:r>
          </a:p>
          <a:p>
            <a:pPr>
              <a:spcBef>
                <a:spcPts val="450"/>
              </a:spcBef>
              <a:spcAft>
                <a:spcPts val="450"/>
              </a:spcAft>
            </a:pPr>
            <a:r>
              <a:rPr lang="en-US" dirty="0"/>
              <a:t>IP includes trade secrets, copyrights, trademarks, and patents.</a:t>
            </a:r>
          </a:p>
          <a:p>
            <a:pPr>
              <a:spcBef>
                <a:spcPts val="450"/>
              </a:spcBef>
              <a:spcAft>
                <a:spcPts val="450"/>
              </a:spcAft>
            </a:pPr>
            <a:r>
              <a:rPr lang="en-US" dirty="0"/>
              <a:t>The most common IP breaches involve software piracy.</a:t>
            </a:r>
          </a:p>
          <a:p>
            <a:pPr>
              <a:spcBef>
                <a:spcPts val="450"/>
              </a:spcBef>
              <a:spcAft>
                <a:spcPts val="450"/>
              </a:spcAft>
            </a:pPr>
            <a:r>
              <a:rPr lang="en-US" dirty="0"/>
              <a:t>Two watchdog organizations investigate software abuse:</a:t>
            </a:r>
          </a:p>
          <a:p>
            <a:pPr lvl="1">
              <a:spcBef>
                <a:spcPts val="450"/>
              </a:spcBef>
              <a:spcAft>
                <a:spcPts val="450"/>
              </a:spcAft>
            </a:pPr>
            <a:r>
              <a:rPr lang="en-US" dirty="0"/>
              <a:t>Software and Information Industry Association (SIIA) </a:t>
            </a:r>
          </a:p>
          <a:p>
            <a:pPr lvl="1">
              <a:spcBef>
                <a:spcPts val="450"/>
              </a:spcBef>
              <a:spcAft>
                <a:spcPts val="450"/>
              </a:spcAft>
            </a:pPr>
            <a:r>
              <a:rPr lang="en-US" dirty="0"/>
              <a:t>Business Software Alliance (BSA)‏</a:t>
            </a:r>
          </a:p>
          <a:p>
            <a:pPr>
              <a:spcBef>
                <a:spcPts val="450"/>
              </a:spcBef>
              <a:spcAft>
                <a:spcPts val="450"/>
              </a:spcAft>
            </a:pPr>
            <a:r>
              <a:rPr lang="en-US" dirty="0"/>
              <a:t>According to the BSA, in 2018, approximately 37 percent of software installed on personal computers globally was not properly licensed.</a:t>
            </a:r>
          </a:p>
        </p:txBody>
      </p:sp>
    </p:spTree>
    <p:custDataLst>
      <p:tags r:id="rId1"/>
    </p:custDataLst>
    <p:extLst>
      <p:ext uri="{BB962C8B-B14F-4D97-AF65-F5344CB8AC3E}">
        <p14:creationId xmlns:p14="http://schemas.microsoft.com/office/powerpoint/2010/main" val="1055896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45720" y="27709"/>
            <a:ext cx="9098280" cy="734291"/>
          </a:xfrm>
        </p:spPr>
        <p:txBody>
          <a:bodyPr anchor="ctr">
            <a:noAutofit/>
          </a:bodyPr>
          <a:lstStyle/>
          <a:p>
            <a:r>
              <a:rPr lang="en-GB" altLang="en-US" dirty="0"/>
              <a:t>Deviations in Quality of Service</a:t>
            </a:r>
          </a:p>
        </p:txBody>
      </p:sp>
      <p:sp>
        <p:nvSpPr>
          <p:cNvPr id="12291" name="Content Placeholder 5"/>
          <p:cNvSpPr>
            <a:spLocks noGrp="1" noChangeArrowheads="1"/>
          </p:cNvSpPr>
          <p:nvPr>
            <p:ph idx="1"/>
          </p:nvPr>
        </p:nvSpPr>
        <p:spPr>
          <a:xfrm>
            <a:off x="190500" y="1066800"/>
            <a:ext cx="8763000" cy="4264152"/>
          </a:xfrm>
        </p:spPr>
        <p:txBody>
          <a:bodyPr>
            <a:normAutofit/>
          </a:bodyPr>
          <a:lstStyle/>
          <a:p>
            <a:pPr algn="just">
              <a:spcBef>
                <a:spcPts val="600"/>
              </a:spcBef>
            </a:pPr>
            <a:r>
              <a:rPr lang="en-GB" altLang="en-US" sz="2800" dirty="0"/>
              <a:t>Information system depends on the successful operation of many interdependent support systems.</a:t>
            </a:r>
          </a:p>
          <a:p>
            <a:pPr algn="just">
              <a:spcBef>
                <a:spcPts val="600"/>
              </a:spcBef>
            </a:pPr>
            <a:r>
              <a:rPr lang="en-GB" altLang="en-US" sz="2800" dirty="0"/>
              <a:t>Internet service, communications, and power irregularities dramatically affect the availability of information and systems.</a:t>
            </a:r>
          </a:p>
          <a:p>
            <a:pPr>
              <a:spcBef>
                <a:spcPts val="800"/>
              </a:spcBef>
            </a:pPr>
            <a:r>
              <a:rPr lang="en-US" sz="2800" dirty="0"/>
              <a:t>Services are usually arranged with a service level agreement (SLA).</a:t>
            </a:r>
          </a:p>
        </p:txBody>
      </p:sp>
    </p:spTree>
    <p:extLst>
      <p:ext uri="{BB962C8B-B14F-4D97-AF65-F5344CB8AC3E}">
        <p14:creationId xmlns:p14="http://schemas.microsoft.com/office/powerpoint/2010/main" val="133492601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charRg st="219" end="28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EEB640D7-0C9E-48B9-8555-49960DBA19BC}"/>
              </a:ext>
            </a:extLst>
          </p:cNvPr>
          <p:cNvSpPr>
            <a:spLocks noGrp="1"/>
          </p:cNvSpPr>
          <p:nvPr>
            <p:ph type="title"/>
          </p:nvPr>
        </p:nvSpPr>
        <p:spPr>
          <a:xfrm>
            <a:off x="356282" y="152400"/>
            <a:ext cx="8431436" cy="913085"/>
          </a:xfrm>
        </p:spPr>
        <p:txBody>
          <a:bodyPr anchor="t">
            <a:normAutofit fontScale="90000"/>
          </a:bodyPr>
          <a:lstStyle/>
          <a:p>
            <a:r>
              <a:rPr lang="en-US" altLang="en-US" dirty="0"/>
              <a:t>Average Cost of Downtime According to Fusion Connect</a:t>
            </a:r>
            <a:endParaRPr lang="en-US" dirty="0"/>
          </a:p>
        </p:txBody>
      </p:sp>
      <p:pic>
        <p:nvPicPr>
          <p:cNvPr id="6" name="Content Placeholder 5" descr="Figure 2-4: Average cost of downtime according to fusion connect. At the top is a bar graph titled &quot;What are the top causes of downtime?&quot; The bar categories and values are as follows: Power station, 40%. Hardware failure, 25%. Network failure, 19%. Flood, 17%. Human error, 15%. Software failure, 13%. Fire, 9%. Hurricane, 5%. Other, 4%. Winter storm, 3%. Tornado, 3%, Terrorism, 1%. At the bottom is a bar graph titled &quot;Breakdown of downtime. Each bar has four parts: A percent, a time in a clock face titled hours unavailable, a bar titled at $12500 per hour of downtime (average cost for S M Bs) and a bar titled At $212100 per hour of downtime (average cost for all businesses). 99.5%, 43.92, $549000, $9315432. 99.9%, 8.76, $109500, $1857996. 99.95%, 4.38, $54750, $928998. 99.99%, 0.53, $10950, $185800. 99.999%, 0.05, $1096, $18594.">
            <a:extLst>
              <a:ext uri="{FF2B5EF4-FFF2-40B4-BE49-F238E27FC236}">
                <a16:creationId xmlns:a16="http://schemas.microsoft.com/office/drawing/2014/main" id="{48101D8E-6142-4783-9683-12BE24D9D62E}"/>
              </a:ext>
            </a:extLst>
          </p:cNvPr>
          <p:cNvPicPr>
            <a:picLocks noGrp="1" noChangeAspect="1"/>
          </p:cNvPicPr>
          <p:nvPr>
            <p:ph idx="1"/>
          </p:nvPr>
        </p:nvPicPr>
        <p:blipFill>
          <a:blip r:embed="rId4" cstate="email">
            <a:extLst>
              <a:ext uri="{28A0092B-C50C-407E-A947-70E740481C1C}">
                <a14:useLocalDpi xmlns:a14="http://schemas.microsoft.com/office/drawing/2010/main"/>
              </a:ext>
            </a:extLst>
          </a:blip>
          <a:stretch>
            <a:fillRect/>
          </a:stretch>
        </p:blipFill>
        <p:spPr>
          <a:xfrm>
            <a:off x="2362200" y="1600199"/>
            <a:ext cx="3429000" cy="3887235"/>
          </a:xfrm>
          <a:noFill/>
        </p:spPr>
      </p:pic>
    </p:spTree>
    <p:custDataLst>
      <p:tags r:id="rId1"/>
    </p:custDataLst>
    <p:extLst>
      <p:ext uri="{BB962C8B-B14F-4D97-AF65-F5344CB8AC3E}">
        <p14:creationId xmlns:p14="http://schemas.microsoft.com/office/powerpoint/2010/main" val="10515740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EEB640D7-0C9E-48B9-8555-49960DBA19BC}"/>
              </a:ext>
            </a:extLst>
          </p:cNvPr>
          <p:cNvSpPr>
            <a:spLocks noGrp="1"/>
          </p:cNvSpPr>
          <p:nvPr>
            <p:ph type="title"/>
          </p:nvPr>
        </p:nvSpPr>
        <p:spPr/>
        <p:txBody>
          <a:bodyPr/>
          <a:lstStyle/>
          <a:p>
            <a:r>
              <a:rPr lang="en-US" b="1" dirty="0">
                <a:solidFill>
                  <a:srgbClr val="004A78"/>
                </a:solidFill>
                <a:latin typeface="Arial" charset="0"/>
                <a:cs typeface="Arial" panose="020B0604020202020204" pitchFamily="34" charset="0"/>
              </a:rPr>
              <a:t>Knowledge Check Activity</a:t>
            </a:r>
            <a:endParaRPr lang="en-US" dirty="0"/>
          </a:p>
        </p:txBody>
      </p:sp>
      <p:sp>
        <p:nvSpPr>
          <p:cNvPr id="17" name="Content Placeholder 16">
            <a:extLst>
              <a:ext uri="{FF2B5EF4-FFF2-40B4-BE49-F238E27FC236}">
                <a16:creationId xmlns:a16="http://schemas.microsoft.com/office/drawing/2014/main" id="{07596D73-B5CE-494B-9292-DE6847A7D053}"/>
              </a:ext>
            </a:extLst>
          </p:cNvPr>
          <p:cNvSpPr>
            <a:spLocks noGrp="1"/>
          </p:cNvSpPr>
          <p:nvPr>
            <p:ph idx="1"/>
          </p:nvPr>
        </p:nvSpPr>
        <p:spPr>
          <a:xfrm>
            <a:off x="357633" y="2165235"/>
            <a:ext cx="8431436" cy="3263504"/>
          </a:xfrm>
        </p:spPr>
        <p:txBody>
          <a:bodyPr/>
          <a:lstStyle/>
          <a:p>
            <a:pPr marL="0" indent="0">
              <a:spcBef>
                <a:spcPts val="450"/>
              </a:spcBef>
              <a:spcAft>
                <a:spcPts val="450"/>
              </a:spcAft>
              <a:buNone/>
            </a:pPr>
            <a:r>
              <a:rPr lang="en-US" dirty="0"/>
              <a:t>A short-term decrease in electrical power availability is known as a _____.</a:t>
            </a:r>
          </a:p>
          <a:p>
            <a:pPr>
              <a:spcBef>
                <a:spcPts val="450"/>
              </a:spcBef>
              <a:spcAft>
                <a:spcPts val="450"/>
              </a:spcAft>
              <a:buFont typeface="+mj-lt"/>
              <a:buAutoNum type="alphaLcPeriod"/>
            </a:pPr>
            <a:r>
              <a:rPr lang="en-US" dirty="0"/>
              <a:t>surge</a:t>
            </a:r>
          </a:p>
          <a:p>
            <a:pPr>
              <a:spcBef>
                <a:spcPts val="450"/>
              </a:spcBef>
              <a:spcAft>
                <a:spcPts val="450"/>
              </a:spcAft>
              <a:buFont typeface="+mj-lt"/>
              <a:buAutoNum type="alphaLcPeriod"/>
            </a:pPr>
            <a:r>
              <a:rPr lang="en-US" dirty="0"/>
              <a:t>spike</a:t>
            </a:r>
          </a:p>
          <a:p>
            <a:pPr>
              <a:spcBef>
                <a:spcPts val="450"/>
              </a:spcBef>
              <a:spcAft>
                <a:spcPts val="450"/>
              </a:spcAft>
              <a:buFont typeface="+mj-lt"/>
              <a:buAutoNum type="alphaLcPeriod"/>
            </a:pPr>
            <a:r>
              <a:rPr lang="en-US" dirty="0"/>
              <a:t>sag</a:t>
            </a:r>
          </a:p>
          <a:p>
            <a:pPr>
              <a:spcBef>
                <a:spcPts val="450"/>
              </a:spcBef>
              <a:spcAft>
                <a:spcPts val="450"/>
              </a:spcAft>
              <a:buFont typeface="+mj-lt"/>
              <a:buAutoNum type="alphaLcPeriod"/>
            </a:pPr>
            <a:r>
              <a:rPr lang="en-US" dirty="0"/>
              <a:t>swell</a:t>
            </a:r>
          </a:p>
        </p:txBody>
      </p:sp>
    </p:spTree>
    <p:custDataLst>
      <p:tags r:id="rId1"/>
    </p:custDataLst>
    <p:extLst>
      <p:ext uri="{BB962C8B-B14F-4D97-AF65-F5344CB8AC3E}">
        <p14:creationId xmlns:p14="http://schemas.microsoft.com/office/powerpoint/2010/main" val="15029430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 y="27709"/>
            <a:ext cx="9052560" cy="658091"/>
          </a:xfrm>
        </p:spPr>
        <p:txBody>
          <a:bodyPr anchor="ctr"/>
          <a:lstStyle/>
          <a:p>
            <a:r>
              <a:rPr lang="en-GB" altLang="en-US" dirty="0"/>
              <a:t>Espionage or Trespass</a:t>
            </a:r>
            <a:endParaRPr lang="en-US" dirty="0"/>
          </a:p>
        </p:txBody>
      </p:sp>
      <p:sp>
        <p:nvSpPr>
          <p:cNvPr id="5" name="Content Placeholder 4"/>
          <p:cNvSpPr>
            <a:spLocks noGrp="1"/>
          </p:cNvSpPr>
          <p:nvPr>
            <p:ph idx="1"/>
          </p:nvPr>
        </p:nvSpPr>
        <p:spPr>
          <a:xfrm>
            <a:off x="76200" y="838200"/>
            <a:ext cx="8763000" cy="4830763"/>
          </a:xfrm>
        </p:spPr>
        <p:txBody>
          <a:bodyPr>
            <a:normAutofit/>
          </a:bodyPr>
          <a:lstStyle/>
          <a:p>
            <a:pPr algn="just">
              <a:spcBef>
                <a:spcPts val="600"/>
              </a:spcBef>
            </a:pPr>
            <a:r>
              <a:rPr lang="en-GB" altLang="en-US" dirty="0"/>
              <a:t>Access of protected information by unauthorized individuals</a:t>
            </a:r>
          </a:p>
          <a:p>
            <a:pPr algn="just">
              <a:spcBef>
                <a:spcPts val="600"/>
              </a:spcBef>
            </a:pPr>
            <a:r>
              <a:rPr lang="en-GB" altLang="en-US" dirty="0"/>
              <a:t>Competitive intelligence (legal) versus industrial </a:t>
            </a:r>
            <a:br>
              <a:rPr lang="en-GB" altLang="en-US" dirty="0"/>
            </a:br>
            <a:r>
              <a:rPr lang="en-GB" altLang="en-US" dirty="0"/>
              <a:t>espionage (illegal)</a:t>
            </a:r>
            <a:r>
              <a:rPr lang="ar-SA" altLang="en-US" dirty="0"/>
              <a:t>‏</a:t>
            </a:r>
            <a:endParaRPr lang="en-GB" altLang="en-US" dirty="0"/>
          </a:p>
          <a:p>
            <a:pPr algn="just">
              <a:spcBef>
                <a:spcPts val="600"/>
              </a:spcBef>
            </a:pPr>
            <a:r>
              <a:rPr lang="en-GB" altLang="en-US" dirty="0"/>
              <a:t>Shoulder surfing can occur anywhere a person accesses confidential information</a:t>
            </a:r>
          </a:p>
          <a:p>
            <a:pPr algn="just">
              <a:spcBef>
                <a:spcPts val="600"/>
              </a:spcBef>
            </a:pPr>
            <a:r>
              <a:rPr lang="en-GB" altLang="en-US" dirty="0"/>
              <a:t>Controls let trespassers know they are encroaching on organization’s cyberspace</a:t>
            </a:r>
          </a:p>
          <a:p>
            <a:pPr algn="just">
              <a:spcBef>
                <a:spcPts val="600"/>
              </a:spcBef>
            </a:pPr>
            <a:r>
              <a:rPr lang="en-GB" altLang="en-US" dirty="0"/>
              <a:t>Hackers use skill, guile, or fraud to bypass controls protecting others’ information</a:t>
            </a:r>
            <a:endParaRPr lang="en-US" sz="2400" dirty="0"/>
          </a:p>
        </p:txBody>
      </p:sp>
    </p:spTree>
    <p:extLst>
      <p:ext uri="{BB962C8B-B14F-4D97-AF65-F5344CB8AC3E}">
        <p14:creationId xmlns:p14="http://schemas.microsoft.com/office/powerpoint/2010/main" val="4108378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45720" y="27709"/>
            <a:ext cx="9098280" cy="734291"/>
          </a:xfrm>
        </p:spPr>
        <p:txBody>
          <a:bodyPr anchor="ctr">
            <a:noAutofit/>
          </a:bodyPr>
          <a:lstStyle/>
          <a:p>
            <a:r>
              <a:rPr lang="en-GB" altLang="en-US" dirty="0"/>
              <a:t>Forces of Nature </a:t>
            </a:r>
          </a:p>
        </p:txBody>
      </p:sp>
      <p:sp>
        <p:nvSpPr>
          <p:cNvPr id="12291" name="Content Placeholder 5"/>
          <p:cNvSpPr>
            <a:spLocks noGrp="1" noChangeArrowheads="1"/>
          </p:cNvSpPr>
          <p:nvPr>
            <p:ph idx="1"/>
          </p:nvPr>
        </p:nvSpPr>
        <p:spPr>
          <a:xfrm>
            <a:off x="152400" y="1066800"/>
            <a:ext cx="8763000" cy="4830763"/>
          </a:xfrm>
        </p:spPr>
        <p:txBody>
          <a:bodyPr>
            <a:normAutofit/>
          </a:bodyPr>
          <a:lstStyle/>
          <a:p>
            <a:pPr algn="just">
              <a:lnSpc>
                <a:spcPct val="120000"/>
              </a:lnSpc>
              <a:spcBef>
                <a:spcPts val="600"/>
              </a:spcBef>
            </a:pPr>
            <a:r>
              <a:rPr lang="en-GB" altLang="en-US" sz="2800" dirty="0"/>
              <a:t>Forces of nature can present some of the most dangerous threats.</a:t>
            </a:r>
          </a:p>
          <a:p>
            <a:pPr algn="just">
              <a:lnSpc>
                <a:spcPct val="120000"/>
              </a:lnSpc>
              <a:spcBef>
                <a:spcPts val="600"/>
              </a:spcBef>
            </a:pPr>
            <a:r>
              <a:rPr lang="en-US" altLang="en-US" sz="2800" dirty="0"/>
              <a:t>They </a:t>
            </a:r>
            <a:r>
              <a:rPr lang="en-GB" altLang="en-US" sz="2800" dirty="0"/>
              <a:t>disrupt not only individual lives but also storage, transmission, and use of information.</a:t>
            </a:r>
          </a:p>
          <a:p>
            <a:pPr algn="just">
              <a:lnSpc>
                <a:spcPct val="120000"/>
              </a:lnSpc>
              <a:spcBef>
                <a:spcPts val="600"/>
              </a:spcBef>
            </a:pPr>
            <a:r>
              <a:rPr lang="en-GB" altLang="en-US" sz="2800" dirty="0"/>
              <a:t>Organizations must implement controls to limit damage and prepare contingency plans for continued operations.</a:t>
            </a:r>
          </a:p>
        </p:txBody>
      </p:sp>
    </p:spTree>
    <p:extLst>
      <p:ext uri="{BB962C8B-B14F-4D97-AF65-F5344CB8AC3E}">
        <p14:creationId xmlns:p14="http://schemas.microsoft.com/office/powerpoint/2010/main" val="40360540"/>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45720" y="27709"/>
            <a:ext cx="9098280" cy="810491"/>
          </a:xfrm>
        </p:spPr>
        <p:txBody>
          <a:bodyPr anchor="ctr">
            <a:noAutofit/>
          </a:bodyPr>
          <a:lstStyle/>
          <a:p>
            <a:r>
              <a:rPr lang="en-GB" altLang="en-US" dirty="0"/>
              <a:t>Human Error or Failure</a:t>
            </a:r>
          </a:p>
        </p:txBody>
      </p:sp>
      <p:sp>
        <p:nvSpPr>
          <p:cNvPr id="12291" name="Content Placeholder 5"/>
          <p:cNvSpPr>
            <a:spLocks noGrp="1" noChangeArrowheads="1"/>
          </p:cNvSpPr>
          <p:nvPr>
            <p:ph idx="1"/>
          </p:nvPr>
        </p:nvSpPr>
        <p:spPr>
          <a:xfrm>
            <a:off x="213360" y="914401"/>
            <a:ext cx="8763000" cy="4572000"/>
          </a:xfrm>
        </p:spPr>
        <p:txBody>
          <a:bodyPr>
            <a:normAutofit/>
          </a:bodyPr>
          <a:lstStyle/>
          <a:p>
            <a:pPr algn="just">
              <a:spcBef>
                <a:spcPts val="600"/>
              </a:spcBef>
            </a:pPr>
            <a:r>
              <a:rPr lang="en-GB" altLang="en-US" sz="2800" dirty="0"/>
              <a:t>Includes acts performed without malicious intent or in ignorance </a:t>
            </a:r>
          </a:p>
          <a:p>
            <a:pPr algn="just">
              <a:spcBef>
                <a:spcPts val="600"/>
              </a:spcBef>
            </a:pPr>
            <a:r>
              <a:rPr lang="en-GB" altLang="en-US" sz="2800" dirty="0"/>
              <a:t>Causes include:</a:t>
            </a:r>
          </a:p>
          <a:p>
            <a:pPr lvl="1" algn="just">
              <a:spcBef>
                <a:spcPts val="600"/>
              </a:spcBef>
            </a:pPr>
            <a:r>
              <a:rPr lang="en-GB" altLang="en-US" sz="2600" dirty="0"/>
              <a:t>Inexperience</a:t>
            </a:r>
          </a:p>
          <a:p>
            <a:pPr lvl="1" algn="just">
              <a:spcBef>
                <a:spcPts val="600"/>
              </a:spcBef>
            </a:pPr>
            <a:r>
              <a:rPr lang="en-GB" altLang="en-US" sz="2600" dirty="0"/>
              <a:t>Improper training</a:t>
            </a:r>
          </a:p>
          <a:p>
            <a:pPr lvl="1" algn="just">
              <a:spcBef>
                <a:spcPts val="600"/>
              </a:spcBef>
            </a:pPr>
            <a:r>
              <a:rPr lang="en-GB" altLang="en-US" sz="2600" dirty="0"/>
              <a:t>Incorrect assumptions</a:t>
            </a:r>
          </a:p>
          <a:p>
            <a:pPr algn="just">
              <a:spcBef>
                <a:spcPts val="600"/>
              </a:spcBef>
            </a:pPr>
            <a:r>
              <a:rPr lang="en-GB" altLang="en-US" sz="2800" dirty="0"/>
              <a:t>Employees are among the greatest threats to an organization’s data</a:t>
            </a:r>
          </a:p>
        </p:txBody>
      </p:sp>
    </p:spTree>
    <p:extLst>
      <p:ext uri="{BB962C8B-B14F-4D97-AF65-F5344CB8AC3E}">
        <p14:creationId xmlns:p14="http://schemas.microsoft.com/office/powerpoint/2010/main" val="4036008962"/>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29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45720" y="27709"/>
            <a:ext cx="9098280" cy="734291"/>
          </a:xfrm>
        </p:spPr>
        <p:txBody>
          <a:bodyPr anchor="ctr">
            <a:noAutofit/>
          </a:bodyPr>
          <a:lstStyle/>
          <a:p>
            <a:r>
              <a:rPr lang="en-GB" altLang="en-US" dirty="0"/>
              <a:t>Social Engineering</a:t>
            </a:r>
            <a:r>
              <a:rPr lang="ar-SA" altLang="en-US" dirty="0"/>
              <a:t>‏</a:t>
            </a:r>
            <a:endParaRPr lang="en-GB" altLang="en-US" dirty="0"/>
          </a:p>
        </p:txBody>
      </p:sp>
      <p:sp>
        <p:nvSpPr>
          <p:cNvPr id="12291" name="Content Placeholder 5"/>
          <p:cNvSpPr>
            <a:spLocks noGrp="1" noChangeArrowheads="1"/>
          </p:cNvSpPr>
          <p:nvPr>
            <p:ph idx="1"/>
          </p:nvPr>
        </p:nvSpPr>
        <p:spPr>
          <a:xfrm>
            <a:off x="213360" y="838200"/>
            <a:ext cx="8763000" cy="4830763"/>
          </a:xfrm>
        </p:spPr>
        <p:txBody>
          <a:bodyPr>
            <a:normAutofit/>
          </a:bodyPr>
          <a:lstStyle/>
          <a:p>
            <a:pPr algn="just">
              <a:spcBef>
                <a:spcPts val="600"/>
              </a:spcBef>
            </a:pPr>
            <a:r>
              <a:rPr lang="en-GB" altLang="en-US" dirty="0"/>
              <a:t>“People are the weakest link. You can have the best technology; firewalls, intrusion-detection systems, biometric devices ... and somebody can call an unsuspecting employee. That's all she wrote, baby. They got everything</a:t>
            </a:r>
            <a:r>
              <a:rPr lang="en-GB" altLang="en-US" i="1" dirty="0"/>
              <a:t>.”—Kevin </a:t>
            </a:r>
            <a:r>
              <a:rPr lang="en-GB" altLang="en-US" i="1" dirty="0" err="1"/>
              <a:t>Mitnick</a:t>
            </a:r>
            <a:endParaRPr lang="en-GB" altLang="en-US" i="1" dirty="0"/>
          </a:p>
          <a:p>
            <a:pPr algn="just">
              <a:spcBef>
                <a:spcPts val="600"/>
              </a:spcBef>
            </a:pPr>
            <a:r>
              <a:rPr lang="en-GB" altLang="en-US" dirty="0"/>
              <a:t>Advance-fee fraud: indicates recipient is due money and small advance fee/personal banking information required to facilitate transfer</a:t>
            </a:r>
          </a:p>
          <a:p>
            <a:pPr algn="just">
              <a:spcBef>
                <a:spcPts val="600"/>
              </a:spcBef>
            </a:pPr>
            <a:r>
              <a:rPr lang="en-GB" altLang="en-US" dirty="0"/>
              <a:t>Phishing: attempt to gain personal/confidential information; apparent legitimate communication hides embedded code that redirects user to third-party site</a:t>
            </a:r>
          </a:p>
        </p:txBody>
      </p:sp>
    </p:spTree>
    <p:extLst>
      <p:ext uri="{BB962C8B-B14F-4D97-AF65-F5344CB8AC3E}">
        <p14:creationId xmlns:p14="http://schemas.microsoft.com/office/powerpoint/2010/main" val="4250075989"/>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45720" y="27709"/>
            <a:ext cx="9098280" cy="1039091"/>
          </a:xfrm>
        </p:spPr>
        <p:txBody>
          <a:bodyPr anchor="ctr">
            <a:noAutofit/>
          </a:bodyPr>
          <a:lstStyle/>
          <a:p>
            <a:r>
              <a:rPr lang="en-GB" altLang="en-US" dirty="0"/>
              <a:t>Information Extortion </a:t>
            </a:r>
          </a:p>
        </p:txBody>
      </p:sp>
      <p:sp>
        <p:nvSpPr>
          <p:cNvPr id="12291" name="Content Placeholder 5"/>
          <p:cNvSpPr>
            <a:spLocks noGrp="1" noChangeArrowheads="1"/>
          </p:cNvSpPr>
          <p:nvPr>
            <p:ph idx="1"/>
          </p:nvPr>
        </p:nvSpPr>
        <p:spPr>
          <a:xfrm>
            <a:off x="228600" y="1295401"/>
            <a:ext cx="8763000" cy="4038600"/>
          </a:xfrm>
        </p:spPr>
        <p:txBody>
          <a:bodyPr>
            <a:normAutofit/>
          </a:bodyPr>
          <a:lstStyle/>
          <a:p>
            <a:pPr algn="just">
              <a:spcBef>
                <a:spcPts val="600"/>
              </a:spcBef>
            </a:pPr>
            <a:r>
              <a:rPr lang="en-GB" altLang="en-US" sz="2800" dirty="0"/>
              <a:t>Attacker steals information from a computer system and demands compensation for its return or nondisclosure. Also known as cyberextortion.</a:t>
            </a:r>
          </a:p>
          <a:p>
            <a:pPr algn="just">
              <a:spcBef>
                <a:spcPts val="600"/>
              </a:spcBef>
            </a:pPr>
            <a:r>
              <a:rPr lang="en-GB" altLang="en-US" sz="2800" dirty="0"/>
              <a:t>Commonly done in credit card number theft</a:t>
            </a:r>
          </a:p>
        </p:txBody>
      </p:sp>
    </p:spTree>
    <p:extLst>
      <p:ext uri="{BB962C8B-B14F-4D97-AF65-F5344CB8AC3E}">
        <p14:creationId xmlns:p14="http://schemas.microsoft.com/office/powerpoint/2010/main" val="3134704889"/>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EEB640D7-0C9E-48B9-8555-49960DBA19BC}"/>
              </a:ext>
            </a:extLst>
          </p:cNvPr>
          <p:cNvSpPr>
            <a:spLocks noGrp="1"/>
          </p:cNvSpPr>
          <p:nvPr>
            <p:ph type="title"/>
          </p:nvPr>
        </p:nvSpPr>
        <p:spPr>
          <a:xfrm>
            <a:off x="356282" y="304800"/>
            <a:ext cx="8431436" cy="808477"/>
          </a:xfrm>
        </p:spPr>
        <p:txBody>
          <a:bodyPr/>
          <a:lstStyle/>
          <a:p>
            <a:r>
              <a:rPr lang="en-US" b="1" dirty="0">
                <a:solidFill>
                  <a:srgbClr val="004A78"/>
                </a:solidFill>
                <a:latin typeface="Arial" charset="0"/>
                <a:cs typeface="Arial" panose="020B0604020202020204" pitchFamily="34" charset="0"/>
              </a:rPr>
              <a:t>Ransomware</a:t>
            </a:r>
            <a:endParaRPr lang="en-US" dirty="0"/>
          </a:p>
        </p:txBody>
      </p:sp>
      <p:sp>
        <p:nvSpPr>
          <p:cNvPr id="17" name="Content Placeholder 16">
            <a:extLst>
              <a:ext uri="{FF2B5EF4-FFF2-40B4-BE49-F238E27FC236}">
                <a16:creationId xmlns:a16="http://schemas.microsoft.com/office/drawing/2014/main" id="{07596D73-B5CE-494B-9292-DE6847A7D053}"/>
              </a:ext>
            </a:extLst>
          </p:cNvPr>
          <p:cNvSpPr>
            <a:spLocks noGrp="1"/>
          </p:cNvSpPr>
          <p:nvPr>
            <p:ph idx="1"/>
          </p:nvPr>
        </p:nvSpPr>
        <p:spPr>
          <a:xfrm>
            <a:off x="228600" y="1113276"/>
            <a:ext cx="8559118" cy="4373123"/>
          </a:xfrm>
        </p:spPr>
        <p:txBody>
          <a:bodyPr>
            <a:normAutofit lnSpcReduction="10000"/>
          </a:bodyPr>
          <a:lstStyle/>
          <a:p>
            <a:pPr>
              <a:spcBef>
                <a:spcPts val="600"/>
              </a:spcBef>
            </a:pPr>
            <a:r>
              <a:rPr lang="en-US" sz="2400" dirty="0"/>
              <a:t>Ransomware is a malware attack on the host system that denies access to the user and then offers to provide a key to allow access back to the user’s system and data for a fee.</a:t>
            </a:r>
          </a:p>
          <a:p>
            <a:pPr>
              <a:spcBef>
                <a:spcPts val="600"/>
              </a:spcBef>
            </a:pPr>
            <a:r>
              <a:rPr lang="en-US" sz="2400" dirty="0"/>
              <a:t>There are two types of ransomware: lockscreen and encryption.</a:t>
            </a:r>
          </a:p>
          <a:p>
            <a:pPr>
              <a:spcBef>
                <a:spcPts val="600"/>
              </a:spcBef>
            </a:pPr>
            <a:r>
              <a:rPr lang="en-US" sz="2400" dirty="0"/>
              <a:t>Common phishing mechanisms to get a user to download ransomware include pop-ups indicating that illegal information or malware was detected on the user’s system, threatening to notify law enforcement, or offering to delete the offending material if the user clicks a link or button.</a:t>
            </a:r>
          </a:p>
        </p:txBody>
      </p:sp>
    </p:spTree>
    <p:custDataLst>
      <p:tags r:id="rId1"/>
    </p:custDataLst>
    <p:extLst>
      <p:ext uri="{BB962C8B-B14F-4D97-AF65-F5344CB8AC3E}">
        <p14:creationId xmlns:p14="http://schemas.microsoft.com/office/powerpoint/2010/main" val="3151332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45720" y="27709"/>
            <a:ext cx="9098280" cy="1039091"/>
          </a:xfrm>
        </p:spPr>
        <p:txBody>
          <a:bodyPr anchor="ctr">
            <a:noAutofit/>
          </a:bodyPr>
          <a:lstStyle/>
          <a:p>
            <a:r>
              <a:rPr lang="en-GB" altLang="en-US" dirty="0"/>
              <a:t>Sabotage or Vandalism</a:t>
            </a:r>
          </a:p>
        </p:txBody>
      </p:sp>
      <p:sp>
        <p:nvSpPr>
          <p:cNvPr id="12291" name="Content Placeholder 5"/>
          <p:cNvSpPr>
            <a:spLocks noGrp="1" noChangeArrowheads="1"/>
          </p:cNvSpPr>
          <p:nvPr>
            <p:ph idx="1"/>
          </p:nvPr>
        </p:nvSpPr>
        <p:spPr>
          <a:xfrm>
            <a:off x="350520" y="990600"/>
            <a:ext cx="8763000" cy="4830763"/>
          </a:xfrm>
        </p:spPr>
        <p:txBody>
          <a:bodyPr>
            <a:normAutofit/>
          </a:bodyPr>
          <a:lstStyle/>
          <a:p>
            <a:pPr algn="just">
              <a:spcBef>
                <a:spcPts val="600"/>
              </a:spcBef>
            </a:pPr>
            <a:r>
              <a:rPr lang="en-GB" altLang="en-US" sz="2800" dirty="0"/>
              <a:t>Threats can range from petty vandalism to organized sabotage.</a:t>
            </a:r>
          </a:p>
          <a:p>
            <a:pPr algn="just">
              <a:spcBef>
                <a:spcPts val="600"/>
              </a:spcBef>
            </a:pPr>
            <a:r>
              <a:rPr lang="en-GB" altLang="en-US" sz="2800" dirty="0"/>
              <a:t>Web site defacing can erode consumer confidence, diminishing organization’s sales, net worth, and reputation.</a:t>
            </a:r>
          </a:p>
          <a:p>
            <a:pPr algn="just">
              <a:spcBef>
                <a:spcPts val="600"/>
              </a:spcBef>
            </a:pPr>
            <a:r>
              <a:rPr lang="en-GB" altLang="en-US" sz="2800" dirty="0"/>
              <a:t>Threat of hacktivist or cyberactivist operations is rising.</a:t>
            </a:r>
          </a:p>
          <a:p>
            <a:pPr algn="just">
              <a:spcBef>
                <a:spcPts val="600"/>
              </a:spcBef>
            </a:pPr>
            <a:r>
              <a:rPr lang="en-GB" altLang="en-US" sz="2800" dirty="0"/>
              <a:t>Cyberterrorism/</a:t>
            </a:r>
            <a:r>
              <a:rPr lang="en-GB" altLang="en-US" sz="2800" dirty="0" err="1"/>
              <a:t>Cyberwarfare</a:t>
            </a:r>
            <a:r>
              <a:rPr lang="en-GB" altLang="en-US" sz="2800" dirty="0"/>
              <a:t>: a much more sinister form of hacking.</a:t>
            </a:r>
          </a:p>
        </p:txBody>
      </p:sp>
    </p:spTree>
    <p:extLst>
      <p:ext uri="{BB962C8B-B14F-4D97-AF65-F5344CB8AC3E}">
        <p14:creationId xmlns:p14="http://schemas.microsoft.com/office/powerpoint/2010/main" val="295813315"/>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EEB640D7-0C9E-48B9-8555-49960DBA19BC}"/>
              </a:ext>
            </a:extLst>
          </p:cNvPr>
          <p:cNvSpPr>
            <a:spLocks noGrp="1"/>
          </p:cNvSpPr>
          <p:nvPr>
            <p:ph type="title"/>
          </p:nvPr>
        </p:nvSpPr>
        <p:spPr>
          <a:xfrm>
            <a:off x="356282" y="304800"/>
            <a:ext cx="8431436" cy="808477"/>
          </a:xfrm>
        </p:spPr>
        <p:txBody>
          <a:bodyPr>
            <a:normAutofit fontScale="90000"/>
          </a:bodyPr>
          <a:lstStyle/>
          <a:p>
            <a:r>
              <a:rPr lang="en-US" b="1" dirty="0">
                <a:solidFill>
                  <a:srgbClr val="004A78"/>
                </a:solidFill>
                <a:latin typeface="Arial" charset="0"/>
                <a:cs typeface="Arial" panose="020B0604020202020204" pitchFamily="34" charset="0"/>
              </a:rPr>
              <a:t>The Most Dangerous Malware Attacks to Date</a:t>
            </a:r>
            <a:endParaRPr lang="en-US" dirty="0"/>
          </a:p>
        </p:txBody>
      </p:sp>
      <p:graphicFrame>
        <p:nvGraphicFramePr>
          <p:cNvPr id="2" name="Table 2">
            <a:extLst>
              <a:ext uri="{FF2B5EF4-FFF2-40B4-BE49-F238E27FC236}">
                <a16:creationId xmlns:a16="http://schemas.microsoft.com/office/drawing/2014/main" id="{AB43B523-4D1B-4633-B0C8-57F688BDC59D}"/>
              </a:ext>
            </a:extLst>
          </p:cNvPr>
          <p:cNvGraphicFramePr>
            <a:graphicFrameLocks noGrp="1"/>
          </p:cNvGraphicFramePr>
          <p:nvPr>
            <p:ph idx="1"/>
            <p:extLst>
              <p:ext uri="{D42A27DB-BD31-4B8C-83A1-F6EECF244321}">
                <p14:modId xmlns:p14="http://schemas.microsoft.com/office/powerpoint/2010/main" val="4286405020"/>
              </p:ext>
            </p:extLst>
          </p:nvPr>
        </p:nvGraphicFramePr>
        <p:xfrm>
          <a:off x="152396" y="1219200"/>
          <a:ext cx="8915404" cy="2964180"/>
        </p:xfrm>
        <a:graphic>
          <a:graphicData uri="http://schemas.openxmlformats.org/drawingml/2006/table">
            <a:tbl>
              <a:tblPr firstRow="1" bandRow="1">
                <a:tableStyleId>{5C22544A-7EE6-4342-B048-85BDC9FD1C3A}</a:tableStyleId>
              </a:tblPr>
              <a:tblGrid>
                <a:gridCol w="1914220">
                  <a:extLst>
                    <a:ext uri="{9D8B030D-6E8A-4147-A177-3AD203B41FA5}">
                      <a16:colId xmlns:a16="http://schemas.microsoft.com/office/drawing/2014/main" val="2763397465"/>
                    </a:ext>
                  </a:extLst>
                </a:gridCol>
                <a:gridCol w="1955224">
                  <a:extLst>
                    <a:ext uri="{9D8B030D-6E8A-4147-A177-3AD203B41FA5}">
                      <a16:colId xmlns:a16="http://schemas.microsoft.com/office/drawing/2014/main" val="1601830231"/>
                    </a:ext>
                  </a:extLst>
                </a:gridCol>
                <a:gridCol w="828705">
                  <a:extLst>
                    <a:ext uri="{9D8B030D-6E8A-4147-A177-3AD203B41FA5}">
                      <a16:colId xmlns:a16="http://schemas.microsoft.com/office/drawing/2014/main" val="229046862"/>
                    </a:ext>
                  </a:extLst>
                </a:gridCol>
                <a:gridCol w="1929327">
                  <a:extLst>
                    <a:ext uri="{9D8B030D-6E8A-4147-A177-3AD203B41FA5}">
                      <a16:colId xmlns:a16="http://schemas.microsoft.com/office/drawing/2014/main" val="4115653137"/>
                    </a:ext>
                  </a:extLst>
                </a:gridCol>
                <a:gridCol w="2287928">
                  <a:extLst>
                    <a:ext uri="{9D8B030D-6E8A-4147-A177-3AD203B41FA5}">
                      <a16:colId xmlns:a16="http://schemas.microsoft.com/office/drawing/2014/main" val="3829306590"/>
                    </a:ext>
                  </a:extLst>
                </a:gridCol>
              </a:tblGrid>
              <a:tr h="480060">
                <a:tc>
                  <a:txBody>
                    <a:bodyPr/>
                    <a:lstStyle/>
                    <a:p>
                      <a:r>
                        <a:rPr lang="en-US" sz="1400" dirty="0"/>
                        <a:t>Malware</a:t>
                      </a:r>
                    </a:p>
                  </a:txBody>
                  <a:tcPr marL="68580" marR="68580" marT="34290" marB="34290"/>
                </a:tc>
                <a:tc>
                  <a:txBody>
                    <a:bodyPr/>
                    <a:lstStyle/>
                    <a:p>
                      <a:r>
                        <a:rPr lang="en-US" sz="1400" dirty="0"/>
                        <a:t>Type</a:t>
                      </a:r>
                    </a:p>
                  </a:txBody>
                  <a:tcPr marL="68580" marR="68580" marT="34290" marB="34290"/>
                </a:tc>
                <a:tc>
                  <a:txBody>
                    <a:bodyPr/>
                    <a:lstStyle/>
                    <a:p>
                      <a:r>
                        <a:rPr lang="en-US" sz="1400" dirty="0"/>
                        <a:t>Year</a:t>
                      </a:r>
                    </a:p>
                  </a:txBody>
                  <a:tcPr marL="68580" marR="68580" marT="34290" marB="34290"/>
                </a:tc>
                <a:tc>
                  <a:txBody>
                    <a:bodyPr/>
                    <a:lstStyle/>
                    <a:p>
                      <a:r>
                        <a:rPr lang="en-US" sz="1400" dirty="0"/>
                        <a:t>Estimated Number of Systems Infected</a:t>
                      </a:r>
                    </a:p>
                  </a:txBody>
                  <a:tcPr marL="68580" marR="68580" marT="34290" marB="34290"/>
                </a:tc>
                <a:tc>
                  <a:txBody>
                    <a:bodyPr/>
                    <a:lstStyle/>
                    <a:p>
                      <a:r>
                        <a:rPr lang="en-US" sz="1400" dirty="0"/>
                        <a:t>Estimated Financial Damage</a:t>
                      </a:r>
                    </a:p>
                  </a:txBody>
                  <a:tcPr marL="68580" marR="68580" marT="34290" marB="34290"/>
                </a:tc>
                <a:extLst>
                  <a:ext uri="{0D108BD9-81ED-4DB2-BD59-A6C34878D82A}">
                    <a16:rowId xmlns:a16="http://schemas.microsoft.com/office/drawing/2014/main" val="3516365381"/>
                  </a:ext>
                </a:extLst>
              </a:tr>
              <a:tr h="278130">
                <a:tc>
                  <a:txBody>
                    <a:bodyPr/>
                    <a:lstStyle/>
                    <a:p>
                      <a:r>
                        <a:rPr lang="en-US" sz="1400" dirty="0"/>
                        <a:t>CIH, a.k.a. Chernobyl</a:t>
                      </a:r>
                    </a:p>
                  </a:txBody>
                  <a:tcPr marL="68580" marR="68580" marT="34290" marB="34290"/>
                </a:tc>
                <a:tc>
                  <a:txBody>
                    <a:bodyPr/>
                    <a:lstStyle/>
                    <a:p>
                      <a:r>
                        <a:rPr lang="en-US" sz="1400" dirty="0"/>
                        <a:t>Memory-resident virus</a:t>
                      </a:r>
                    </a:p>
                  </a:txBody>
                  <a:tcPr marL="68580" marR="68580" marT="34290" marB="34290"/>
                </a:tc>
                <a:tc>
                  <a:txBody>
                    <a:bodyPr/>
                    <a:lstStyle/>
                    <a:p>
                      <a:r>
                        <a:rPr lang="en-US" sz="1400" dirty="0"/>
                        <a:t>1998</a:t>
                      </a:r>
                    </a:p>
                  </a:txBody>
                  <a:tcPr marL="68580" marR="68580" marT="34290" marB="34290"/>
                </a:tc>
                <a:tc>
                  <a:txBody>
                    <a:bodyPr/>
                    <a:lstStyle/>
                    <a:p>
                      <a:r>
                        <a:rPr lang="en-US" sz="1400" dirty="0"/>
                        <a:t>Unknown</a:t>
                      </a:r>
                    </a:p>
                  </a:txBody>
                  <a:tcPr marL="68580" marR="68580" marT="34290" marB="34290"/>
                </a:tc>
                <a:tc>
                  <a:txBody>
                    <a:bodyPr/>
                    <a:lstStyle/>
                    <a:p>
                      <a:r>
                        <a:rPr lang="en-US" sz="1400" dirty="0"/>
                        <a:t>$250 million</a:t>
                      </a:r>
                    </a:p>
                  </a:txBody>
                  <a:tcPr marL="68580" marR="68580" marT="34290" marB="34290"/>
                </a:tc>
                <a:extLst>
                  <a:ext uri="{0D108BD9-81ED-4DB2-BD59-A6C34878D82A}">
                    <a16:rowId xmlns:a16="http://schemas.microsoft.com/office/drawing/2014/main" val="1903104443"/>
                  </a:ext>
                </a:extLst>
              </a:tr>
              <a:tr h="278130">
                <a:tc>
                  <a:txBody>
                    <a:bodyPr/>
                    <a:lstStyle/>
                    <a:p>
                      <a:r>
                        <a:rPr lang="en-US" sz="1400" dirty="0"/>
                        <a:t>Melissa</a:t>
                      </a:r>
                    </a:p>
                  </a:txBody>
                  <a:tcPr marL="68580" marR="68580" marT="34290" marB="34290"/>
                </a:tc>
                <a:tc>
                  <a:txBody>
                    <a:bodyPr/>
                    <a:lstStyle/>
                    <a:p>
                      <a:r>
                        <a:rPr lang="en-US" sz="1400" dirty="0"/>
                        <a:t>Macro virus</a:t>
                      </a:r>
                    </a:p>
                  </a:txBody>
                  <a:tcPr marL="68580" marR="68580" marT="34290" marB="34290"/>
                </a:tc>
                <a:tc>
                  <a:txBody>
                    <a:bodyPr/>
                    <a:lstStyle/>
                    <a:p>
                      <a:r>
                        <a:rPr lang="en-US" sz="1400" dirty="0"/>
                        <a:t>1999</a:t>
                      </a:r>
                    </a:p>
                  </a:txBody>
                  <a:tcPr marL="68580" marR="68580" marT="34290" marB="34290"/>
                </a:tc>
                <a:tc>
                  <a:txBody>
                    <a:bodyPr/>
                    <a:lstStyle/>
                    <a:p>
                      <a:r>
                        <a:rPr lang="en-US" sz="1400" dirty="0"/>
                        <a:t>Unknown</a:t>
                      </a:r>
                    </a:p>
                  </a:txBody>
                  <a:tcPr marL="68580" marR="68580" marT="34290" marB="34290"/>
                </a:tc>
                <a:tc>
                  <a:txBody>
                    <a:bodyPr/>
                    <a:lstStyle/>
                    <a:p>
                      <a:r>
                        <a:rPr lang="en-US" sz="1400" dirty="0"/>
                        <a:t>$300 million to $600 million</a:t>
                      </a:r>
                    </a:p>
                  </a:txBody>
                  <a:tcPr marL="68580" marR="68580" marT="34290" marB="34290"/>
                </a:tc>
                <a:extLst>
                  <a:ext uri="{0D108BD9-81ED-4DB2-BD59-A6C34878D82A}">
                    <a16:rowId xmlns:a16="http://schemas.microsoft.com/office/drawing/2014/main" val="1502169973"/>
                  </a:ext>
                </a:extLst>
              </a:tr>
              <a:tr h="278130">
                <a:tc>
                  <a:txBody>
                    <a:bodyPr/>
                    <a:lstStyle/>
                    <a:p>
                      <a:r>
                        <a:rPr lang="en-US" sz="1400" dirty="0"/>
                        <a:t>ILOVEYOU</a:t>
                      </a:r>
                    </a:p>
                  </a:txBody>
                  <a:tcPr marL="68580" marR="68580" marT="34290" marB="34290"/>
                </a:tc>
                <a:tc>
                  <a:txBody>
                    <a:bodyPr/>
                    <a:lstStyle/>
                    <a:p>
                      <a:r>
                        <a:rPr lang="en-US" sz="1400" dirty="0"/>
                        <a:t>Virus</a:t>
                      </a:r>
                    </a:p>
                  </a:txBody>
                  <a:tcPr marL="68580" marR="68580" marT="34290" marB="34290"/>
                </a:tc>
                <a:tc>
                  <a:txBody>
                    <a:bodyPr/>
                    <a:lstStyle/>
                    <a:p>
                      <a:r>
                        <a:rPr lang="en-US" sz="1400" dirty="0"/>
                        <a:t>2000</a:t>
                      </a:r>
                    </a:p>
                  </a:txBody>
                  <a:tcPr marL="68580" marR="68580" marT="34290" marB="34290"/>
                </a:tc>
                <a:tc>
                  <a:txBody>
                    <a:bodyPr/>
                    <a:lstStyle/>
                    <a:p>
                      <a:r>
                        <a:rPr lang="en-US" sz="1400" dirty="0"/>
                        <a:t>10% of Internet</a:t>
                      </a:r>
                    </a:p>
                  </a:txBody>
                  <a:tcPr marL="68580" marR="68580" marT="34290" marB="34290"/>
                </a:tc>
                <a:tc>
                  <a:txBody>
                    <a:bodyPr/>
                    <a:lstStyle/>
                    <a:p>
                      <a:r>
                        <a:rPr lang="en-US" sz="1400" dirty="0"/>
                        <a:t>$5.5 billion</a:t>
                      </a:r>
                    </a:p>
                  </a:txBody>
                  <a:tcPr marL="68580" marR="68580" marT="34290" marB="34290"/>
                </a:tc>
                <a:extLst>
                  <a:ext uri="{0D108BD9-81ED-4DB2-BD59-A6C34878D82A}">
                    <a16:rowId xmlns:a16="http://schemas.microsoft.com/office/drawing/2014/main" val="2195429986"/>
                  </a:ext>
                </a:extLst>
              </a:tr>
              <a:tr h="278130">
                <a:tc>
                  <a:txBody>
                    <a:bodyPr/>
                    <a:lstStyle/>
                    <a:p>
                      <a:r>
                        <a:rPr lang="en-US" sz="1400" dirty="0"/>
                        <a:t>Klez (and variants)</a:t>
                      </a:r>
                    </a:p>
                  </a:txBody>
                  <a:tcPr marL="68580" marR="68580" marT="34290" marB="34290"/>
                </a:tc>
                <a:tc>
                  <a:txBody>
                    <a:bodyPr/>
                    <a:lstStyle/>
                    <a:p>
                      <a:r>
                        <a:rPr lang="en-US" sz="1400" dirty="0"/>
                        <a:t>Virus</a:t>
                      </a:r>
                    </a:p>
                  </a:txBody>
                  <a:tcPr marL="68580" marR="68580" marT="34290" marB="34290"/>
                </a:tc>
                <a:tc>
                  <a:txBody>
                    <a:bodyPr/>
                    <a:lstStyle/>
                    <a:p>
                      <a:r>
                        <a:rPr lang="en-US" sz="1400" dirty="0"/>
                        <a:t>2001</a:t>
                      </a:r>
                    </a:p>
                  </a:txBody>
                  <a:tcPr marL="68580" marR="68580" marT="34290" marB="34290"/>
                </a:tc>
                <a:tc>
                  <a:txBody>
                    <a:bodyPr/>
                    <a:lstStyle/>
                    <a:p>
                      <a:r>
                        <a:rPr lang="en-US" sz="1400" dirty="0"/>
                        <a:t>7.2% of Internet</a:t>
                      </a:r>
                    </a:p>
                  </a:txBody>
                  <a:tcPr marL="68580" marR="68580" marT="34290" marB="34290"/>
                </a:tc>
                <a:tc>
                  <a:txBody>
                    <a:bodyPr/>
                    <a:lstStyle/>
                    <a:p>
                      <a:r>
                        <a:rPr lang="en-US" sz="1400" dirty="0"/>
                        <a:t>$19.8 billion</a:t>
                      </a:r>
                    </a:p>
                  </a:txBody>
                  <a:tcPr marL="68580" marR="68580" marT="34290" marB="34290"/>
                </a:tc>
                <a:extLst>
                  <a:ext uri="{0D108BD9-81ED-4DB2-BD59-A6C34878D82A}">
                    <a16:rowId xmlns:a16="http://schemas.microsoft.com/office/drawing/2014/main" val="4258392095"/>
                  </a:ext>
                </a:extLst>
              </a:tr>
              <a:tr h="278130">
                <a:tc>
                  <a:txBody>
                    <a:bodyPr/>
                    <a:lstStyle/>
                    <a:p>
                      <a:r>
                        <a:rPr lang="en-US" sz="1400" dirty="0"/>
                        <a:t>Code Red (and CR II)</a:t>
                      </a:r>
                    </a:p>
                  </a:txBody>
                  <a:tcPr marL="68580" marR="68580" marT="34290" marB="34290"/>
                </a:tc>
                <a:tc>
                  <a:txBody>
                    <a:bodyPr/>
                    <a:lstStyle/>
                    <a:p>
                      <a:r>
                        <a:rPr lang="en-US" sz="1400" dirty="0"/>
                        <a:t>Worm</a:t>
                      </a:r>
                    </a:p>
                  </a:txBody>
                  <a:tcPr marL="68580" marR="68580" marT="34290" marB="34290"/>
                </a:tc>
                <a:tc>
                  <a:txBody>
                    <a:bodyPr/>
                    <a:lstStyle/>
                    <a:p>
                      <a:r>
                        <a:rPr lang="en-US" sz="1400" dirty="0"/>
                        <a:t>2001</a:t>
                      </a:r>
                    </a:p>
                  </a:txBody>
                  <a:tcPr marL="68580" marR="68580" marT="34290" marB="34290"/>
                </a:tc>
                <a:tc>
                  <a:txBody>
                    <a:bodyPr/>
                    <a:lstStyle/>
                    <a:p>
                      <a:r>
                        <a:rPr lang="en-US" sz="1400" dirty="0"/>
                        <a:t>400,000 servers</a:t>
                      </a:r>
                    </a:p>
                  </a:txBody>
                  <a:tcPr marL="68580" marR="68580" marT="34290" marB="34290"/>
                </a:tc>
                <a:tc>
                  <a:txBody>
                    <a:bodyPr/>
                    <a:lstStyle/>
                    <a:p>
                      <a:r>
                        <a:rPr lang="en-US" sz="1400" dirty="0"/>
                        <a:t>$2.6 billion</a:t>
                      </a:r>
                    </a:p>
                  </a:txBody>
                  <a:tcPr marL="68580" marR="68580" marT="34290" marB="34290"/>
                </a:tc>
                <a:extLst>
                  <a:ext uri="{0D108BD9-81ED-4DB2-BD59-A6C34878D82A}">
                    <a16:rowId xmlns:a16="http://schemas.microsoft.com/office/drawing/2014/main" val="631612855"/>
                  </a:ext>
                </a:extLst>
              </a:tr>
              <a:tr h="278130">
                <a:tc>
                  <a:txBody>
                    <a:bodyPr/>
                    <a:lstStyle/>
                    <a:p>
                      <a:r>
                        <a:rPr lang="en-US" sz="1400" dirty="0"/>
                        <a:t>Nimda</a:t>
                      </a:r>
                    </a:p>
                  </a:txBody>
                  <a:tcPr marL="68580" marR="68580" marT="34290" marB="34290"/>
                </a:tc>
                <a:tc>
                  <a:txBody>
                    <a:bodyPr/>
                    <a:lstStyle/>
                    <a:p>
                      <a:r>
                        <a:rPr lang="en-US" sz="1400" dirty="0"/>
                        <a:t>Multivector worm</a:t>
                      </a:r>
                    </a:p>
                  </a:txBody>
                  <a:tcPr marL="68580" marR="68580" marT="34290" marB="34290"/>
                </a:tc>
                <a:tc>
                  <a:txBody>
                    <a:bodyPr/>
                    <a:lstStyle/>
                    <a:p>
                      <a:r>
                        <a:rPr lang="en-US" sz="1400" dirty="0"/>
                        <a:t>2001</a:t>
                      </a:r>
                    </a:p>
                  </a:txBody>
                  <a:tcPr marL="68580" marR="68580" marT="34290" marB="34290"/>
                </a:tc>
                <a:tc>
                  <a:txBody>
                    <a:bodyPr/>
                    <a:lstStyle/>
                    <a:p>
                      <a:r>
                        <a:rPr lang="en-US" sz="1400" dirty="0"/>
                        <a:t>Unknown</a:t>
                      </a:r>
                    </a:p>
                  </a:txBody>
                  <a:tcPr marL="68580" marR="68580" marT="34290" marB="34290"/>
                </a:tc>
                <a:tc>
                  <a:txBody>
                    <a:bodyPr/>
                    <a:lstStyle/>
                    <a:p>
                      <a:r>
                        <a:rPr lang="en-US" sz="1400" dirty="0"/>
                        <a:t>Unknown</a:t>
                      </a:r>
                    </a:p>
                  </a:txBody>
                  <a:tcPr marL="68580" marR="68580" marT="34290" marB="34290"/>
                </a:tc>
                <a:extLst>
                  <a:ext uri="{0D108BD9-81ED-4DB2-BD59-A6C34878D82A}">
                    <a16:rowId xmlns:a16="http://schemas.microsoft.com/office/drawing/2014/main" val="1725294517"/>
                  </a:ext>
                </a:extLst>
              </a:tr>
              <a:tr h="278130">
                <a:tc>
                  <a:txBody>
                    <a:bodyPr/>
                    <a:lstStyle/>
                    <a:p>
                      <a:r>
                        <a:rPr lang="en-US" sz="1400" dirty="0"/>
                        <a:t>Sobig F</a:t>
                      </a:r>
                    </a:p>
                  </a:txBody>
                  <a:tcPr marL="68580" marR="68580" marT="34290" marB="34290"/>
                </a:tc>
                <a:tc>
                  <a:txBody>
                    <a:bodyPr/>
                    <a:lstStyle/>
                    <a:p>
                      <a:r>
                        <a:rPr lang="en-US" sz="1400" dirty="0"/>
                        <a:t>Worm</a:t>
                      </a:r>
                    </a:p>
                  </a:txBody>
                  <a:tcPr marL="68580" marR="68580" marT="34290" marB="34290"/>
                </a:tc>
                <a:tc>
                  <a:txBody>
                    <a:bodyPr/>
                    <a:lstStyle/>
                    <a:p>
                      <a:r>
                        <a:rPr lang="en-US" sz="1400" dirty="0"/>
                        <a:t>2003</a:t>
                      </a:r>
                    </a:p>
                  </a:txBody>
                  <a:tcPr marL="68580" marR="68580" marT="34290" marB="34290"/>
                </a:tc>
                <a:tc>
                  <a:txBody>
                    <a:bodyPr/>
                    <a:lstStyle/>
                    <a:p>
                      <a:r>
                        <a:rPr lang="en-US" sz="1400" dirty="0"/>
                        <a:t>1 million</a:t>
                      </a:r>
                    </a:p>
                  </a:txBody>
                  <a:tcPr marL="68580" marR="68580" marT="34290" marB="34290"/>
                </a:tc>
                <a:tc>
                  <a:txBody>
                    <a:bodyPr/>
                    <a:lstStyle/>
                    <a:p>
                      <a:r>
                        <a:rPr lang="en-US" sz="1400" dirty="0"/>
                        <a:t>$3 billion</a:t>
                      </a:r>
                    </a:p>
                  </a:txBody>
                  <a:tcPr marL="68580" marR="68580" marT="34290" marB="34290"/>
                </a:tc>
                <a:extLst>
                  <a:ext uri="{0D108BD9-81ED-4DB2-BD59-A6C34878D82A}">
                    <a16:rowId xmlns:a16="http://schemas.microsoft.com/office/drawing/2014/main" val="3077054087"/>
                  </a:ext>
                </a:extLst>
              </a:tr>
              <a:tr h="480060">
                <a:tc>
                  <a:txBody>
                    <a:bodyPr/>
                    <a:lstStyle/>
                    <a:p>
                      <a:r>
                        <a:rPr lang="fr-FR" sz="1400" dirty="0"/>
                        <a:t>SOL Slammer, a.k.a. Sapphire</a:t>
                      </a:r>
                      <a:endParaRPr lang="en-US" sz="1400" dirty="0"/>
                    </a:p>
                  </a:txBody>
                  <a:tcPr marL="68580" marR="68580" marT="34290" marB="34290"/>
                </a:tc>
                <a:tc>
                  <a:txBody>
                    <a:bodyPr/>
                    <a:lstStyle/>
                    <a:p>
                      <a:r>
                        <a:rPr lang="en-US" sz="1400" dirty="0"/>
                        <a:t>Worm</a:t>
                      </a:r>
                    </a:p>
                  </a:txBody>
                  <a:tcPr marL="68580" marR="68580" marT="34290" marB="34290"/>
                </a:tc>
                <a:tc>
                  <a:txBody>
                    <a:bodyPr/>
                    <a:lstStyle/>
                    <a:p>
                      <a:r>
                        <a:rPr lang="en-US" sz="1400" dirty="0"/>
                        <a:t>2003</a:t>
                      </a:r>
                    </a:p>
                  </a:txBody>
                  <a:tcPr marL="68580" marR="68580" marT="34290" marB="34290"/>
                </a:tc>
                <a:tc>
                  <a:txBody>
                    <a:bodyPr/>
                    <a:lstStyle/>
                    <a:p>
                      <a:r>
                        <a:rPr lang="en-US" sz="1400" dirty="0"/>
                        <a:t>75,000</a:t>
                      </a:r>
                    </a:p>
                  </a:txBody>
                  <a:tcPr marL="68580" marR="68580" marT="34290" marB="34290"/>
                </a:tc>
                <a:tc>
                  <a:txBody>
                    <a:bodyPr/>
                    <a:lstStyle/>
                    <a:p>
                      <a:r>
                        <a:rPr lang="en-US" sz="1400" dirty="0"/>
                        <a:t>$950 million to $1.2 billion</a:t>
                      </a:r>
                    </a:p>
                  </a:txBody>
                  <a:tcPr marL="68580" marR="68580" marT="34290" marB="34290"/>
                </a:tc>
                <a:extLst>
                  <a:ext uri="{0D108BD9-81ED-4DB2-BD59-A6C34878D82A}">
                    <a16:rowId xmlns:a16="http://schemas.microsoft.com/office/drawing/2014/main" val="436394235"/>
                  </a:ext>
                </a:extLst>
              </a:tr>
            </a:tbl>
          </a:graphicData>
        </a:graphic>
      </p:graphicFrame>
      <p:graphicFrame>
        <p:nvGraphicFramePr>
          <p:cNvPr id="3" name="Table 2">
            <a:extLst>
              <a:ext uri="{FF2B5EF4-FFF2-40B4-BE49-F238E27FC236}">
                <a16:creationId xmlns:a16="http://schemas.microsoft.com/office/drawing/2014/main" id="{05DFF995-F4A2-8040-BF81-CC838091A436}"/>
              </a:ext>
            </a:extLst>
          </p:cNvPr>
          <p:cNvGraphicFramePr>
            <a:graphicFrameLocks noGrp="1"/>
          </p:cNvGraphicFramePr>
          <p:nvPr>
            <p:extLst>
              <p:ext uri="{D42A27DB-BD31-4B8C-83A1-F6EECF244321}">
                <p14:modId xmlns:p14="http://schemas.microsoft.com/office/powerpoint/2010/main" val="267840125"/>
              </p:ext>
            </p:extLst>
          </p:nvPr>
        </p:nvGraphicFramePr>
        <p:xfrm>
          <a:off x="152397" y="4183380"/>
          <a:ext cx="8915401" cy="2522220"/>
        </p:xfrm>
        <a:graphic>
          <a:graphicData uri="http://schemas.openxmlformats.org/drawingml/2006/table">
            <a:tbl>
              <a:tblPr firstRow="1" bandRow="1">
                <a:tableStyleId>{5C22544A-7EE6-4342-B048-85BDC9FD1C3A}</a:tableStyleId>
              </a:tblPr>
              <a:tblGrid>
                <a:gridCol w="1914219">
                  <a:extLst>
                    <a:ext uri="{9D8B030D-6E8A-4147-A177-3AD203B41FA5}">
                      <a16:colId xmlns:a16="http://schemas.microsoft.com/office/drawing/2014/main" val="4027827115"/>
                    </a:ext>
                  </a:extLst>
                </a:gridCol>
                <a:gridCol w="1955224">
                  <a:extLst>
                    <a:ext uri="{9D8B030D-6E8A-4147-A177-3AD203B41FA5}">
                      <a16:colId xmlns:a16="http://schemas.microsoft.com/office/drawing/2014/main" val="2992955361"/>
                    </a:ext>
                  </a:extLst>
                </a:gridCol>
                <a:gridCol w="828704">
                  <a:extLst>
                    <a:ext uri="{9D8B030D-6E8A-4147-A177-3AD203B41FA5}">
                      <a16:colId xmlns:a16="http://schemas.microsoft.com/office/drawing/2014/main" val="2823338564"/>
                    </a:ext>
                  </a:extLst>
                </a:gridCol>
                <a:gridCol w="1929326">
                  <a:extLst>
                    <a:ext uri="{9D8B030D-6E8A-4147-A177-3AD203B41FA5}">
                      <a16:colId xmlns:a16="http://schemas.microsoft.com/office/drawing/2014/main" val="2370390267"/>
                    </a:ext>
                  </a:extLst>
                </a:gridCol>
                <a:gridCol w="2287928">
                  <a:extLst>
                    <a:ext uri="{9D8B030D-6E8A-4147-A177-3AD203B41FA5}">
                      <a16:colId xmlns:a16="http://schemas.microsoft.com/office/drawing/2014/main" val="2802804307"/>
                    </a:ext>
                  </a:extLst>
                </a:gridCol>
              </a:tblGrid>
              <a:tr h="318030">
                <a:tc>
                  <a:txBody>
                    <a:bodyPr/>
                    <a:lstStyle/>
                    <a:p>
                      <a:r>
                        <a:rPr lang="en-US" sz="1400" b="0" dirty="0">
                          <a:solidFill>
                            <a:schemeClr val="tx1"/>
                          </a:solidFill>
                        </a:rPr>
                        <a:t>MyDoom</a:t>
                      </a:r>
                    </a:p>
                  </a:txBody>
                  <a:tcPr>
                    <a:solidFill>
                      <a:schemeClr val="accent1">
                        <a:lumMod val="20000"/>
                        <a:lumOff val="80000"/>
                      </a:schemeClr>
                    </a:solidFill>
                  </a:tcPr>
                </a:tc>
                <a:tc>
                  <a:txBody>
                    <a:bodyPr/>
                    <a:lstStyle/>
                    <a:p>
                      <a:r>
                        <a:rPr lang="en-US" sz="1400" b="0" dirty="0">
                          <a:solidFill>
                            <a:schemeClr val="tx1"/>
                          </a:solidFill>
                        </a:rPr>
                        <a:t>Worm</a:t>
                      </a:r>
                    </a:p>
                  </a:txBody>
                  <a:tcPr>
                    <a:solidFill>
                      <a:schemeClr val="accent1">
                        <a:lumMod val="20000"/>
                        <a:lumOff val="80000"/>
                      </a:schemeClr>
                    </a:solidFill>
                  </a:tcPr>
                </a:tc>
                <a:tc>
                  <a:txBody>
                    <a:bodyPr/>
                    <a:lstStyle/>
                    <a:p>
                      <a:r>
                        <a:rPr lang="en-US" sz="1400" b="0" dirty="0">
                          <a:solidFill>
                            <a:schemeClr val="tx1"/>
                          </a:solidFill>
                        </a:rPr>
                        <a:t>2004</a:t>
                      </a:r>
                    </a:p>
                  </a:txBody>
                  <a:tcPr>
                    <a:solidFill>
                      <a:schemeClr val="accent1">
                        <a:lumMod val="20000"/>
                        <a:lumOff val="80000"/>
                      </a:schemeClr>
                    </a:solidFill>
                  </a:tcPr>
                </a:tc>
                <a:tc>
                  <a:txBody>
                    <a:bodyPr/>
                    <a:lstStyle/>
                    <a:p>
                      <a:r>
                        <a:rPr lang="en-US" sz="1400" b="0" dirty="0">
                          <a:solidFill>
                            <a:schemeClr val="tx1"/>
                          </a:solidFill>
                        </a:rPr>
                        <a:t>2 million</a:t>
                      </a:r>
                    </a:p>
                  </a:txBody>
                  <a:tcPr>
                    <a:solidFill>
                      <a:schemeClr val="accent1">
                        <a:lumMod val="20000"/>
                        <a:lumOff val="80000"/>
                      </a:schemeClr>
                    </a:solidFill>
                  </a:tcPr>
                </a:tc>
                <a:tc>
                  <a:txBody>
                    <a:bodyPr/>
                    <a:lstStyle/>
                    <a:p>
                      <a:r>
                        <a:rPr lang="en-US" sz="1400" b="0" dirty="0">
                          <a:solidFill>
                            <a:schemeClr val="tx1"/>
                          </a:solidFill>
                        </a:rPr>
                        <a:t>$38 billion</a:t>
                      </a:r>
                    </a:p>
                  </a:txBody>
                  <a:tcPr>
                    <a:solidFill>
                      <a:schemeClr val="accent1">
                        <a:lumMod val="20000"/>
                        <a:lumOff val="80000"/>
                      </a:schemeClr>
                    </a:solidFill>
                  </a:tcPr>
                </a:tc>
                <a:extLst>
                  <a:ext uri="{0D108BD9-81ED-4DB2-BD59-A6C34878D82A}">
                    <a16:rowId xmlns:a16="http://schemas.microsoft.com/office/drawing/2014/main" val="2669129168"/>
                  </a:ext>
                </a:extLst>
              </a:tr>
              <a:tr h="493222">
                <a:tc>
                  <a:txBody>
                    <a:bodyPr/>
                    <a:lstStyle/>
                    <a:p>
                      <a:r>
                        <a:rPr lang="en-US" sz="1400" dirty="0"/>
                        <a:t>Sasser</a:t>
                      </a:r>
                    </a:p>
                  </a:txBody>
                  <a:tcPr/>
                </a:tc>
                <a:tc>
                  <a:txBody>
                    <a:bodyPr/>
                    <a:lstStyle/>
                    <a:p>
                      <a:r>
                        <a:rPr lang="en-US" sz="1400" dirty="0"/>
                        <a:t>Worm</a:t>
                      </a:r>
                    </a:p>
                  </a:txBody>
                  <a:tcPr/>
                </a:tc>
                <a:tc>
                  <a:txBody>
                    <a:bodyPr/>
                    <a:lstStyle/>
                    <a:p>
                      <a:r>
                        <a:rPr lang="en-US" sz="1400" dirty="0"/>
                        <a:t>2004</a:t>
                      </a:r>
                    </a:p>
                  </a:txBody>
                  <a:tcPr/>
                </a:tc>
                <a:tc>
                  <a:txBody>
                    <a:bodyPr/>
                    <a:lstStyle/>
                    <a:p>
                      <a:r>
                        <a:rPr lang="en-US" sz="1400" dirty="0"/>
                        <a:t>500,000 to 700,000</a:t>
                      </a:r>
                    </a:p>
                  </a:txBody>
                  <a:tcPr/>
                </a:tc>
                <a:tc>
                  <a:txBody>
                    <a:bodyPr/>
                    <a:lstStyle/>
                    <a:p>
                      <a:r>
                        <a:rPr lang="en-US" sz="1400" dirty="0"/>
                        <a:t>Unknown</a:t>
                      </a:r>
                    </a:p>
                  </a:txBody>
                  <a:tcPr/>
                </a:tc>
                <a:extLst>
                  <a:ext uri="{0D108BD9-81ED-4DB2-BD59-A6C34878D82A}">
                    <a16:rowId xmlns:a16="http://schemas.microsoft.com/office/drawing/2014/main" val="3990199930"/>
                  </a:ext>
                </a:extLst>
              </a:tr>
              <a:tr h="438848">
                <a:tc>
                  <a:txBody>
                    <a:bodyPr/>
                    <a:lstStyle/>
                    <a:p>
                      <a:r>
                        <a:rPr lang="en-US" sz="1400" dirty="0"/>
                        <a:t>Nesky</a:t>
                      </a:r>
                    </a:p>
                  </a:txBody>
                  <a:tcPr/>
                </a:tc>
                <a:tc>
                  <a:txBody>
                    <a:bodyPr/>
                    <a:lstStyle/>
                    <a:p>
                      <a:r>
                        <a:rPr lang="en-US" sz="1400" dirty="0"/>
                        <a:t>Virus</a:t>
                      </a:r>
                    </a:p>
                  </a:txBody>
                  <a:tcPr/>
                </a:tc>
                <a:tc>
                  <a:txBody>
                    <a:bodyPr/>
                    <a:lstStyle/>
                    <a:p>
                      <a:r>
                        <a:rPr lang="en-US" sz="1400" dirty="0"/>
                        <a:t>2004</a:t>
                      </a:r>
                    </a:p>
                  </a:txBody>
                  <a:tcPr/>
                </a:tc>
                <a:tc>
                  <a:txBody>
                    <a:bodyPr/>
                    <a:lstStyle/>
                    <a:p>
                      <a:r>
                        <a:rPr lang="en-US" sz="1400" dirty="0"/>
                        <a:t>Less than 100,000</a:t>
                      </a:r>
                    </a:p>
                  </a:txBody>
                  <a:tcPr/>
                </a:tc>
                <a:tc>
                  <a:txBody>
                    <a:bodyPr/>
                    <a:lstStyle/>
                    <a:p>
                      <a:r>
                        <a:rPr lang="en-US" sz="1400" dirty="0"/>
                        <a:t>Unknown</a:t>
                      </a:r>
                    </a:p>
                  </a:txBody>
                  <a:tcPr/>
                </a:tc>
                <a:extLst>
                  <a:ext uri="{0D108BD9-81ED-4DB2-BD59-A6C34878D82A}">
                    <a16:rowId xmlns:a16="http://schemas.microsoft.com/office/drawing/2014/main" val="571176546"/>
                  </a:ext>
                </a:extLst>
              </a:tr>
              <a:tr h="318030">
                <a:tc>
                  <a:txBody>
                    <a:bodyPr/>
                    <a:lstStyle/>
                    <a:p>
                      <a:r>
                        <a:rPr lang="en-US" sz="1400" dirty="0"/>
                        <a:t>Storm Worm</a:t>
                      </a:r>
                    </a:p>
                  </a:txBody>
                  <a:tcPr/>
                </a:tc>
                <a:tc>
                  <a:txBody>
                    <a:bodyPr/>
                    <a:lstStyle/>
                    <a:p>
                      <a:r>
                        <a:rPr lang="en-US" sz="1400" dirty="0"/>
                        <a:t>Trojan horse virus</a:t>
                      </a:r>
                    </a:p>
                  </a:txBody>
                  <a:tcPr/>
                </a:tc>
                <a:tc>
                  <a:txBody>
                    <a:bodyPr/>
                    <a:lstStyle/>
                    <a:p>
                      <a:r>
                        <a:rPr lang="en-US" sz="1400" dirty="0"/>
                        <a:t>2006</a:t>
                      </a:r>
                    </a:p>
                  </a:txBody>
                  <a:tcPr/>
                </a:tc>
                <a:tc>
                  <a:txBody>
                    <a:bodyPr/>
                    <a:lstStyle/>
                    <a:p>
                      <a:r>
                        <a:rPr lang="en-US" sz="1400" dirty="0"/>
                        <a:t>10 million</a:t>
                      </a:r>
                    </a:p>
                  </a:txBody>
                  <a:tcPr/>
                </a:tc>
                <a:tc>
                  <a:txBody>
                    <a:bodyPr/>
                    <a:lstStyle/>
                    <a:p>
                      <a:r>
                        <a:rPr lang="en-US" sz="1400" dirty="0"/>
                        <a:t>Unknown</a:t>
                      </a:r>
                    </a:p>
                  </a:txBody>
                  <a:tcPr/>
                </a:tc>
                <a:extLst>
                  <a:ext uri="{0D108BD9-81ED-4DB2-BD59-A6C34878D82A}">
                    <a16:rowId xmlns:a16="http://schemas.microsoft.com/office/drawing/2014/main" val="1749774786"/>
                  </a:ext>
                </a:extLst>
              </a:tr>
              <a:tr h="318030">
                <a:tc>
                  <a:txBody>
                    <a:bodyPr/>
                    <a:lstStyle/>
                    <a:p>
                      <a:r>
                        <a:rPr lang="en-US" sz="1400" dirty="0"/>
                        <a:t>Leap-A/Oompa-A</a:t>
                      </a:r>
                    </a:p>
                  </a:txBody>
                  <a:tcPr/>
                </a:tc>
                <a:tc>
                  <a:txBody>
                    <a:bodyPr/>
                    <a:lstStyle/>
                    <a:p>
                      <a:r>
                        <a:rPr lang="en-US" sz="1400" dirty="0"/>
                        <a:t>Virus</a:t>
                      </a:r>
                    </a:p>
                  </a:txBody>
                  <a:tcPr/>
                </a:tc>
                <a:tc>
                  <a:txBody>
                    <a:bodyPr/>
                    <a:lstStyle/>
                    <a:p>
                      <a:r>
                        <a:rPr lang="en-US" sz="1400" dirty="0"/>
                        <a:t>2006</a:t>
                      </a:r>
                    </a:p>
                  </a:txBody>
                  <a:tcPr/>
                </a:tc>
                <a:tc>
                  <a:txBody>
                    <a:bodyPr/>
                    <a:lstStyle/>
                    <a:p>
                      <a:r>
                        <a:rPr lang="en-US" sz="1400" dirty="0"/>
                        <a:t>Unknown (Apple)</a:t>
                      </a:r>
                    </a:p>
                  </a:txBody>
                  <a:tcPr/>
                </a:tc>
                <a:tc>
                  <a:txBody>
                    <a:bodyPr/>
                    <a:lstStyle/>
                    <a:p>
                      <a:r>
                        <a:rPr lang="en-US" sz="1400" dirty="0"/>
                        <a:t>Unknown</a:t>
                      </a:r>
                    </a:p>
                  </a:txBody>
                  <a:tcPr/>
                </a:tc>
                <a:extLst>
                  <a:ext uri="{0D108BD9-81ED-4DB2-BD59-A6C34878D82A}">
                    <a16:rowId xmlns:a16="http://schemas.microsoft.com/office/drawing/2014/main" val="3866053567"/>
                  </a:ext>
                </a:extLst>
              </a:tr>
              <a:tr h="318030">
                <a:tc>
                  <a:txBody>
                    <a:bodyPr/>
                    <a:lstStyle/>
                    <a:p>
                      <a:r>
                        <a:rPr lang="en-US" sz="1400" dirty="0"/>
                        <a:t>Conficker</a:t>
                      </a:r>
                    </a:p>
                  </a:txBody>
                  <a:tcPr/>
                </a:tc>
                <a:tc>
                  <a:txBody>
                    <a:bodyPr/>
                    <a:lstStyle/>
                    <a:p>
                      <a:r>
                        <a:rPr lang="en-US" sz="1400" dirty="0"/>
                        <a:t>Worm</a:t>
                      </a:r>
                    </a:p>
                  </a:txBody>
                  <a:tcPr/>
                </a:tc>
                <a:tc>
                  <a:txBody>
                    <a:bodyPr/>
                    <a:lstStyle/>
                    <a:p>
                      <a:r>
                        <a:rPr lang="en-US" sz="1400" dirty="0"/>
                        <a:t>2009</a:t>
                      </a:r>
                    </a:p>
                  </a:txBody>
                  <a:tcPr/>
                </a:tc>
                <a:tc>
                  <a:txBody>
                    <a:bodyPr/>
                    <a:lstStyle/>
                    <a:p>
                      <a:r>
                        <a:rPr lang="en-US" sz="1400" dirty="0"/>
                        <a:t>15 million</a:t>
                      </a:r>
                    </a:p>
                  </a:txBody>
                  <a:tcPr/>
                </a:tc>
                <a:tc>
                  <a:txBody>
                    <a:bodyPr/>
                    <a:lstStyle/>
                    <a:p>
                      <a:r>
                        <a:rPr lang="en-US" sz="1400" dirty="0"/>
                        <a:t>Unknown</a:t>
                      </a:r>
                    </a:p>
                  </a:txBody>
                  <a:tcPr/>
                </a:tc>
                <a:extLst>
                  <a:ext uri="{0D108BD9-81ED-4DB2-BD59-A6C34878D82A}">
                    <a16:rowId xmlns:a16="http://schemas.microsoft.com/office/drawing/2014/main" val="283732732"/>
                  </a:ext>
                </a:extLst>
              </a:tr>
              <a:tr h="318030">
                <a:tc>
                  <a:txBody>
                    <a:bodyPr/>
                    <a:lstStyle/>
                    <a:p>
                      <a:r>
                        <a:rPr lang="en-US" sz="1400" dirty="0"/>
                        <a:t>Stutznet</a:t>
                      </a:r>
                    </a:p>
                  </a:txBody>
                  <a:tcPr/>
                </a:tc>
                <a:tc>
                  <a:txBody>
                    <a:bodyPr/>
                    <a:lstStyle/>
                    <a:p>
                      <a:r>
                        <a:rPr lang="en-US" sz="1400" dirty="0"/>
                        <a:t>Worm</a:t>
                      </a:r>
                    </a:p>
                  </a:txBody>
                  <a:tcPr/>
                </a:tc>
                <a:tc>
                  <a:txBody>
                    <a:bodyPr/>
                    <a:lstStyle/>
                    <a:p>
                      <a:r>
                        <a:rPr lang="en-US" sz="1400" dirty="0"/>
                        <a:t>2009</a:t>
                      </a:r>
                    </a:p>
                  </a:txBody>
                  <a:tcPr/>
                </a:tc>
                <a:tc>
                  <a:txBody>
                    <a:bodyPr/>
                    <a:lstStyle/>
                    <a:p>
                      <a:r>
                        <a:rPr lang="en-US" sz="1400" dirty="0"/>
                        <a:t>~200,000</a:t>
                      </a:r>
                    </a:p>
                  </a:txBody>
                  <a:tcPr/>
                </a:tc>
                <a:tc>
                  <a:txBody>
                    <a:bodyPr/>
                    <a:lstStyle/>
                    <a:p>
                      <a:r>
                        <a:rPr lang="en-US" sz="1400" dirty="0"/>
                        <a:t>Unknown</a:t>
                      </a:r>
                    </a:p>
                  </a:txBody>
                  <a:tcPr/>
                </a:tc>
                <a:extLst>
                  <a:ext uri="{0D108BD9-81ED-4DB2-BD59-A6C34878D82A}">
                    <a16:rowId xmlns:a16="http://schemas.microsoft.com/office/drawing/2014/main" val="4277943404"/>
                  </a:ext>
                </a:extLst>
              </a:tr>
            </a:tbl>
          </a:graphicData>
        </a:graphic>
      </p:graphicFrame>
    </p:spTree>
    <p:custDataLst>
      <p:tags r:id="rId1"/>
    </p:custDataLst>
    <p:extLst>
      <p:ext uri="{BB962C8B-B14F-4D97-AF65-F5344CB8AC3E}">
        <p14:creationId xmlns:p14="http://schemas.microsoft.com/office/powerpoint/2010/main" val="6099005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161075"/>
            <a:ext cx="9144000" cy="600926"/>
          </a:xfrm>
        </p:spPr>
        <p:txBody>
          <a:bodyPr anchor="ctr">
            <a:noAutofit/>
          </a:bodyPr>
          <a:lstStyle/>
          <a:p>
            <a:r>
              <a:rPr lang="en-US" dirty="0"/>
              <a:t>Attack Replication Vectors </a:t>
            </a:r>
          </a:p>
        </p:txBody>
      </p:sp>
      <p:graphicFrame>
        <p:nvGraphicFramePr>
          <p:cNvPr id="2" name="Table 1"/>
          <p:cNvGraphicFramePr>
            <a:graphicFrameLocks noGrp="1"/>
          </p:cNvGraphicFramePr>
          <p:nvPr>
            <p:extLst>
              <p:ext uri="{D42A27DB-BD31-4B8C-83A1-F6EECF244321}">
                <p14:modId xmlns:p14="http://schemas.microsoft.com/office/powerpoint/2010/main" val="227434960"/>
              </p:ext>
            </p:extLst>
          </p:nvPr>
        </p:nvGraphicFramePr>
        <p:xfrm>
          <a:off x="457200" y="914400"/>
          <a:ext cx="8229600" cy="4489787"/>
        </p:xfrm>
        <a:graphic>
          <a:graphicData uri="http://schemas.openxmlformats.org/drawingml/2006/table">
            <a:tbl>
              <a:tblPr firstRow="1" bandRow="1">
                <a:tableStyleId>{5940675A-B579-460E-94D1-54222C63F5DA}</a:tableStyleId>
              </a:tblPr>
              <a:tblGrid>
                <a:gridCol w="1828800">
                  <a:extLst>
                    <a:ext uri="{9D8B030D-6E8A-4147-A177-3AD203B41FA5}">
                      <a16:colId xmlns:a16="http://schemas.microsoft.com/office/drawing/2014/main" val="20000"/>
                    </a:ext>
                  </a:extLst>
                </a:gridCol>
                <a:gridCol w="6400800">
                  <a:extLst>
                    <a:ext uri="{9D8B030D-6E8A-4147-A177-3AD203B41FA5}">
                      <a16:colId xmlns:a16="http://schemas.microsoft.com/office/drawing/2014/main" val="20001"/>
                    </a:ext>
                  </a:extLst>
                </a:gridCol>
              </a:tblGrid>
              <a:tr h="533400">
                <a:tc>
                  <a:txBody>
                    <a:bodyPr/>
                    <a:lstStyle/>
                    <a:p>
                      <a:pPr algn="ctr">
                        <a:spcBef>
                          <a:spcPts val="600"/>
                        </a:spcBef>
                      </a:pPr>
                      <a:r>
                        <a:rPr lang="en-US" sz="1600" b="1" dirty="0">
                          <a:solidFill>
                            <a:schemeClr val="bg1"/>
                          </a:solidFill>
                          <a:latin typeface="Arial" pitchFamily="34" charset="0"/>
                          <a:cs typeface="Arial" pitchFamily="34" charset="0"/>
                        </a:rPr>
                        <a:t>Vector</a:t>
                      </a:r>
                    </a:p>
                  </a:txBody>
                  <a:tcPr anchor="ctr">
                    <a:solidFill>
                      <a:srgbClr val="364162"/>
                    </a:solidFill>
                  </a:tcPr>
                </a:tc>
                <a:tc>
                  <a:txBody>
                    <a:bodyPr/>
                    <a:lstStyle/>
                    <a:p>
                      <a:pPr algn="ctr">
                        <a:spcBef>
                          <a:spcPts val="600"/>
                        </a:spcBef>
                      </a:pPr>
                      <a:r>
                        <a:rPr lang="en-US" sz="1600" b="1" dirty="0">
                          <a:solidFill>
                            <a:schemeClr val="bg1"/>
                          </a:solidFill>
                          <a:latin typeface="Arial" pitchFamily="34" charset="0"/>
                          <a:cs typeface="Arial" pitchFamily="34" charset="0"/>
                        </a:rPr>
                        <a:t>Description</a:t>
                      </a:r>
                    </a:p>
                  </a:txBody>
                  <a:tcPr anchor="ctr">
                    <a:solidFill>
                      <a:srgbClr val="364162"/>
                    </a:solidFill>
                  </a:tcPr>
                </a:tc>
                <a:extLst>
                  <a:ext uri="{0D108BD9-81ED-4DB2-BD59-A6C34878D82A}">
                    <a16:rowId xmlns:a16="http://schemas.microsoft.com/office/drawing/2014/main" val="10000"/>
                  </a:ext>
                </a:extLst>
              </a:tr>
              <a:tr h="694730">
                <a:tc>
                  <a:txBody>
                    <a:bodyPr/>
                    <a:lstStyle/>
                    <a:p>
                      <a:pPr algn="l" fontAlgn="t">
                        <a:spcBef>
                          <a:spcPts val="600"/>
                        </a:spcBef>
                      </a:pPr>
                      <a:r>
                        <a:rPr lang="en-US" sz="1600" b="0" i="0" u="none" strike="noStrike" dirty="0">
                          <a:solidFill>
                            <a:srgbClr val="000000"/>
                          </a:solidFill>
                          <a:effectLst/>
                          <a:latin typeface="Arial" pitchFamily="34" charset="0"/>
                          <a:cs typeface="Arial" pitchFamily="34" charset="0"/>
                        </a:rPr>
                        <a:t>IP scan and attack</a:t>
                      </a:r>
                    </a:p>
                  </a:txBody>
                  <a:tcPr marL="9525" marR="9525" marT="9525" marB="0"/>
                </a:tc>
                <a:tc>
                  <a:txBody>
                    <a:bodyPr/>
                    <a:lstStyle/>
                    <a:p>
                      <a:pPr marL="0" marR="0" indent="0" algn="l" defTabSz="914400" rtl="0" eaLnBrk="1" fontAlgn="t" latinLnBrk="0" hangingPunct="1">
                        <a:lnSpc>
                          <a:spcPct val="100000"/>
                        </a:lnSpc>
                        <a:spcBef>
                          <a:spcPts val="600"/>
                        </a:spcBef>
                        <a:spcAft>
                          <a:spcPts val="0"/>
                        </a:spcAft>
                        <a:buClrTx/>
                        <a:buSzTx/>
                        <a:buFontTx/>
                        <a:buNone/>
                        <a:tabLst/>
                        <a:defRPr/>
                      </a:pPr>
                      <a:r>
                        <a:rPr lang="en-US" sz="1600" b="0" i="0" u="none" strike="noStrike" dirty="0">
                          <a:solidFill>
                            <a:srgbClr val="000000"/>
                          </a:solidFill>
                          <a:effectLst/>
                          <a:latin typeface="Arial" pitchFamily="34" charset="0"/>
                          <a:cs typeface="Arial" pitchFamily="34" charset="0"/>
                        </a:rPr>
                        <a:t>The infected system scans a range of IP addresses and service ports and targets several vulnerabilities known to hackers or left over from previous exploits, such as Code Red, Back Orifice, or </a:t>
                      </a:r>
                      <a:r>
                        <a:rPr lang="en-US" sz="1600" b="0" i="0" u="none" strike="noStrike" dirty="0" err="1">
                          <a:solidFill>
                            <a:srgbClr val="000000"/>
                          </a:solidFill>
                          <a:effectLst/>
                          <a:latin typeface="Arial" pitchFamily="34" charset="0"/>
                          <a:cs typeface="Arial" pitchFamily="34" charset="0"/>
                        </a:rPr>
                        <a:t>PoizonBox</a:t>
                      </a:r>
                      <a:r>
                        <a:rPr lang="en-US" sz="1600" b="0" i="0" u="none" strike="noStrike" dirty="0">
                          <a:solidFill>
                            <a:srgbClr val="000000"/>
                          </a:solidFill>
                          <a:effectLst/>
                          <a:latin typeface="Arial" pitchFamily="34" charset="0"/>
                          <a:cs typeface="Arial" pitchFamily="34" charset="0"/>
                        </a:rPr>
                        <a:t>.</a:t>
                      </a:r>
                    </a:p>
                  </a:txBody>
                  <a:tcPr marL="9525" marR="9525" marT="9525" marB="0" anchor="ctr"/>
                </a:tc>
                <a:extLst>
                  <a:ext uri="{0D108BD9-81ED-4DB2-BD59-A6C34878D82A}">
                    <a16:rowId xmlns:a16="http://schemas.microsoft.com/office/drawing/2014/main" val="10001"/>
                  </a:ext>
                </a:extLst>
              </a:tr>
              <a:tr h="618530">
                <a:tc>
                  <a:txBody>
                    <a:bodyPr/>
                    <a:lstStyle/>
                    <a:p>
                      <a:pPr algn="l" fontAlgn="t">
                        <a:spcBef>
                          <a:spcPts val="600"/>
                        </a:spcBef>
                      </a:pPr>
                      <a:r>
                        <a:rPr lang="en-US" sz="1600" b="0" i="0" u="none" strike="noStrike" dirty="0">
                          <a:solidFill>
                            <a:srgbClr val="000000"/>
                          </a:solidFill>
                          <a:effectLst/>
                          <a:latin typeface="Arial" pitchFamily="34" charset="0"/>
                          <a:cs typeface="Arial" pitchFamily="34" charset="0"/>
                        </a:rPr>
                        <a:t>Web browsing</a:t>
                      </a:r>
                    </a:p>
                  </a:txBody>
                  <a:tcPr marL="9525" marR="9525" marT="9525" marB="0"/>
                </a:tc>
                <a:tc>
                  <a:txBody>
                    <a:bodyPr/>
                    <a:lstStyle/>
                    <a:p>
                      <a:pPr marL="0" marR="0" indent="0" algn="l" defTabSz="914400" rtl="0" eaLnBrk="1" fontAlgn="t" latinLnBrk="0" hangingPunct="1">
                        <a:lnSpc>
                          <a:spcPct val="100000"/>
                        </a:lnSpc>
                        <a:spcBef>
                          <a:spcPts val="600"/>
                        </a:spcBef>
                        <a:spcAft>
                          <a:spcPts val="0"/>
                        </a:spcAft>
                        <a:buClrTx/>
                        <a:buSzTx/>
                        <a:buFontTx/>
                        <a:buNone/>
                        <a:tabLst/>
                        <a:defRPr/>
                      </a:pPr>
                      <a:r>
                        <a:rPr lang="en-US" sz="1600" b="0" i="0" u="none" strike="noStrike" dirty="0">
                          <a:solidFill>
                            <a:srgbClr val="000000"/>
                          </a:solidFill>
                          <a:effectLst/>
                          <a:latin typeface="Arial" pitchFamily="34" charset="0"/>
                          <a:cs typeface="Arial" pitchFamily="34" charset="0"/>
                        </a:rPr>
                        <a:t>If the infected system has write access to any Web pages, it makes all Web content files infectious, including .html, .asp, .</a:t>
                      </a:r>
                      <a:r>
                        <a:rPr lang="en-US" sz="1600" b="0" i="0" u="none" strike="noStrike" dirty="0" err="1">
                          <a:solidFill>
                            <a:srgbClr val="000000"/>
                          </a:solidFill>
                          <a:effectLst/>
                          <a:latin typeface="Arial" pitchFamily="34" charset="0"/>
                          <a:cs typeface="Arial" pitchFamily="34" charset="0"/>
                        </a:rPr>
                        <a:t>cgi</a:t>
                      </a:r>
                      <a:r>
                        <a:rPr lang="en-US" sz="1600" b="0" i="0" u="none" strike="noStrike" dirty="0">
                          <a:solidFill>
                            <a:srgbClr val="000000"/>
                          </a:solidFill>
                          <a:effectLst/>
                          <a:latin typeface="Arial" pitchFamily="34" charset="0"/>
                          <a:cs typeface="Arial" pitchFamily="34" charset="0"/>
                        </a:rPr>
                        <a:t>, and other files. Users who browse to those pages infect their machines.</a:t>
                      </a:r>
                    </a:p>
                  </a:txBody>
                  <a:tcPr marL="9525" marR="9525" marT="9525" marB="0" anchor="ctr"/>
                </a:tc>
                <a:extLst>
                  <a:ext uri="{0D108BD9-81ED-4DB2-BD59-A6C34878D82A}">
                    <a16:rowId xmlns:a16="http://schemas.microsoft.com/office/drawing/2014/main" val="10002"/>
                  </a:ext>
                </a:extLst>
              </a:tr>
              <a:tr h="661809">
                <a:tc>
                  <a:txBody>
                    <a:bodyPr/>
                    <a:lstStyle/>
                    <a:p>
                      <a:pPr algn="l" fontAlgn="t">
                        <a:spcBef>
                          <a:spcPts val="600"/>
                        </a:spcBef>
                      </a:pPr>
                      <a:r>
                        <a:rPr lang="en-US" sz="1600" b="0" i="0" u="none" strike="noStrike" dirty="0">
                          <a:solidFill>
                            <a:srgbClr val="000000"/>
                          </a:solidFill>
                          <a:effectLst/>
                          <a:latin typeface="Arial" pitchFamily="34" charset="0"/>
                          <a:cs typeface="Arial" pitchFamily="34" charset="0"/>
                        </a:rPr>
                        <a:t>Virus</a:t>
                      </a:r>
                    </a:p>
                  </a:txBody>
                  <a:tcPr marL="9525" marR="9525" marT="9525" marB="0"/>
                </a:tc>
                <a:tc>
                  <a:txBody>
                    <a:bodyPr/>
                    <a:lstStyle/>
                    <a:p>
                      <a:pPr algn="l" fontAlgn="t">
                        <a:spcBef>
                          <a:spcPts val="600"/>
                        </a:spcBef>
                      </a:pPr>
                      <a:r>
                        <a:rPr lang="en-US" sz="1600" b="0" i="0" u="none" strike="noStrike" dirty="0">
                          <a:solidFill>
                            <a:srgbClr val="000000"/>
                          </a:solidFill>
                          <a:effectLst/>
                          <a:latin typeface="Arial" pitchFamily="34" charset="0"/>
                          <a:cs typeface="Arial" pitchFamily="34" charset="0"/>
                        </a:rPr>
                        <a:t>Each affected machine infects common executable or script files on all computers to which it can write, which spreads the virus code to cause further infection.</a:t>
                      </a:r>
                    </a:p>
                  </a:txBody>
                  <a:tcPr marL="9525" marR="9525" marT="9525" marB="0" anchor="ctr"/>
                </a:tc>
                <a:extLst>
                  <a:ext uri="{0D108BD9-81ED-4DB2-BD59-A6C34878D82A}">
                    <a16:rowId xmlns:a16="http://schemas.microsoft.com/office/drawing/2014/main" val="10003"/>
                  </a:ext>
                </a:extLst>
              </a:tr>
              <a:tr h="748367">
                <a:tc>
                  <a:txBody>
                    <a:bodyPr/>
                    <a:lstStyle/>
                    <a:p>
                      <a:pPr algn="l" fontAlgn="t">
                        <a:spcBef>
                          <a:spcPts val="600"/>
                        </a:spcBef>
                      </a:pPr>
                      <a:r>
                        <a:rPr lang="en-US" sz="1600" b="0" i="0" u="none" strike="noStrike" dirty="0">
                          <a:solidFill>
                            <a:srgbClr val="000000"/>
                          </a:solidFill>
                          <a:effectLst/>
                          <a:latin typeface="Arial" pitchFamily="34" charset="0"/>
                          <a:cs typeface="Arial" pitchFamily="34" charset="0"/>
                        </a:rPr>
                        <a:t>Unprotected shares</a:t>
                      </a:r>
                    </a:p>
                  </a:txBody>
                  <a:tcPr marL="9525" marR="9525" marT="9525" marB="0"/>
                </a:tc>
                <a:tc>
                  <a:txBody>
                    <a:bodyPr/>
                    <a:lstStyle/>
                    <a:p>
                      <a:pPr algn="l" fontAlgn="t">
                        <a:spcBef>
                          <a:spcPts val="600"/>
                        </a:spcBef>
                      </a:pPr>
                      <a:r>
                        <a:rPr lang="en-US" sz="1600" b="0" i="0" u="none" strike="noStrike" dirty="0">
                          <a:solidFill>
                            <a:srgbClr val="000000"/>
                          </a:solidFill>
                          <a:effectLst/>
                          <a:latin typeface="Arial" pitchFamily="34" charset="0"/>
                          <a:cs typeface="Arial" pitchFamily="34" charset="0"/>
                        </a:rPr>
                        <a:t>Using vulnerabilities in file systems and in the way many organizations configure them, the infected machine copies the viral component to all locations it can reach.</a:t>
                      </a:r>
                    </a:p>
                  </a:txBody>
                  <a:tcPr marL="9525" marR="9525" marT="9525" marB="0" anchor="ctr"/>
                </a:tc>
                <a:extLst>
                  <a:ext uri="{0D108BD9-81ED-4DB2-BD59-A6C34878D82A}">
                    <a16:rowId xmlns:a16="http://schemas.microsoft.com/office/drawing/2014/main" val="10004"/>
                  </a:ext>
                </a:extLst>
              </a:tr>
              <a:tr h="640674">
                <a:tc>
                  <a:txBody>
                    <a:bodyPr/>
                    <a:lstStyle/>
                    <a:p>
                      <a:pPr algn="l" fontAlgn="t">
                        <a:spcBef>
                          <a:spcPts val="600"/>
                        </a:spcBef>
                      </a:pPr>
                      <a:r>
                        <a:rPr lang="en-US" sz="1600" b="0" i="0" u="none" strike="noStrike" dirty="0">
                          <a:solidFill>
                            <a:srgbClr val="000000"/>
                          </a:solidFill>
                          <a:effectLst/>
                          <a:latin typeface="Arial" pitchFamily="34" charset="0"/>
                          <a:cs typeface="Arial" pitchFamily="34" charset="0"/>
                        </a:rPr>
                        <a:t>Mass mail</a:t>
                      </a:r>
                    </a:p>
                  </a:txBody>
                  <a:tcPr marL="9525" marR="9525" marT="9525" marB="0"/>
                </a:tc>
                <a:tc>
                  <a:txBody>
                    <a:bodyPr/>
                    <a:lstStyle/>
                    <a:p>
                      <a:pPr algn="l" fontAlgn="t">
                        <a:spcBef>
                          <a:spcPts val="600"/>
                        </a:spcBef>
                      </a:pPr>
                      <a:r>
                        <a:rPr lang="en-US" sz="1600" b="0" i="0" u="none" strike="noStrike" dirty="0">
                          <a:solidFill>
                            <a:srgbClr val="000000"/>
                          </a:solidFill>
                          <a:effectLst/>
                          <a:latin typeface="Arial" pitchFamily="34" charset="0"/>
                          <a:cs typeface="Arial" pitchFamily="34" charset="0"/>
                        </a:rPr>
                        <a:t>By sending e-mail infections to addresses found in the address book, the affected machine infects many other users, whose mail-reading programs automatically run the virus program and infect even more systems.</a:t>
                      </a:r>
                    </a:p>
                  </a:txBody>
                  <a:tcPr marL="9525" marR="9525" marT="9525" marB="0" anchor="ct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730049091"/>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EEB640D7-0C9E-48B9-8555-49960DBA19BC}"/>
              </a:ext>
            </a:extLst>
          </p:cNvPr>
          <p:cNvSpPr>
            <a:spLocks noGrp="1"/>
          </p:cNvSpPr>
          <p:nvPr>
            <p:ph type="title"/>
          </p:nvPr>
        </p:nvSpPr>
        <p:spPr>
          <a:xfrm>
            <a:off x="228600" y="381000"/>
            <a:ext cx="8431436" cy="771737"/>
          </a:xfrm>
        </p:spPr>
        <p:txBody>
          <a:bodyPr/>
          <a:lstStyle/>
          <a:p>
            <a:r>
              <a:rPr lang="en-US" dirty="0"/>
              <a:t>Knowledge Check Activity</a:t>
            </a:r>
          </a:p>
        </p:txBody>
      </p:sp>
      <p:sp>
        <p:nvSpPr>
          <p:cNvPr id="17" name="Content Placeholder 16">
            <a:extLst>
              <a:ext uri="{FF2B5EF4-FFF2-40B4-BE49-F238E27FC236}">
                <a16:creationId xmlns:a16="http://schemas.microsoft.com/office/drawing/2014/main" id="{07596D73-B5CE-494B-9292-DE6847A7D053}"/>
              </a:ext>
            </a:extLst>
          </p:cNvPr>
          <p:cNvSpPr>
            <a:spLocks noGrp="1"/>
          </p:cNvSpPr>
          <p:nvPr>
            <p:ph idx="1"/>
          </p:nvPr>
        </p:nvSpPr>
        <p:spPr>
          <a:xfrm>
            <a:off x="356282" y="1524000"/>
            <a:ext cx="8431436" cy="3563711"/>
          </a:xfrm>
        </p:spPr>
        <p:txBody>
          <a:bodyPr/>
          <a:lstStyle/>
          <a:p>
            <a:pPr marL="0" indent="0">
              <a:buNone/>
            </a:pPr>
            <a:r>
              <a:rPr lang="en-US" dirty="0"/>
              <a:t>Communications interception attacks include all of the following EXCEPT _____.</a:t>
            </a:r>
          </a:p>
          <a:p>
            <a:pPr>
              <a:buFont typeface="+mj-lt"/>
              <a:buAutoNum type="alphaLcPeriod"/>
            </a:pPr>
            <a:r>
              <a:rPr lang="en-US" dirty="0"/>
              <a:t>sniffers</a:t>
            </a:r>
          </a:p>
          <a:p>
            <a:pPr>
              <a:buFont typeface="+mj-lt"/>
              <a:buAutoNum type="alphaLcPeriod"/>
            </a:pPr>
            <a:r>
              <a:rPr lang="en-US" dirty="0"/>
              <a:t>spoofing</a:t>
            </a:r>
          </a:p>
          <a:p>
            <a:pPr>
              <a:buFont typeface="+mj-lt"/>
              <a:buAutoNum type="alphaLcPeriod"/>
            </a:pPr>
            <a:r>
              <a:rPr lang="en-US" dirty="0"/>
              <a:t>pharming</a:t>
            </a:r>
          </a:p>
          <a:p>
            <a:pPr>
              <a:buFont typeface="+mj-lt"/>
              <a:buAutoNum type="alphaLcPeriod"/>
            </a:pPr>
            <a:r>
              <a:rPr lang="en-US" dirty="0"/>
              <a:t>ransomware</a:t>
            </a:r>
          </a:p>
          <a:p>
            <a:pPr>
              <a:buFont typeface="+mj-lt"/>
              <a:buAutoNum type="alphaLcPeriod"/>
            </a:pPr>
            <a:r>
              <a:rPr lang="en-US" dirty="0"/>
              <a:t>man-in-the-middle</a:t>
            </a:r>
          </a:p>
        </p:txBody>
      </p:sp>
    </p:spTree>
    <p:custDataLst>
      <p:tags r:id="rId1"/>
    </p:custDataLst>
    <p:extLst>
      <p:ext uri="{BB962C8B-B14F-4D97-AF65-F5344CB8AC3E}">
        <p14:creationId xmlns:p14="http://schemas.microsoft.com/office/powerpoint/2010/main" val="23671043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557212" y="152400"/>
            <a:ext cx="8511540" cy="533401"/>
          </a:xfrm>
        </p:spPr>
        <p:txBody>
          <a:bodyPr anchor="ctr">
            <a:noAutofit/>
          </a:bodyPr>
          <a:lstStyle/>
          <a:p>
            <a:pPr marL="0" marR="0" indent="0" algn="ctr" defTabSz="914400" rtl="0" eaLnBrk="1" fontAlgn="auto" latinLnBrk="0" hangingPunct="1">
              <a:lnSpc>
                <a:spcPct val="100000"/>
              </a:lnSpc>
              <a:spcBef>
                <a:spcPct val="0"/>
              </a:spcBef>
              <a:spcAft>
                <a:spcPts val="0"/>
              </a:spcAft>
              <a:buClrTx/>
              <a:buSzTx/>
              <a:buFontTx/>
              <a:buNone/>
              <a:tabLst/>
              <a:defRPr/>
            </a:pPr>
            <a:r>
              <a:rPr lang="en-GB" altLang="en-US" dirty="0"/>
              <a:t>Technical Hardware Failures or Errors</a:t>
            </a:r>
            <a:r>
              <a:rPr lang="en-GB" sz="3600" kern="1200" dirty="0">
                <a:solidFill>
                  <a:schemeClr val="bg1"/>
                </a:solidFill>
                <a:effectLst/>
                <a:latin typeface="Arial" pitchFamily="34" charset="0"/>
                <a:ea typeface="Verdana" pitchFamily="34" charset="0"/>
                <a:cs typeface="Arial" pitchFamily="34" charset="0"/>
              </a:rPr>
              <a:t>(2)</a:t>
            </a:r>
            <a:endParaRPr lang="en-US" dirty="0">
              <a:effectLst/>
            </a:endParaRPr>
          </a:p>
        </p:txBody>
      </p:sp>
      <p:sp>
        <p:nvSpPr>
          <p:cNvPr id="12291" name="Content Placeholder 5"/>
          <p:cNvSpPr>
            <a:spLocks noGrp="1" noChangeArrowheads="1"/>
          </p:cNvSpPr>
          <p:nvPr>
            <p:ph idx="1"/>
          </p:nvPr>
        </p:nvSpPr>
        <p:spPr>
          <a:xfrm>
            <a:off x="281940" y="914401"/>
            <a:ext cx="8763000" cy="4724400"/>
          </a:xfrm>
        </p:spPr>
        <p:txBody>
          <a:bodyPr>
            <a:normAutofit/>
          </a:bodyPr>
          <a:lstStyle/>
          <a:p>
            <a:pPr algn="just">
              <a:spcBef>
                <a:spcPts val="600"/>
              </a:spcBef>
            </a:pPr>
            <a:r>
              <a:rPr lang="en-GB" altLang="en-US" dirty="0"/>
              <a:t>They occur when a manufacturer distributes equipment containing a known or unknown flaw.</a:t>
            </a:r>
          </a:p>
          <a:p>
            <a:pPr algn="just">
              <a:spcBef>
                <a:spcPts val="600"/>
              </a:spcBef>
            </a:pPr>
            <a:r>
              <a:rPr lang="en-GB" altLang="en-US" dirty="0"/>
              <a:t>They </a:t>
            </a:r>
            <a:r>
              <a:rPr lang="en-US" altLang="en-US" dirty="0"/>
              <a:t>c</a:t>
            </a:r>
            <a:r>
              <a:rPr lang="en-GB" altLang="en-US" dirty="0"/>
              <a:t>an cause the system to perform outside of expected parameters, resulting in unreliable service or lack of </a:t>
            </a:r>
            <a:r>
              <a:rPr lang="en-GB" altLang="en-US" dirty="0" err="1"/>
              <a:t>availabil</a:t>
            </a:r>
            <a:r>
              <a:rPr lang="en-US" altLang="en-US" dirty="0" err="1"/>
              <a:t>ity</a:t>
            </a:r>
            <a:r>
              <a:rPr lang="en-GB" altLang="en-US" dirty="0"/>
              <a:t>.</a:t>
            </a:r>
          </a:p>
          <a:p>
            <a:pPr algn="just">
              <a:spcBef>
                <a:spcPts val="600"/>
              </a:spcBef>
            </a:pPr>
            <a:r>
              <a:rPr lang="en-GB" altLang="en-US" dirty="0"/>
              <a:t>Some errors are terminal and</a:t>
            </a:r>
            <a:r>
              <a:rPr lang="en-US" altLang="en-US" dirty="0"/>
              <a:t> </a:t>
            </a:r>
            <a:r>
              <a:rPr lang="en-GB" altLang="en-US" dirty="0"/>
              <a:t>some are intermittent.</a:t>
            </a:r>
          </a:p>
          <a:p>
            <a:pPr lvl="1" algn="just">
              <a:spcBef>
                <a:spcPts val="600"/>
              </a:spcBef>
            </a:pPr>
            <a:r>
              <a:rPr lang="en-GB" altLang="en-US" dirty="0"/>
              <a:t>Intel Pentium CPU failure.</a:t>
            </a:r>
          </a:p>
          <a:p>
            <a:pPr lvl="1" algn="just">
              <a:spcBef>
                <a:spcPts val="600"/>
              </a:spcBef>
            </a:pPr>
            <a:r>
              <a:rPr lang="en-GB" altLang="en-US" dirty="0"/>
              <a:t>Mean time between failure measures the amount of time between hardware failures.</a:t>
            </a:r>
          </a:p>
        </p:txBody>
      </p:sp>
    </p:spTree>
    <p:extLst>
      <p:ext uri="{BB962C8B-B14F-4D97-AF65-F5344CB8AC3E}">
        <p14:creationId xmlns:p14="http://schemas.microsoft.com/office/powerpoint/2010/main" val="1964033920"/>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uiExpand="1"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EEB640D7-0C9E-48B9-8555-49960DBA19BC}"/>
              </a:ext>
            </a:extLst>
          </p:cNvPr>
          <p:cNvSpPr>
            <a:spLocks noGrp="1"/>
          </p:cNvSpPr>
          <p:nvPr>
            <p:ph type="title"/>
          </p:nvPr>
        </p:nvSpPr>
        <p:spPr>
          <a:xfrm>
            <a:off x="356282" y="152400"/>
            <a:ext cx="8431436" cy="771737"/>
          </a:xfrm>
        </p:spPr>
        <p:txBody>
          <a:bodyPr>
            <a:normAutofit/>
          </a:bodyPr>
          <a:lstStyle/>
          <a:p>
            <a:r>
              <a:rPr lang="en-US" dirty="0"/>
              <a:t>The Deadly Sins in Software Security</a:t>
            </a:r>
          </a:p>
        </p:txBody>
      </p:sp>
      <p:sp>
        <p:nvSpPr>
          <p:cNvPr id="17" name="Content Placeholder 16">
            <a:extLst>
              <a:ext uri="{FF2B5EF4-FFF2-40B4-BE49-F238E27FC236}">
                <a16:creationId xmlns:a16="http://schemas.microsoft.com/office/drawing/2014/main" id="{07596D73-B5CE-494B-9292-DE6847A7D053}"/>
              </a:ext>
            </a:extLst>
          </p:cNvPr>
          <p:cNvSpPr>
            <a:spLocks noGrp="1"/>
          </p:cNvSpPr>
          <p:nvPr>
            <p:ph idx="1"/>
          </p:nvPr>
        </p:nvSpPr>
        <p:spPr>
          <a:xfrm>
            <a:off x="356282" y="1066800"/>
            <a:ext cx="8431436" cy="4191000"/>
          </a:xfrm>
        </p:spPr>
        <p:txBody>
          <a:bodyPr>
            <a:normAutofit/>
          </a:bodyPr>
          <a:lstStyle/>
          <a:p>
            <a:pPr>
              <a:spcBef>
                <a:spcPts val="450"/>
              </a:spcBef>
              <a:spcAft>
                <a:spcPts val="450"/>
              </a:spcAft>
            </a:pPr>
            <a:r>
              <a:rPr lang="en-US" dirty="0"/>
              <a:t>Common failures in software development:</a:t>
            </a:r>
          </a:p>
          <a:p>
            <a:pPr lvl="1">
              <a:spcBef>
                <a:spcPts val="450"/>
              </a:spcBef>
              <a:spcAft>
                <a:spcPts val="450"/>
              </a:spcAft>
            </a:pPr>
            <a:r>
              <a:rPr lang="en-US" dirty="0"/>
              <a:t>SQL injection</a:t>
            </a:r>
          </a:p>
          <a:p>
            <a:pPr lvl="1">
              <a:spcBef>
                <a:spcPts val="450"/>
              </a:spcBef>
              <a:spcAft>
                <a:spcPts val="450"/>
              </a:spcAft>
            </a:pPr>
            <a:r>
              <a:rPr lang="en-US" dirty="0"/>
              <a:t>Web server-related vulnerabilities (XSS, XSRF, and response splitting)</a:t>
            </a:r>
          </a:p>
          <a:p>
            <a:pPr lvl="1">
              <a:spcBef>
                <a:spcPts val="450"/>
              </a:spcBef>
              <a:spcAft>
                <a:spcPts val="450"/>
              </a:spcAft>
            </a:pPr>
            <a:r>
              <a:rPr lang="en-US" dirty="0"/>
              <a:t>Web client-related vulnerability (XSS)</a:t>
            </a:r>
          </a:p>
          <a:p>
            <a:pPr lvl="1">
              <a:spcBef>
                <a:spcPts val="450"/>
              </a:spcBef>
              <a:spcAft>
                <a:spcPts val="450"/>
              </a:spcAft>
            </a:pPr>
            <a:r>
              <a:rPr lang="en-US" dirty="0"/>
              <a:t>Use of magic URLs and hidden forms</a:t>
            </a:r>
          </a:p>
          <a:p>
            <a:pPr lvl="1">
              <a:spcBef>
                <a:spcPts val="450"/>
              </a:spcBef>
              <a:spcAft>
                <a:spcPts val="450"/>
              </a:spcAft>
            </a:pPr>
            <a:r>
              <a:rPr lang="en-US" dirty="0"/>
              <a:t>Buffer overrun</a:t>
            </a:r>
          </a:p>
          <a:p>
            <a:pPr lvl="1">
              <a:spcBef>
                <a:spcPts val="450"/>
              </a:spcBef>
              <a:spcAft>
                <a:spcPts val="450"/>
              </a:spcAft>
            </a:pPr>
            <a:r>
              <a:rPr lang="en-US" dirty="0"/>
              <a:t>Format string problems</a:t>
            </a:r>
          </a:p>
          <a:p>
            <a:pPr lvl="1">
              <a:spcBef>
                <a:spcPts val="450"/>
              </a:spcBef>
              <a:spcAft>
                <a:spcPts val="450"/>
              </a:spcAft>
            </a:pPr>
            <a:r>
              <a:rPr lang="en-US" dirty="0"/>
              <a:t>Integer bugs (overflows/underflows)‏</a:t>
            </a:r>
          </a:p>
          <a:p>
            <a:pPr lvl="1">
              <a:spcBef>
                <a:spcPts val="450"/>
              </a:spcBef>
              <a:spcAft>
                <a:spcPts val="450"/>
              </a:spcAft>
            </a:pPr>
            <a:r>
              <a:rPr lang="en-US" dirty="0"/>
              <a:t>C++ catastrophes</a:t>
            </a:r>
          </a:p>
        </p:txBody>
      </p:sp>
    </p:spTree>
    <p:custDataLst>
      <p:tags r:id="rId1"/>
    </p:custDataLst>
    <p:extLst>
      <p:ext uri="{BB962C8B-B14F-4D97-AF65-F5344CB8AC3E}">
        <p14:creationId xmlns:p14="http://schemas.microsoft.com/office/powerpoint/2010/main" val="82735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7">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7">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7">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7">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7">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45720" y="27709"/>
            <a:ext cx="9098280" cy="1039091"/>
          </a:xfrm>
        </p:spPr>
        <p:txBody>
          <a:bodyPr anchor="ctr">
            <a:noAutofit/>
          </a:bodyPr>
          <a:lstStyle/>
          <a:p>
            <a:r>
              <a:rPr lang="en-GB" altLang="en-US" dirty="0"/>
              <a:t>Technological Obsolescence </a:t>
            </a:r>
          </a:p>
        </p:txBody>
      </p:sp>
      <p:sp>
        <p:nvSpPr>
          <p:cNvPr id="12291" name="Content Placeholder 5"/>
          <p:cNvSpPr>
            <a:spLocks noGrp="1" noChangeArrowheads="1"/>
          </p:cNvSpPr>
          <p:nvPr>
            <p:ph idx="1"/>
          </p:nvPr>
        </p:nvSpPr>
        <p:spPr>
          <a:xfrm>
            <a:off x="228600" y="1295401"/>
            <a:ext cx="8763000" cy="4267200"/>
          </a:xfrm>
        </p:spPr>
        <p:txBody>
          <a:bodyPr>
            <a:normAutofit/>
          </a:bodyPr>
          <a:lstStyle/>
          <a:p>
            <a:pPr algn="just">
              <a:spcBef>
                <a:spcPts val="600"/>
              </a:spcBef>
            </a:pPr>
            <a:r>
              <a:rPr lang="en-GB" altLang="en-US" dirty="0"/>
              <a:t>Antiquated/</a:t>
            </a:r>
            <a:r>
              <a:rPr lang="en-GB" altLang="en-US" dirty="0" err="1"/>
              <a:t>outdated</a:t>
            </a:r>
            <a:r>
              <a:rPr lang="en-GB" altLang="en-US" dirty="0"/>
              <a:t> infrastructure can lead to unreliable, untrustworthy systems.</a:t>
            </a:r>
          </a:p>
          <a:p>
            <a:pPr algn="just">
              <a:spcBef>
                <a:spcPts val="600"/>
              </a:spcBef>
            </a:pPr>
            <a:r>
              <a:rPr lang="en-GB" altLang="en-US" dirty="0"/>
              <a:t>Proper managerial planning should prevent technology obsolescence.</a:t>
            </a:r>
          </a:p>
          <a:p>
            <a:pPr algn="just">
              <a:spcBef>
                <a:spcPts val="600"/>
              </a:spcBef>
            </a:pPr>
            <a:r>
              <a:rPr lang="en-GB" altLang="en-US" dirty="0"/>
              <a:t>IT plays a large role.</a:t>
            </a:r>
          </a:p>
        </p:txBody>
      </p:sp>
    </p:spTree>
    <p:extLst>
      <p:ext uri="{BB962C8B-B14F-4D97-AF65-F5344CB8AC3E}">
        <p14:creationId xmlns:p14="http://schemas.microsoft.com/office/powerpoint/2010/main" val="1853409627"/>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45720" y="27709"/>
            <a:ext cx="9098280" cy="1039091"/>
          </a:xfrm>
        </p:spPr>
        <p:txBody>
          <a:bodyPr anchor="ctr">
            <a:noAutofit/>
          </a:bodyPr>
          <a:lstStyle/>
          <a:p>
            <a:r>
              <a:rPr lang="en-GB" altLang="en-US" dirty="0"/>
              <a:t>Theft</a:t>
            </a:r>
          </a:p>
        </p:txBody>
      </p:sp>
      <p:sp>
        <p:nvSpPr>
          <p:cNvPr id="12291" name="Content Placeholder 5"/>
          <p:cNvSpPr>
            <a:spLocks noGrp="1" noChangeArrowheads="1"/>
          </p:cNvSpPr>
          <p:nvPr>
            <p:ph idx="1"/>
          </p:nvPr>
        </p:nvSpPr>
        <p:spPr>
          <a:xfrm>
            <a:off x="228600" y="1295401"/>
            <a:ext cx="8763000" cy="4191000"/>
          </a:xfrm>
        </p:spPr>
        <p:txBody>
          <a:bodyPr>
            <a:normAutofit/>
          </a:bodyPr>
          <a:lstStyle/>
          <a:p>
            <a:pPr algn="just">
              <a:spcBef>
                <a:spcPts val="600"/>
              </a:spcBef>
            </a:pPr>
            <a:r>
              <a:rPr lang="en-GB" altLang="en-US" dirty="0"/>
              <a:t>Illegal taking of another’s physical, electronic, or intellectual property.</a:t>
            </a:r>
          </a:p>
          <a:p>
            <a:pPr algn="just">
              <a:spcBef>
                <a:spcPts val="600"/>
              </a:spcBef>
            </a:pPr>
            <a:r>
              <a:rPr lang="en-GB" altLang="en-US" dirty="0"/>
              <a:t>Physical theft is controlled relatively easily.</a:t>
            </a:r>
          </a:p>
          <a:p>
            <a:pPr algn="just">
              <a:spcBef>
                <a:spcPts val="600"/>
              </a:spcBef>
            </a:pPr>
            <a:r>
              <a:rPr lang="en-GB" altLang="en-US" dirty="0"/>
              <a:t>Electronic theft is </a:t>
            </a:r>
            <a:r>
              <a:rPr lang="en-US" altLang="en-US" dirty="0"/>
              <a:t>a </a:t>
            </a:r>
            <a:r>
              <a:rPr lang="en-GB" altLang="en-US" dirty="0"/>
              <a:t>more complex problem; the evidence of crime is not readily apparent.</a:t>
            </a:r>
          </a:p>
        </p:txBody>
      </p:sp>
    </p:spTree>
    <p:extLst>
      <p:ext uri="{BB962C8B-B14F-4D97-AF65-F5344CB8AC3E}">
        <p14:creationId xmlns:p14="http://schemas.microsoft.com/office/powerpoint/2010/main" val="3680426006"/>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Next Class</a:t>
            </a:r>
          </a:p>
        </p:txBody>
      </p:sp>
      <p:sp>
        <p:nvSpPr>
          <p:cNvPr id="3" name="Content Placeholder 2"/>
          <p:cNvSpPr>
            <a:spLocks noGrp="1"/>
          </p:cNvSpPr>
          <p:nvPr>
            <p:ph idx="1"/>
          </p:nvPr>
        </p:nvSpPr>
        <p:spPr/>
        <p:txBody>
          <a:bodyPr/>
          <a:lstStyle/>
          <a:p>
            <a:r>
              <a:rPr lang="en-GB" dirty="0"/>
              <a:t>Focus on:</a:t>
            </a:r>
          </a:p>
          <a:p>
            <a:pPr lvl="1"/>
            <a:r>
              <a:rPr lang="en-GB" dirty="0"/>
              <a:t>Legal, Ethical, and Professional Issues in Information Security</a:t>
            </a:r>
          </a:p>
          <a:p>
            <a:pPr lvl="1"/>
            <a:r>
              <a:rPr lang="en-GB" dirty="0"/>
              <a:t>Planning for Security</a:t>
            </a:r>
          </a:p>
        </p:txBody>
      </p:sp>
    </p:spTree>
    <p:extLst>
      <p:ext uri="{BB962C8B-B14F-4D97-AF65-F5344CB8AC3E}">
        <p14:creationId xmlns:p14="http://schemas.microsoft.com/office/powerpoint/2010/main" val="143659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45720" y="27709"/>
            <a:ext cx="9098280" cy="429491"/>
          </a:xfrm>
        </p:spPr>
        <p:txBody>
          <a:bodyPr anchor="ctr">
            <a:noAutofit/>
          </a:bodyPr>
          <a:lstStyle/>
          <a:p>
            <a:r>
              <a:rPr lang="en-GB" altLang="en-US" dirty="0"/>
              <a:t>Summary (1 of 2)</a:t>
            </a:r>
          </a:p>
        </p:txBody>
      </p:sp>
      <p:sp>
        <p:nvSpPr>
          <p:cNvPr id="12291" name="Content Placeholder 5"/>
          <p:cNvSpPr>
            <a:spLocks noGrp="1" noChangeArrowheads="1"/>
          </p:cNvSpPr>
          <p:nvPr>
            <p:ph idx="1"/>
          </p:nvPr>
        </p:nvSpPr>
        <p:spPr>
          <a:xfrm>
            <a:off x="213360" y="533400"/>
            <a:ext cx="8763000" cy="4830763"/>
          </a:xfrm>
        </p:spPr>
        <p:txBody>
          <a:bodyPr>
            <a:normAutofit fontScale="62500" lnSpcReduction="20000"/>
          </a:bodyPr>
          <a:lstStyle/>
          <a:p>
            <a:pPr algn="just">
              <a:spcBef>
                <a:spcPts val="600"/>
              </a:spcBef>
            </a:pPr>
            <a:r>
              <a:rPr lang="en-GB" altLang="en-US" dirty="0"/>
              <a:t>Information security performs four important functions:</a:t>
            </a:r>
          </a:p>
          <a:p>
            <a:pPr lvl="1" algn="just">
              <a:spcBef>
                <a:spcPts val="600"/>
              </a:spcBef>
            </a:pPr>
            <a:r>
              <a:rPr lang="en-GB" altLang="en-US" dirty="0"/>
              <a:t>Protecting organization’s ability to function</a:t>
            </a:r>
          </a:p>
          <a:p>
            <a:pPr lvl="1" algn="just">
              <a:spcBef>
                <a:spcPts val="600"/>
              </a:spcBef>
            </a:pPr>
            <a:r>
              <a:rPr lang="en-GB" altLang="en-US" dirty="0"/>
              <a:t>Enabling safe operation of applications implemented on organization’s IT systems</a:t>
            </a:r>
          </a:p>
          <a:p>
            <a:pPr lvl="1" algn="just">
              <a:spcBef>
                <a:spcPts val="600"/>
              </a:spcBef>
            </a:pPr>
            <a:r>
              <a:rPr lang="en-GB" altLang="en-US" dirty="0"/>
              <a:t>Protecting data an organization collects and uses</a:t>
            </a:r>
          </a:p>
          <a:p>
            <a:pPr lvl="1" algn="just">
              <a:spcBef>
                <a:spcPts val="600"/>
              </a:spcBef>
            </a:pPr>
            <a:r>
              <a:rPr lang="en-GB" altLang="en-US" dirty="0"/>
              <a:t>Safeguarding the technology assets in use at the organization</a:t>
            </a:r>
          </a:p>
          <a:p>
            <a:pPr algn="just">
              <a:spcBef>
                <a:spcPts val="600"/>
              </a:spcBef>
            </a:pPr>
            <a:r>
              <a:rPr lang="en-US" dirty="0"/>
              <a:t>Threats or dangers facing an organization’s people, information, and systems fall into the following categories:</a:t>
            </a:r>
          </a:p>
          <a:p>
            <a:pPr lvl="1" algn="just">
              <a:spcBef>
                <a:spcPts val="600"/>
              </a:spcBef>
            </a:pPr>
            <a:r>
              <a:rPr lang="en-US" dirty="0"/>
              <a:t>Compromises to intellectual property: Intellectual property, such as trade secrets, copyrights, trademarks, or patents, are intangible assets that may be attacked via software piracy or the exploitation of asset protection controls.</a:t>
            </a:r>
          </a:p>
          <a:p>
            <a:pPr lvl="1" algn="just">
              <a:spcBef>
                <a:spcPts val="600"/>
              </a:spcBef>
            </a:pPr>
            <a:r>
              <a:rPr lang="en-US" sz="2400" dirty="0"/>
              <a:t>Deviations in quality of service: Organizations rely on services provided by others.</a:t>
            </a:r>
          </a:p>
          <a:p>
            <a:pPr lvl="1" algn="just">
              <a:spcBef>
                <a:spcPts val="600"/>
              </a:spcBef>
            </a:pPr>
            <a:r>
              <a:rPr lang="en-US" sz="2400" dirty="0"/>
              <a:t>Losses can come from interruptions to those services.</a:t>
            </a:r>
          </a:p>
          <a:p>
            <a:pPr lvl="1" algn="just">
              <a:spcBef>
                <a:spcPts val="600"/>
              </a:spcBef>
            </a:pPr>
            <a:r>
              <a:rPr lang="en-US" sz="2400" dirty="0"/>
              <a:t>Espionage or trespass: Asset losses may result when electronic and human activities breach the confidentiality of information.</a:t>
            </a:r>
          </a:p>
          <a:p>
            <a:pPr lvl="1" algn="just">
              <a:spcBef>
                <a:spcPts val="600"/>
              </a:spcBef>
            </a:pPr>
            <a:r>
              <a:rPr lang="en-US" sz="2400" dirty="0"/>
              <a:t>Forces of nature: A wide range of natural events can overwhelm control systems and preparations to cause losses to data and availability.</a:t>
            </a:r>
          </a:p>
          <a:p>
            <a:pPr lvl="1" algn="just">
              <a:spcBef>
                <a:spcPts val="600"/>
              </a:spcBef>
            </a:pPr>
            <a:r>
              <a:rPr lang="en-US" sz="2400" dirty="0"/>
              <a:t>Human error or failure: Losses to assets may come from intentional or accidental actions by people inside and outside the organization.</a:t>
            </a:r>
          </a:p>
          <a:p>
            <a:pPr lvl="1" algn="just">
              <a:spcBef>
                <a:spcPts val="600"/>
              </a:spcBef>
            </a:pPr>
            <a:r>
              <a:rPr lang="en-US" sz="2400" dirty="0"/>
              <a:t>Information extortion: Stolen or inactivated assets may be held hostage to extract payment of ransom.</a:t>
            </a:r>
          </a:p>
          <a:p>
            <a:pPr lvl="1" algn="just">
              <a:spcBef>
                <a:spcPts val="600"/>
              </a:spcBef>
            </a:pPr>
            <a:endParaRPr lang="en-GB" altLang="en-US" dirty="0"/>
          </a:p>
        </p:txBody>
      </p:sp>
    </p:spTree>
    <p:extLst>
      <p:ext uri="{BB962C8B-B14F-4D97-AF65-F5344CB8AC3E}">
        <p14:creationId xmlns:p14="http://schemas.microsoft.com/office/powerpoint/2010/main" val="457107290"/>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45720" y="27709"/>
            <a:ext cx="9098280" cy="581891"/>
          </a:xfrm>
        </p:spPr>
        <p:txBody>
          <a:bodyPr anchor="ctr">
            <a:noAutofit/>
          </a:bodyPr>
          <a:lstStyle/>
          <a:p>
            <a:r>
              <a:rPr lang="en-GB" altLang="en-US" dirty="0"/>
              <a:t>Summary (2 of 2)</a:t>
            </a:r>
          </a:p>
        </p:txBody>
      </p:sp>
      <p:sp>
        <p:nvSpPr>
          <p:cNvPr id="12291" name="Content Placeholder 5"/>
          <p:cNvSpPr>
            <a:spLocks noGrp="1" noChangeArrowheads="1"/>
          </p:cNvSpPr>
          <p:nvPr>
            <p:ph idx="1"/>
          </p:nvPr>
        </p:nvSpPr>
        <p:spPr>
          <a:xfrm>
            <a:off x="213360" y="853440"/>
            <a:ext cx="8763000" cy="4830763"/>
          </a:xfrm>
        </p:spPr>
        <p:txBody>
          <a:bodyPr>
            <a:normAutofit fontScale="77500" lnSpcReduction="20000"/>
          </a:bodyPr>
          <a:lstStyle/>
          <a:p>
            <a:pPr lvl="1" algn="just">
              <a:lnSpc>
                <a:spcPct val="110000"/>
              </a:lnSpc>
              <a:spcBef>
                <a:spcPts val="600"/>
              </a:spcBef>
            </a:pPr>
            <a:r>
              <a:rPr lang="en-US" dirty="0"/>
              <a:t>Sabotage or vandalism: Losses may result from the deliberate sabotage of a computer system or business, or from acts of vandalism. These acts can either destroy an asset or damage the image of an organization.</a:t>
            </a:r>
          </a:p>
          <a:p>
            <a:pPr lvl="1" algn="just">
              <a:lnSpc>
                <a:spcPct val="110000"/>
              </a:lnSpc>
              <a:spcBef>
                <a:spcPts val="600"/>
              </a:spcBef>
            </a:pPr>
            <a:r>
              <a:rPr lang="en-US" dirty="0"/>
              <a:t>Software attacks: Losses may result when attackers use software to gain unauthorized access to systems or cause disruptions in systems availability.</a:t>
            </a:r>
          </a:p>
          <a:p>
            <a:pPr lvl="1" algn="just">
              <a:lnSpc>
                <a:spcPct val="110000"/>
              </a:lnSpc>
              <a:spcBef>
                <a:spcPts val="600"/>
              </a:spcBef>
            </a:pPr>
            <a:r>
              <a:rPr lang="en-US" dirty="0"/>
              <a:t>Technical hardware failures or errors: Technical defects in hardware systems can cause unexpected results, including unreliable service or lack of availability.</a:t>
            </a:r>
          </a:p>
          <a:p>
            <a:pPr lvl="1" algn="just">
              <a:lnSpc>
                <a:spcPct val="110000"/>
              </a:lnSpc>
              <a:spcBef>
                <a:spcPts val="600"/>
              </a:spcBef>
            </a:pPr>
            <a:r>
              <a:rPr lang="en-US" dirty="0"/>
              <a:t>Technical software failures or errors: Software used by systems may have purposeful or unintentional errors that result in failures, which can lead to loss of availability or unauthorized access to information.</a:t>
            </a:r>
          </a:p>
          <a:p>
            <a:pPr lvl="1" algn="just">
              <a:spcBef>
                <a:spcPts val="600"/>
              </a:spcBef>
            </a:pPr>
            <a:r>
              <a:rPr lang="en-US" sz="2400" dirty="0"/>
              <a:t>Technological obsolescence: Antiquated or outdated infrastructure can lead to unreliable and untrustworthy systems that may result in loss of availability or unauthorized access to information.</a:t>
            </a:r>
          </a:p>
          <a:p>
            <a:pPr lvl="1" algn="just">
              <a:spcBef>
                <a:spcPts val="600"/>
              </a:spcBef>
            </a:pPr>
            <a:r>
              <a:rPr lang="en-US" sz="2400" dirty="0"/>
              <a:t>Theft: Theft of information can result from a wide variety of attacks.</a:t>
            </a:r>
            <a:endParaRPr lang="en-GB" altLang="en-US" sz="2400" dirty="0"/>
          </a:p>
          <a:p>
            <a:pPr lvl="1" algn="just">
              <a:lnSpc>
                <a:spcPct val="110000"/>
              </a:lnSpc>
              <a:spcBef>
                <a:spcPts val="600"/>
              </a:spcBef>
            </a:pPr>
            <a:endParaRPr lang="en-US" dirty="0"/>
          </a:p>
        </p:txBody>
      </p:sp>
    </p:spTree>
    <p:extLst>
      <p:ext uri="{BB962C8B-B14F-4D97-AF65-F5344CB8AC3E}">
        <p14:creationId xmlns:p14="http://schemas.microsoft.com/office/powerpoint/2010/main" val="827124263"/>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Sampl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8472</TotalTime>
  <Words>6792</Words>
  <Application>Microsoft Office PowerPoint</Application>
  <PresentationFormat>On-screen Show (4:3)</PresentationFormat>
  <Paragraphs>762</Paragraphs>
  <Slides>35</Slides>
  <Notes>32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Courier New</vt:lpstr>
      <vt:lpstr>Lucida Sans Unicode</vt:lpstr>
      <vt:lpstr>Times New Roman</vt:lpstr>
      <vt:lpstr>Wingdings</vt:lpstr>
      <vt:lpstr>Sample</vt:lpstr>
      <vt:lpstr>The Need for Security  </vt:lpstr>
      <vt:lpstr>Learning Objectives</vt:lpstr>
      <vt:lpstr>Introduction</vt:lpstr>
      <vt:lpstr>Business Needs First</vt:lpstr>
      <vt:lpstr>Protecting the Functionality of an Organization</vt:lpstr>
      <vt:lpstr>Protecting Data That Organizations Collect and Use</vt:lpstr>
      <vt:lpstr>Enabling the Safe Operation of Applications</vt:lpstr>
      <vt:lpstr>Safeguarding Technology Assets in Organizations</vt:lpstr>
      <vt:lpstr>Threats and Attacks</vt:lpstr>
      <vt:lpstr>World Internet Usage</vt:lpstr>
      <vt:lpstr>The 12 Categories of Threats to Information Security</vt:lpstr>
      <vt:lpstr>Rated Threats from Internal Sources in 2015 SEC/CISE Survey of Threats to Information Protection (1 of 2)</vt:lpstr>
      <vt:lpstr>Common Attack Pattern Enumeration and Classification (CAPEC)</vt:lpstr>
      <vt:lpstr>The 12 Categories of Threats to Information Security</vt:lpstr>
      <vt:lpstr>Compromises to Intellectual Property</vt:lpstr>
      <vt:lpstr>Deviations in Quality of Service</vt:lpstr>
      <vt:lpstr>Average Cost of Downtime According to Fusion Connect</vt:lpstr>
      <vt:lpstr>Knowledge Check Activity</vt:lpstr>
      <vt:lpstr>Espionage or Trespass</vt:lpstr>
      <vt:lpstr>Forces of Nature </vt:lpstr>
      <vt:lpstr>Human Error or Failure</vt:lpstr>
      <vt:lpstr>Social Engineering‏</vt:lpstr>
      <vt:lpstr>Information Extortion </vt:lpstr>
      <vt:lpstr>Ransomware</vt:lpstr>
      <vt:lpstr>Sabotage or Vandalism</vt:lpstr>
      <vt:lpstr>The Most Dangerous Malware Attacks to Date</vt:lpstr>
      <vt:lpstr>Attack Replication Vectors </vt:lpstr>
      <vt:lpstr>Knowledge Check Activity</vt:lpstr>
      <vt:lpstr>Technical Hardware Failures or Errors(2)</vt:lpstr>
      <vt:lpstr>The Deadly Sins in Software Security</vt:lpstr>
      <vt:lpstr>Technological Obsolescence </vt:lpstr>
      <vt:lpstr>Theft</vt:lpstr>
      <vt:lpstr>Next Class</vt:lpstr>
      <vt:lpstr>Summary (1 of 2)</vt:lpstr>
      <vt:lpstr>Summary (2 of 2)</vt:lpstr>
    </vt:vector>
  </TitlesOfParts>
  <Company>Course Technology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2: The Need for Security</dc:title>
  <dc:creator>Whitman</dc:creator>
  <cp:lastModifiedBy>Dr Carlene Campbell</cp:lastModifiedBy>
  <cp:revision>368</cp:revision>
  <cp:lastPrinted>2017-03-09T12:30:14Z</cp:lastPrinted>
  <dcterms:created xsi:type="dcterms:W3CDTF">2007-02-15T20:50:52Z</dcterms:created>
  <dcterms:modified xsi:type="dcterms:W3CDTF">2025-10-05T17:35:46Z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732539425</vt:i4>
  </property>
  <property fmtid="{D5CDD505-2E9C-101B-9397-08002B2CF9AE}" pid="3" name="_NewReviewCycle">
    <vt:lpwstr/>
  </property>
  <property fmtid="{D5CDD505-2E9C-101B-9397-08002B2CF9AE}" pid="4" name="_EmailSubject">
    <vt:lpwstr>Cengage Branding/Accessibility </vt:lpwstr>
  </property>
  <property fmtid="{D5CDD505-2E9C-101B-9397-08002B2CF9AE}" pid="5" name="_AuthorEmail">
    <vt:lpwstr>maria.garguilo@cengage.com</vt:lpwstr>
  </property>
  <property fmtid="{D5CDD505-2E9C-101B-9397-08002B2CF9AE}" pid="6" name="_AuthorEmailDisplayName">
    <vt:lpwstr>Garguilo, Maria</vt:lpwstr>
  </property>
  <property fmtid="{D5CDD505-2E9C-101B-9397-08002B2CF9AE}" pid="7" name="_PreviousAdHocReviewCycleID">
    <vt:i4>1933890983</vt:i4>
  </property>
</Properties>
</file>