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56" r:id="rId2"/>
    <p:sldId id="270" r:id="rId3"/>
    <p:sldId id="257" r:id="rId4"/>
    <p:sldId id="268" r:id="rId5"/>
    <p:sldId id="258" r:id="rId6"/>
    <p:sldId id="271" r:id="rId7"/>
    <p:sldId id="259" r:id="rId8"/>
    <p:sldId id="260" r:id="rId9"/>
    <p:sldId id="272" r:id="rId10"/>
    <p:sldId id="273" r:id="rId11"/>
    <p:sldId id="261" r:id="rId12"/>
    <p:sldId id="265" r:id="rId13"/>
    <p:sldId id="266"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9E8B6-DDA1-964E-AD2B-E9BA79BDE0DB}" v="8" dt="2023-03-25T23:21:14.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470" autoAdjust="0"/>
    <p:restoredTop sz="78027" autoAdjust="0"/>
  </p:normalViewPr>
  <p:slideViewPr>
    <p:cSldViewPr snapToGrid="0">
      <p:cViewPr varScale="1">
        <p:scale>
          <a:sx n="98" d="100"/>
          <a:sy n="98" d="100"/>
        </p:scale>
        <p:origin x="48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2441E6-C688-45FF-9C29-5330C39B5B87}" type="datetimeFigureOut">
              <a:rPr lang="en-IN" smtClean="0"/>
              <a:pPr/>
              <a:t>25/03/23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DF0174-5637-411E-82B6-1E0B036C42EF}" type="slidenum">
              <a:rPr lang="en-IN" smtClean="0"/>
              <a:pPr/>
              <a:t>‹#›</a:t>
            </a:fld>
            <a:endParaRPr lang="en-IN"/>
          </a:p>
        </p:txBody>
      </p:sp>
    </p:spTree>
    <p:extLst>
      <p:ext uri="{BB962C8B-B14F-4D97-AF65-F5344CB8AC3E}">
        <p14:creationId xmlns:p14="http://schemas.microsoft.com/office/powerpoint/2010/main" val="1626725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DF0174-5637-411E-82B6-1E0B036C42EF}" type="slidenum">
              <a:rPr lang="en-IN" smtClean="0"/>
              <a:pPr/>
              <a:t>1</a:t>
            </a:fld>
            <a:endParaRPr lang="en-IN"/>
          </a:p>
        </p:txBody>
      </p:sp>
    </p:spTree>
    <p:extLst>
      <p:ext uri="{BB962C8B-B14F-4D97-AF65-F5344CB8AC3E}">
        <p14:creationId xmlns:p14="http://schemas.microsoft.com/office/powerpoint/2010/main" val="1020665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Having a business plan enables entrepreneurs to set clear aims and business goals and serves as a guild for managing the operations of an organisation (Indeed,2022).</a:t>
            </a:r>
            <a:endParaRPr lang="en-IN" sz="12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This presentation will involve providing an overview of the business idea. Will talk about the ownership and the legal format that this business will have. This will be followed by conducting a SWOT analysis of the business, identifying the potential marketing strategies and selecting the target market of the organisation. </a:t>
            </a:r>
            <a:endParaRPr lang="en-IN"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8DF0174-5637-411E-82B6-1E0B036C42EF}" type="slidenum">
              <a:rPr lang="en-IN" smtClean="0"/>
              <a:pPr/>
              <a:t>3</a:t>
            </a:fld>
            <a:endParaRPr lang="en-IN"/>
          </a:p>
        </p:txBody>
      </p:sp>
    </p:spTree>
    <p:extLst>
      <p:ext uri="{BB962C8B-B14F-4D97-AF65-F5344CB8AC3E}">
        <p14:creationId xmlns:p14="http://schemas.microsoft.com/office/powerpoint/2010/main" val="1032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name of the business will be: Clean Ride Ltd</a:t>
            </a:r>
          </a:p>
          <a:p>
            <a:r>
              <a:rPr lang="en-GB" sz="1200" kern="1200" dirty="0">
                <a:solidFill>
                  <a:schemeClr val="tx1"/>
                </a:solidFill>
                <a:effectLst/>
                <a:latin typeface="+mn-lt"/>
                <a:ea typeface="+mn-ea"/>
                <a:cs typeface="+mn-cs"/>
              </a:rPr>
              <a:t>This business idea will provide customers with several extra car-washing services, compared with the competition.  The range of services offered by Clean Ride to its customers will be: car detailing, washing, waxing, engine cleaning. On top of these, Clean Ride will offer scratch removal and headlight restoration. In order to meet the customer needs, services will come in packages for customers.</a:t>
            </a:r>
          </a:p>
          <a:p>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4</a:t>
            </a:fld>
            <a:endParaRPr lang="en-IN"/>
          </a:p>
        </p:txBody>
      </p:sp>
    </p:spTree>
    <p:extLst>
      <p:ext uri="{BB962C8B-B14F-4D97-AF65-F5344CB8AC3E}">
        <p14:creationId xmlns:p14="http://schemas.microsoft.com/office/powerpoint/2010/main" val="1471397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limited liability company was chosen as the legal structure for this car wash business in the United Kingdom (LLC). A limited liability company is a separate legal entity from its owners, which means that the company can enter into contracts, own assets, and incur liabilities in its name. </a:t>
            </a:r>
          </a:p>
          <a:p>
            <a:r>
              <a:rPr lang="en-GB" sz="1200" kern="1200" dirty="0">
                <a:solidFill>
                  <a:schemeClr val="tx1"/>
                </a:solidFill>
                <a:effectLst/>
                <a:latin typeface="+mn-lt"/>
                <a:ea typeface="+mn-ea"/>
                <a:cs typeface="+mn-cs"/>
              </a:rPr>
              <a:t>Primary reasons an LLC was selected is that it is a common and widely recognised legal format for businesses in the United Kingdom. </a:t>
            </a:r>
          </a:p>
          <a:p>
            <a:r>
              <a:rPr lang="en-GB" sz="1200" kern="1200" dirty="0">
                <a:solidFill>
                  <a:schemeClr val="tx1"/>
                </a:solidFill>
                <a:effectLst/>
                <a:latin typeface="+mn-lt"/>
                <a:ea typeface="+mn-ea"/>
                <a:cs typeface="+mn-cs"/>
              </a:rPr>
              <a:t>Another reason an LLC was chosen was that it is easier to set up and manage than other legal formats, such as a partnership or a corporation.  An LLC requires less formal paperwork and is subject to fewer regulations.</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8DF0174-5637-411E-82B6-1E0B036C42EF}" type="slidenum">
              <a:rPr lang="en-IN" smtClean="0"/>
              <a:pPr/>
              <a:t>5</a:t>
            </a:fld>
            <a:endParaRPr lang="en-IN"/>
          </a:p>
        </p:txBody>
      </p:sp>
    </p:spTree>
    <p:extLst>
      <p:ext uri="{BB962C8B-B14F-4D97-AF65-F5344CB8AC3E}">
        <p14:creationId xmlns:p14="http://schemas.microsoft.com/office/powerpoint/2010/main" val="1316154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Clean Ride car wash will employ  5-7 people in various roles: attendants, cashiers and customer service representatives. </a:t>
            </a:r>
          </a:p>
          <a:p>
            <a:r>
              <a:rPr lang="en-GB" sz="1200" kern="1200" dirty="0">
                <a:solidFill>
                  <a:schemeClr val="tx1"/>
                </a:solidFill>
                <a:effectLst/>
                <a:latin typeface="+mn-lt"/>
                <a:ea typeface="+mn-ea"/>
                <a:cs typeface="+mn-cs"/>
              </a:rPr>
              <a:t>Additionally, the company will appoint a Marketing manager having an experience of over 8 years to be able to coordinate the different marketing activities effectively.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High levels of professionalism can be maintained by business appointing experienced and competent employees (</a:t>
            </a: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Saffar</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Obeidat</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can improve the performance and productivity of Clean Ride.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6</a:t>
            </a:fld>
            <a:endParaRPr lang="en-IN"/>
          </a:p>
        </p:txBody>
      </p:sp>
    </p:spTree>
    <p:extLst>
      <p:ext uri="{BB962C8B-B14F-4D97-AF65-F5344CB8AC3E}">
        <p14:creationId xmlns:p14="http://schemas.microsoft.com/office/powerpoint/2010/main" val="3168320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SWOT analysis has</a:t>
            </a:r>
            <a:r>
              <a:rPr lang="en-IN" sz="1800" baseline="0" dirty="0">
                <a:effectLst/>
                <a:latin typeface="Times New Roman" panose="02020603050405020304" pitchFamily="18" charset="0"/>
                <a:ea typeface="Calibri" panose="020F0502020204030204" pitchFamily="34" charset="0"/>
                <a:cs typeface="Times New Roman" panose="02020603050405020304" pitchFamily="18" charset="0"/>
              </a:rPr>
              <a:t> been performed to identify internal and external capabilities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8DF0174-5637-411E-82B6-1E0B036C42EF}" type="slidenum">
              <a:rPr lang="en-IN" smtClean="0"/>
              <a:pPr/>
              <a:t>7</a:t>
            </a:fld>
            <a:endParaRPr lang="en-IN"/>
          </a:p>
        </p:txBody>
      </p:sp>
    </p:spTree>
    <p:extLst>
      <p:ext uri="{BB962C8B-B14F-4D97-AF65-F5344CB8AC3E}">
        <p14:creationId xmlns:p14="http://schemas.microsoft.com/office/powerpoint/2010/main" val="2902204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Opportunities-Using safer chemicals can benefit both environment and the general public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Corbisiero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38DF0174-5637-411E-82B6-1E0B036C42EF}" type="slidenum">
              <a:rPr lang="en-IN" smtClean="0"/>
              <a:pPr/>
              <a:t>8</a:t>
            </a:fld>
            <a:endParaRPr lang="en-IN"/>
          </a:p>
        </p:txBody>
      </p:sp>
    </p:spTree>
    <p:extLst>
      <p:ext uri="{BB962C8B-B14F-4D97-AF65-F5344CB8AC3E}">
        <p14:creationId xmlns:p14="http://schemas.microsoft.com/office/powerpoint/2010/main" val="101398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Product: The primary product of a car wash business is washing and cleaning the interior and exterior of a car. Other services include detailing, waxing, polishing ,engine cleaning, scratch removal and headlight restoration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Price: The price of car washing services is an essential consideration for the business. The business must ensure that its pricing strategy is competitive and fair, considering the market rates, the cost of cleaning products, and the overhead expenses. The pricing strategy should aim to provide value for money and be flexible enough to offer discounts, promotions, or loyalty programs to attract and retain customers.</a:t>
            </a:r>
          </a:p>
          <a:p>
            <a:pPr algn="just">
              <a:lnSpc>
                <a:spcPct val="150000"/>
              </a:lnSpc>
              <a:spcAft>
                <a:spcPts val="800"/>
              </a:spcAft>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9</a:t>
            </a:fld>
            <a:endParaRPr lang="en-IN"/>
          </a:p>
        </p:txBody>
      </p:sp>
    </p:spTree>
    <p:extLst>
      <p:ext uri="{BB962C8B-B14F-4D97-AF65-F5344CB8AC3E}">
        <p14:creationId xmlns:p14="http://schemas.microsoft.com/office/powerpoint/2010/main" val="3666424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Place- The convenient location of service and product exchange or exchange is the place and for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CleanRide</a:t>
            </a:r>
            <a:r>
              <a:rPr lang="en-GB" sz="1800" dirty="0">
                <a:effectLst/>
                <a:latin typeface="Arial" panose="020B0604020202020204" pitchFamily="34" charset="0"/>
                <a:ea typeface="Calibri" panose="020F0502020204030204" pitchFamily="34" charset="0"/>
                <a:cs typeface="Times New Roman" panose="02020603050405020304" pitchFamily="18" charset="0"/>
              </a:rPr>
              <a:t> offline visits of customers will follow getting their cars washed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Koojaroenprasit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Pumpinyo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200" kern="1200" dirty="0">
                <a:solidFill>
                  <a:schemeClr val="tx1"/>
                </a:solidFill>
                <a:effectLst/>
                <a:latin typeface="+mn-lt"/>
                <a:ea typeface="+mn-ea"/>
                <a:cs typeface="+mn-cs"/>
              </a:rPr>
              <a:t>Place: The location of the car wash business is critical to its success. The business will be located in a high-traffic area, easily accessible to customers. The business will also offer mobile car washing services both online and offline</a:t>
            </a:r>
          </a:p>
          <a:p>
            <a:r>
              <a:rPr lang="en-GB" sz="1200" kern="1200" dirty="0">
                <a:solidFill>
                  <a:schemeClr val="tx1"/>
                </a:solidFill>
                <a:effectLst/>
                <a:latin typeface="+mn-lt"/>
                <a:ea typeface="+mn-ea"/>
                <a:cs typeface="+mn-cs"/>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Promotion- Social media promotion has the potential of increasing the audience and customer reach of the organisation. It can also enhance brand awareness and image and generate sales and revenue (</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Ebrahim,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kern="1200" dirty="0">
                <a:solidFill>
                  <a:schemeClr val="tx1"/>
                </a:solidFill>
                <a:effectLst/>
                <a:latin typeface="+mn-lt"/>
                <a:ea typeface="+mn-ea"/>
                <a:cs typeface="+mn-cs"/>
              </a:rPr>
              <a:t>Promoting the car wash business is essential to attract and retain customers. The business will use a range of marketing and advertising strategies, including social media campaigns, through Facebook, Instagram, Tweeter, flyers, billboards, and local newspapers.</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200" kern="1200" dirty="0">
                <a:solidFill>
                  <a:schemeClr val="tx1"/>
                </a:solidFill>
                <a:effectLst/>
                <a:latin typeface="+mn-lt"/>
                <a:ea typeface="+mn-ea"/>
                <a:cs typeface="+mn-cs"/>
              </a:rPr>
              <a:t> </a:t>
            </a:r>
          </a:p>
          <a:p>
            <a:pPr algn="just">
              <a:lnSpc>
                <a:spcPct val="150000"/>
              </a:lnSpc>
              <a:spcAft>
                <a:spcPts val="800"/>
              </a:spcAft>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10</a:t>
            </a:fld>
            <a:endParaRPr lang="en-IN"/>
          </a:p>
        </p:txBody>
      </p:sp>
    </p:spTree>
    <p:extLst>
      <p:ext uri="{BB962C8B-B14F-4D97-AF65-F5344CB8AC3E}">
        <p14:creationId xmlns:p14="http://schemas.microsoft.com/office/powerpoint/2010/main" val="1339544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200" kern="1200" dirty="0">
                <a:solidFill>
                  <a:schemeClr val="tx1"/>
                </a:solidFill>
                <a:effectLst/>
                <a:latin typeface="+mn-lt"/>
                <a:ea typeface="+mn-ea"/>
                <a:cs typeface="+mn-cs"/>
              </a:rPr>
              <a:t>The segmentation market will be done based on demographics, which is age range. Behavioural factors like car purchasing habits, will be another aspect that will be considered in the selection of the target market by Clean Ride. </a:t>
            </a:r>
            <a:r>
              <a:rPr lang="en-GB" sz="1200" kern="1200">
                <a:solidFill>
                  <a:schemeClr val="tx1"/>
                </a:solidFill>
                <a:effectLst/>
                <a:latin typeface="+mn-lt"/>
                <a:ea typeface="+mn-ea"/>
                <a:cs typeface="+mn-cs"/>
              </a:rPr>
              <a:t>In order to reach the customers, both offline and through digital marketing, social media campaigns will be done and prices for the service will be kept economical</a:t>
            </a:r>
            <a:r>
              <a:rPr lang="en-GB" sz="1800">
                <a:effectLst/>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8DF0174-5637-411E-82B6-1E0B036C42EF}" type="slidenum">
              <a:rPr lang="en-IN" smtClean="0"/>
              <a:pPr/>
              <a:t>11</a:t>
            </a:fld>
            <a:endParaRPr lang="en-IN"/>
          </a:p>
        </p:txBody>
      </p:sp>
    </p:spTree>
    <p:extLst>
      <p:ext uri="{BB962C8B-B14F-4D97-AF65-F5344CB8AC3E}">
        <p14:creationId xmlns:p14="http://schemas.microsoft.com/office/powerpoint/2010/main" val="3914320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Based on the findings it can be stated that holding meetings with SEN students and interacting with them allows students to be vocal about their concerns and this leads to an effective solution to their problems. The several ways in which New City College London has implemented to ensure an effective outcome of the same were also detailed in the studies.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12</a:t>
            </a:fld>
            <a:endParaRPr lang="en-IN"/>
          </a:p>
        </p:txBody>
      </p:sp>
    </p:spTree>
    <p:extLst>
      <p:ext uri="{BB962C8B-B14F-4D97-AF65-F5344CB8AC3E}">
        <p14:creationId xmlns:p14="http://schemas.microsoft.com/office/powerpoint/2010/main" val="4021841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Ebrahim, R.S. (2020) The role of trust in understanding the impact of social media marketing on brand equity and brand loyalty. </a:t>
            </a:r>
            <a:r>
              <a:rPr lang="en-IN"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Relationship Marketing</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pp.287-308.</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Ibisworld</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IBISWorld - Industry Market Research, Reports, and Statistics</a:t>
            </a:r>
            <a:r>
              <a:rPr lang="en-GB" sz="1800" dirty="0">
                <a:effectLst/>
                <a:latin typeface="Arial" panose="020B0604020202020204" pitchFamily="34" charset="0"/>
                <a:ea typeface="Calibri" panose="020F0502020204030204" pitchFamily="34" charset="0"/>
                <a:cs typeface="Times New Roman" panose="02020603050405020304" pitchFamily="18" charset="0"/>
              </a:rPr>
              <a:t> (2023). Available at: https://www.ibisworld.com/united-kingdom/market-size/car-wash-motor-vehicle-detailing/#:~:text=What%20is%20the%20market%20size,%C2%A31.7bn%20in%202023. (Accessed: 17 March 2023).</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Indeed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Importance of a Business Plan for Entrepreneurs: 18 Reasons You Need One.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https://www.indeed.com/career-advice/career-development/importance-of-business-plan-for-entrepreneurs(Accessed: 17 March 2023).</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Johnson, S. (2023)</a:t>
            </a:r>
            <a:r>
              <a:rPr lang="en-IN" sz="1800" i="1" dirty="0">
                <a:effectLst/>
                <a:latin typeface="Arial" panose="020B0604020202020204" pitchFamily="34" charset="0"/>
                <a:ea typeface="Calibri" panose="020F0502020204030204" pitchFamily="34" charset="0"/>
                <a:cs typeface="Times New Roman" panose="02020603050405020304" pitchFamily="18" charset="0"/>
              </a:rPr>
              <a:t> What Should I know About an LLC</a:t>
            </a:r>
            <a:r>
              <a:rPr lang="en-IN" sz="1800" dirty="0">
                <a:effectLst/>
                <a:latin typeface="Arial" panose="020B0604020202020204" pitchFamily="34" charset="0"/>
                <a:ea typeface="Calibri" panose="020F0502020204030204" pitchFamily="34" charset="0"/>
                <a:cs typeface="Times New Roman" panose="02020603050405020304" pitchFamily="18" charset="0"/>
              </a:rPr>
              <a:t> (2023). Available at: https://www.businessnewsdaily.com/3747-limited-liability-company.html (Accessed: 17 March 2023).</a:t>
            </a:r>
          </a:p>
          <a:p>
            <a:pPr algn="just">
              <a:lnSpc>
                <a:spcPct val="150000"/>
              </a:lnSpc>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Koojaroenprasit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Pumpinyo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(2021) The 4Ps of Marketing Mix and the Decision of Using Electrical Vehicles for Thai Consumer in Bangkok, Thailand.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STUDIES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Palombo</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(2019) The duty of care of the parent company: A comparison between French law, UK precedents and the Swiss proposals. </a:t>
            </a:r>
            <a:r>
              <a:rPr lang="en-IN" sz="1800" i="1" dirty="0">
                <a:effectLst/>
                <a:latin typeface="Arial" panose="020B0604020202020204" pitchFamily="34" charset="0"/>
                <a:ea typeface="Calibri" panose="020F0502020204030204" pitchFamily="34" charset="0"/>
                <a:cs typeface="Times New Roman" panose="02020603050405020304" pitchFamily="18" charset="0"/>
              </a:rPr>
              <a:t>Business and Human Rights Journal</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4</a:t>
            </a:r>
            <a:r>
              <a:rPr lang="en-IN" sz="1800" dirty="0">
                <a:effectLst/>
                <a:latin typeface="Arial" panose="020B0604020202020204" pitchFamily="34" charset="0"/>
                <a:ea typeface="Calibri" panose="020F0502020204030204" pitchFamily="34" charset="0"/>
                <a:cs typeface="Times New Roman" panose="02020603050405020304" pitchFamily="18" charset="0"/>
              </a:rPr>
              <a:t>(2), pp.265-286.</a:t>
            </a:r>
          </a:p>
          <a:p>
            <a:pPr algn="just">
              <a:lnSpc>
                <a:spcPct val="150000"/>
              </a:lnSpc>
              <a:spcAft>
                <a:spcPts val="800"/>
              </a:spcAft>
            </a:pP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Saffar</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and </a:t>
            </a: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Obeidat</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(2020) The effect of total quality management practices on employee performance: The moderating role of knowledge sharing. </a:t>
            </a:r>
            <a:r>
              <a:rPr lang="en-IN" sz="1800" i="1" dirty="0">
                <a:effectLst/>
                <a:latin typeface="Arial" panose="020B0604020202020204" pitchFamily="34" charset="0"/>
                <a:ea typeface="Calibri" panose="020F0502020204030204" pitchFamily="34" charset="0"/>
                <a:cs typeface="Times New Roman" panose="02020603050405020304" pitchFamily="18" charset="0"/>
              </a:rPr>
              <a:t>Management Science Letters</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10</a:t>
            </a:r>
            <a:r>
              <a:rPr lang="en-IN" sz="1800" dirty="0">
                <a:effectLst/>
                <a:latin typeface="Arial" panose="020B0604020202020204" pitchFamily="34" charset="0"/>
                <a:ea typeface="Calibri" panose="020F0502020204030204" pitchFamily="34" charset="0"/>
                <a:cs typeface="Times New Roman" panose="02020603050405020304" pitchFamily="18" charset="0"/>
              </a:rPr>
              <a:t>(1), pp.77-90.</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Statista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Car and vehicle purchases expenditure by age UK 2021 | Statista</a:t>
            </a:r>
            <a:r>
              <a:rPr lang="en-GB" sz="1800" dirty="0">
                <a:effectLst/>
                <a:latin typeface="Arial" panose="020B0604020202020204" pitchFamily="34" charset="0"/>
                <a:ea typeface="Calibri" panose="020F0502020204030204" pitchFamily="34" charset="0"/>
                <a:cs typeface="Times New Roman" panose="02020603050405020304" pitchFamily="18" charset="0"/>
              </a:rPr>
              <a:t> (2023). Available at: https://www.statista.com/statistics/285626/car-and-vehicle-purchases-weekly-uk-household-expenditure-by-age/ (Accessed: 17 March 2023).</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M.R. and George, G. (2021). Segmenting, targeting, and positioning (</a:t>
            </a: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stp</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ofgenerational</a:t>
            </a:r>
            <a:r>
              <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cohorts Y, Z and Alpha. </a:t>
            </a:r>
            <a:r>
              <a:rPr lang="en-IN" sz="1800" i="1" dirty="0">
                <a:effectLst/>
                <a:latin typeface="Arial" panose="020B0604020202020204" pitchFamily="34" charset="0"/>
                <a:ea typeface="Calibri" panose="020F0502020204030204" pitchFamily="34" charset="0"/>
                <a:cs typeface="Times New Roman" panose="02020603050405020304" pitchFamily="18" charset="0"/>
              </a:rPr>
              <a:t>IIMS Journal of Management Science</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12</a:t>
            </a:r>
            <a:r>
              <a:rPr lang="en-IN" sz="1800" dirty="0">
                <a:effectLst/>
                <a:latin typeface="Arial" panose="020B0604020202020204" pitchFamily="34" charset="0"/>
                <a:ea typeface="Calibri" panose="020F0502020204030204" pitchFamily="34" charset="0"/>
                <a:cs typeface="Times New Roman" panose="02020603050405020304" pitchFamily="18" charset="0"/>
              </a:rPr>
              <a:t>(2), pp.115-129.</a:t>
            </a:r>
          </a:p>
          <a:p>
            <a:pPr algn="just">
              <a:lnSpc>
                <a:spcPct val="150000"/>
              </a:lnSpc>
              <a:spcAft>
                <a:spcPts val="800"/>
              </a:spcAft>
            </a:pPr>
            <a:endParaRPr lang="en-IN" dirty="0"/>
          </a:p>
        </p:txBody>
      </p:sp>
      <p:sp>
        <p:nvSpPr>
          <p:cNvPr id="4" name="Slide Number Placeholder 3"/>
          <p:cNvSpPr>
            <a:spLocks noGrp="1"/>
          </p:cNvSpPr>
          <p:nvPr>
            <p:ph type="sldNum" sz="quarter" idx="5"/>
          </p:nvPr>
        </p:nvSpPr>
        <p:spPr/>
        <p:txBody>
          <a:bodyPr/>
          <a:lstStyle/>
          <a:p>
            <a:fld id="{38DF0174-5637-411E-82B6-1E0B036C42EF}" type="slidenum">
              <a:rPr lang="en-IN" smtClean="0"/>
              <a:pPr/>
              <a:t>13</a:t>
            </a:fld>
            <a:endParaRPr lang="en-IN"/>
          </a:p>
        </p:txBody>
      </p:sp>
    </p:spTree>
    <p:extLst>
      <p:ext uri="{BB962C8B-B14F-4D97-AF65-F5344CB8AC3E}">
        <p14:creationId xmlns:p14="http://schemas.microsoft.com/office/powerpoint/2010/main" val="39874031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AF9168-7AC2-4065-8707-BAA083E0CB7F}" type="datetimeFigureOut">
              <a:rPr lang="en-IN" smtClean="0"/>
              <a:pPr/>
              <a:t>25/03/23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114161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AF9168-7AC2-4065-8707-BAA083E0CB7F}" type="datetimeFigureOut">
              <a:rPr lang="en-IN" smtClean="0"/>
              <a:pPr/>
              <a:t>25/03/23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418705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AF9168-7AC2-4065-8707-BAA083E0CB7F}" type="datetimeFigureOut">
              <a:rPr lang="en-IN" smtClean="0"/>
              <a:pPr/>
              <a:t>25/03/23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810297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511165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AF9168-7AC2-4065-8707-BAA083E0CB7F}" type="datetimeFigureOut">
              <a:rPr lang="en-IN" smtClean="0"/>
              <a:pPr/>
              <a:t>25/03/23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888708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AF9168-7AC2-4065-8707-BAA083E0CB7F}" type="datetimeFigureOut">
              <a:rPr lang="en-IN" smtClean="0"/>
              <a:pPr/>
              <a:t>25/03/23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2477504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3AF9168-7AC2-4065-8707-BAA083E0CB7F}" type="datetimeFigureOut">
              <a:rPr lang="en-IN" smtClean="0"/>
              <a:pPr/>
              <a:t>25/03/23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32578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670549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793867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228816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130082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393EB901-CE0B-4503-B64F-4E2DDA622031}" type="slidenum">
              <a:rPr lang="en-IN" smtClean="0"/>
              <a:pPr/>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659166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AF9168-7AC2-4065-8707-BAA083E0CB7F}" type="datetimeFigureOut">
              <a:rPr lang="en-IN" smtClean="0"/>
              <a:pPr/>
              <a:t>25/03/23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1492237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3AF9168-7AC2-4065-8707-BAA083E0CB7F}" type="datetimeFigureOut">
              <a:rPr lang="en-IN" smtClean="0"/>
              <a:pPr/>
              <a:t>25/03/23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338533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03AF9168-7AC2-4065-8707-BAA083E0CB7F}" type="datetimeFigureOut">
              <a:rPr lang="en-IN" smtClean="0"/>
              <a:pPr/>
              <a:t>25/03/23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1846255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AF9168-7AC2-4065-8707-BAA083E0CB7F}" type="datetimeFigureOut">
              <a:rPr lang="en-IN" smtClean="0"/>
              <a:pPr/>
              <a:t>25/03/23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93EB901-CE0B-4503-B64F-4E2DDA622031}" type="slidenum">
              <a:rPr lang="en-IN" smtClean="0"/>
              <a:pPr/>
              <a:t>‹#›</a:t>
            </a:fld>
            <a:endParaRPr lang="en-IN"/>
          </a:p>
        </p:txBody>
      </p:sp>
    </p:spTree>
    <p:extLst>
      <p:ext uri="{BB962C8B-B14F-4D97-AF65-F5344CB8AC3E}">
        <p14:creationId xmlns:p14="http://schemas.microsoft.com/office/powerpoint/2010/main" val="16923456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3AF9168-7AC2-4065-8707-BAA083E0CB7F}" type="datetimeFigureOut">
              <a:rPr lang="en-IN" smtClean="0"/>
              <a:pPr/>
              <a:t>25/03/23</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93EB901-CE0B-4503-B64F-4E2DDA622031}" type="slidenum">
              <a:rPr lang="en-IN" smtClean="0"/>
              <a:pPr/>
              <a:t>‹#›</a:t>
            </a:fld>
            <a:endParaRPr lang="en-IN"/>
          </a:p>
        </p:txBody>
      </p:sp>
    </p:spTree>
    <p:extLst>
      <p:ext uri="{BB962C8B-B14F-4D97-AF65-F5344CB8AC3E}">
        <p14:creationId xmlns:p14="http://schemas.microsoft.com/office/powerpoint/2010/main" val="2094533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3AF9168-7AC2-4065-8707-BAA083E0CB7F}" type="datetimeFigureOut">
              <a:rPr lang="en-IN" smtClean="0"/>
              <a:pPr/>
              <a:t>25/03/23</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93EB901-CE0B-4503-B64F-4E2DDA622031}" type="slidenum">
              <a:rPr lang="en-IN" smtClean="0"/>
              <a:pPr/>
              <a:t>‹#›</a:t>
            </a:fld>
            <a:endParaRPr lang="en-IN"/>
          </a:p>
        </p:txBody>
      </p:sp>
    </p:spTree>
    <p:extLst>
      <p:ext uri="{BB962C8B-B14F-4D97-AF65-F5344CB8AC3E}">
        <p14:creationId xmlns:p14="http://schemas.microsoft.com/office/powerpoint/2010/main" val="4221446385"/>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creativecommons.org/licenses/by-nc/3.0/" TargetMode="External"/><Relationship Id="rId4" Type="http://schemas.openxmlformats.org/officeDocument/2006/relationships/hyperlink" Target="https://www.eclectic-consult.com/mooseblog/2015/12/28/using-social-media-for-good-instead-of-evi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D7816-30BC-FCEE-9637-797C6F7C9124}"/>
              </a:ext>
            </a:extLst>
          </p:cNvPr>
          <p:cNvSpPr>
            <a:spLocks noGrp="1"/>
          </p:cNvSpPr>
          <p:nvPr>
            <p:ph type="ctrTitle"/>
          </p:nvPr>
        </p:nvSpPr>
        <p:spPr>
          <a:xfrm>
            <a:off x="1507067" y="2404534"/>
            <a:ext cx="7766936" cy="2011055"/>
          </a:xfrm>
        </p:spPr>
        <p:txBody>
          <a:bodyPr/>
          <a:lstStyle/>
          <a:p>
            <a:br>
              <a:rPr lang="en-IN" sz="18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FF905C40-62A2-B42C-AA89-E0AE36FE8AC8}"/>
              </a:ext>
            </a:extLst>
          </p:cNvPr>
          <p:cNvSpPr>
            <a:spLocks noGrp="1"/>
          </p:cNvSpPr>
          <p:nvPr>
            <p:ph type="subTitle" idx="1"/>
          </p:nvPr>
        </p:nvSpPr>
        <p:spPr/>
        <p:txBody>
          <a:bodyPr>
            <a:normAutofit/>
          </a:bodyPr>
          <a:lstStyle/>
          <a:p>
            <a:pPr>
              <a:lnSpc>
                <a:spcPct val="107000"/>
              </a:lnSpc>
              <a:spcAft>
                <a:spcPts val="800"/>
              </a:spcAft>
            </a:pPr>
            <a:r>
              <a:rPr lang="en-US" sz="2000" b="1" dirty="0">
                <a:effectLst/>
                <a:latin typeface="Arial" panose="020B0604020202020204" pitchFamily="34" charset="0"/>
                <a:ea typeface="Calibri" panose="020F0502020204030204" pitchFamily="34" charset="0"/>
                <a:cs typeface="Arial" panose="020B0604020202020204" pitchFamily="34" charset="0"/>
              </a:rPr>
              <a:t>Student Name</a:t>
            </a:r>
            <a:endParaRPr lang="en-IN" sz="2000" b="1" dirty="0">
              <a:effectLst/>
              <a:latin typeface="Arial" panose="020B0604020202020204" pitchFamily="34" charset="0"/>
              <a:ea typeface="Calibri" panose="020F0502020204030204" pitchFamily="34" charset="0"/>
              <a:cs typeface="Arial" panose="020B0604020202020204" pitchFamily="34" charset="0"/>
            </a:endParaRPr>
          </a:p>
          <a:p>
            <a:r>
              <a:rPr lang="en-US" sz="2000" b="1" dirty="0">
                <a:effectLst/>
                <a:latin typeface="Arial" panose="020B0604020202020204" pitchFamily="34" charset="0"/>
                <a:ea typeface="Calibri" panose="020F0502020204030204" pitchFamily="34" charset="0"/>
                <a:cs typeface="Arial" panose="020B0604020202020204" pitchFamily="34" charset="0"/>
              </a:rPr>
              <a:t>Student ID </a:t>
            </a:r>
            <a:endParaRPr lang="en-IN" sz="2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67BEDDD-93E6-214E-65C8-8BA78EA8DB93}"/>
              </a:ext>
            </a:extLst>
          </p:cNvPr>
          <p:cNvSpPr txBox="1"/>
          <p:nvPr/>
        </p:nvSpPr>
        <p:spPr>
          <a:xfrm>
            <a:off x="1352086" y="3118193"/>
            <a:ext cx="7312412" cy="1198661"/>
          </a:xfrm>
          <a:prstGeom prst="rect">
            <a:avLst/>
          </a:prstGeom>
          <a:noFill/>
        </p:spPr>
        <p:txBody>
          <a:bodyPr wrap="square">
            <a:spAutoFit/>
          </a:bodyPr>
          <a:lstStyle/>
          <a:p>
            <a:pPr algn="ctr">
              <a:lnSpc>
                <a:spcPct val="150000"/>
              </a:lnSpc>
            </a:pPr>
            <a:r>
              <a:rPr lang="en-IN" sz="3600" b="1" kern="1400" spc="-50" dirty="0">
                <a:effectLst/>
                <a:latin typeface="Arial" panose="020B0604020202020204" pitchFamily="34" charset="0"/>
                <a:ea typeface="Times New Roman" panose="02020603050405020304" pitchFamily="18" charset="0"/>
                <a:cs typeface="Arial" panose="020B0604020202020204" pitchFamily="34" charset="0"/>
              </a:rPr>
              <a:t>LCBB5001: Entrepreneurship</a:t>
            </a:r>
          </a:p>
          <a:p>
            <a:pPr algn="ctr">
              <a:lnSpc>
                <a:spcPct val="107000"/>
              </a:lnSpc>
              <a:spcAft>
                <a:spcPts val="800"/>
              </a:spcAft>
            </a:pPr>
            <a:endParaRPr lang="en-IN" dirty="0"/>
          </a:p>
        </p:txBody>
      </p:sp>
      <p:sp>
        <p:nvSpPr>
          <p:cNvPr id="4" name="TextBox 3">
            <a:extLst>
              <a:ext uri="{FF2B5EF4-FFF2-40B4-BE49-F238E27FC236}">
                <a16:creationId xmlns:a16="http://schemas.microsoft.com/office/drawing/2014/main" id="{9DF1EE3B-4D3E-AD60-9C76-E6E22D2D64F6}"/>
              </a:ext>
            </a:extLst>
          </p:cNvPr>
          <p:cNvSpPr txBox="1"/>
          <p:nvPr/>
        </p:nvSpPr>
        <p:spPr>
          <a:xfrm>
            <a:off x="9080500" y="4415589"/>
            <a:ext cx="2946400"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Carmen Hodoroaba</a:t>
            </a:r>
          </a:p>
        </p:txBody>
      </p:sp>
      <p:sp>
        <p:nvSpPr>
          <p:cNvPr id="6" name="TextBox 5">
            <a:extLst>
              <a:ext uri="{FF2B5EF4-FFF2-40B4-BE49-F238E27FC236}">
                <a16:creationId xmlns:a16="http://schemas.microsoft.com/office/drawing/2014/main" id="{3743CD1A-B101-584F-FDCE-D2B0FCEC571C}"/>
              </a:ext>
            </a:extLst>
          </p:cNvPr>
          <p:cNvSpPr txBox="1"/>
          <p:nvPr/>
        </p:nvSpPr>
        <p:spPr>
          <a:xfrm>
            <a:off x="9080500" y="4952882"/>
            <a:ext cx="21209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2109656</a:t>
            </a:r>
          </a:p>
        </p:txBody>
      </p:sp>
      <p:sp>
        <p:nvSpPr>
          <p:cNvPr id="9" name="TextBox 8">
            <a:extLst>
              <a:ext uri="{FF2B5EF4-FFF2-40B4-BE49-F238E27FC236}">
                <a16:creationId xmlns:a16="http://schemas.microsoft.com/office/drawing/2014/main" id="{259E8569-36C2-C94A-905D-807AA7798A3E}"/>
              </a:ext>
            </a:extLst>
          </p:cNvPr>
          <p:cNvSpPr txBox="1"/>
          <p:nvPr/>
        </p:nvSpPr>
        <p:spPr>
          <a:xfrm>
            <a:off x="1672167" y="381000"/>
            <a:ext cx="9059333" cy="646331"/>
          </a:xfrm>
          <a:prstGeom prst="rect">
            <a:avLst/>
          </a:prstGeom>
          <a:noFill/>
        </p:spPr>
        <p:txBody>
          <a:bodyPr wrap="square" rtlCol="0">
            <a:spAutoFit/>
          </a:bodyPr>
          <a:lstStyle/>
          <a:p>
            <a:pPr algn="ctr"/>
            <a:r>
              <a:rPr lang="en-US" sz="3600" dirty="0">
                <a:latin typeface="Arial" panose="020B0604020202020204" pitchFamily="34" charset="0"/>
                <a:cs typeface="Arial" panose="020B0604020202020204" pitchFamily="34" charset="0"/>
              </a:rPr>
              <a:t>    Business plan </a:t>
            </a:r>
          </a:p>
        </p:txBody>
      </p:sp>
      <p:sp>
        <p:nvSpPr>
          <p:cNvPr id="10" name="TextBox 9">
            <a:extLst>
              <a:ext uri="{FF2B5EF4-FFF2-40B4-BE49-F238E27FC236}">
                <a16:creationId xmlns:a16="http://schemas.microsoft.com/office/drawing/2014/main" id="{9B83DA87-8992-5E26-80BD-A4724224FD63}"/>
              </a:ext>
            </a:extLst>
          </p:cNvPr>
          <p:cNvSpPr txBox="1"/>
          <p:nvPr/>
        </p:nvSpPr>
        <p:spPr>
          <a:xfrm>
            <a:off x="4462501" y="1252234"/>
            <a:ext cx="4994198" cy="646331"/>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CLEAN RIDE LTD</a:t>
            </a:r>
          </a:p>
        </p:txBody>
      </p:sp>
    </p:spTree>
    <p:extLst>
      <p:ext uri="{BB962C8B-B14F-4D97-AF65-F5344CB8AC3E}">
        <p14:creationId xmlns:p14="http://schemas.microsoft.com/office/powerpoint/2010/main" val="3381681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0D38-7D8C-82EC-77A9-47486250C8EF}"/>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Table of Slides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464529-190D-AD5D-DAC5-041F14216E6D}"/>
              </a:ext>
            </a:extLst>
          </p:cNvPr>
          <p:cNvSpPr>
            <a:spLocks noGrp="1"/>
          </p:cNvSpPr>
          <p:nvPr>
            <p:ph idx="1"/>
          </p:nvPr>
        </p:nvSpPr>
        <p:spPr/>
        <p:txBody>
          <a:bodyPr>
            <a:normAutofit fontScale="47500" lnSpcReduction="20000"/>
          </a:bodyPr>
          <a:lstStyle/>
          <a:p>
            <a:pPr marL="0" indent="0">
              <a:buNone/>
            </a:pPr>
            <a:endParaRPr lang="en-US" dirty="0"/>
          </a:p>
          <a:p>
            <a:pPr>
              <a:lnSpc>
                <a:spcPct val="150000"/>
              </a:lnSpc>
            </a:pPr>
            <a:r>
              <a:rPr lang="en-US" sz="2900" dirty="0">
                <a:latin typeface="Arial" panose="020B0604020202020204" pitchFamily="34" charset="0"/>
                <a:cs typeface="Arial" panose="020B0604020202020204" pitchFamily="34" charset="0"/>
              </a:rPr>
              <a:t>Introduction - Slide 3 </a:t>
            </a:r>
          </a:p>
          <a:p>
            <a:pPr>
              <a:lnSpc>
                <a:spcPct val="150000"/>
              </a:lnSpc>
            </a:pPr>
            <a:r>
              <a:rPr lang="en-US" sz="2900" dirty="0">
                <a:latin typeface="Arial" panose="020B0604020202020204" pitchFamily="34" charset="0"/>
                <a:cs typeface="Arial" panose="020B0604020202020204" pitchFamily="34" charset="0"/>
              </a:rPr>
              <a:t>Content: </a:t>
            </a:r>
            <a:r>
              <a:rPr lang="en-GB" sz="2900" dirty="0">
                <a:latin typeface="Arial" panose="020B0604020202020204" pitchFamily="34" charset="0"/>
                <a:cs typeface="Arial" panose="020B0604020202020204" pitchFamily="34" charset="0"/>
              </a:rPr>
              <a:t>Overview of the business idea and its product service - Slide 4</a:t>
            </a:r>
            <a:endParaRPr lang="en-US" sz="2900" dirty="0">
              <a:latin typeface="Arial" panose="020B0604020202020204" pitchFamily="34" charset="0"/>
              <a:cs typeface="Arial" panose="020B0604020202020204" pitchFamily="34" charset="0"/>
            </a:endParaRPr>
          </a:p>
          <a:p>
            <a:pPr>
              <a:lnSpc>
                <a:spcPct val="150000"/>
              </a:lnSpc>
            </a:pPr>
            <a:r>
              <a:rPr lang="en-GB" sz="2900" dirty="0">
                <a:latin typeface="Arial" panose="020B0604020202020204" pitchFamily="34" charset="0"/>
                <a:cs typeface="Arial" panose="020B0604020202020204" pitchFamily="34" charset="0"/>
              </a:rPr>
              <a:t>Ownership, Legal Format and management of the company- Slide 5 and 6</a:t>
            </a:r>
            <a:endParaRPr lang="en-US" sz="2900" dirty="0">
              <a:latin typeface="Arial" panose="020B0604020202020204" pitchFamily="34" charset="0"/>
              <a:cs typeface="Arial" panose="020B0604020202020204" pitchFamily="34" charset="0"/>
            </a:endParaRPr>
          </a:p>
          <a:p>
            <a:pPr>
              <a:lnSpc>
                <a:spcPct val="150000"/>
              </a:lnSpc>
            </a:pPr>
            <a:r>
              <a:rPr lang="en-GB" sz="2900" dirty="0">
                <a:latin typeface="Arial" panose="020B0604020202020204" pitchFamily="34" charset="0"/>
                <a:cs typeface="Arial" panose="020B0604020202020204" pitchFamily="34" charset="0"/>
              </a:rPr>
              <a:t>Swot Analysis – Slides 7 and 8 </a:t>
            </a:r>
            <a:endParaRPr lang="en-US" sz="2900" dirty="0">
              <a:latin typeface="Arial" panose="020B0604020202020204" pitchFamily="34" charset="0"/>
              <a:cs typeface="Arial" panose="020B0604020202020204" pitchFamily="34" charset="0"/>
            </a:endParaRPr>
          </a:p>
          <a:p>
            <a:pPr>
              <a:lnSpc>
                <a:spcPct val="150000"/>
              </a:lnSpc>
            </a:pPr>
            <a:r>
              <a:rPr lang="en-GB" sz="2900" dirty="0">
                <a:latin typeface="Arial" panose="020B0604020202020204" pitchFamily="34" charset="0"/>
                <a:cs typeface="Arial" panose="020B0604020202020204" pitchFamily="34" charset="0"/>
              </a:rPr>
              <a:t>Marketing Mix: 4ps - Slides 9 and 10</a:t>
            </a:r>
            <a:endParaRPr lang="en-US" sz="2900" dirty="0">
              <a:latin typeface="Arial" panose="020B0604020202020204" pitchFamily="34" charset="0"/>
              <a:cs typeface="Arial" panose="020B0604020202020204" pitchFamily="34" charset="0"/>
            </a:endParaRPr>
          </a:p>
          <a:p>
            <a:pPr>
              <a:lnSpc>
                <a:spcPct val="150000"/>
              </a:lnSpc>
            </a:pPr>
            <a:r>
              <a:rPr lang="en-GB" sz="2900" dirty="0">
                <a:latin typeface="Arial" panose="020B0604020202020204" pitchFamily="34" charset="0"/>
                <a:cs typeface="Arial" panose="020B0604020202020204" pitchFamily="34" charset="0"/>
              </a:rPr>
              <a:t>Target market -  Slide 11</a:t>
            </a:r>
            <a:endParaRPr lang="en-US" sz="2900" dirty="0">
              <a:latin typeface="Arial" panose="020B0604020202020204" pitchFamily="34" charset="0"/>
              <a:cs typeface="Arial" panose="020B0604020202020204" pitchFamily="34" charset="0"/>
            </a:endParaRPr>
          </a:p>
          <a:p>
            <a:pPr>
              <a:lnSpc>
                <a:spcPct val="150000"/>
              </a:lnSpc>
            </a:pPr>
            <a:r>
              <a:rPr lang="en-IN" sz="2900" dirty="0">
                <a:latin typeface="Arial" panose="020B0604020202020204" pitchFamily="34" charset="0"/>
                <a:cs typeface="Arial" panose="020B0604020202020204" pitchFamily="34" charset="0"/>
              </a:rPr>
              <a:t>Conclusion - </a:t>
            </a:r>
            <a:r>
              <a:rPr lang="en-US" sz="2900" dirty="0">
                <a:latin typeface="Arial" panose="020B0604020202020204" pitchFamily="34" charset="0"/>
                <a:cs typeface="Arial" panose="020B0604020202020204" pitchFamily="34" charset="0"/>
              </a:rPr>
              <a:t>Slide 12</a:t>
            </a:r>
          </a:p>
          <a:p>
            <a:pPr>
              <a:lnSpc>
                <a:spcPct val="150000"/>
              </a:lnSpc>
            </a:pPr>
            <a:r>
              <a:rPr lang="en-US" sz="2900" dirty="0">
                <a:latin typeface="Arial" panose="020B0604020202020204" pitchFamily="34" charset="0"/>
                <a:cs typeface="Arial" panose="020B0604020202020204" pitchFamily="34" charset="0"/>
              </a:rPr>
              <a:t>References - Slide 13</a:t>
            </a:r>
          </a:p>
          <a:p>
            <a:endParaRPr lang="en-IN" dirty="0"/>
          </a:p>
        </p:txBody>
      </p:sp>
    </p:spTree>
    <p:extLst>
      <p:ext uri="{BB962C8B-B14F-4D97-AF65-F5344CB8AC3E}">
        <p14:creationId xmlns:p14="http://schemas.microsoft.com/office/powerpoint/2010/main" val="3146040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DF45D-8AB9-1B09-8A09-27632F985CC5}"/>
              </a:ext>
            </a:extLst>
          </p:cNvPr>
          <p:cNvSpPr>
            <a:spLocks noGrp="1"/>
          </p:cNvSpPr>
          <p:nvPr>
            <p:ph type="title"/>
          </p:nvPr>
        </p:nvSpPr>
        <p:spPr>
          <a:xfrm>
            <a:off x="733090" y="910683"/>
            <a:ext cx="8596668" cy="939282"/>
          </a:xfrm>
        </p:spPr>
        <p:txBody>
          <a:bodyPr>
            <a:normAutofit fontScale="90000"/>
          </a:bodyPr>
          <a:lstStyle/>
          <a:p>
            <a:pPr algn="ctr"/>
            <a:r>
              <a:rPr lang="en-US" sz="4000" b="1" kern="0" dirty="0">
                <a:effectLst/>
                <a:latin typeface="Arial" panose="020B0604020202020204" pitchFamily="34" charset="0"/>
                <a:ea typeface="Times New Roman" panose="02020603050405020304" pitchFamily="18" charset="0"/>
                <a:cs typeface="Arial" panose="020B0604020202020204" pitchFamily="34" charset="0"/>
              </a:rPr>
              <a:t>Introduction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75545FDD-112F-A1DC-A265-90E6A1B6E346}"/>
              </a:ext>
            </a:extLst>
          </p:cNvPr>
          <p:cNvSpPr>
            <a:spLocks noGrp="1"/>
          </p:cNvSpPr>
          <p:nvPr>
            <p:ph idx="1"/>
          </p:nvPr>
        </p:nvSpPr>
        <p:spPr>
          <a:xfrm>
            <a:off x="965689" y="2590206"/>
            <a:ext cx="6820051" cy="4049485"/>
          </a:xfrm>
        </p:spPr>
        <p:txBody>
          <a:bodyPr>
            <a:norm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good business plan is one of the most important determinants of success for a business</a:t>
            </a:r>
            <a:r>
              <a:rPr lang="en-GB" sz="1800" dirty="0">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Sets clear aims and business goals;</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S</a:t>
            </a:r>
            <a:r>
              <a:rPr lang="en-GB" sz="1800" dirty="0">
                <a:effectLst/>
                <a:latin typeface="Arial" panose="020B0604020202020204" pitchFamily="34" charset="0"/>
                <a:ea typeface="Calibri" panose="020F0502020204030204" pitchFamily="34" charset="0"/>
                <a:cs typeface="Times New Roman" panose="02020603050405020304" pitchFamily="18" charset="0"/>
              </a:rPr>
              <a:t>erves as a guild for managing the operations of an organisation (Indeed,2022).</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8194" name="Picture 2" descr="Carwash Car Washing Images - Free Download on Freepik">
            <a:extLst>
              <a:ext uri="{FF2B5EF4-FFF2-40B4-BE49-F238E27FC236}">
                <a16:creationId xmlns:a16="http://schemas.microsoft.com/office/drawing/2014/main" id="{67EFD775-215D-65FC-F671-E89FE2689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6988" y="2030763"/>
            <a:ext cx="3717155" cy="404948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540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BDBDE-D878-57C6-1D1E-C12F330CE188}"/>
              </a:ext>
            </a:extLst>
          </p:cNvPr>
          <p:cNvSpPr>
            <a:spLocks noGrp="1"/>
          </p:cNvSpPr>
          <p:nvPr>
            <p:ph type="title"/>
          </p:nvPr>
        </p:nvSpPr>
        <p:spPr>
          <a:xfrm>
            <a:off x="658018" y="635618"/>
            <a:ext cx="9613861" cy="1305475"/>
          </a:xfrm>
        </p:spPr>
        <p:txBody>
          <a:bodyPr>
            <a:noAutofit/>
          </a:bodyPr>
          <a:lstStyle/>
          <a:p>
            <a:pPr algn="ctr">
              <a:lnSpc>
                <a:spcPct val="150000"/>
              </a:lnSpc>
            </a:pPr>
            <a:r>
              <a:rPr lang="en-GB" sz="2800" b="1" kern="0" dirty="0">
                <a:effectLst/>
                <a:latin typeface="Arial" panose="020B0604020202020204" pitchFamily="34" charset="0"/>
                <a:ea typeface="Times New Roman" panose="02020603050405020304" pitchFamily="18" charset="0"/>
                <a:cs typeface="Times New Roman" panose="02020603050405020304" pitchFamily="18" charset="0"/>
              </a:rPr>
              <a:t>Overview of the business idea and its product service</a:t>
            </a:r>
            <a:br>
              <a:rPr lang="en-GB" sz="2800" b="1" kern="0" dirty="0">
                <a:effectLst/>
                <a:latin typeface="Arial" panose="020B0604020202020204" pitchFamily="34" charset="0"/>
                <a:ea typeface="Times New Roman" panose="02020603050405020304" pitchFamily="18" charset="0"/>
                <a:cs typeface="Times New Roman" panose="02020603050405020304" pitchFamily="18" charset="0"/>
              </a:rPr>
            </a:br>
            <a:r>
              <a:rPr lang="en-IN" sz="2800" b="1" kern="0" dirty="0">
                <a:latin typeface="Arial" panose="020B0604020202020204" pitchFamily="34" charset="0"/>
                <a:ea typeface="Times New Roman" panose="02020603050405020304" pitchFamily="18" charset="0"/>
                <a:cs typeface="Times New Roman" panose="02020603050405020304" pitchFamily="18" charset="0"/>
              </a:rPr>
              <a:t>Clean Ride LTD</a:t>
            </a:r>
            <a:endParaRPr lang="en-IN" sz="2800" dirty="0"/>
          </a:p>
        </p:txBody>
      </p:sp>
      <p:sp>
        <p:nvSpPr>
          <p:cNvPr id="3" name="Content Placeholder 2">
            <a:extLst>
              <a:ext uri="{FF2B5EF4-FFF2-40B4-BE49-F238E27FC236}">
                <a16:creationId xmlns:a16="http://schemas.microsoft.com/office/drawing/2014/main" id="{CE44BE38-6958-6CC0-0A57-F52C53D25664}"/>
              </a:ext>
            </a:extLst>
          </p:cNvPr>
          <p:cNvSpPr>
            <a:spLocks noGrp="1"/>
          </p:cNvSpPr>
          <p:nvPr>
            <p:ph idx="1"/>
          </p:nvPr>
        </p:nvSpPr>
        <p:spPr>
          <a:xfrm>
            <a:off x="4113325" y="1941094"/>
            <a:ext cx="6876662" cy="4110962"/>
          </a:xfrm>
        </p:spPr>
        <p:txBody>
          <a:bodyPr>
            <a:normAutofit/>
          </a:bodyPr>
          <a:lstStyle/>
          <a:p>
            <a:pPr marL="342900" lvl="0" indent="-342900" algn="just">
              <a:lnSpc>
                <a:spcPct val="150000"/>
              </a:lnSpc>
              <a:buFont typeface="Symbol" panose="05050102010706020507" pitchFamily="18" charset="2"/>
              <a:buChar cha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lvl="0" algn="just">
              <a:lnSpc>
                <a:spcPct val="150000"/>
              </a:lnSpc>
            </a:pPr>
            <a:r>
              <a:rPr lang="en-GB" sz="1800" dirty="0">
                <a:latin typeface="Arial" panose="020B0604020202020204" pitchFamily="34" charset="0"/>
                <a:ea typeface="Calibri" panose="020F0502020204030204" pitchFamily="34" charset="0"/>
                <a:cs typeface="Times New Roman" panose="02020603050405020304" pitchFamily="18" charset="0"/>
              </a:rPr>
              <a:t>Clean Rides Ltd p</a:t>
            </a:r>
            <a:r>
              <a:rPr lang="en-GB" sz="1800" dirty="0">
                <a:effectLst/>
                <a:latin typeface="Arial" panose="020B0604020202020204" pitchFamily="34" charset="0"/>
                <a:ea typeface="Calibri" panose="020F0502020204030204" pitchFamily="34" charset="0"/>
                <a:cs typeface="Times New Roman" panose="02020603050405020304" pitchFamily="18" charset="0"/>
              </a:rPr>
              <a:t>rovides customers with several extra car-washing services, compared with the competition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lvl="0" algn="just">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This business will aim towards providing efficient, affordable and high-quality services to every customer across the nation.</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market size of the car washing and detailing industry in the UK is quite large and amounted to $1.7 billion GBP (ibis world, 2022).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4" name="Picture 3">
            <a:extLst>
              <a:ext uri="{FF2B5EF4-FFF2-40B4-BE49-F238E27FC236}">
                <a16:creationId xmlns:a16="http://schemas.microsoft.com/office/drawing/2014/main" id="{97FFD7FB-33FE-88CE-5A8A-B8061343742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48" y="2248744"/>
            <a:ext cx="3731438" cy="3973637"/>
          </a:xfrm>
          <a:prstGeom prst="rect">
            <a:avLst/>
          </a:prstGeom>
          <a:noFill/>
        </p:spPr>
      </p:pic>
    </p:spTree>
    <p:extLst>
      <p:ext uri="{BB962C8B-B14F-4D97-AF65-F5344CB8AC3E}">
        <p14:creationId xmlns:p14="http://schemas.microsoft.com/office/powerpoint/2010/main" val="3776919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A976F-998A-BBA8-A289-4AEDB2E7CD88}"/>
              </a:ext>
            </a:extLst>
          </p:cNvPr>
          <p:cNvSpPr>
            <a:spLocks noGrp="1"/>
          </p:cNvSpPr>
          <p:nvPr>
            <p:ph type="title"/>
          </p:nvPr>
        </p:nvSpPr>
        <p:spPr>
          <a:xfrm>
            <a:off x="680321" y="864741"/>
            <a:ext cx="9613861" cy="1080938"/>
          </a:xfrm>
        </p:spPr>
        <p:txBody>
          <a:bodyPr>
            <a:normAutofit fontScale="90000"/>
          </a:bodyPr>
          <a:lstStyle/>
          <a:p>
            <a:pPr algn="ctr"/>
            <a:r>
              <a:rPr lang="en-GB" sz="4000" b="1" kern="0" dirty="0">
                <a:effectLst/>
                <a:latin typeface="Arial" panose="020B0604020202020204" pitchFamily="34" charset="0"/>
                <a:ea typeface="Times New Roman" panose="02020603050405020304" pitchFamily="18" charset="0"/>
                <a:cs typeface="Arial" panose="020B0604020202020204" pitchFamily="34" charset="0"/>
              </a:rPr>
              <a:t>Ownership, Legal Format and management of the company</a:t>
            </a:r>
            <a:br>
              <a:rPr lang="en-IN" sz="1800" b="1" kern="0" dirty="0">
                <a:effectLst/>
                <a:latin typeface="Arial" panose="020B0604020202020204" pitchFamily="34" charset="0"/>
                <a:ea typeface="Times New Roman" panose="02020603050405020304" pitchFamily="18"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7D3FAF-B91A-66A4-AC86-9D3E0BEF15B9}"/>
              </a:ext>
            </a:extLst>
          </p:cNvPr>
          <p:cNvSpPr>
            <a:spLocks noGrp="1"/>
          </p:cNvSpPr>
          <p:nvPr>
            <p:ph idx="1"/>
          </p:nvPr>
        </p:nvSpPr>
        <p:spPr>
          <a:xfrm>
            <a:off x="122663" y="2146300"/>
            <a:ext cx="7663933" cy="4330699"/>
          </a:xfrm>
        </p:spPr>
        <p:txBody>
          <a:bodyPr>
            <a:normAutofit/>
          </a:bodyPr>
          <a:lstStyle/>
          <a:p>
            <a:pPr marL="0" indent="0" algn="just">
              <a:lnSpc>
                <a:spcPct val="150000"/>
              </a:lnSpc>
              <a:buNone/>
            </a:pPr>
            <a:endParaRPr lang="en-IN" sz="18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IN" sz="1800" dirty="0">
                <a:latin typeface="Arial" panose="020B0604020202020204" pitchFamily="34" charset="0"/>
                <a:ea typeface="Calibri" panose="020F0502020204030204" pitchFamily="34" charset="0"/>
                <a:cs typeface="Arial" panose="020B0604020202020204" pitchFamily="34" charset="0"/>
              </a:rPr>
              <a:t>Legal structure of Clean Ride Ltd – Limited Liability company (LLC)</a:t>
            </a:r>
          </a:p>
          <a:p>
            <a:pPr algn="just">
              <a:lnSpc>
                <a:spcPct val="150000"/>
              </a:lnSpc>
            </a:pPr>
            <a:r>
              <a:rPr lang="en-IN" sz="1800" dirty="0">
                <a:latin typeface="Arial" panose="020B0604020202020204" pitchFamily="34" charset="0"/>
                <a:ea typeface="Calibri" panose="020F0502020204030204" pitchFamily="34" charset="0"/>
                <a:cs typeface="Arial" panose="020B0604020202020204" pitchFamily="34" charset="0"/>
              </a:rPr>
              <a:t>A limited liability company is a separate legal entity from its owners</a:t>
            </a:r>
          </a:p>
          <a:p>
            <a:pPr algn="just">
              <a:lnSpc>
                <a:spcPct val="150000"/>
              </a:lnSpc>
            </a:pPr>
            <a:r>
              <a:rPr lang="en-IN" sz="1800" dirty="0">
                <a:latin typeface="Arial" panose="020B0604020202020204" pitchFamily="34" charset="0"/>
                <a:cs typeface="Arial" panose="020B0604020202020204" pitchFamily="34" charset="0"/>
              </a:rPr>
              <a:t>An LLC company format is common and widely recognized for businesses in UK</a:t>
            </a:r>
          </a:p>
          <a:p>
            <a:pPr algn="just">
              <a:lnSpc>
                <a:spcPct val="150000"/>
              </a:lnSpc>
            </a:pPr>
            <a:r>
              <a:rPr lang="en-IN" sz="1800" dirty="0">
                <a:latin typeface="Arial" panose="020B0604020202020204" pitchFamily="34" charset="0"/>
                <a:cs typeface="Arial" panose="020B0604020202020204" pitchFamily="34" charset="0"/>
              </a:rPr>
              <a:t>Over 600.000 companies were registered in UK in 2020, majority being limited liability companies</a:t>
            </a:r>
            <a:r>
              <a:rPr lang="en-US" sz="1800" dirty="0">
                <a:latin typeface="Arial" panose="020B0604020202020204" pitchFamily="34" charset="0"/>
                <a:cs typeface="Arial" panose="020B0604020202020204" pitchFamily="34" charset="0"/>
              </a:rPr>
              <a:t> (Clark and Colling, 2019).</a:t>
            </a:r>
            <a:r>
              <a:rPr lang="en-GB" sz="1800" dirty="0">
                <a:latin typeface="Arial" panose="020B0604020202020204" pitchFamily="34" charset="0"/>
                <a:cs typeface="Arial" panose="020B0604020202020204" pitchFamily="34" charset="0"/>
              </a:rPr>
              <a:t> </a:t>
            </a:r>
            <a:endParaRPr lang="en-IN" sz="1800" dirty="0">
              <a:latin typeface="Arial" panose="020B0604020202020204" pitchFamily="34" charset="0"/>
              <a:cs typeface="Arial" panose="020B0604020202020204" pitchFamily="34" charset="0"/>
            </a:endParaRPr>
          </a:p>
        </p:txBody>
      </p:sp>
      <p:pic>
        <p:nvPicPr>
          <p:cNvPr id="5122" name="Picture 2" descr="Limited Liability Company | Know the Advantages and Disadvantages">
            <a:extLst>
              <a:ext uri="{FF2B5EF4-FFF2-40B4-BE49-F238E27FC236}">
                <a16:creationId xmlns:a16="http://schemas.microsoft.com/office/drawing/2014/main" id="{2B66D986-E6E5-697F-2DE2-1C0E71314A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4833" y="2304178"/>
            <a:ext cx="3640322" cy="3689081"/>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084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03EE0-2410-FC54-E12F-D1FF4DCB926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Continued…</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2A6376-1D73-A1AE-7F48-29676F88A986}"/>
              </a:ext>
            </a:extLst>
          </p:cNvPr>
          <p:cNvSpPr>
            <a:spLocks noGrp="1"/>
          </p:cNvSpPr>
          <p:nvPr>
            <p:ph idx="1"/>
          </p:nvPr>
        </p:nvSpPr>
        <p:spPr>
          <a:xfrm>
            <a:off x="680322" y="2336872"/>
            <a:ext cx="8463678" cy="3925031"/>
          </a:xfrm>
        </p:spPr>
        <p:txBody>
          <a:bodyPr/>
          <a:lstStyle/>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management will comprise professionals possessing experience working in the car wash industry.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At least an experience of 10 years for people in management for managing operations would be ensured for the organisation.</a:t>
            </a:r>
          </a:p>
          <a:p>
            <a:pPr>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The employee strength for Clean Ride will be 5-7 employees and the various roles would be attendants, cashiers and customer service representatives</a:t>
            </a:r>
            <a:endParaRPr lang="en-IN" dirty="0"/>
          </a:p>
        </p:txBody>
      </p:sp>
      <p:pic>
        <p:nvPicPr>
          <p:cNvPr id="6146" name="Picture 2" descr="Management - business logo template concept Vector Image">
            <a:extLst>
              <a:ext uri="{FF2B5EF4-FFF2-40B4-BE49-F238E27FC236}">
                <a16:creationId xmlns:a16="http://schemas.microsoft.com/office/drawing/2014/main" id="{D0EB2EF5-5928-AEB7-8650-2B29967B49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2194"/>
          <a:stretch/>
        </p:blipFill>
        <p:spPr bwMode="auto">
          <a:xfrm>
            <a:off x="9917305" y="921811"/>
            <a:ext cx="2274695" cy="558302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5015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270000"/>
                <a:satMod val="200000"/>
                <a:lumMod val="128000"/>
              </a:schemeClr>
            </a:gs>
            <a:gs pos="52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97D9D-F414-2A27-896D-1307A7E2D0EA}"/>
              </a:ext>
            </a:extLst>
          </p:cNvPr>
          <p:cNvSpPr>
            <a:spLocks noGrp="1"/>
          </p:cNvSpPr>
          <p:nvPr>
            <p:ph type="title"/>
          </p:nvPr>
        </p:nvSpPr>
        <p:spPr>
          <a:xfrm>
            <a:off x="677334" y="876300"/>
            <a:ext cx="8596668" cy="254000"/>
          </a:xfrm>
        </p:spPr>
        <p:txBody>
          <a:bodyPr>
            <a:noAutofit/>
          </a:bodyPr>
          <a:lstStyle/>
          <a:p>
            <a:pPr algn="ctr"/>
            <a:r>
              <a:rPr lang="en-GB" b="1" kern="0" dirty="0">
                <a:effectLst/>
                <a:latin typeface="Arial" panose="020B0604020202020204" pitchFamily="34" charset="0"/>
                <a:ea typeface="Times New Roman" panose="02020603050405020304" pitchFamily="18" charset="0"/>
                <a:cs typeface="Arial" panose="020B0604020202020204" pitchFamily="34" charset="0"/>
              </a:rPr>
              <a:t> </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graphicFrame>
        <p:nvGraphicFramePr>
          <p:cNvPr id="4" name="Content Placeholder 3">
            <a:extLst>
              <a:ext uri="{FF2B5EF4-FFF2-40B4-BE49-F238E27FC236}">
                <a16:creationId xmlns:a16="http://schemas.microsoft.com/office/drawing/2014/main" id="{89B2067F-9434-A7C2-9BED-B29A9401B45C}"/>
              </a:ext>
            </a:extLst>
          </p:cNvPr>
          <p:cNvGraphicFramePr>
            <a:graphicFrameLocks noGrp="1"/>
          </p:cNvGraphicFramePr>
          <p:nvPr>
            <p:ph idx="1"/>
            <p:extLst>
              <p:ext uri="{D42A27DB-BD31-4B8C-83A1-F6EECF244321}">
                <p14:modId xmlns:p14="http://schemas.microsoft.com/office/powerpoint/2010/main" val="24648642"/>
              </p:ext>
            </p:extLst>
          </p:nvPr>
        </p:nvGraphicFramePr>
        <p:xfrm>
          <a:off x="0" y="615458"/>
          <a:ext cx="10452100" cy="6098853"/>
        </p:xfrm>
        <a:graphic>
          <a:graphicData uri="http://schemas.openxmlformats.org/drawingml/2006/table">
            <a:tbl>
              <a:tblPr firstRow="1" firstCol="1" bandRow="1">
                <a:tableStyleId>{5C22544A-7EE6-4342-B048-85BDC9FD1C3A}</a:tableStyleId>
              </a:tblPr>
              <a:tblGrid>
                <a:gridCol w="5183221">
                  <a:extLst>
                    <a:ext uri="{9D8B030D-6E8A-4147-A177-3AD203B41FA5}">
                      <a16:colId xmlns:a16="http://schemas.microsoft.com/office/drawing/2014/main" val="3298090820"/>
                    </a:ext>
                  </a:extLst>
                </a:gridCol>
                <a:gridCol w="5268879">
                  <a:extLst>
                    <a:ext uri="{9D8B030D-6E8A-4147-A177-3AD203B41FA5}">
                      <a16:colId xmlns:a16="http://schemas.microsoft.com/office/drawing/2014/main" val="993211380"/>
                    </a:ext>
                  </a:extLst>
                </a:gridCol>
              </a:tblGrid>
              <a:tr h="366771">
                <a:tc>
                  <a:txBody>
                    <a:bodyPr/>
                    <a:lstStyle/>
                    <a:p>
                      <a:pPr algn="ctr">
                        <a:lnSpc>
                          <a:spcPct val="150000"/>
                        </a:lnSpc>
                        <a:spcAft>
                          <a:spcPts val="800"/>
                        </a:spcAft>
                      </a:pPr>
                      <a:r>
                        <a:rPr lang="en-GB" sz="1800" dirty="0">
                          <a:solidFill>
                            <a:schemeClr val="bg1"/>
                          </a:solidFill>
                          <a:effectLst/>
                          <a:latin typeface="Arial" panose="020B0604020202020204" pitchFamily="34" charset="0"/>
                          <a:cs typeface="Arial" panose="020B0604020202020204" pitchFamily="34" charset="0"/>
                        </a:rPr>
                        <a:t>Strengths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spcAft>
                          <a:spcPts val="800"/>
                        </a:spcAft>
                      </a:pPr>
                      <a:r>
                        <a:rPr lang="en-GB" sz="1800" dirty="0">
                          <a:solidFill>
                            <a:schemeClr val="bg1"/>
                          </a:solidFill>
                          <a:effectLst/>
                          <a:latin typeface="Arial" panose="020B0604020202020204" pitchFamily="34" charset="0"/>
                          <a:cs typeface="Arial" panose="020B0604020202020204" pitchFamily="34" charset="0"/>
                        </a:rPr>
                        <a:t>Weaknesses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gradFill>
                      <a:gsLst>
                        <a:gs pos="0">
                          <a:schemeClr val="bg2">
                            <a:tint val="96000"/>
                            <a:shade val="100000"/>
                            <a:hueMod val="270000"/>
                            <a:satMod val="200000"/>
                            <a:lumMod val="128000"/>
                          </a:schemeClr>
                        </a:gs>
                        <a:gs pos="0">
                          <a:schemeClr val="bg2">
                            <a:shade val="100000"/>
                            <a:hueMod val="100000"/>
                            <a:satMod val="110000"/>
                            <a:lumMod val="130000"/>
                          </a:schemeClr>
                        </a:gs>
                        <a:gs pos="100000">
                          <a:schemeClr val="bg2">
                            <a:shade val="78000"/>
                            <a:hueMod val="44000"/>
                            <a:satMod val="200000"/>
                            <a:lumMod val="69000"/>
                          </a:schemeClr>
                        </a:gs>
                      </a:gsLst>
                      <a:lin ang="2520000" scaled="0"/>
                    </a:gradFill>
                  </a:tcPr>
                </a:tc>
                <a:extLst>
                  <a:ext uri="{0D108BD9-81ED-4DB2-BD59-A6C34878D82A}">
                    <a16:rowId xmlns:a16="http://schemas.microsoft.com/office/drawing/2014/main" val="3490050398"/>
                  </a:ext>
                </a:extLst>
              </a:tr>
              <a:tr h="2768791">
                <a:tc>
                  <a:txBody>
                    <a:bodyPr/>
                    <a:lstStyle/>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High demand for car washing services in local area</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Convenient location</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Use of high quality equipment and products</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Flexible Hours for employees</a:t>
                      </a:r>
                      <a:endParaRPr lang="en-IN" sz="1600" b="0" dirty="0">
                        <a:solidFill>
                          <a:schemeClr val="bg1"/>
                        </a:solidFill>
                        <a:effectLst/>
                        <a:latin typeface="Arial" panose="020B0604020202020204" pitchFamily="34" charset="0"/>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Excellent service quality and a wide range of services offered</a:t>
                      </a:r>
                      <a:endParaRPr lang="en-IN" sz="16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Limited start up capital</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Lack of brand recognition or market awareness</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Difficulty in determining employee skills and efficiency</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Competition from other car wash businesses</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Dependable on </a:t>
                      </a:r>
                      <a:r>
                        <a:rPr lang="en-GB" sz="1600" b="0" dirty="0" err="1">
                          <a:solidFill>
                            <a:schemeClr val="bg1"/>
                          </a:solidFill>
                          <a:effectLst/>
                          <a:latin typeface="Arial" panose="020B0604020202020204" pitchFamily="34" charset="0"/>
                          <a:cs typeface="Arial" panose="020B0604020202020204" pitchFamily="34" charset="0"/>
                        </a:rPr>
                        <a:t>favorable</a:t>
                      </a:r>
                      <a:r>
                        <a:rPr lang="en-GB" sz="1600" b="0" dirty="0">
                          <a:solidFill>
                            <a:schemeClr val="bg1"/>
                          </a:solidFill>
                          <a:effectLst/>
                          <a:latin typeface="Arial" panose="020B0604020202020204" pitchFamily="34" charset="0"/>
                          <a:cs typeface="Arial" panose="020B0604020202020204" pitchFamily="34" charset="0"/>
                        </a:rPr>
                        <a:t> weather conditions</a:t>
                      </a:r>
                    </a:p>
                    <a:p>
                      <a:pPr marL="285750" indent="-285750" algn="just">
                        <a:lnSpc>
                          <a:spcPct val="150000"/>
                        </a:lnSpc>
                        <a:spcAft>
                          <a:spcPts val="800"/>
                        </a:spcAft>
                        <a:buFont typeface="Arial" panose="020B0604020202020204" pitchFamily="34" charset="0"/>
                        <a:buChar char="•"/>
                      </a:pPr>
                      <a:endParaRPr lang="en-IN" sz="1600" b="0" dirty="0">
                        <a:solidFill>
                          <a:schemeClr val="bg1"/>
                        </a:solidFill>
                        <a:effectLst/>
                        <a:latin typeface="Arial" panose="020B0604020202020204" pitchFamily="34" charset="0"/>
                        <a:cs typeface="Arial" panose="020B0604020202020204" pitchFamily="34" charset="0"/>
                      </a:endParaRPr>
                    </a:p>
                  </a:txBody>
                  <a:tcPr marL="68580" marR="68580" marT="0" marB="0">
                    <a:gradFill>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tcPr>
                </a:tc>
                <a:extLst>
                  <a:ext uri="{0D108BD9-81ED-4DB2-BD59-A6C34878D82A}">
                    <a16:rowId xmlns:a16="http://schemas.microsoft.com/office/drawing/2014/main" val="2306994631"/>
                  </a:ext>
                </a:extLst>
              </a:tr>
              <a:tr h="366771">
                <a:tc>
                  <a:txBody>
                    <a:bodyPr/>
                    <a:lstStyle/>
                    <a:p>
                      <a:pPr algn="ctr">
                        <a:lnSpc>
                          <a:spcPct val="150000"/>
                        </a:lnSpc>
                        <a:spcAft>
                          <a:spcPts val="800"/>
                        </a:spcAft>
                      </a:pPr>
                      <a:r>
                        <a:rPr lang="en-GB" sz="1600" dirty="0">
                          <a:solidFill>
                            <a:schemeClr val="bg1"/>
                          </a:solidFill>
                          <a:effectLst/>
                          <a:latin typeface="Arial" panose="020B0604020202020204" pitchFamily="34" charset="0"/>
                          <a:cs typeface="Arial" panose="020B0604020202020204" pitchFamily="34" charset="0"/>
                        </a:rPr>
                        <a:t>Opportunities</a:t>
                      </a:r>
                      <a:endParaRPr lang="en-IN"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spcAft>
                          <a:spcPts val="800"/>
                        </a:spcAft>
                      </a:pPr>
                      <a:r>
                        <a:rPr lang="en-GB" sz="1600" b="1" dirty="0">
                          <a:solidFill>
                            <a:schemeClr val="bg1"/>
                          </a:solidFill>
                          <a:effectLst/>
                          <a:latin typeface="Arial" panose="020B0604020202020204" pitchFamily="34" charset="0"/>
                          <a:cs typeface="Arial" panose="020B0604020202020204" pitchFamily="34" charset="0"/>
                        </a:rPr>
                        <a:t>Threats</a:t>
                      </a:r>
                      <a:endParaRPr lang="en-IN" sz="1600" b="1"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gradFill>
                      <a:gsLst>
                        <a:gs pos="0">
                          <a:schemeClr val="bg2">
                            <a:tint val="96000"/>
                            <a:shade val="100000"/>
                            <a:hueMod val="270000"/>
                            <a:satMod val="200000"/>
                            <a:lumMod val="128000"/>
                          </a:schemeClr>
                        </a:gs>
                        <a:gs pos="0">
                          <a:schemeClr val="bg2">
                            <a:shade val="100000"/>
                            <a:hueMod val="100000"/>
                            <a:satMod val="110000"/>
                            <a:lumMod val="130000"/>
                          </a:schemeClr>
                        </a:gs>
                        <a:gs pos="0">
                          <a:schemeClr val="bg2">
                            <a:shade val="78000"/>
                            <a:hueMod val="44000"/>
                            <a:satMod val="200000"/>
                            <a:lumMod val="69000"/>
                          </a:schemeClr>
                        </a:gs>
                      </a:gsLst>
                      <a:lin ang="2520000" scaled="0"/>
                    </a:gradFill>
                  </a:tcPr>
                </a:tc>
                <a:extLst>
                  <a:ext uri="{0D108BD9-81ED-4DB2-BD59-A6C34878D82A}">
                    <a16:rowId xmlns:a16="http://schemas.microsoft.com/office/drawing/2014/main" val="2804547446"/>
                  </a:ext>
                </a:extLst>
              </a:tr>
              <a:tr h="2596520">
                <a:tc>
                  <a:txBody>
                    <a:bodyPr/>
                    <a:lstStyle/>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Expansion into new markets</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Use of innovative car washing technology</a:t>
                      </a:r>
                      <a:endParaRPr lang="en-IN" sz="1600" b="0" dirty="0">
                        <a:solidFill>
                          <a:schemeClr val="bg1"/>
                        </a:solidFill>
                        <a:effectLst/>
                        <a:latin typeface="Arial" panose="020B0604020202020204" pitchFamily="34" charset="0"/>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Use of sustainable car washing products</a:t>
                      </a:r>
                      <a:endParaRPr lang="en-IN" sz="1600" b="0" dirty="0">
                        <a:solidFill>
                          <a:schemeClr val="bg1"/>
                        </a:solidFill>
                        <a:effectLst/>
                        <a:latin typeface="Arial" panose="020B0604020202020204" pitchFamily="34" charset="0"/>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Digital and online promotion of the business to improve efficiency</a:t>
                      </a:r>
                      <a:endParaRPr lang="en-IN" sz="1600" b="0" dirty="0">
                        <a:solidFill>
                          <a:schemeClr val="bg1"/>
                        </a:solidFill>
                        <a:effectLst/>
                        <a:latin typeface="Arial" panose="020B0604020202020204" pitchFamily="34" charset="0"/>
                        <a:cs typeface="Arial" panose="020B0604020202020204" pitchFamily="34" charset="0"/>
                      </a:endParaRPr>
                    </a:p>
                  </a:txBody>
                  <a:tcPr marL="68580" marR="68580" marT="0" marB="0"/>
                </a:tc>
                <a:tc>
                  <a:txBody>
                    <a:bodyPr/>
                    <a:lstStyle/>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Lack of funds to maintain the cost of equipment. </a:t>
                      </a: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Changes in consumer preferences</a:t>
                      </a:r>
                      <a:endParaRPr lang="en-IN" sz="1600" b="0" dirty="0">
                        <a:solidFill>
                          <a:schemeClr val="bg1"/>
                        </a:solidFill>
                        <a:effectLst/>
                        <a:latin typeface="Arial" panose="020B0604020202020204" pitchFamily="34" charset="0"/>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Waste management and water consumption regulation changes by the government.</a:t>
                      </a:r>
                      <a:endParaRPr lang="en-IN" sz="1600" b="0" dirty="0">
                        <a:solidFill>
                          <a:schemeClr val="bg1"/>
                        </a:solidFill>
                        <a:effectLst/>
                        <a:latin typeface="Arial" panose="020B0604020202020204" pitchFamily="34" charset="0"/>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sz="1600" b="0" dirty="0">
                          <a:solidFill>
                            <a:schemeClr val="bg1"/>
                          </a:solidFill>
                          <a:effectLst/>
                          <a:latin typeface="Arial" panose="020B0604020202020204" pitchFamily="34" charset="0"/>
                          <a:cs typeface="Arial" panose="020B0604020202020204" pitchFamily="34" charset="0"/>
                        </a:rPr>
                        <a:t>Other local competitors. </a:t>
                      </a:r>
                      <a:endParaRPr lang="en-IN" sz="1600" b="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gradFill>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tcPr>
                </a:tc>
                <a:extLst>
                  <a:ext uri="{0D108BD9-81ED-4DB2-BD59-A6C34878D82A}">
                    <a16:rowId xmlns:a16="http://schemas.microsoft.com/office/drawing/2014/main" val="2237973401"/>
                  </a:ext>
                </a:extLst>
              </a:tr>
            </a:tbl>
          </a:graphicData>
        </a:graphic>
      </p:graphicFrame>
      <p:pic>
        <p:nvPicPr>
          <p:cNvPr id="3074" name="Picture 2" descr="STRENGTH png images | PNGEgg">
            <a:extLst>
              <a:ext uri="{FF2B5EF4-FFF2-40B4-BE49-F238E27FC236}">
                <a16:creationId xmlns:a16="http://schemas.microsoft.com/office/drawing/2014/main" id="{78925D27-B137-1D2C-637E-FCAF2DC754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2100" y="4473019"/>
            <a:ext cx="1917700" cy="2384981"/>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6" name="Picture 2" descr="Weakness Label Sign. Round Stamp. Ribbon. Band Royalty Free SVG, Cliparts,  Vectors, And Stock Illustration. Image 155345214.">
            <a:extLst>
              <a:ext uri="{FF2B5EF4-FFF2-40B4-BE49-F238E27FC236}">
                <a16:creationId xmlns:a16="http://schemas.microsoft.com/office/drawing/2014/main" id="{99A7ADBE-94A8-791C-45BB-9832325247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19392" y="615456"/>
            <a:ext cx="1520358" cy="141245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2C65D6B-C39F-E42A-82FE-D0BF0CC585CF}"/>
              </a:ext>
            </a:extLst>
          </p:cNvPr>
          <p:cNvSpPr txBox="1"/>
          <p:nvPr/>
        </p:nvSpPr>
        <p:spPr>
          <a:xfrm>
            <a:off x="2930968" y="-30875"/>
            <a:ext cx="5235132" cy="646331"/>
          </a:xfrm>
          <a:prstGeom prst="rect">
            <a:avLst/>
          </a:prstGeom>
          <a:noFill/>
        </p:spPr>
        <p:txBody>
          <a:bodyPr wrap="square" rtlCol="0">
            <a:spAutoFit/>
          </a:bodyPr>
          <a:lstStyle/>
          <a:p>
            <a:pPr algn="ctr"/>
            <a:r>
              <a:rPr lang="en-GB" sz="3600" b="1" kern="0" dirty="0">
                <a:solidFill>
                  <a:schemeClr val="bg1"/>
                </a:solidFill>
                <a:latin typeface="Arial" panose="020B0604020202020204" pitchFamily="34" charset="0"/>
                <a:ea typeface="Times New Roman" panose="02020603050405020304" pitchFamily="18" charset="0"/>
                <a:cs typeface="Arial" panose="020B0604020202020204" pitchFamily="34" charset="0"/>
              </a:rPr>
              <a:t>Swot Analysis</a:t>
            </a:r>
            <a:endParaRPr lang="en-US" sz="3600" dirty="0">
              <a:solidFill>
                <a:schemeClr val="bg1"/>
              </a:solidFill>
            </a:endParaRPr>
          </a:p>
        </p:txBody>
      </p:sp>
    </p:spTree>
    <p:extLst>
      <p:ext uri="{BB962C8B-B14F-4D97-AF65-F5344CB8AC3E}">
        <p14:creationId xmlns:p14="http://schemas.microsoft.com/office/powerpoint/2010/main" val="3803792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D6D2F-A13D-68CA-3631-0D9D3B8E7FBE}"/>
              </a:ext>
            </a:extLst>
          </p:cNvPr>
          <p:cNvSpPr>
            <a:spLocks noGrp="1"/>
          </p:cNvSpPr>
          <p:nvPr>
            <p:ph type="title"/>
          </p:nvPr>
        </p:nvSpPr>
        <p:spPr>
          <a:xfrm>
            <a:off x="677334" y="609600"/>
            <a:ext cx="8596668" cy="1030664"/>
          </a:xfrm>
        </p:spPr>
        <p:txBody>
          <a:bodyPr>
            <a:normAutofit/>
          </a:bodyPr>
          <a:lstStyle/>
          <a:p>
            <a:pPr algn="ctr">
              <a:lnSpc>
                <a:spcPct val="150000"/>
              </a:lnSpc>
              <a:spcAft>
                <a:spcPts val="800"/>
              </a:spcAft>
            </a:pPr>
            <a:r>
              <a:rPr lang="en-US" b="1" dirty="0">
                <a:latin typeface="Arial" panose="020B0604020202020204" pitchFamily="34" charset="0"/>
                <a:cs typeface="Arial" panose="020B0604020202020204" pitchFamily="34" charset="0"/>
              </a:rPr>
              <a:t>Continued…</a:t>
            </a:r>
            <a:endParaRPr lang="en-IN" dirty="0"/>
          </a:p>
        </p:txBody>
      </p:sp>
      <p:sp>
        <p:nvSpPr>
          <p:cNvPr id="3" name="Content Placeholder 2">
            <a:extLst>
              <a:ext uri="{FF2B5EF4-FFF2-40B4-BE49-F238E27FC236}">
                <a16:creationId xmlns:a16="http://schemas.microsoft.com/office/drawing/2014/main" id="{CE5EDC81-6AAB-B642-114A-7DDC92521AD6}"/>
              </a:ext>
            </a:extLst>
          </p:cNvPr>
          <p:cNvSpPr>
            <a:spLocks noGrp="1"/>
          </p:cNvSpPr>
          <p:nvPr>
            <p:ph idx="1"/>
          </p:nvPr>
        </p:nvSpPr>
        <p:spPr>
          <a:xfrm>
            <a:off x="3992138" y="2032000"/>
            <a:ext cx="7012746" cy="4381500"/>
          </a:xfrm>
        </p:spPr>
        <p:txBody>
          <a:bodyPr>
            <a:normAutofit/>
          </a:bodyPr>
          <a:lstStyle/>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Strengths - Clean Ride’s major strength will be the </a:t>
            </a:r>
            <a:r>
              <a:rPr lang="en-GB" sz="1800" dirty="0">
                <a:latin typeface="Arial" panose="020B0604020202020204" pitchFamily="34" charset="0"/>
                <a:ea typeface="Calibri" panose="020F0502020204030204" pitchFamily="34" charset="0"/>
                <a:cs typeface="Times New Roman" panose="02020603050405020304" pitchFamily="18" charset="0"/>
              </a:rPr>
              <a:t>various services offered in comparison with the competition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Weakness - Lack of initial customers being a start-up business</a:t>
            </a: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Opportunities -The utilisation of environmentally friendly chemicals is valuable in dealing with issues like respiratory problems, skin burns and eye problems. </a:t>
            </a: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Threats - Lack of funds to keep the business updated with equipment and other technology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Environmentally Friendly Logo Images – Browse 40,002 Stock Photos, Vectors,  and Video | Adobe Stock">
            <a:extLst>
              <a:ext uri="{FF2B5EF4-FFF2-40B4-BE49-F238E27FC236}">
                <a16:creationId xmlns:a16="http://schemas.microsoft.com/office/drawing/2014/main" id="{81779A81-73AE-95C2-C0F2-99B6827B00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816" y="2787805"/>
            <a:ext cx="4360127" cy="4246364"/>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256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8E48-21B2-F055-FEA9-0D570667C1DB}"/>
              </a:ext>
            </a:extLst>
          </p:cNvPr>
          <p:cNvSpPr>
            <a:spLocks noGrp="1"/>
          </p:cNvSpPr>
          <p:nvPr>
            <p:ph type="title"/>
          </p:nvPr>
        </p:nvSpPr>
        <p:spPr/>
        <p:txBody>
          <a:bodyPr/>
          <a:lstStyle/>
          <a:p>
            <a:r>
              <a:rPr lang="en-GB" sz="3600" b="1" kern="0" dirty="0">
                <a:effectLst/>
                <a:latin typeface="Arial" panose="020B0604020202020204" pitchFamily="34" charset="0"/>
                <a:ea typeface="Times New Roman" panose="02020603050405020304" pitchFamily="18" charset="0"/>
                <a:cs typeface="Arial" panose="020B0604020202020204" pitchFamily="34" charset="0"/>
              </a:rPr>
              <a:t>Marketing Mix: 4ps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DCD7F5-850C-291C-1730-E28B357E612B}"/>
              </a:ext>
            </a:extLst>
          </p:cNvPr>
          <p:cNvSpPr>
            <a:spLocks noGrp="1"/>
          </p:cNvSpPr>
          <p:nvPr>
            <p:ph idx="1"/>
          </p:nvPr>
        </p:nvSpPr>
        <p:spPr>
          <a:xfrm>
            <a:off x="680321" y="2336872"/>
            <a:ext cx="7780773" cy="4225973"/>
          </a:xfrm>
        </p:spPr>
        <p:txBody>
          <a:bodyPr>
            <a:normAutofit/>
          </a:bodyPr>
          <a:lstStyle/>
          <a:p>
            <a:pPr marL="342900" indent="-342900" algn="just">
              <a:lnSpc>
                <a:spcPct val="150000"/>
              </a:lnSpc>
              <a:buFont typeface="Symbol" panose="05050102010706020507" pitchFamily="18" charset="2"/>
              <a:buChar char=""/>
            </a:pPr>
            <a:r>
              <a:rPr lang="en-GB" sz="1600" dirty="0">
                <a:latin typeface="Arial" panose="020B0604020202020204" pitchFamily="34" charset="0"/>
                <a:cs typeface="Arial" panose="020B0604020202020204" pitchFamily="34" charset="0"/>
              </a:rPr>
              <a:t>The 4Ps of the marketing mix model provide an efficient framework in leading to identifying the communication and promotional strategies that the company choose to convey information about the company to its audience (</a:t>
            </a:r>
            <a:r>
              <a:rPr lang="en-IN" sz="1600" dirty="0" err="1">
                <a:latin typeface="Arial" panose="020B0604020202020204" pitchFamily="34" charset="0"/>
                <a:cs typeface="Arial" panose="020B0604020202020204" pitchFamily="34" charset="0"/>
              </a:rPr>
              <a:t>Abedian</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a:t>
            </a:r>
            <a:r>
              <a:rPr lang="en-GB" sz="1600" dirty="0">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Product - The primary service of Clean Ride is washing</a:t>
            </a:r>
            <a:r>
              <a:rPr lang="en-GB" sz="1600" dirty="0">
                <a:latin typeface="Arial" panose="020B0604020202020204" pitchFamily="34" charset="0"/>
                <a:ea typeface="Calibri" panose="020F0502020204030204" pitchFamily="34" charset="0"/>
                <a:cs typeface="Times New Roman" panose="02020603050405020304" pitchFamily="18" charset="0"/>
              </a:rPr>
              <a:t> and</a:t>
            </a:r>
            <a:r>
              <a:rPr lang="en-GB" sz="1600" dirty="0">
                <a:effectLst/>
                <a:latin typeface="Arial" panose="020B0604020202020204" pitchFamily="34" charset="0"/>
                <a:ea typeface="Calibri" panose="020F0502020204030204" pitchFamily="34" charset="0"/>
                <a:cs typeface="Times New Roman" panose="02020603050405020304" pitchFamily="18" charset="0"/>
              </a:rPr>
              <a:t> cleaning </a:t>
            </a:r>
          </a:p>
          <a:p>
            <a:pPr marL="0" lvl="0" indent="0" algn="just">
              <a:lnSpc>
                <a:spcPct val="150000"/>
              </a:lnSpc>
              <a:buNone/>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Price - Economic pricing strategy where prices are in accordance with its production cost will be changed by Clean Ride to its customers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pic>
        <p:nvPicPr>
          <p:cNvPr id="4100" name="Picture 4" descr="Marketing Mix - Definition, 4 P, 7 P of Marketing, Example, Elements">
            <a:extLst>
              <a:ext uri="{FF2B5EF4-FFF2-40B4-BE49-F238E27FC236}">
                <a16:creationId xmlns:a16="http://schemas.microsoft.com/office/drawing/2014/main" id="{7773A5E8-1108-69EB-030A-3642034711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1094" y="753228"/>
            <a:ext cx="3343275" cy="4641448"/>
          </a:xfrm>
          <a:prstGeom prst="rect">
            <a:avLst/>
          </a:prstGeom>
          <a:noFill/>
          <a:effectLst>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6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D163-AC30-74E6-3266-5353DAB04397}"/>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Continued…</a:t>
            </a:r>
            <a:endParaRPr lang="en-IN" dirty="0"/>
          </a:p>
        </p:txBody>
      </p:sp>
      <p:sp>
        <p:nvSpPr>
          <p:cNvPr id="3" name="Content Placeholder 2">
            <a:extLst>
              <a:ext uri="{FF2B5EF4-FFF2-40B4-BE49-F238E27FC236}">
                <a16:creationId xmlns:a16="http://schemas.microsoft.com/office/drawing/2014/main" id="{FF148CEF-38BB-4866-ABA7-98BE7C28194B}"/>
              </a:ext>
            </a:extLst>
          </p:cNvPr>
          <p:cNvSpPr>
            <a:spLocks noGrp="1"/>
          </p:cNvSpPr>
          <p:nvPr>
            <p:ph idx="1"/>
          </p:nvPr>
        </p:nvSpPr>
        <p:spPr/>
        <p:txBody>
          <a:bodyPr/>
          <a:lstStyle/>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Place - Online and offline services will be provided by Clean Ride washing</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Promotion- Digital marketing of the business will be done using social media channels of marketing and tradeshow. Local marketing will involve handing over leaflets with daily newspapers.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pic>
        <p:nvPicPr>
          <p:cNvPr id="2052" name="Picture 4" descr="What Exactly is Digital Marketing As Opposed to Traditional Marketing? |  Digital Marketing Agency in Mumbai, India">
            <a:extLst>
              <a:ext uri="{FF2B5EF4-FFF2-40B4-BE49-F238E27FC236}">
                <a16:creationId xmlns:a16="http://schemas.microsoft.com/office/drawing/2014/main" id="{DE4F181C-36C6-52D2-8FBC-853AED48CA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856" y="4136531"/>
            <a:ext cx="6898105" cy="265295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38E4C8-7EAF-35F4-5723-E66F85D53BC6}"/>
              </a:ext>
            </a:extLst>
          </p:cNvPr>
          <p:cNvSpPr txBox="1"/>
          <p:nvPr/>
        </p:nvSpPr>
        <p:spPr>
          <a:xfrm>
            <a:off x="4984750" y="4203700"/>
            <a:ext cx="2222500" cy="369332"/>
          </a:xfrm>
          <a:prstGeom prst="rect">
            <a:avLst/>
          </a:prstGeom>
          <a:noFill/>
        </p:spPr>
        <p:txBody>
          <a:bodyPr wrap="square" rtlCol="0">
            <a:spAutoFit/>
          </a:bodyPr>
          <a:lstStyle/>
          <a:p>
            <a:r>
              <a:rPr lang="en-US" sz="900">
                <a:hlinkClick r:id="rId4" tooltip="https://www.eclectic-consult.com/mooseblog/2015/12/28/using-social-media-for-good-instead-of-evil/"/>
              </a:rPr>
              <a:t>This Photo</a:t>
            </a:r>
            <a:r>
              <a:rPr lang="en-US" sz="900"/>
              <a:t> by Unknown Author is licensed under </a:t>
            </a:r>
            <a:r>
              <a:rPr lang="en-US" sz="900">
                <a:hlinkClick r:id="rId5" tooltip="https://creativecommons.org/licenses/by-nc/3.0/"/>
              </a:rPr>
              <a:t>CC BY-NC</a:t>
            </a:r>
            <a:endParaRPr lang="en-US" sz="900"/>
          </a:p>
        </p:txBody>
      </p:sp>
      <p:pic>
        <p:nvPicPr>
          <p:cNvPr id="8" name="Picture 7" descr="Graphical user interface&#10;&#10;Description automatically generated">
            <a:extLst>
              <a:ext uri="{FF2B5EF4-FFF2-40B4-BE49-F238E27FC236}">
                <a16:creationId xmlns:a16="http://schemas.microsoft.com/office/drawing/2014/main" id="{A7F653B1-5B32-E46E-25B1-96B10281C30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9033" y="3916901"/>
            <a:ext cx="2507684" cy="1838723"/>
          </a:xfrm>
          <a:prstGeom prst="rect">
            <a:avLst/>
          </a:prstGeom>
        </p:spPr>
      </p:pic>
    </p:spTree>
    <p:extLst>
      <p:ext uri="{BB962C8B-B14F-4D97-AF65-F5344CB8AC3E}">
        <p14:creationId xmlns:p14="http://schemas.microsoft.com/office/powerpoint/2010/main" val="3796248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FE53-1066-99E8-3A99-6BEA94250ACC}"/>
              </a:ext>
            </a:extLst>
          </p:cNvPr>
          <p:cNvSpPr>
            <a:spLocks noGrp="1"/>
          </p:cNvSpPr>
          <p:nvPr>
            <p:ph type="title"/>
          </p:nvPr>
        </p:nvSpPr>
        <p:spPr/>
        <p:txBody>
          <a:bodyPr>
            <a:noAutofit/>
          </a:bodyPr>
          <a:lstStyle/>
          <a:p>
            <a:r>
              <a:rPr lang="en-GB" b="1" kern="0" dirty="0">
                <a:effectLst/>
                <a:latin typeface="Arial" panose="020B0604020202020204" pitchFamily="34" charset="0"/>
                <a:ea typeface="Times New Roman" panose="02020603050405020304" pitchFamily="18" charset="0"/>
                <a:cs typeface="Arial" panose="020B0604020202020204" pitchFamily="34" charset="0"/>
              </a:rPr>
              <a:t>Target market</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DB529337-4819-BD3E-FF4E-B041CC8D3E6C}"/>
              </a:ext>
            </a:extLst>
          </p:cNvPr>
          <p:cNvSpPr>
            <a:spLocks noGrp="1"/>
          </p:cNvSpPr>
          <p:nvPr>
            <p:ph idx="1"/>
          </p:nvPr>
        </p:nvSpPr>
        <p:spPr>
          <a:xfrm>
            <a:off x="3436972" y="2476671"/>
            <a:ext cx="8104539" cy="3628101"/>
          </a:xfrm>
        </p:spPr>
        <p:txBody>
          <a:bodyPr>
            <a:normAutofit fontScale="85000" lnSpcReduction="10000"/>
          </a:bodyPr>
          <a:lstStyle/>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selection of a potential target market is advantageous in increasing the profit margins of a business through enhancement in sales (</a:t>
            </a:r>
            <a:r>
              <a:rPr lang="en-IN" sz="1800" dirty="0">
                <a:effectLst/>
                <a:latin typeface="Arial" panose="020B0604020202020204" pitchFamily="34" charset="0"/>
                <a:ea typeface="Calibri" panose="020F0502020204030204" pitchFamily="34" charset="0"/>
                <a:cs typeface="Times New Roman" panose="02020603050405020304" pitchFamily="18" charset="0"/>
              </a:rPr>
              <a:t>Thomas, and George,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Although Clean Ride will target the entire population of car purchasers in the UK, the emphasis would be attracting the age group of 45-60 years.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age range of 50-64 years has the highest rate of expenditure on the purchase of vehicles with an average per weekly spending being 40.50 GBP (Statista,2022).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Clean Ride will also target people willing to purchase the high-quality car and are ready for paying the convenience to get their cars washed.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pic>
        <p:nvPicPr>
          <p:cNvPr id="7170" name="Picture 2" descr="Benefits of Car Wash | Reasons You Need a Regular Car Wash">
            <a:extLst>
              <a:ext uri="{FF2B5EF4-FFF2-40B4-BE49-F238E27FC236}">
                <a16:creationId xmlns:a16="http://schemas.microsoft.com/office/drawing/2014/main" id="{DB93C7E2-7B6C-B390-DB48-ABB642144A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52580"/>
            <a:ext cx="3657600" cy="451470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513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D2B5D-6E87-986B-9C46-7A9FEFB081C8}"/>
              </a:ext>
            </a:extLst>
          </p:cNvPr>
          <p:cNvSpPr>
            <a:spLocks noGrp="1"/>
          </p:cNvSpPr>
          <p:nvPr>
            <p:ph type="title"/>
          </p:nvPr>
        </p:nvSpPr>
        <p:spPr>
          <a:xfrm>
            <a:off x="677334" y="794795"/>
            <a:ext cx="8596668" cy="917542"/>
          </a:xfrm>
        </p:spPr>
        <p:txBody>
          <a:bodyPr>
            <a:normAutofit fontScale="90000"/>
          </a:bodyPr>
          <a:lstStyle/>
          <a:p>
            <a:pPr algn="ctr"/>
            <a:r>
              <a:rPr lang="en-US" sz="4000" b="1" dirty="0">
                <a:effectLst/>
                <a:latin typeface="Arial" panose="020B0604020202020204" pitchFamily="34" charset="0"/>
                <a:ea typeface="Calibri" panose="020F0502020204030204" pitchFamily="34" charset="0"/>
                <a:cs typeface="Arial" panose="020B0604020202020204" pitchFamily="34" charset="0"/>
              </a:rPr>
              <a:t>Conclusion</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0A1D5DDA-3CBC-7018-F692-DB4EF7EEC5AA}"/>
              </a:ext>
            </a:extLst>
          </p:cNvPr>
          <p:cNvSpPr>
            <a:spLocks noGrp="1"/>
          </p:cNvSpPr>
          <p:nvPr>
            <p:ph idx="1"/>
          </p:nvPr>
        </p:nvSpPr>
        <p:spPr>
          <a:xfrm>
            <a:off x="1377387" y="1847302"/>
            <a:ext cx="9404573" cy="4401098"/>
          </a:xfrm>
        </p:spPr>
        <p:txBody>
          <a:bodyPr/>
          <a:lstStyle/>
          <a:p>
            <a:pPr marL="0" indent="0" algn="just">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presentation discussed the business idea for Clean Ride LTD and analysed the business through SWOT model. Marketing strategies to be adopted for Clean Ride were also discussed and the target market was selected for the business.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60333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6E7D9-E997-3782-28B0-DDA4C39802E7}"/>
              </a:ext>
            </a:extLst>
          </p:cNvPr>
          <p:cNvSpPr>
            <a:spLocks noGrp="1"/>
          </p:cNvSpPr>
          <p:nvPr>
            <p:ph type="title"/>
          </p:nvPr>
        </p:nvSpPr>
        <p:spPr/>
        <p:txBody>
          <a:bodyPr/>
          <a:lstStyle/>
          <a:p>
            <a:pPr algn="ctr"/>
            <a:r>
              <a:rPr lang="en-US" b="1" kern="0" dirty="0">
                <a:effectLst/>
                <a:latin typeface="Arial" panose="020B0604020202020204" pitchFamily="34" charset="0"/>
                <a:ea typeface="Times New Roman" panose="02020603050405020304" pitchFamily="18" charset="0"/>
                <a:cs typeface="Arial" panose="020B0604020202020204" pitchFamily="34" charset="0"/>
              </a:rPr>
              <a:t>Reference List</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85A0C7A5-8B21-A9FA-74C9-0F0D75CDB99B}"/>
              </a:ext>
            </a:extLst>
          </p:cNvPr>
          <p:cNvSpPr>
            <a:spLocks noGrp="1"/>
          </p:cNvSpPr>
          <p:nvPr>
            <p:ph idx="1"/>
          </p:nvPr>
        </p:nvSpPr>
        <p:spPr>
          <a:xfrm>
            <a:off x="680320" y="2180507"/>
            <a:ext cx="9277871" cy="4542500"/>
          </a:xfrm>
        </p:spPr>
        <p:txBody>
          <a:bodyPr>
            <a:normAutofit lnSpcReduction="10000"/>
          </a:bodyPr>
          <a:lstStyle/>
          <a:p>
            <a:pPr algn="just">
              <a:lnSpc>
                <a:spcPct val="150000"/>
              </a:lnSpc>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Abedian</a:t>
            </a:r>
            <a:r>
              <a:rPr lang="en-IN" sz="1800" dirty="0">
                <a:effectLst/>
                <a:latin typeface="Arial" panose="020B0604020202020204" pitchFamily="34" charset="0"/>
                <a:ea typeface="Calibri" panose="020F0502020204030204" pitchFamily="34" charset="0"/>
                <a:cs typeface="Times New Roman" panose="02020603050405020304" pitchFamily="18" charset="0"/>
              </a:rPr>
              <a:t>, M.,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Amindoust</a:t>
            </a:r>
            <a:r>
              <a:rPr lang="en-IN" sz="1800" dirty="0">
                <a:effectLst/>
                <a:latin typeface="Arial" panose="020B0604020202020204" pitchFamily="34" charset="0"/>
                <a:ea typeface="Calibri" panose="020F0502020204030204" pitchFamily="34" charset="0"/>
                <a:cs typeface="Times New Roman" panose="02020603050405020304" pitchFamily="18" charset="0"/>
              </a:rPr>
              <a:t>, 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Maddahi</a:t>
            </a:r>
            <a:r>
              <a:rPr lang="en-IN" sz="1800" dirty="0">
                <a:effectLst/>
                <a:latin typeface="Arial" panose="020B0604020202020204" pitchFamily="34" charset="0"/>
                <a:ea typeface="Calibri" panose="020F0502020204030204" pitchFamily="34" charset="0"/>
                <a:cs typeface="Times New Roman" panose="02020603050405020304" pitchFamily="18" charset="0"/>
              </a:rPr>
              <a:t>, R.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Jouzdani</a:t>
            </a:r>
            <a:r>
              <a:rPr lang="en-IN" sz="1800" dirty="0">
                <a:effectLst/>
                <a:latin typeface="Arial" panose="020B0604020202020204" pitchFamily="34" charset="0"/>
                <a:ea typeface="Calibri" panose="020F0502020204030204" pitchFamily="34" charset="0"/>
                <a:cs typeface="Times New Roman" panose="02020603050405020304" pitchFamily="18" charset="0"/>
              </a:rPr>
              <a:t>, J. (2022) A game theory approach to selecting marketing-mix strategies. </a:t>
            </a:r>
            <a:r>
              <a:rPr lang="en-IN" sz="1800" i="1" dirty="0">
                <a:effectLst/>
                <a:latin typeface="Arial" panose="020B0604020202020204" pitchFamily="34" charset="0"/>
                <a:ea typeface="Calibri" panose="020F0502020204030204" pitchFamily="34" charset="0"/>
                <a:cs typeface="Times New Roman" panose="02020603050405020304" pitchFamily="18" charset="0"/>
              </a:rPr>
              <a:t>Journal of Advances in Management Research</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19</a:t>
            </a:r>
            <a:r>
              <a:rPr lang="en-IN" sz="1800" dirty="0">
                <a:effectLst/>
                <a:latin typeface="Arial" panose="020B0604020202020204" pitchFamily="34" charset="0"/>
                <a:ea typeface="Calibri" panose="020F0502020204030204" pitchFamily="34" charset="0"/>
                <a:cs typeface="Times New Roman" panose="02020603050405020304" pitchFamily="18" charset="0"/>
              </a:rPr>
              <a:t>(1), pp.139-158.</a:t>
            </a:r>
          </a:p>
          <a:p>
            <a:pPr algn="just">
              <a:lnSpc>
                <a:spcPct val="150000"/>
              </a:lnSpc>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Benzaghta</a:t>
            </a:r>
            <a:r>
              <a:rPr lang="en-IN" sz="1800" dirty="0">
                <a:effectLst/>
                <a:latin typeface="Arial" panose="020B0604020202020204" pitchFamily="34" charset="0"/>
                <a:ea typeface="Calibri" panose="020F0502020204030204" pitchFamily="34" charset="0"/>
                <a:cs typeface="Times New Roman" panose="02020603050405020304" pitchFamily="18" charset="0"/>
              </a:rPr>
              <a:t>, M.A.,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Elwalda</a:t>
            </a:r>
            <a:r>
              <a:rPr lang="en-IN" sz="1800" dirty="0">
                <a:effectLst/>
                <a:latin typeface="Arial" panose="020B0604020202020204" pitchFamily="34" charset="0"/>
                <a:ea typeface="Calibri" panose="020F0502020204030204" pitchFamily="34" charset="0"/>
                <a:cs typeface="Times New Roman" panose="02020603050405020304" pitchFamily="18" charset="0"/>
              </a:rPr>
              <a:t>, A., Mousa, M.M., Erkan, I. and Rahman, M. (2021) SWOT analysis applications: An integrative literature review. </a:t>
            </a:r>
            <a:r>
              <a:rPr lang="en-IN" sz="1800" i="1" dirty="0">
                <a:effectLst/>
                <a:latin typeface="Arial" panose="020B0604020202020204" pitchFamily="34" charset="0"/>
                <a:ea typeface="Calibri" panose="020F0502020204030204" pitchFamily="34" charset="0"/>
                <a:cs typeface="Times New Roman" panose="02020603050405020304" pitchFamily="18" charset="0"/>
              </a:rPr>
              <a:t>Journal of Global Business Insights</a:t>
            </a:r>
            <a:r>
              <a:rPr lang="en-IN" sz="1800" dirty="0">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effectLst/>
                <a:latin typeface="Arial" panose="020B0604020202020204" pitchFamily="34" charset="0"/>
                <a:ea typeface="Calibri" panose="020F0502020204030204" pitchFamily="34" charset="0"/>
                <a:cs typeface="Times New Roman" panose="02020603050405020304" pitchFamily="18" charset="0"/>
              </a:rPr>
              <a:t>6</a:t>
            </a:r>
            <a:r>
              <a:rPr lang="en-IN" sz="1800" dirty="0">
                <a:effectLst/>
                <a:latin typeface="Arial" panose="020B0604020202020204" pitchFamily="34" charset="0"/>
                <a:ea typeface="Calibri" panose="020F0502020204030204" pitchFamily="34" charset="0"/>
                <a:cs typeface="Times New Roman" panose="02020603050405020304" pitchFamily="18" charset="0"/>
              </a:rPr>
              <a:t>(1), pp.55-73.</a:t>
            </a:r>
          </a:p>
          <a:p>
            <a:pPr algn="just">
              <a:lnSpc>
                <a:spcPct val="150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Corbisiero</a:t>
            </a:r>
            <a:r>
              <a:rPr lang="en-GB" sz="1800" dirty="0">
                <a:effectLst/>
                <a:latin typeface="Arial" panose="020B0604020202020204" pitchFamily="34" charset="0"/>
                <a:ea typeface="Calibri" panose="020F0502020204030204" pitchFamily="34" charset="0"/>
                <a:cs typeface="Times New Roman" panose="02020603050405020304" pitchFamily="18" charset="0"/>
              </a:rPr>
              <a:t>, K.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Top 4 benefits of using eco-friendly carwash chemicals - Professional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Carwashing</a:t>
            </a:r>
            <a:r>
              <a:rPr lang="en-GB" sz="1800" i="1" dirty="0">
                <a:effectLst/>
                <a:latin typeface="Arial" panose="020B0604020202020204" pitchFamily="34" charset="0"/>
                <a:ea typeface="Calibri" panose="020F0502020204030204" pitchFamily="34" charset="0"/>
                <a:cs typeface="Times New Roman" panose="02020603050405020304" pitchFamily="18" charset="0"/>
              </a:rPr>
              <a:t> &amp; Detailing</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Professional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Carwashing</a:t>
            </a:r>
            <a:r>
              <a:rPr lang="en-GB" sz="1800" i="1" dirty="0">
                <a:effectLst/>
                <a:latin typeface="Arial" panose="020B0604020202020204" pitchFamily="34" charset="0"/>
                <a:ea typeface="Calibri" panose="020F0502020204030204" pitchFamily="34" charset="0"/>
                <a:cs typeface="Times New Roman" panose="02020603050405020304" pitchFamily="18" charset="0"/>
              </a:rPr>
              <a:t> &amp; Detailing</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https://www.carwash.com/top-4-benefits-using-eco-friendly-carwash-chemicals/ (Accessed: 17 March 2023).</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965511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70C9-78B5-D766-43D6-78F1B0BA5184}"/>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142B0899-CC13-2EFC-5E6E-83CFF2678C43}"/>
              </a:ext>
            </a:extLst>
          </p:cNvPr>
          <p:cNvSpPr>
            <a:spLocks noGrp="1"/>
          </p:cNvSpPr>
          <p:nvPr>
            <p:ph idx="1"/>
          </p:nvPr>
        </p:nvSpPr>
        <p:spPr/>
        <p:txBody>
          <a:bodyPr/>
          <a:lstStyle/>
          <a:p>
            <a:endParaRPr lang="en-IN"/>
          </a:p>
        </p:txBody>
      </p:sp>
      <p:pic>
        <p:nvPicPr>
          <p:cNvPr id="8194" name="Picture 2" descr="NATIONAL THANK YOU MONTH -January 2024 - National Today">
            <a:extLst>
              <a:ext uri="{FF2B5EF4-FFF2-40B4-BE49-F238E27FC236}">
                <a16:creationId xmlns:a16="http://schemas.microsoft.com/office/drawing/2014/main" id="{F0C3CFE1-23DC-2370-85AC-F6453EA2BD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68" y="-104173"/>
            <a:ext cx="12192000" cy="685800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283377"/>
      </p:ext>
    </p:extLst>
  </p:cSld>
  <p:clrMapOvr>
    <a:masterClrMapping/>
  </p:clrMapOvr>
</p:sld>
</file>

<file path=ppt/theme/theme1.xml><?xml version="1.0" encoding="utf-8"?>
<a:theme xmlns:a="http://schemas.openxmlformats.org/drawingml/2006/main" name="Berli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1623</TotalTime>
  <Words>2146</Words>
  <Application>Microsoft Macintosh PowerPoint</Application>
  <PresentationFormat>Widescreen</PresentationFormat>
  <Paragraphs>133</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Symbol</vt:lpstr>
      <vt:lpstr>Times New Roman</vt:lpstr>
      <vt:lpstr>Trebuchet MS</vt:lpstr>
      <vt:lpstr>Berlin</vt:lpstr>
      <vt:lpstr> </vt:lpstr>
      <vt:lpstr>Table of Slides </vt:lpstr>
      <vt:lpstr>Introduction </vt:lpstr>
      <vt:lpstr>Overview of the business idea and its product service Clean Ride LTD</vt:lpstr>
      <vt:lpstr>Ownership, Legal Format and management of the company </vt:lpstr>
      <vt:lpstr>Continued…</vt:lpstr>
      <vt:lpstr>  </vt:lpstr>
      <vt:lpstr>Continued…</vt:lpstr>
      <vt:lpstr>Marketing Mix: 4ps</vt:lpstr>
      <vt:lpstr>Continued…</vt:lpstr>
      <vt:lpstr>Target market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Policy</dc:title>
  <cp:lastModifiedBy>Carmen Hodoroaba</cp:lastModifiedBy>
  <cp:revision>15</cp:revision>
  <dcterms:created xsi:type="dcterms:W3CDTF">2023-03-06T11:27:50Z</dcterms:created>
  <dcterms:modified xsi:type="dcterms:W3CDTF">2023-03-25T23:21:41Z</dcterms:modified>
</cp:coreProperties>
</file>