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4"/>
  </p:sldMasterIdLst>
  <p:notesMasterIdLst>
    <p:notesMasterId r:id="rId40"/>
  </p:notesMasterIdLst>
  <p:handoutMasterIdLst>
    <p:handoutMasterId r:id="rId41"/>
  </p:handoutMasterIdLst>
  <p:sldIdLst>
    <p:sldId id="352" r:id="rId5"/>
    <p:sldId id="354" r:id="rId6"/>
    <p:sldId id="355" r:id="rId7"/>
    <p:sldId id="356" r:id="rId8"/>
    <p:sldId id="383" r:id="rId9"/>
    <p:sldId id="357" r:id="rId10"/>
    <p:sldId id="370" r:id="rId11"/>
    <p:sldId id="363" r:id="rId12"/>
    <p:sldId id="362" r:id="rId13"/>
    <p:sldId id="344" r:id="rId14"/>
    <p:sldId id="372" r:id="rId15"/>
    <p:sldId id="367" r:id="rId16"/>
    <p:sldId id="368" r:id="rId17"/>
    <p:sldId id="369" r:id="rId18"/>
    <p:sldId id="342" r:id="rId19"/>
    <p:sldId id="341" r:id="rId20"/>
    <p:sldId id="380" r:id="rId21"/>
    <p:sldId id="381" r:id="rId22"/>
    <p:sldId id="340" r:id="rId23"/>
    <p:sldId id="382" r:id="rId24"/>
    <p:sldId id="373" r:id="rId25"/>
    <p:sldId id="375" r:id="rId26"/>
    <p:sldId id="376" r:id="rId27"/>
    <p:sldId id="339" r:id="rId28"/>
    <p:sldId id="338" r:id="rId29"/>
    <p:sldId id="348" r:id="rId30"/>
    <p:sldId id="347" r:id="rId31"/>
    <p:sldId id="346" r:id="rId32"/>
    <p:sldId id="360" r:id="rId33"/>
    <p:sldId id="349" r:id="rId34"/>
    <p:sldId id="351" r:id="rId35"/>
    <p:sldId id="377" r:id="rId36"/>
    <p:sldId id="378" r:id="rId37"/>
    <p:sldId id="379" r:id="rId38"/>
    <p:sldId id="321" r:id="rId39"/>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4178">
          <p15:clr>
            <a:srgbClr val="A4A3A4"/>
          </p15:clr>
        </p15:guide>
        <p15:guide id="3" orient="horz" pos="3997">
          <p15:clr>
            <a:srgbClr val="A4A3A4"/>
          </p15:clr>
        </p15:guide>
        <p15:guide id="4" orient="horz" pos="323">
          <p15:clr>
            <a:srgbClr val="A4A3A4"/>
          </p15:clr>
        </p15:guide>
        <p15:guide id="5" orient="horz" pos="640">
          <p15:clr>
            <a:srgbClr val="A4A3A4"/>
          </p15:clr>
        </p15:guide>
        <p15:guide id="6" orient="horz" pos="958">
          <p15:clr>
            <a:srgbClr val="A4A3A4"/>
          </p15:clr>
        </p15:guide>
        <p15:guide id="7" orient="horz" pos="3838">
          <p15:clr>
            <a:srgbClr val="A4A3A4"/>
          </p15:clr>
        </p15:guide>
        <p15:guide id="8" pos="317">
          <p15:clr>
            <a:srgbClr val="A4A3A4"/>
          </p15:clr>
        </p15:guide>
        <p15:guide id="9" pos="4967">
          <p15:clr>
            <a:srgbClr val="A4A3A4"/>
          </p15:clr>
        </p15:guide>
        <p15:guide id="10" pos="4309">
          <p15:clr>
            <a:srgbClr val="A4A3A4"/>
          </p15:clr>
        </p15:guide>
        <p15:guide id="11" pos="52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977"/>
    <a:srgbClr val="1D5C56"/>
    <a:srgbClr val="00A3A8"/>
    <a:srgbClr val="075B81"/>
    <a:srgbClr val="522464"/>
    <a:srgbClr val="855199"/>
    <a:srgbClr val="B1D8CF"/>
    <a:srgbClr val="E55800"/>
    <a:srgbClr val="E87700"/>
    <a:srgbClr val="92CB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2DE63D5-997A-4646-A377-4702673A728D}">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44" autoAdjust="0"/>
    <p:restoredTop sz="93898" autoAdjust="0"/>
  </p:normalViewPr>
  <p:slideViewPr>
    <p:cSldViewPr showGuides="1">
      <p:cViewPr varScale="1">
        <p:scale>
          <a:sx n="45" d="100"/>
          <a:sy n="45" d="100"/>
        </p:scale>
        <p:origin x="1134" y="42"/>
      </p:cViewPr>
      <p:guideLst>
        <p:guide orient="horz" pos="4178"/>
        <p:guide orient="horz" pos="3997"/>
        <p:guide orient="horz" pos="323"/>
        <p:guide orient="horz" pos="640"/>
        <p:guide orient="horz" pos="958"/>
        <p:guide orient="horz" pos="3838"/>
        <p:guide pos="317"/>
        <p:guide pos="4967"/>
        <p:guide pos="4309"/>
        <p:guide pos="5284"/>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4F589-E07B-4902-B348-D92AD21A6D1B}" type="datetimeFigureOut">
              <a:rPr lang="en-GB" smtClean="0"/>
              <a:t>09/10/2018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60116CC-75AE-41BB-BD9D-7D1A8B883F71}" type="slidenum">
              <a:rPr lang="en-GB" smtClean="0"/>
              <a:t>‹#›</a:t>
            </a:fld>
            <a:endParaRPr lang="en-GB" dirty="0"/>
          </a:p>
        </p:txBody>
      </p:sp>
    </p:spTree>
    <p:extLst>
      <p:ext uri="{BB962C8B-B14F-4D97-AF65-F5344CB8AC3E}">
        <p14:creationId xmlns:p14="http://schemas.microsoft.com/office/powerpoint/2010/main" val="3127023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7578935D-7718-4145-BADE-1755027D22B8}" type="datetimeFigureOut">
              <a:rPr lang="en-GB" smtClean="0"/>
              <a:t>09/10/2018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A69422F8-42EC-4986-9E2B-7E69606F2F88}" type="slidenum">
              <a:rPr lang="en-GB" smtClean="0"/>
              <a:t>‹#›</a:t>
            </a:fld>
            <a:endParaRPr lang="en-GB" dirty="0"/>
          </a:p>
        </p:txBody>
      </p:sp>
    </p:spTree>
    <p:extLst>
      <p:ext uri="{BB962C8B-B14F-4D97-AF65-F5344CB8AC3E}">
        <p14:creationId xmlns:p14="http://schemas.microsoft.com/office/powerpoint/2010/main" val="1943726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07" y="381"/>
            <a:ext cx="9142985" cy="6857238"/>
          </a:xfrm>
          <a:prstGeom prst="rect">
            <a:avLst/>
          </a:prstGeom>
        </p:spPr>
      </p:pic>
      <p:sp>
        <p:nvSpPr>
          <p:cNvPr id="2" name="Title 1"/>
          <p:cNvSpPr>
            <a:spLocks noGrp="1"/>
          </p:cNvSpPr>
          <p:nvPr>
            <p:ph type="ctrTitle"/>
          </p:nvPr>
        </p:nvSpPr>
        <p:spPr>
          <a:xfrm>
            <a:off x="540000" y="4788000"/>
            <a:ext cx="7848350" cy="643281"/>
          </a:xfrm>
        </p:spPr>
        <p:txBody>
          <a:bodyPr anchor="t" anchorCtr="0">
            <a:normAutofit/>
          </a:bodyPr>
          <a:lstStyle>
            <a:lvl1pPr algn="l">
              <a:defRPr sz="3200">
                <a:solidFill>
                  <a:schemeClr val="bg1"/>
                </a:solidFill>
              </a:defRPr>
            </a:lvl1pPr>
          </a:lstStyle>
          <a:p>
            <a:r>
              <a:rPr lang="en-US" smtClean="0"/>
              <a:t>Click to edit Master title style</a:t>
            </a:r>
            <a:endParaRPr lang="en-GB" dirty="0"/>
          </a:p>
        </p:txBody>
      </p:sp>
      <p:sp>
        <p:nvSpPr>
          <p:cNvPr id="3" name="Subtitle 2"/>
          <p:cNvSpPr>
            <a:spLocks noGrp="1"/>
          </p:cNvSpPr>
          <p:nvPr>
            <p:ph type="subTitle" idx="1"/>
          </p:nvPr>
        </p:nvSpPr>
        <p:spPr>
          <a:xfrm>
            <a:off x="540000" y="5256000"/>
            <a:ext cx="7848350" cy="766936"/>
          </a:xfrm>
        </p:spPr>
        <p:txBody>
          <a:bodyPr anchor="t" anchorCtr="0">
            <a:normAutofit/>
          </a:bodyPr>
          <a:lstStyle>
            <a:lvl1pPr marL="0" indent="0" algn="l">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0000" y="4176000"/>
            <a:ext cx="1800000" cy="376801"/>
          </a:xfrm>
          <a:prstGeom prst="rect">
            <a:avLst/>
          </a:prstGeom>
        </p:spPr>
      </p:pic>
    </p:spTree>
    <p:extLst>
      <p:ext uri="{BB962C8B-B14F-4D97-AF65-F5344CB8AC3E}">
        <p14:creationId xmlns:p14="http://schemas.microsoft.com/office/powerpoint/2010/main" val="17199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13" name="Slide Number Placeholder 13"/>
          <p:cNvSpPr>
            <a:spLocks noGrp="1"/>
          </p:cNvSpPr>
          <p:nvPr>
            <p:ph type="sldNum" sz="quarter" idx="16"/>
          </p:nvPr>
        </p:nvSpPr>
        <p:spPr>
          <a:xfrm>
            <a:off x="3954742" y="6309320"/>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503548" y="512676"/>
            <a:ext cx="5508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smtClean="0"/>
              <a:t>Click to edit Master title style</a:t>
            </a:r>
            <a:endParaRPr lang="en-GB" dirty="0"/>
          </a:p>
        </p:txBody>
      </p:sp>
      <p:sp>
        <p:nvSpPr>
          <p:cNvPr id="3" name="Content Placeholder 2"/>
          <p:cNvSpPr>
            <a:spLocks noGrp="1"/>
          </p:cNvSpPr>
          <p:nvPr>
            <p:ph sz="quarter" idx="19"/>
          </p:nvPr>
        </p:nvSpPr>
        <p:spPr>
          <a:xfrm>
            <a:off x="503238" y="1520825"/>
            <a:ext cx="63373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0" name="Text Placeholder 8"/>
          <p:cNvSpPr>
            <a:spLocks noGrp="1"/>
          </p:cNvSpPr>
          <p:nvPr>
            <p:ph type="body" sz="quarter" idx="13" hasCustomPrompt="1"/>
          </p:nvPr>
        </p:nvSpPr>
        <p:spPr>
          <a:xfrm>
            <a:off x="503746"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a:t>
            </a:r>
            <a:r>
              <a:rPr lang="en-US" dirty="0" smtClean="0"/>
              <a:t>title</a:t>
            </a:r>
          </a:p>
        </p:txBody>
      </p:sp>
    </p:spTree>
    <p:extLst>
      <p:ext uri="{BB962C8B-B14F-4D97-AF65-F5344CB8AC3E}">
        <p14:creationId xmlns:p14="http://schemas.microsoft.com/office/powerpoint/2010/main" val="3878846354"/>
      </p:ext>
    </p:extLst>
  </p:cSld>
  <p:clrMapOvr>
    <a:masterClrMapping/>
  </p:clrMapOvr>
  <p:extLst mod="1">
    <p:ext uri="{DCECCB84-F9BA-43D5-87BE-67443E8EF086}">
      <p15:sldGuideLst xmlns:p15="http://schemas.microsoft.com/office/powerpoint/2012/main">
        <p15:guide id="1" orient="horz" pos="323" userDrawn="1">
          <p15:clr>
            <a:srgbClr val="FBAE40"/>
          </p15:clr>
        </p15:guide>
        <p15:guide id="2" pos="317" userDrawn="1">
          <p15:clr>
            <a:srgbClr val="FBAE40"/>
          </p15:clr>
        </p15:guide>
        <p15:guide id="3" orient="horz" pos="595" userDrawn="1">
          <p15:clr>
            <a:srgbClr val="FBAE40"/>
          </p15:clr>
        </p15:guide>
        <p15:guide id="4" orient="horz" pos="958" userDrawn="1">
          <p15:clr>
            <a:srgbClr val="FBAE40"/>
          </p15:clr>
        </p15:guide>
        <p15:guide id="5" orient="horz" pos="3748" userDrawn="1">
          <p15:clr>
            <a:srgbClr val="FBAE40"/>
          </p15:clr>
        </p15:guide>
        <p15:guide id="6" pos="43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l">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9"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20" name="Title 1"/>
          <p:cNvSpPr>
            <a:spLocks noGrp="1"/>
          </p:cNvSpPr>
          <p:nvPr>
            <p:ph type="title"/>
          </p:nvPr>
        </p:nvSpPr>
        <p:spPr>
          <a:xfrm>
            <a:off x="503548" y="503952"/>
            <a:ext cx="5508315" cy="404768"/>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smtClean="0"/>
              <a:t>Click to edit Master title style</a:t>
            </a:r>
            <a:endParaRPr lang="en-GB" dirty="0"/>
          </a:p>
        </p:txBody>
      </p:sp>
      <p:sp>
        <p:nvSpPr>
          <p:cNvPr id="21" name="Picture Placeholder 15"/>
          <p:cNvSpPr>
            <a:spLocks noGrp="1"/>
          </p:cNvSpPr>
          <p:nvPr>
            <p:ph type="pic" sz="quarter" idx="17" hasCustomPrompt="1"/>
          </p:nvPr>
        </p:nvSpPr>
        <p:spPr>
          <a:xfrm>
            <a:off x="503548"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22" name="Picture Placeholder 15"/>
          <p:cNvSpPr>
            <a:spLocks noGrp="1"/>
          </p:cNvSpPr>
          <p:nvPr>
            <p:ph type="pic" sz="quarter" idx="18" hasCustomPrompt="1"/>
          </p:nvPr>
        </p:nvSpPr>
        <p:spPr>
          <a:xfrm>
            <a:off x="1871820"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23" name="Text Placeholder 8"/>
          <p:cNvSpPr>
            <a:spLocks noGrp="1"/>
          </p:cNvSpPr>
          <p:nvPr>
            <p:ph type="body" sz="quarter" idx="13" hasCustomPrompt="1"/>
          </p:nvPr>
        </p:nvSpPr>
        <p:spPr>
          <a:xfrm>
            <a:off x="498015" y="944433"/>
            <a:ext cx="5513847"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23"/>
          </p:nvPr>
        </p:nvSpPr>
        <p:spPr>
          <a:xfrm>
            <a:off x="503238" y="1520825"/>
            <a:ext cx="316865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3" name="Content Placeholder 2"/>
          <p:cNvSpPr>
            <a:spLocks noGrp="1"/>
          </p:cNvSpPr>
          <p:nvPr>
            <p:ph sz="quarter" idx="24"/>
          </p:nvPr>
        </p:nvSpPr>
        <p:spPr>
          <a:xfrm>
            <a:off x="4063566" y="1520825"/>
            <a:ext cx="316865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9653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plus titl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ctrTitle"/>
          </p:nvPr>
        </p:nvSpPr>
        <p:spPr>
          <a:xfrm>
            <a:off x="503548" y="4745763"/>
            <a:ext cx="6300538" cy="447433"/>
          </a:xfrm>
        </p:spPr>
        <p:txBody>
          <a:bodyPr>
            <a:normAutofit/>
          </a:bodyPr>
          <a:lstStyle>
            <a:lvl1pPr algn="l">
              <a:defRPr sz="2800">
                <a:solidFill>
                  <a:srgbClr val="032977"/>
                </a:solidFill>
              </a:defRPr>
            </a:lvl1pPr>
          </a:lstStyle>
          <a:p>
            <a:r>
              <a:rPr lang="en-US" smtClean="0"/>
              <a:t>Click to edit Master title style</a:t>
            </a:r>
            <a:endParaRPr lang="en-GB" dirty="0"/>
          </a:p>
        </p:txBody>
      </p:sp>
      <p:sp>
        <p:nvSpPr>
          <p:cNvPr id="19" name="Subtitle 2"/>
          <p:cNvSpPr>
            <a:spLocks noGrp="1"/>
          </p:cNvSpPr>
          <p:nvPr>
            <p:ph type="subTitle" idx="1"/>
          </p:nvPr>
        </p:nvSpPr>
        <p:spPr>
          <a:xfrm>
            <a:off x="503239" y="5229200"/>
            <a:ext cx="6337300" cy="396044"/>
          </a:xfrm>
        </p:spPr>
        <p:txBody>
          <a:bodyPr>
            <a:normAutofit/>
          </a:bodyPr>
          <a:lstStyle>
            <a:lvl1pPr marL="0" indent="0" algn="l">
              <a:buNone/>
              <a:defRPr sz="1800">
                <a:solidFill>
                  <a:srgbClr val="03297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sp>
        <p:nvSpPr>
          <p:cNvPr id="2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2" name="Picture Placeholder 2"/>
          <p:cNvSpPr>
            <a:spLocks noGrp="1"/>
          </p:cNvSpPr>
          <p:nvPr>
            <p:ph type="pic" sz="quarter" idx="20"/>
          </p:nvPr>
        </p:nvSpPr>
        <p:spPr>
          <a:xfrm>
            <a:off x="503549" y="588638"/>
            <a:ext cx="6336990" cy="4105275"/>
          </a:xfrm>
          <a:prstGeom prst="rect">
            <a:avLst/>
          </a:prstGeom>
        </p:spPr>
        <p:txBody>
          <a:bodyPr/>
          <a:lstStyle/>
          <a:p>
            <a:r>
              <a:rPr lang="en-US" smtClean="0"/>
              <a:t>Click icon to add picture</a:t>
            </a:r>
            <a:endParaRPr lang="en-US" dirty="0"/>
          </a:p>
        </p:txBody>
      </p:sp>
    </p:spTree>
    <p:extLst>
      <p:ext uri="{BB962C8B-B14F-4D97-AF65-F5344CB8AC3E}">
        <p14:creationId xmlns:p14="http://schemas.microsoft.com/office/powerpoint/2010/main" val="175751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l + circle image">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1" name="Title 1"/>
          <p:cNvSpPr>
            <a:spLocks noGrp="1"/>
          </p:cNvSpPr>
          <p:nvPr>
            <p:ph type="title"/>
          </p:nvPr>
        </p:nvSpPr>
        <p:spPr>
          <a:xfrm>
            <a:off x="503746" y="512676"/>
            <a:ext cx="7381367" cy="404768"/>
          </a:xfrm>
        </p:spPr>
        <p:txBody>
          <a:bodyPr/>
          <a:lstStyle>
            <a:lvl1pPr>
              <a:defRPr>
                <a:solidFill>
                  <a:srgbClr val="032977"/>
                </a:solidFill>
              </a:defRPr>
            </a:lvl1pPr>
          </a:lstStyle>
          <a:p>
            <a:r>
              <a:rPr lang="en-US" smtClean="0"/>
              <a:t>Click to edit Master title style</a:t>
            </a:r>
            <a:endParaRPr lang="en-GB" dirty="0"/>
          </a:p>
        </p:txBody>
      </p:sp>
      <p:sp>
        <p:nvSpPr>
          <p:cNvPr id="22" name="Text Placeholder 8"/>
          <p:cNvSpPr>
            <a:spLocks noGrp="1"/>
          </p:cNvSpPr>
          <p:nvPr>
            <p:ph type="body" sz="quarter" idx="13" hasCustomPrompt="1"/>
          </p:nvPr>
        </p:nvSpPr>
        <p:spPr>
          <a:xfrm>
            <a:off x="503746" y="944724"/>
            <a:ext cx="7381367"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pic>
        <p:nvPicPr>
          <p:cNvPr id="23" name="Picture 22" descr="Additional2.jpg"/>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7753349" y="6362700"/>
            <a:ext cx="1382291" cy="495672"/>
          </a:xfrm>
          <a:prstGeom prst="rect">
            <a:avLst/>
          </a:prstGeom>
        </p:spPr>
      </p:pic>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755824" y="4559430"/>
            <a:ext cx="1495670" cy="1495670"/>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smtClean="0"/>
              <a:t>Click icon to add picture</a:t>
            </a:r>
            <a:endParaRPr lang="en-GB" dirty="0"/>
          </a:p>
        </p:txBody>
      </p:sp>
      <p:sp>
        <p:nvSpPr>
          <p:cNvPr id="3" name="Content Placeholder 2"/>
          <p:cNvSpPr>
            <a:spLocks noGrp="1"/>
          </p:cNvSpPr>
          <p:nvPr>
            <p:ph sz="quarter" idx="19"/>
          </p:nvPr>
        </p:nvSpPr>
        <p:spPr>
          <a:xfrm>
            <a:off x="503238" y="1520825"/>
            <a:ext cx="3420000" cy="26638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3" name="Content Placeholder 2"/>
          <p:cNvSpPr>
            <a:spLocks noGrp="1"/>
          </p:cNvSpPr>
          <p:nvPr>
            <p:ph sz="quarter" idx="20"/>
          </p:nvPr>
        </p:nvSpPr>
        <p:spPr>
          <a:xfrm>
            <a:off x="4466837" y="1520825"/>
            <a:ext cx="34200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295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Slide (Sml Crcl - Header)">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rot="10800000">
            <a:off x="0" y="-1"/>
            <a:ext cx="9144000" cy="2275217"/>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2" name="Title 1"/>
          <p:cNvSpPr>
            <a:spLocks noGrp="1"/>
          </p:cNvSpPr>
          <p:nvPr>
            <p:ph type="title"/>
          </p:nvPr>
        </p:nvSpPr>
        <p:spPr>
          <a:xfrm>
            <a:off x="503548" y="503952"/>
            <a:ext cx="5510057" cy="404768"/>
          </a:xfrm>
        </p:spPr>
        <p:txBody>
          <a:bodyPr/>
          <a:lstStyle>
            <a:lvl1pPr>
              <a:defRPr>
                <a:solidFill>
                  <a:srgbClr val="032977"/>
                </a:solidFill>
              </a:defRPr>
            </a:lvl1pPr>
          </a:lstStyle>
          <a:p>
            <a:r>
              <a:rPr lang="en-US" smtClean="0"/>
              <a:t>Click to edit Master title style</a:t>
            </a:r>
            <a:endParaRPr lang="en-GB" dirty="0"/>
          </a:p>
        </p:txBody>
      </p:sp>
      <p:sp>
        <p:nvSpPr>
          <p:cNvPr id="23" name="Text Placeholder 8"/>
          <p:cNvSpPr>
            <a:spLocks noGrp="1"/>
          </p:cNvSpPr>
          <p:nvPr>
            <p:ph type="body" sz="quarter" idx="13" hasCustomPrompt="1"/>
          </p:nvPr>
        </p:nvSpPr>
        <p:spPr>
          <a:xfrm>
            <a:off x="516287" y="944724"/>
            <a:ext cx="5495576"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880577" y="323860"/>
            <a:ext cx="1512923" cy="1512923"/>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smtClean="0"/>
              <a:t>Click icon to add picture</a:t>
            </a:r>
            <a:endParaRPr lang="en-GB" dirty="0"/>
          </a:p>
        </p:txBody>
      </p:sp>
      <p:sp>
        <p:nvSpPr>
          <p:cNvPr id="3" name="Content Placeholder 2"/>
          <p:cNvSpPr>
            <a:spLocks noGrp="1"/>
          </p:cNvSpPr>
          <p:nvPr>
            <p:ph sz="quarter" idx="19"/>
          </p:nvPr>
        </p:nvSpPr>
        <p:spPr>
          <a:xfrm>
            <a:off x="503238" y="1520825"/>
            <a:ext cx="4500562"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3" name="Content Placeholder 2"/>
          <p:cNvSpPr>
            <a:spLocks noGrp="1"/>
          </p:cNvSpPr>
          <p:nvPr>
            <p:ph sz="quarter" idx="20"/>
          </p:nvPr>
        </p:nvSpPr>
        <p:spPr>
          <a:xfrm>
            <a:off x="5364163" y="2276475"/>
            <a:ext cx="3024187" cy="380759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extLst>
      <p:ext uri="{BB962C8B-B14F-4D97-AF65-F5344CB8AC3E}">
        <p14:creationId xmlns:p14="http://schemas.microsoft.com/office/powerpoint/2010/main" val="250295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Slide (Discreet)">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2" name="Picture Placeholder 15"/>
          <p:cNvSpPr>
            <a:spLocks noGrp="1"/>
          </p:cNvSpPr>
          <p:nvPr>
            <p:ph type="pic" sz="quarter" idx="17" hasCustomPrompt="1"/>
          </p:nvPr>
        </p:nvSpPr>
        <p:spPr>
          <a:xfrm>
            <a:off x="519038" y="6345368"/>
            <a:ext cx="1080000" cy="396000"/>
          </a:xfrm>
          <a:prstGeom prst="rect">
            <a:avLst/>
          </a:prstGeom>
        </p:spPr>
        <p:txBody>
          <a:bodyPr>
            <a:noAutofit/>
          </a:bodyPr>
          <a:lstStyle>
            <a:lvl1pPr marL="0" indent="0">
              <a:buNone/>
              <a:defRPr sz="1600"/>
            </a:lvl1pPr>
          </a:lstStyle>
          <a:p>
            <a:r>
              <a:rPr lang="en-GB" dirty="0"/>
              <a:t>Partner logo 1</a:t>
            </a:r>
          </a:p>
        </p:txBody>
      </p:sp>
      <p:sp>
        <p:nvSpPr>
          <p:cNvPr id="13" name="Picture Placeholder 15"/>
          <p:cNvSpPr>
            <a:spLocks noGrp="1"/>
          </p:cNvSpPr>
          <p:nvPr>
            <p:ph type="pic" sz="quarter" idx="18" hasCustomPrompt="1"/>
          </p:nvPr>
        </p:nvSpPr>
        <p:spPr>
          <a:xfrm>
            <a:off x="1820486" y="6345368"/>
            <a:ext cx="1080000" cy="396000"/>
          </a:xfrm>
          <a:prstGeom prst="rect">
            <a:avLst/>
          </a:prstGeom>
        </p:spPr>
        <p:txBody>
          <a:bodyPr>
            <a:noAutofit/>
          </a:bodyPr>
          <a:lstStyle>
            <a:lvl1pPr marL="0" indent="0">
              <a:buNone/>
              <a:defRPr sz="1600"/>
            </a:lvl1pPr>
          </a:lstStyle>
          <a:p>
            <a:r>
              <a:rPr lang="en-GB" dirty="0"/>
              <a:t>Partner logo 2</a:t>
            </a:r>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ext Placeholder 8"/>
          <p:cNvSpPr>
            <a:spLocks noGrp="1"/>
          </p:cNvSpPr>
          <p:nvPr>
            <p:ph type="body" sz="quarter" idx="13" hasCustomPrompt="1"/>
          </p:nvPr>
        </p:nvSpPr>
        <p:spPr>
          <a:xfrm>
            <a:off x="504216" y="944724"/>
            <a:ext cx="6696076" cy="395288"/>
          </a:xfrm>
          <a:prstGeom prst="rect">
            <a:avLst/>
          </a:prstGeom>
        </p:spPr>
        <p:txBody>
          <a:bodyPr/>
          <a:lstStyle>
            <a:lvl1pPr marL="0" indent="0">
              <a:buNone/>
              <a:defRPr b="0">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19"/>
          </p:nvPr>
        </p:nvSpPr>
        <p:spPr>
          <a:xfrm>
            <a:off x="503238" y="1520825"/>
            <a:ext cx="7381875"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a:xfrm>
            <a:off x="492894" y="512763"/>
            <a:ext cx="6707398" cy="454062"/>
          </a:xfrm>
        </p:spPr>
        <p:txBody>
          <a:bodyPr/>
          <a:lstStyle/>
          <a:p>
            <a:r>
              <a:rPr lang="en-US" smtClean="0"/>
              <a:t>Click to edit Master title style</a:t>
            </a:r>
            <a:endParaRPr lang="en-GB" dirty="0"/>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512050" y="-19050"/>
            <a:ext cx="1651000" cy="1727200"/>
          </a:xfrm>
          <a:prstGeom prst="rect">
            <a:avLst/>
          </a:prstGeom>
        </p:spPr>
      </p:pic>
    </p:spTree>
    <p:extLst>
      <p:ext uri="{BB962C8B-B14F-4D97-AF65-F5344CB8AC3E}">
        <p14:creationId xmlns:p14="http://schemas.microsoft.com/office/powerpoint/2010/main" val="65927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2984"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5"/>
            <a:ext cx="9144000" cy="489005"/>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8" name="Text Placeholder 8"/>
          <p:cNvSpPr>
            <a:spLocks noGrp="1"/>
          </p:cNvSpPr>
          <p:nvPr>
            <p:ph type="body" sz="quarter" idx="19" hasCustomPrompt="1"/>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smtClean="0"/>
              <a:t>Click icon to add picture</a:t>
            </a:r>
            <a:endParaRPr lang="en-GB" dirty="0"/>
          </a:p>
        </p:txBody>
      </p:sp>
    </p:spTree>
    <p:extLst>
      <p:ext uri="{BB962C8B-B14F-4D97-AF65-F5344CB8AC3E}">
        <p14:creationId xmlns:p14="http://schemas.microsoft.com/office/powerpoint/2010/main" val="102439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 (Gry Bckgrnd)">
    <p:spTree>
      <p:nvGrpSpPr>
        <p:cNvPr id="1" name=""/>
        <p:cNvGrpSpPr/>
        <p:nvPr/>
      </p:nvGrpSpPr>
      <p:grpSpPr>
        <a:xfrm>
          <a:off x="0" y="0"/>
          <a:ext cx="0" cy="0"/>
          <a:chOff x="0" y="0"/>
          <a:chExt cx="0" cy="0"/>
        </a:xfrm>
      </p:grpSpPr>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 y="381"/>
            <a:ext cx="9142982" cy="6857237"/>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t="11858"/>
          <a:stretch/>
        </p:blipFill>
        <p:spPr>
          <a:xfrm>
            <a:off x="0" y="6353092"/>
            <a:ext cx="9144000" cy="504908"/>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title"/>
          </p:nvPr>
        </p:nvSpPr>
        <p:spPr>
          <a:xfrm>
            <a:off x="503548" y="512676"/>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9" name="Text Placeholder 8"/>
          <p:cNvSpPr>
            <a:spLocks noGrp="1"/>
          </p:cNvSpPr>
          <p:nvPr>
            <p:ph type="body" sz="quarter" idx="19" hasCustomPrompt="1"/>
          </p:nvPr>
        </p:nvSpPr>
        <p:spPr>
          <a:xfrm>
            <a:off x="485379" y="944724"/>
            <a:ext cx="5238749"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smtClean="0"/>
              <a:t>Click icon to add picture</a:t>
            </a:r>
            <a:endParaRPr lang="en-GB" dirty="0"/>
          </a:p>
        </p:txBody>
      </p:sp>
      <p:sp>
        <p:nvSpPr>
          <p:cNvPr id="23"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4"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603613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splay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t="7347"/>
          <a:stretch/>
        </p:blipFill>
        <p:spPr>
          <a:xfrm>
            <a:off x="0" y="0"/>
            <a:ext cx="9162713" cy="6418052"/>
          </a:xfrm>
          <a:prstGeom prst="rect">
            <a:avLst/>
          </a:prstGeom>
        </p:spPr>
      </p:pic>
      <p:sp>
        <p:nvSpPr>
          <p:cNvPr id="3" name="Title 1"/>
          <p:cNvSpPr>
            <a:spLocks noGrp="1"/>
          </p:cNvSpPr>
          <p:nvPr>
            <p:ph type="title"/>
          </p:nvPr>
        </p:nvSpPr>
        <p:spPr>
          <a:xfrm>
            <a:off x="5472100" y="4185083"/>
            <a:ext cx="2952328" cy="1907741"/>
          </a:xfrm>
          <a:prstGeom prst="rect">
            <a:avLst/>
          </a:prstGeom>
        </p:spPr>
        <p:txBody>
          <a:bodyPr anchor="t">
            <a:normAutofit/>
          </a:bodyPr>
          <a:lstStyle>
            <a:lvl1pPr algn="l">
              <a:defRPr sz="2800" b="0" cap="none" baseline="0"/>
            </a:lvl1pPr>
          </a:lstStyle>
          <a:p>
            <a:r>
              <a:rPr lang="en-US" smtClean="0"/>
              <a:t>Click to edit Master title style</a:t>
            </a:r>
            <a:endParaRPr lang="en-US" dirty="0"/>
          </a:p>
        </p:txBody>
      </p: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5" name="Picture Placeholder 15"/>
          <p:cNvSpPr>
            <a:spLocks noGrp="1"/>
          </p:cNvSpPr>
          <p:nvPr>
            <p:ph type="pic" sz="quarter" idx="17" hasCustomPrompt="1"/>
          </p:nvPr>
        </p:nvSpPr>
        <p:spPr>
          <a:xfrm>
            <a:off x="503548" y="6345368"/>
            <a:ext cx="1080000" cy="396000"/>
          </a:xfrm>
          <a:prstGeom prst="rect">
            <a:avLst/>
          </a:prstGeom>
        </p:spPr>
        <p:txBody>
          <a:bodyPr>
            <a:noAutofit/>
          </a:bodyPr>
          <a:lstStyle>
            <a:lvl1pPr marL="0" indent="0">
              <a:buNone/>
              <a:defRPr sz="1600"/>
            </a:lvl1pPr>
          </a:lstStyle>
          <a:p>
            <a:r>
              <a:rPr lang="en-GB" dirty="0"/>
              <a:t>Partner logo 1</a:t>
            </a:r>
          </a:p>
        </p:txBody>
      </p:sp>
      <p:sp>
        <p:nvSpPr>
          <p:cNvPr id="6" name="Picture Placeholder 15"/>
          <p:cNvSpPr>
            <a:spLocks noGrp="1"/>
          </p:cNvSpPr>
          <p:nvPr>
            <p:ph type="pic" sz="quarter" idx="18" hasCustomPrompt="1"/>
          </p:nvPr>
        </p:nvSpPr>
        <p:spPr>
          <a:xfrm>
            <a:off x="1871820" y="6345368"/>
            <a:ext cx="1080000" cy="396000"/>
          </a:xfrm>
          <a:prstGeom prst="rect">
            <a:avLst/>
          </a:prstGeom>
        </p:spPr>
        <p:txBody>
          <a:bodyPr>
            <a:noAutofit/>
          </a:bodyPr>
          <a:lstStyle>
            <a:lvl1pPr marL="0" indent="0">
              <a:buNone/>
              <a:defRPr sz="1600"/>
            </a:lvl1pPr>
          </a:lstStyle>
          <a:p>
            <a:r>
              <a:rPr lang="en-GB" dirty="0"/>
              <a:t>Partner logo 2</a:t>
            </a:r>
          </a:p>
        </p:txBody>
      </p:sp>
      <p:sp>
        <p:nvSpPr>
          <p:cNvPr id="7"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Tree>
    <p:extLst>
      <p:ext uri="{BB962C8B-B14F-4D97-AF65-F5344CB8AC3E}">
        <p14:creationId xmlns:p14="http://schemas.microsoft.com/office/powerpoint/2010/main" val="36603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splay 2">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0" name="Picture Placeholder 6"/>
          <p:cNvSpPr>
            <a:spLocks noGrp="1"/>
          </p:cNvSpPr>
          <p:nvPr>
            <p:ph type="pic" sz="quarter" idx="13"/>
          </p:nvPr>
        </p:nvSpPr>
        <p:spPr>
          <a:xfrm>
            <a:off x="791580" y="584684"/>
            <a:ext cx="2304256" cy="2304256"/>
          </a:xfrm>
          <a:prstGeom prst="ellipse">
            <a:avLst/>
          </a:prstGeom>
        </p:spPr>
        <p:txBody>
          <a:bodyPr>
            <a:normAutofit/>
          </a:bodyPr>
          <a:lstStyle>
            <a:lvl1pPr marL="0" indent="0" algn="ctr">
              <a:buNone/>
              <a:defRPr sz="1600"/>
            </a:lvl1pPr>
          </a:lstStyle>
          <a:p>
            <a:r>
              <a:rPr lang="en-US" smtClean="0"/>
              <a:t>Click icon to add picture</a:t>
            </a:r>
            <a:endParaRPr lang="en-GB" dirty="0"/>
          </a:p>
        </p:txBody>
      </p:sp>
      <p:sp>
        <p:nvSpPr>
          <p:cNvPr id="21" name="Picture Placeholder 7"/>
          <p:cNvSpPr>
            <a:spLocks noGrp="1" noChangeAspect="1"/>
          </p:cNvSpPr>
          <p:nvPr>
            <p:ph type="pic" sz="quarter" idx="15"/>
          </p:nvPr>
        </p:nvSpPr>
        <p:spPr>
          <a:xfrm>
            <a:off x="786293" y="4383288"/>
            <a:ext cx="1638846" cy="1638000"/>
          </a:xfrm>
          <a:prstGeom prst="ellipse">
            <a:avLst/>
          </a:prstGeom>
        </p:spPr>
        <p:txBody>
          <a:bodyPr>
            <a:normAutofit/>
          </a:bodyPr>
          <a:lstStyle>
            <a:lvl1pPr marL="0" indent="0" algn="ctr">
              <a:buNone/>
              <a:defRPr sz="1600"/>
            </a:lvl1pPr>
          </a:lstStyle>
          <a:p>
            <a:r>
              <a:rPr lang="en-US" smtClean="0"/>
              <a:t>Click icon to add picture</a:t>
            </a:r>
            <a:endParaRPr lang="en-GB" dirty="0"/>
          </a:p>
        </p:txBody>
      </p:sp>
      <p:sp>
        <p:nvSpPr>
          <p:cNvPr id="22" name="Picture Placeholder 7"/>
          <p:cNvSpPr>
            <a:spLocks noGrp="1" noChangeAspect="1"/>
          </p:cNvSpPr>
          <p:nvPr>
            <p:ph type="pic" sz="quarter" idx="16"/>
          </p:nvPr>
        </p:nvSpPr>
        <p:spPr>
          <a:xfrm>
            <a:off x="5291616" y="4257092"/>
            <a:ext cx="1152592" cy="1152000"/>
          </a:xfrm>
          <a:prstGeom prst="ellipse">
            <a:avLst/>
          </a:prstGeom>
        </p:spPr>
        <p:txBody>
          <a:bodyPr>
            <a:noAutofit/>
          </a:bodyPr>
          <a:lstStyle>
            <a:lvl1pPr marL="0" indent="0" algn="ctr">
              <a:buNone/>
              <a:defRPr sz="1600"/>
            </a:lvl1pPr>
          </a:lstStyle>
          <a:p>
            <a:r>
              <a:rPr lang="en-US" smtClean="0"/>
              <a:t>Click icon to add picture</a:t>
            </a:r>
            <a:endParaRPr lang="en-GB" dirty="0"/>
          </a:p>
        </p:txBody>
      </p:sp>
      <p:sp>
        <p:nvSpPr>
          <p:cNvPr id="23" name="Picture Placeholder 7"/>
          <p:cNvSpPr>
            <a:spLocks noGrp="1" noChangeAspect="1"/>
          </p:cNvSpPr>
          <p:nvPr>
            <p:ph type="pic" sz="quarter" idx="17"/>
          </p:nvPr>
        </p:nvSpPr>
        <p:spPr>
          <a:xfrm>
            <a:off x="6984268" y="4257092"/>
            <a:ext cx="1152592" cy="1152000"/>
          </a:xfrm>
          <a:prstGeom prst="ellipse">
            <a:avLst/>
          </a:prstGeom>
        </p:spPr>
        <p:txBody>
          <a:bodyPr>
            <a:noAutofit/>
          </a:bodyPr>
          <a:lstStyle>
            <a:lvl1pPr marL="0" indent="0" algn="ctr">
              <a:buNone/>
              <a:defRPr sz="1600"/>
            </a:lvl1pPr>
          </a:lstStyle>
          <a:p>
            <a:r>
              <a:rPr lang="en-US" smtClean="0"/>
              <a:t>Click icon to add picture</a:t>
            </a:r>
            <a:endParaRPr lang="en-GB"/>
          </a:p>
        </p:txBody>
      </p:sp>
      <p:sp>
        <p:nvSpPr>
          <p:cNvPr id="24" name="Slide Number Placeholder 13"/>
          <p:cNvSpPr>
            <a:spLocks noGrp="1"/>
          </p:cNvSpPr>
          <p:nvPr>
            <p:ph type="sldNum" sz="quarter" idx="18"/>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26" name="Picture Placeholder 15"/>
          <p:cNvSpPr>
            <a:spLocks noGrp="1"/>
          </p:cNvSpPr>
          <p:nvPr>
            <p:ph type="pic" sz="quarter" idx="19" hasCustomPrompt="1"/>
          </p:nvPr>
        </p:nvSpPr>
        <p:spPr>
          <a:xfrm>
            <a:off x="503668" y="6345368"/>
            <a:ext cx="1080000" cy="396000"/>
          </a:xfrm>
        </p:spPr>
        <p:txBody>
          <a:bodyPr>
            <a:noAutofit/>
          </a:bodyPr>
          <a:lstStyle>
            <a:lvl1pPr marL="0" indent="0">
              <a:buNone/>
              <a:defRPr sz="1600"/>
            </a:lvl1pPr>
          </a:lstStyle>
          <a:p>
            <a:r>
              <a:rPr lang="en-GB" dirty="0"/>
              <a:t>Partner logo 1</a:t>
            </a:r>
          </a:p>
        </p:txBody>
      </p:sp>
      <p:sp>
        <p:nvSpPr>
          <p:cNvPr id="27" name="Picture Placeholder 15"/>
          <p:cNvSpPr>
            <a:spLocks noGrp="1"/>
          </p:cNvSpPr>
          <p:nvPr>
            <p:ph type="pic" sz="quarter" idx="20"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626064" y="263341"/>
            <a:ext cx="1710000" cy="1710000"/>
          </a:xfrm>
          <a:prstGeom prst="ellipse">
            <a:avLst/>
          </a:prstGeom>
        </p:spPr>
        <p:txBody>
          <a:bodyPr>
            <a:normAutofit/>
          </a:bodyPr>
          <a:lstStyle>
            <a:lvl1pPr marL="0" indent="0" algn="ctr">
              <a:buNone/>
              <a:defRPr sz="1600"/>
            </a:lvl1pPr>
          </a:lstStyle>
          <a:p>
            <a:r>
              <a:rPr lang="en-US" smtClean="0"/>
              <a:t>Click icon to add picture</a:t>
            </a:r>
            <a:endParaRPr lang="en-GB" dirty="0"/>
          </a:p>
        </p:txBody>
      </p:sp>
      <p:grpSp>
        <p:nvGrpSpPr>
          <p:cNvPr id="17" name="Group 16"/>
          <p:cNvGrpSpPr/>
          <p:nvPr userDrawn="1"/>
        </p:nvGrpSpPr>
        <p:grpSpPr>
          <a:xfrm>
            <a:off x="0" y="-21332"/>
            <a:ext cx="9144000" cy="6879332"/>
            <a:chOff x="0" y="-21332"/>
            <a:chExt cx="9144000" cy="6879332"/>
          </a:xfrm>
        </p:grpSpPr>
        <p:pic>
          <p:nvPicPr>
            <p:cNvPr id="18" name="Picture 17" descr="Display Slide V1_BLUE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84320"/>
              <a:ext cx="9144000" cy="2773680"/>
            </a:xfrm>
            <a:prstGeom prst="rect">
              <a:avLst/>
            </a:prstGeom>
          </p:spPr>
        </p:pic>
        <p:pic>
          <p:nvPicPr>
            <p:cNvPr id="29" name="Picture 28" descr="Display Slide V1_BLUE_1.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21332"/>
              <a:ext cx="9144000" cy="4956048"/>
            </a:xfrm>
            <a:prstGeom prst="rect">
              <a:avLst/>
            </a:prstGeom>
          </p:spPr>
        </p:pic>
        <p:pic>
          <p:nvPicPr>
            <p:cNvPr id="30" name="Picture 29" descr="Display Slide V1_BLUE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91422" y="0"/>
              <a:ext cx="4852578" cy="3651626"/>
            </a:xfrm>
            <a:prstGeom prst="rect">
              <a:avLst/>
            </a:prstGeom>
          </p:spPr>
        </p:pic>
      </p:grpSp>
    </p:spTree>
    <p:extLst>
      <p:ext uri="{BB962C8B-B14F-4D97-AF65-F5344CB8AC3E}">
        <p14:creationId xmlns:p14="http://schemas.microsoft.com/office/powerpoint/2010/main" val="1830648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Slide">
    <p:bg>
      <p:bgRef idx="1001">
        <a:schemeClr val="bg2"/>
      </p:bgRef>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6"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3" name="Text Placeholder 2"/>
          <p:cNvSpPr>
            <a:spLocks noGrp="1"/>
          </p:cNvSpPr>
          <p:nvPr>
            <p:ph type="body" sz="quarter" idx="19"/>
          </p:nvPr>
        </p:nvSpPr>
        <p:spPr>
          <a:xfrm>
            <a:off x="503238" y="3536950"/>
            <a:ext cx="2700337" cy="2124075"/>
          </a:xfrm>
        </p:spPr>
        <p:txBody>
          <a:bodyPr/>
          <a:lstStyle>
            <a:lvl1pPr marL="0" indent="0">
              <a:buNone/>
              <a:defRPr b="1">
                <a:solidFill>
                  <a:schemeClr val="bg1"/>
                </a:solidFill>
              </a:defRPr>
            </a:lvl1pPr>
            <a:lvl2pPr marL="266700" indent="-266700">
              <a:buFont typeface="Symbol" panose="05050102010706020507" pitchFamily="18" charset="2"/>
              <a:buChar char="·"/>
              <a:defRPr lang="en-US" sz="1800" b="1" kern="1200" dirty="0" smtClean="0">
                <a:solidFill>
                  <a:schemeClr val="bg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266700" indent="-266700">
              <a:defRPr b="1">
                <a:solidFill>
                  <a:schemeClr val="bg1"/>
                </a:solidFill>
              </a:defRPr>
            </a:lvl3pPr>
            <a:lvl4pPr marL="266700" indent="-266700">
              <a:buFont typeface="Symbol" panose="05050102010706020507" pitchFamily="18" charset="2"/>
              <a:buChar char="·"/>
              <a:defRPr b="1">
                <a:solidFill>
                  <a:schemeClr val="bg1"/>
                </a:solidFill>
              </a:defRPr>
            </a:lvl4pPr>
            <a:lvl5pPr marL="266700" indent="-266700">
              <a:defRPr b="1">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extLst>
      <p:ext uri="{BB962C8B-B14F-4D97-AF65-F5344CB8AC3E}">
        <p14:creationId xmlns:p14="http://schemas.microsoft.com/office/powerpoint/2010/main" val="129731668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0"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3" name="Picture Placeholder 2"/>
          <p:cNvSpPr>
            <a:spLocks noGrp="1"/>
          </p:cNvSpPr>
          <p:nvPr>
            <p:ph type="pic" sz="quarter" idx="19"/>
          </p:nvPr>
        </p:nvSpPr>
        <p:spPr>
          <a:xfrm>
            <a:off x="0" y="0"/>
            <a:ext cx="9144000" cy="6215063"/>
          </a:xfrm>
        </p:spPr>
        <p:txBody>
          <a:bodyPr/>
          <a:lstStyle/>
          <a:p>
            <a:r>
              <a:rPr lang="en-US" smtClean="0"/>
              <a:t>Click icon to add picture</a:t>
            </a:r>
            <a:endParaRPr lang="en-GB"/>
          </a:p>
        </p:txBody>
      </p:sp>
      <p:sp>
        <p:nvSpPr>
          <p:cNvPr id="11"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2"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2851423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2" name="Title 1"/>
          <p:cNvSpPr>
            <a:spLocks noGrp="1"/>
          </p:cNvSpPr>
          <p:nvPr>
            <p:ph type="title"/>
          </p:nvPr>
        </p:nvSpPr>
        <p:spPr>
          <a:xfrm>
            <a:off x="503548" y="512763"/>
            <a:ext cx="5508315" cy="454062"/>
          </a:xfrm>
        </p:spPr>
        <p:txBody>
          <a:bodyPr/>
          <a:lstStyle/>
          <a:p>
            <a:r>
              <a:rPr lang="en-US" smtClean="0"/>
              <a:t>Click to edit Master title style</a:t>
            </a:r>
            <a:endParaRPr lang="en-GB" dirty="0"/>
          </a:p>
        </p:txBody>
      </p:sp>
      <p:sp>
        <p:nvSpPr>
          <p:cNvPr id="7" name="Text Placeholder 8"/>
          <p:cNvSpPr>
            <a:spLocks noGrp="1"/>
          </p:cNvSpPr>
          <p:nvPr>
            <p:ph type="body" sz="quarter" idx="13" hasCustomPrompt="1"/>
          </p:nvPr>
        </p:nvSpPr>
        <p:spPr>
          <a:xfrm>
            <a:off x="503548"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a:t>
            </a:r>
            <a:r>
              <a:rPr lang="en-US" dirty="0" smtClean="0"/>
              <a:t>title</a:t>
            </a:r>
          </a:p>
        </p:txBody>
      </p:sp>
      <p:sp>
        <p:nvSpPr>
          <p:cNvPr id="9" name="Table Placeholder 8"/>
          <p:cNvSpPr>
            <a:spLocks noGrp="1"/>
          </p:cNvSpPr>
          <p:nvPr>
            <p:ph type="tbl" sz="quarter" idx="14"/>
          </p:nvPr>
        </p:nvSpPr>
        <p:spPr>
          <a:xfrm>
            <a:off x="503238" y="1520825"/>
            <a:ext cx="6732587" cy="4572000"/>
          </a:xfrm>
          <a:ln w="9525">
            <a:solidFill>
              <a:schemeClr val="accent3"/>
            </a:solidFill>
          </a:ln>
        </p:spPr>
        <p:txBody>
          <a:bodyPr/>
          <a:lstStyle/>
          <a:p>
            <a:r>
              <a:rPr lang="en-US" smtClean="0"/>
              <a:t>Click icon to add table</a:t>
            </a:r>
            <a:endParaRPr lang="en-GB" dirty="0"/>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53264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5816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666B512A-0004-4396-B874-94A2C14A24F3}" type="slidenum">
              <a:rPr lang="en-US"/>
              <a:pPr>
                <a:defRPr/>
              </a:pPr>
              <a:t>‹#›</a:t>
            </a:fld>
            <a:endParaRPr lang="en-US"/>
          </a:p>
        </p:txBody>
      </p:sp>
    </p:spTree>
    <p:extLst>
      <p:ext uri="{BB962C8B-B14F-4D97-AF65-F5344CB8AC3E}">
        <p14:creationId xmlns:p14="http://schemas.microsoft.com/office/powerpoint/2010/main" val="1775237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A0DE31DF-4351-4960-9FF5-382A2232ACFE}" type="slidenum">
              <a:rPr lang="en-US"/>
              <a:pPr>
                <a:defRPr/>
              </a:pPr>
              <a:t>‹#›</a:t>
            </a:fld>
            <a:endParaRPr lang="en-US"/>
          </a:p>
        </p:txBody>
      </p:sp>
    </p:spTree>
    <p:extLst>
      <p:ext uri="{BB962C8B-B14F-4D97-AF65-F5344CB8AC3E}">
        <p14:creationId xmlns:p14="http://schemas.microsoft.com/office/powerpoint/2010/main" val="285479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Text Box 17"/>
          <p:cNvSpPr txBox="1">
            <a:spLocks noChangeArrowheads="1"/>
          </p:cNvSpPr>
          <p:nvPr userDrawn="1"/>
        </p:nvSpPr>
        <p:spPr bwMode="auto">
          <a:xfrm>
            <a:off x="152400" y="6629400"/>
            <a:ext cx="7467600" cy="215900"/>
          </a:xfrm>
          <a:prstGeom prst="rect">
            <a:avLst/>
          </a:prstGeom>
          <a:noFill/>
          <a:ln>
            <a:noFill/>
          </a:ln>
          <a:extLst/>
        </p:spPr>
        <p:txBody>
          <a:bodyPr>
            <a:spAutoFit/>
          </a:bodyPr>
          <a:lstStyle>
            <a:defPPr>
              <a:defRPr lang="en-US"/>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spcBef>
                <a:spcPct val="50000"/>
              </a:spcBef>
              <a:defRPr/>
            </a:pPr>
            <a:r>
              <a:rPr lang="en-US" sz="800" dirty="0" smtClean="0">
                <a:solidFill>
                  <a:srgbClr val="B3B3B3"/>
                </a:solidFill>
              </a:rPr>
              <a:t>©2013 </a:t>
            </a:r>
            <a:r>
              <a:rPr lang="en-US" sz="800" dirty="0" err="1" smtClean="0">
                <a:solidFill>
                  <a:srgbClr val="B3B3B3"/>
                </a:solidFill>
              </a:rPr>
              <a:t>Cengage</a:t>
            </a:r>
            <a:r>
              <a:rPr lang="en-US" sz="800" dirty="0" smtClean="0">
                <a:solidFill>
                  <a:srgbClr val="B3B3B3"/>
                </a:solidFill>
              </a:rPr>
              <a:t> Learning. All Rights Reserved. May not be scanned, copied or duplicated, or posted to a publicly accessible website, in whole or in part.</a:t>
            </a:r>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4"/>
          <p:cNvSpPr>
            <a:spLocks noGrp="1"/>
          </p:cNvSpPr>
          <p:nvPr>
            <p:ph type="ftr" sz="quarter" idx="10"/>
          </p:nvPr>
        </p:nvSpPr>
        <p:spPr/>
        <p:txBody>
          <a:bodyPr/>
          <a:lstStyle>
            <a:lvl1pPr>
              <a:defRPr/>
            </a:lvl1pPr>
          </a:lstStyle>
          <a:p>
            <a:endParaRPr lang="en-US" altLang="en-US"/>
          </a:p>
        </p:txBody>
      </p:sp>
      <p:sp>
        <p:nvSpPr>
          <p:cNvPr id="7" name="Slide Number Placeholder 5"/>
          <p:cNvSpPr>
            <a:spLocks noGrp="1"/>
          </p:cNvSpPr>
          <p:nvPr>
            <p:ph type="sldNum" sz="quarter" idx="11"/>
          </p:nvPr>
        </p:nvSpPr>
        <p:spPr/>
        <p:txBody>
          <a:bodyPr/>
          <a:lstStyle>
            <a:lvl1pPr>
              <a:defRPr/>
            </a:lvl1pPr>
          </a:lstStyle>
          <a:p>
            <a:fld id="{FFC2F5B6-6488-42D9-A95F-7558D446CB22}" type="slidenum">
              <a:rPr lang="en-US" altLang="en-US"/>
              <a:pPr/>
              <a:t>‹#›</a:t>
            </a:fld>
            <a:endParaRPr lang="en-US" altLang="en-US"/>
          </a:p>
        </p:txBody>
      </p:sp>
      <p:sp>
        <p:nvSpPr>
          <p:cNvPr id="8" name="Date Placeholder 6"/>
          <p:cNvSpPr>
            <a:spLocks noGrp="1"/>
          </p:cNvSpPr>
          <p:nvPr>
            <p:ph type="dt" sz="half" idx="12"/>
          </p:nvPr>
        </p:nvSpPr>
        <p:spPr/>
        <p:txBody>
          <a:bodyPr/>
          <a:lstStyle>
            <a:lvl1pPr>
              <a:defRPr/>
            </a:lvl1pPr>
          </a:lstStyle>
          <a:p>
            <a:endParaRPr lang="en-US" altLang="en-US"/>
          </a:p>
        </p:txBody>
      </p:sp>
    </p:spTree>
    <p:extLst>
      <p:ext uri="{BB962C8B-B14F-4D97-AF65-F5344CB8AC3E}">
        <p14:creationId xmlns:p14="http://schemas.microsoft.com/office/powerpoint/2010/main" val="3929665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3238" y="274638"/>
            <a:ext cx="8183562" cy="454062"/>
          </a:xfrm>
          <a:prstGeom prst="rect">
            <a:avLst/>
          </a:prstGeom>
        </p:spPr>
        <p:txBody>
          <a:bodyPr vert="horz" lIns="0" tIns="0" rIns="0" bIns="0" rtlCol="0" anchor="t"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3238" y="1600200"/>
            <a:ext cx="8183562" cy="4525963"/>
          </a:xfrm>
          <a:prstGeom prst="rect">
            <a:avLst/>
          </a:prstGeom>
        </p:spPr>
        <p:txBody>
          <a:bodyPr vert="horz" lIns="0" tIns="0" rIns="0" bIns="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F481074D-BF61-423B-90C0-3490A29E364B}" type="datetimeFigureOut">
              <a:rPr lang="en-US" smtClean="0"/>
              <a:pPr/>
              <a:t>10/9/2018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2EB68090-23FE-42DA-B7C6-3C2552243F32}" type="slidenum">
              <a:rPr lang="en-US" smtClean="0"/>
              <a:pPr/>
              <a:t>‹#›</a:t>
            </a:fld>
            <a:endParaRPr lang="en-US"/>
          </a:p>
        </p:txBody>
      </p:sp>
    </p:spTree>
    <p:extLst>
      <p:ext uri="{BB962C8B-B14F-4D97-AF65-F5344CB8AC3E}">
        <p14:creationId xmlns:p14="http://schemas.microsoft.com/office/powerpoint/2010/main" val="267203377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1" r:id="rId3"/>
    <p:sldLayoutId id="2147483695" r:id="rId4"/>
    <p:sldLayoutId id="2147483698" r:id="rId5"/>
    <p:sldLayoutId id="2147483766" r:id="rId6"/>
    <p:sldLayoutId id="2147483787" r:id="rId7"/>
    <p:sldLayoutId id="2147483707" r:id="rId8"/>
    <p:sldLayoutId id="2147483708" r:id="rId9"/>
    <p:sldLayoutId id="2147483821" r:id="rId10"/>
    <p:sldLayoutId id="2147483709" r:id="rId11"/>
    <p:sldLayoutId id="2147483710" r:id="rId12"/>
    <p:sldLayoutId id="2147483778" r:id="rId13"/>
    <p:sldLayoutId id="2147483822" r:id="rId14"/>
    <p:sldLayoutId id="2147483779" r:id="rId15"/>
    <p:sldLayoutId id="2147483823" r:id="rId16"/>
    <p:sldLayoutId id="2147483824" r:id="rId17"/>
    <p:sldLayoutId id="2147483825" r:id="rId18"/>
  </p:sldLayoutIdLst>
  <p:txStyles>
    <p:title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p:titleStyle>
    <p:bodyStyle>
      <a:lvl1pPr marL="266700"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1pPr>
      <a:lvl2pPr marL="542925" indent="-276225"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8096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3pPr>
      <a:lvl4pPr marL="1076325" indent="-266700"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4pPr>
      <a:lvl5pPr marL="13430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geoe-6NBy1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9bSHn-JewY"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theconversation.com/to-service-global-trade-todays-ships-and-cargo-are-smarter-than-ever-46032"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maerskline.com/ar-ae/shipping-services/dry-cargo/our-network/triple-e-card-cascading"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yZC4neLax5o" TargetMode="External"/><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www.sourcemap.com/"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348880"/>
            <a:ext cx="7378700" cy="1512565"/>
          </a:xfrm>
        </p:spPr>
        <p:txBody>
          <a:bodyPr>
            <a:normAutofit fontScale="90000"/>
          </a:bodyPr>
          <a:lstStyle/>
          <a:p>
            <a:pPr algn="ctr">
              <a:defRPr/>
            </a:pPr>
            <a:r>
              <a:rPr lang="en-GB" altLang="en-US" sz="3200" dirty="0">
                <a:solidFill>
                  <a:srgbClr val="10253F"/>
                </a:solidFill>
                <a:latin typeface="+mn-lt"/>
              </a:rPr>
              <a:t>LECTURE </a:t>
            </a:r>
            <a:r>
              <a:rPr lang="en-GB" altLang="en-US" sz="3200" dirty="0" smtClean="0">
                <a:solidFill>
                  <a:srgbClr val="10253F"/>
                </a:solidFill>
                <a:latin typeface="+mn-lt"/>
              </a:rPr>
              <a:t>2 </a:t>
            </a:r>
            <a:br>
              <a:rPr lang="en-GB" altLang="en-US" sz="3200" dirty="0" smtClean="0">
                <a:solidFill>
                  <a:srgbClr val="10253F"/>
                </a:solidFill>
                <a:latin typeface="+mn-lt"/>
              </a:rPr>
            </a:br>
            <a:r>
              <a:rPr lang="en-GB" altLang="en-US" sz="3200" dirty="0" smtClean="0">
                <a:solidFill>
                  <a:srgbClr val="10253F"/>
                </a:solidFill>
                <a:latin typeface="+mn-lt"/>
              </a:rPr>
              <a:t>Globalisation IN Supply Chain Management</a:t>
            </a:r>
            <a:r>
              <a:rPr lang="en-GB" altLang="en-US" dirty="0">
                <a:solidFill>
                  <a:srgbClr val="10253F"/>
                </a:solidFill>
                <a:latin typeface="+mn-lt"/>
              </a:rPr>
              <a:t/>
            </a:r>
            <a:br>
              <a:rPr lang="en-GB" altLang="en-US" dirty="0">
                <a:solidFill>
                  <a:srgbClr val="10253F"/>
                </a:solidFill>
                <a:latin typeface="+mn-lt"/>
              </a:rPr>
            </a:br>
            <a:endParaRPr lang="en-GB" dirty="0">
              <a:latin typeface="+mn-lt"/>
            </a:endParaRPr>
          </a:p>
        </p:txBody>
      </p:sp>
    </p:spTree>
    <p:extLst>
      <p:ext uri="{BB962C8B-B14F-4D97-AF65-F5344CB8AC3E}">
        <p14:creationId xmlns:p14="http://schemas.microsoft.com/office/powerpoint/2010/main" val="40451754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9552" y="476672"/>
            <a:ext cx="8183562" cy="454062"/>
          </a:xfrm>
        </p:spPr>
        <p:txBody>
          <a:bodyPr>
            <a:noAutofit/>
          </a:bodyPr>
          <a:lstStyle/>
          <a:p>
            <a:pPr eaLnBrk="1" hangingPunct="1"/>
            <a:r>
              <a:rPr lang="en-US" altLang="en-US" sz="3600" b="1" dirty="0" smtClean="0">
                <a:solidFill>
                  <a:schemeClr val="tx1"/>
                </a:solidFill>
                <a:latin typeface="+mn-lt"/>
                <a:ea typeface="ＭＳ Ｐゴシック" pitchFamily="34" charset="-128"/>
              </a:rPr>
              <a:t>Learning objectives (1)</a:t>
            </a:r>
          </a:p>
        </p:txBody>
      </p:sp>
      <p:sp>
        <p:nvSpPr>
          <p:cNvPr id="14339" name="Content Placeholder 2"/>
          <p:cNvSpPr>
            <a:spLocks noGrp="1"/>
          </p:cNvSpPr>
          <p:nvPr>
            <p:ph idx="1"/>
          </p:nvPr>
        </p:nvSpPr>
        <p:spPr>
          <a:xfrm>
            <a:off x="323528" y="1844824"/>
            <a:ext cx="8496300" cy="3672309"/>
          </a:xfrm>
        </p:spPr>
        <p:txBody>
          <a:bodyPr/>
          <a:lstStyle/>
          <a:p>
            <a:pPr eaLnBrk="1" hangingPunct="1">
              <a:lnSpc>
                <a:spcPct val="80000"/>
              </a:lnSpc>
            </a:pPr>
            <a:r>
              <a:rPr lang="en-US" altLang="en-US" sz="2400" dirty="0" smtClean="0">
                <a:latin typeface="+mn-lt"/>
                <a:ea typeface="ＭＳ Ｐゴシック" pitchFamily="34" charset="-128"/>
                <a:cs typeface="Arial" panose="020B0604020202020204" pitchFamily="34" charset="0"/>
              </a:rPr>
              <a:t>Understand the concept of </a:t>
            </a:r>
            <a:r>
              <a:rPr lang="en-US" altLang="en-US" sz="2400" dirty="0" err="1" smtClean="0">
                <a:latin typeface="+mn-lt"/>
                <a:ea typeface="ＭＳ Ｐゴシック" pitchFamily="34" charset="-128"/>
                <a:cs typeface="Arial" panose="020B0604020202020204" pitchFamily="34" charset="0"/>
              </a:rPr>
              <a:t>globalisation</a:t>
            </a:r>
            <a:r>
              <a:rPr lang="en-US" altLang="en-US" sz="2400" dirty="0" smtClean="0">
                <a:latin typeface="+mn-lt"/>
                <a:ea typeface="ＭＳ Ｐゴシック" pitchFamily="34" charset="-128"/>
                <a:cs typeface="Arial" panose="020B0604020202020204" pitchFamily="34" charset="0"/>
              </a:rPr>
              <a:t>,  drivers and negative impact</a:t>
            </a:r>
          </a:p>
          <a:p>
            <a:pPr eaLnBrk="1" hangingPunct="1">
              <a:lnSpc>
                <a:spcPct val="80000"/>
              </a:lnSpc>
            </a:pPr>
            <a:r>
              <a:rPr lang="en-US" altLang="en-US" sz="2400" dirty="0" smtClean="0">
                <a:latin typeface="+mn-lt"/>
                <a:cs typeface="Arial" panose="020B0604020202020204" pitchFamily="34" charset="0"/>
              </a:rPr>
              <a:t>Understand the major phases of globalization.</a:t>
            </a:r>
          </a:p>
          <a:p>
            <a:pPr eaLnBrk="1" hangingPunct="1">
              <a:lnSpc>
                <a:spcPct val="80000"/>
              </a:lnSpc>
            </a:pPr>
            <a:r>
              <a:rPr lang="en-US" altLang="en-US" sz="2400" dirty="0" smtClean="0">
                <a:latin typeface="+mn-lt"/>
                <a:cs typeface="Arial" panose="020B0604020202020204" pitchFamily="34" charset="0"/>
              </a:rPr>
              <a:t>Appreciate the complexity and magnitude of the operations of some successful global companies and why global expansion is important to their growth.</a:t>
            </a:r>
          </a:p>
          <a:p>
            <a:pPr eaLnBrk="1" hangingPunct="1">
              <a:lnSpc>
                <a:spcPct val="80000"/>
              </a:lnSpc>
            </a:pPr>
            <a:r>
              <a:rPr lang="en-US" altLang="en-US" sz="2400" dirty="0" smtClean="0">
                <a:latin typeface="+mn-lt"/>
                <a:cs typeface="Arial" panose="020B0604020202020204" pitchFamily="34" charset="0"/>
              </a:rPr>
              <a:t>Explain how technology and service specialists can help companies, especially small- to medium-size firms, penetrate the global marketplace.</a:t>
            </a:r>
            <a:endParaRPr lang="en-US" altLang="en-US" sz="2400" dirty="0" smtClean="0">
              <a:latin typeface="+mn-lt"/>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1145835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00" y="620688"/>
            <a:ext cx="8183562" cy="454062"/>
          </a:xfrm>
        </p:spPr>
        <p:txBody>
          <a:bodyPr>
            <a:noAutofit/>
          </a:bodyPr>
          <a:lstStyle/>
          <a:p>
            <a:r>
              <a:rPr lang="en-US" altLang="en-US" sz="3600" b="1" dirty="0" smtClean="0">
                <a:solidFill>
                  <a:schemeClr val="tx1"/>
                </a:solidFill>
                <a:latin typeface="+mn-lt"/>
                <a:ea typeface="ＭＳ Ｐゴシック" pitchFamily="34" charset="-128"/>
              </a:rPr>
              <a:t>Learning objectives (2)</a:t>
            </a:r>
            <a:endParaRPr lang="en-GB" sz="3600" dirty="0">
              <a:solidFill>
                <a:schemeClr val="tx1"/>
              </a:solidFill>
              <a:latin typeface="+mn-lt"/>
            </a:endParaRPr>
          </a:p>
        </p:txBody>
      </p:sp>
      <p:sp>
        <p:nvSpPr>
          <p:cNvPr id="3" name="Content Placeholder 2"/>
          <p:cNvSpPr>
            <a:spLocks noGrp="1"/>
          </p:cNvSpPr>
          <p:nvPr>
            <p:ph idx="1"/>
          </p:nvPr>
        </p:nvSpPr>
        <p:spPr/>
        <p:txBody>
          <a:bodyPr/>
          <a:lstStyle/>
          <a:p>
            <a:r>
              <a:rPr lang="en-US" altLang="en-US" sz="2400" dirty="0" smtClean="0">
                <a:latin typeface="+mn-lt"/>
                <a:ea typeface="ＭＳ Ｐゴシック" pitchFamily="34" charset="-128"/>
                <a:cs typeface="Arial" panose="020B0604020202020204" pitchFamily="34" charset="0"/>
              </a:rPr>
              <a:t>Highlight the growth that has occurred in recent decades in international trade. Regional and country differences and relative shares are also illustrated</a:t>
            </a:r>
          </a:p>
          <a:p>
            <a:r>
              <a:rPr lang="en-US" altLang="en-US" sz="2400" dirty="0" smtClean="0">
                <a:latin typeface="+mn-lt"/>
                <a:ea typeface="ＭＳ Ｐゴシック" pitchFamily="34" charset="-128"/>
                <a:cs typeface="Arial" panose="020B0604020202020204" pitchFamily="34" charset="0"/>
              </a:rPr>
              <a:t>Explore the role of multinational companies and their role in global trade, together with the impact of overseas investment by companies</a:t>
            </a:r>
          </a:p>
          <a:p>
            <a:r>
              <a:rPr lang="en-US" altLang="en-US" sz="2400" dirty="0" smtClean="0">
                <a:latin typeface="+mn-lt"/>
                <a:ea typeface="ＭＳ Ｐゴシック" pitchFamily="34" charset="-128"/>
                <a:cs typeface="Arial" panose="020B0604020202020204" pitchFamily="34" charset="0"/>
              </a:rPr>
              <a:t>Articulate the types of freight flow in opposite directions in freight markets</a:t>
            </a:r>
          </a:p>
          <a:p>
            <a:endParaRPr lang="en-GB" dirty="0"/>
          </a:p>
        </p:txBody>
      </p:sp>
      <p:sp>
        <p:nvSpPr>
          <p:cNvPr id="5" name="Footer Placeholder 4"/>
          <p:cNvSpPr>
            <a:spLocks noGrp="1"/>
          </p:cNvSpPr>
          <p:nvPr>
            <p:ph type="ftr" sz="quarter" idx="11"/>
          </p:nvPr>
        </p:nvSpPr>
        <p:spPr/>
        <p:txBody>
          <a:bodyPr/>
          <a:lstStyle/>
          <a:p>
            <a:pPr>
              <a:defRPr/>
            </a:pPr>
            <a:r>
              <a:rPr lang="en-US" dirty="0" smtClean="0"/>
              <a:t>www.wileyeurope.com/college/mangan</a:t>
            </a:r>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025" y="574831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2600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type="body" idx="1"/>
          </p:nvPr>
        </p:nvSpPr>
        <p:spPr>
          <a:xfrm>
            <a:off x="395536" y="1484784"/>
            <a:ext cx="8229600" cy="3713584"/>
          </a:xfrm>
        </p:spPr>
        <p:txBody>
          <a:bodyPr/>
          <a:lstStyle/>
          <a:p>
            <a:pPr lvl="1" eaLnBrk="1" hangingPunct="1">
              <a:lnSpc>
                <a:spcPct val="90000"/>
              </a:lnSpc>
              <a:buFont typeface="Arial" panose="020B0604020202020204" pitchFamily="34" charset="0"/>
              <a:buChar char="•"/>
            </a:pPr>
            <a:r>
              <a:rPr lang="en-US" altLang="en-US" sz="2400" dirty="0" smtClean="0">
                <a:latin typeface="+mn-lt"/>
              </a:rPr>
              <a:t>The first era was initially driven by countries (1400–1800) seeking materials and goods not available in their own land</a:t>
            </a:r>
            <a:br>
              <a:rPr lang="en-US" altLang="en-US" sz="2400" dirty="0" smtClean="0">
                <a:latin typeface="+mn-lt"/>
              </a:rPr>
            </a:br>
            <a:endParaRPr lang="en-US" altLang="en-US" sz="2400" dirty="0" smtClean="0">
              <a:latin typeface="+mn-lt"/>
            </a:endParaRPr>
          </a:p>
          <a:p>
            <a:pPr lvl="1" eaLnBrk="1" hangingPunct="1">
              <a:lnSpc>
                <a:spcPct val="90000"/>
              </a:lnSpc>
              <a:buFont typeface="Arial" panose="020B0604020202020204" pitchFamily="34" charset="0"/>
              <a:buChar char="•"/>
            </a:pPr>
            <a:r>
              <a:rPr lang="en-US" altLang="en-US" sz="2400" dirty="0" smtClean="0">
                <a:latin typeface="+mn-lt"/>
              </a:rPr>
              <a:t>The second era of globalization (1800–2000) was driven by companies seeking goods and materials, labor, economies of scale, and markets. </a:t>
            </a:r>
            <a:br>
              <a:rPr lang="en-US" altLang="en-US" sz="2400" dirty="0" smtClean="0">
                <a:latin typeface="+mn-lt"/>
              </a:rPr>
            </a:br>
            <a:endParaRPr lang="en-US" altLang="en-US" sz="2400" dirty="0" smtClean="0">
              <a:latin typeface="+mn-lt"/>
            </a:endParaRPr>
          </a:p>
          <a:p>
            <a:pPr lvl="1" eaLnBrk="1" hangingPunct="1">
              <a:lnSpc>
                <a:spcPct val="90000"/>
              </a:lnSpc>
              <a:buFont typeface="Arial" panose="020B0604020202020204" pitchFamily="34" charset="0"/>
              <a:buChar char="•"/>
            </a:pPr>
            <a:r>
              <a:rPr lang="en-US" altLang="en-US" sz="2400" dirty="0" smtClean="0">
                <a:latin typeface="+mn-lt"/>
              </a:rPr>
              <a:t>In the third era of globalization has begun around the year 2000, the significant characteristic is that it is being powered by individuals and smaller organizations </a:t>
            </a:r>
          </a:p>
        </p:txBody>
      </p:sp>
      <p:sp>
        <p:nvSpPr>
          <p:cNvPr id="15363" name="Text Box 17"/>
          <p:cNvSpPr txBox="1">
            <a:spLocks noChangeArrowheads="1"/>
          </p:cNvSpPr>
          <p:nvPr/>
        </p:nvSpPr>
        <p:spPr bwMode="auto">
          <a:xfrm>
            <a:off x="251520" y="6398909"/>
            <a:ext cx="7696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800" dirty="0">
                <a:solidFill>
                  <a:srgbClr val="B3B3B3"/>
                </a:solidFill>
              </a:rPr>
              <a:t>©2013 Cengage Learning. All Rights Reserved. May not be scanned, copied or duplicated, or posted to a publicly accessible website, in whole or in part.</a:t>
            </a:r>
          </a:p>
        </p:txBody>
      </p:sp>
      <p:sp>
        <p:nvSpPr>
          <p:cNvPr id="6" name="TextBox 5"/>
          <p:cNvSpPr txBox="1"/>
          <p:nvPr/>
        </p:nvSpPr>
        <p:spPr>
          <a:xfrm>
            <a:off x="875488" y="548680"/>
            <a:ext cx="5351337" cy="590931"/>
          </a:xfrm>
          <a:prstGeom prst="rect">
            <a:avLst/>
          </a:prstGeom>
          <a:noFill/>
        </p:spPr>
        <p:txBody>
          <a:bodyPr wrap="none">
            <a:spAutoFit/>
          </a:bodyPr>
          <a:lstStyle/>
          <a:p>
            <a:pPr>
              <a:lnSpc>
                <a:spcPct val="90000"/>
              </a:lnSpc>
              <a:buFont typeface="Wingdings" pitchFamily="2" charset="2"/>
              <a:buNone/>
              <a:defRPr/>
            </a:pPr>
            <a:r>
              <a:rPr lang="en-US" sz="3600" b="1" dirty="0"/>
              <a:t>Three eras of globalization </a:t>
            </a:r>
          </a:p>
        </p:txBody>
      </p:sp>
    </p:spTree>
    <p:extLst>
      <p:ext uri="{BB962C8B-B14F-4D97-AF65-F5344CB8AC3E}">
        <p14:creationId xmlns:p14="http://schemas.microsoft.com/office/powerpoint/2010/main" val="33571946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type="body" idx="1"/>
          </p:nvPr>
        </p:nvSpPr>
        <p:spPr>
          <a:xfrm>
            <a:off x="457200" y="1143000"/>
            <a:ext cx="8229600" cy="4724400"/>
          </a:xfrm>
        </p:spPr>
        <p:txBody>
          <a:bodyPr/>
          <a:lstStyle/>
          <a:p>
            <a:pPr eaLnBrk="1" hangingPunct="1">
              <a:lnSpc>
                <a:spcPct val="90000"/>
              </a:lnSpc>
              <a:buFont typeface="Wingdings" pitchFamily="2" charset="2"/>
              <a:buNone/>
            </a:pPr>
            <a:r>
              <a:rPr lang="en-US" altLang="en-US" sz="3600" dirty="0" smtClean="0"/>
              <a:t/>
            </a:r>
            <a:br>
              <a:rPr lang="en-US" altLang="en-US" sz="3600" dirty="0" smtClean="0"/>
            </a:br>
            <a:endParaRPr lang="en-US" altLang="en-US" sz="2400" dirty="0" smtClean="0"/>
          </a:p>
          <a:p>
            <a:pPr lvl="1" eaLnBrk="1" hangingPunct="1">
              <a:lnSpc>
                <a:spcPct val="90000"/>
              </a:lnSpc>
              <a:buFont typeface="Arial" panose="020B0604020202020204" pitchFamily="34" charset="0"/>
              <a:buChar char="•"/>
            </a:pPr>
            <a:r>
              <a:rPr lang="en-US" altLang="en-US" sz="2400" dirty="0" smtClean="0">
                <a:latin typeface="+mn-lt"/>
              </a:rPr>
              <a:t>The ability to connect to individuals and companies across the globe and to connect computer information systems on a 24/7 basis has provided unparalleled opportunity for collaboration horizontally and vertically in supply chains. </a:t>
            </a:r>
            <a:br>
              <a:rPr lang="en-US" altLang="en-US" sz="2400" dirty="0" smtClean="0">
                <a:latin typeface="+mn-lt"/>
              </a:rPr>
            </a:br>
            <a:endParaRPr lang="en-US" altLang="en-US" sz="2400" dirty="0" smtClean="0">
              <a:latin typeface="+mn-lt"/>
            </a:endParaRPr>
          </a:p>
          <a:p>
            <a:pPr lvl="1" eaLnBrk="1" hangingPunct="1">
              <a:lnSpc>
                <a:spcPct val="90000"/>
              </a:lnSpc>
              <a:buFont typeface="Arial" panose="020B0604020202020204" pitchFamily="34" charset="0"/>
              <a:buChar char="•"/>
            </a:pPr>
            <a:r>
              <a:rPr lang="en-US" altLang="en-US" sz="2400" dirty="0" smtClean="0">
                <a:latin typeface="+mn-lt"/>
              </a:rPr>
              <a:t>The trade volume with China was 18.2 percent of the total of the top 10 for 2006, and it increased its trade volume by 20 percent from 2005 to 2006. In 2000, China was number 4 following Canada, Mexico, and Japan. </a:t>
            </a:r>
          </a:p>
        </p:txBody>
      </p:sp>
      <p:sp>
        <p:nvSpPr>
          <p:cNvPr id="17411" name="Text Box 17"/>
          <p:cNvSpPr txBox="1">
            <a:spLocks noChangeArrowheads="1"/>
          </p:cNvSpPr>
          <p:nvPr/>
        </p:nvSpPr>
        <p:spPr bwMode="auto">
          <a:xfrm>
            <a:off x="152400" y="6521450"/>
            <a:ext cx="75438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800" dirty="0">
                <a:solidFill>
                  <a:srgbClr val="B3B3B3"/>
                </a:solidFill>
              </a:rPr>
              <a:t>©2013 Cengage Learning. All Rights Reserved. May not be scanned, copied or duplicated, or posted to a publicly accessible website, in whole or in part.</a:t>
            </a:r>
          </a:p>
        </p:txBody>
      </p:sp>
      <p:sp>
        <p:nvSpPr>
          <p:cNvPr id="6" name="TextBox 5"/>
          <p:cNvSpPr txBox="1"/>
          <p:nvPr/>
        </p:nvSpPr>
        <p:spPr>
          <a:xfrm>
            <a:off x="467544" y="908720"/>
            <a:ext cx="8382000" cy="584775"/>
          </a:xfrm>
          <a:prstGeom prst="rect">
            <a:avLst/>
          </a:prstGeom>
          <a:noFill/>
        </p:spPr>
        <p:txBody>
          <a:bodyPr>
            <a:spAutoFit/>
          </a:bodyPr>
          <a:lstStyle/>
          <a:p>
            <a:pPr>
              <a:defRPr/>
            </a:pPr>
            <a:r>
              <a:rPr lang="en-US" sz="3200" b="1" dirty="0"/>
              <a:t>The Scope and Magnitude of Global Business </a:t>
            </a:r>
          </a:p>
        </p:txBody>
      </p:sp>
    </p:spTree>
    <p:extLst>
      <p:ext uri="{BB962C8B-B14F-4D97-AF65-F5344CB8AC3E}">
        <p14:creationId xmlns:p14="http://schemas.microsoft.com/office/powerpoint/2010/main" val="29797590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body" idx="1"/>
          </p:nvPr>
        </p:nvSpPr>
        <p:spPr>
          <a:xfrm>
            <a:off x="457200" y="1219200"/>
            <a:ext cx="8229600" cy="4648200"/>
          </a:xfrm>
        </p:spPr>
        <p:txBody>
          <a:bodyPr/>
          <a:lstStyle/>
          <a:p>
            <a:pPr eaLnBrk="1" hangingPunct="1">
              <a:buFont typeface="Wingdings" pitchFamily="2" charset="2"/>
              <a:buNone/>
            </a:pPr>
            <a:r>
              <a:rPr lang="en-US" altLang="en-US" sz="2400" dirty="0" smtClean="0"/>
              <a:t/>
            </a:r>
            <a:br>
              <a:rPr lang="en-US" altLang="en-US" sz="2400" dirty="0" smtClean="0"/>
            </a:br>
            <a:endParaRPr lang="en-US" altLang="en-US" sz="2400" dirty="0" smtClean="0"/>
          </a:p>
          <a:p>
            <a:pPr lvl="1" eaLnBrk="1" hangingPunct="1">
              <a:buFont typeface="Arial" panose="020B0604020202020204" pitchFamily="34" charset="0"/>
              <a:buChar char="•"/>
            </a:pPr>
            <a:r>
              <a:rPr lang="en-US" altLang="en-US" sz="2400" dirty="0" smtClean="0">
                <a:latin typeface="+mn-lt"/>
              </a:rPr>
              <a:t>Economies and companies could improve their “wealth” by allowing specialization of tasks. </a:t>
            </a:r>
            <a:br>
              <a:rPr lang="en-US" altLang="en-US" sz="2400" dirty="0" smtClean="0">
                <a:latin typeface="+mn-lt"/>
              </a:rPr>
            </a:br>
            <a:endParaRPr lang="en-US" altLang="en-US" sz="2400" dirty="0" smtClean="0">
              <a:latin typeface="+mn-lt"/>
            </a:endParaRPr>
          </a:p>
          <a:p>
            <a:pPr lvl="1" eaLnBrk="1" hangingPunct="1">
              <a:buFont typeface="Arial" panose="020B0604020202020204" pitchFamily="34" charset="0"/>
              <a:buChar char="•"/>
            </a:pPr>
            <a:r>
              <a:rPr lang="en-US" altLang="en-US" sz="2400" dirty="0" smtClean="0">
                <a:latin typeface="+mn-lt"/>
              </a:rPr>
              <a:t>The advantage is true as long as you can sell the increased volume that is produced. It is an important role of logistics to help extend the market area of countries or companies through improved efficiency to lower the “landed cost” in new market areas. </a:t>
            </a:r>
          </a:p>
          <a:p>
            <a:pPr eaLnBrk="1" hangingPunct="1"/>
            <a:endParaRPr lang="en-US" altLang="en-US" sz="2400" dirty="0" smtClean="0">
              <a:latin typeface="+mn-lt"/>
            </a:endParaRPr>
          </a:p>
        </p:txBody>
      </p:sp>
      <p:sp>
        <p:nvSpPr>
          <p:cNvPr id="16387" name="Text Box 17"/>
          <p:cNvSpPr txBox="1">
            <a:spLocks noChangeArrowheads="1"/>
          </p:cNvSpPr>
          <p:nvPr/>
        </p:nvSpPr>
        <p:spPr bwMode="auto">
          <a:xfrm>
            <a:off x="152400" y="6642100"/>
            <a:ext cx="7696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800">
                <a:solidFill>
                  <a:srgbClr val="B3B3B3"/>
                </a:solidFill>
              </a:rPr>
              <a:t>©2013 Cengage Learning. All Rights Reserved. May not be scanned, copied or duplicated, or posted to a publicly accessible website, in whole or in part.</a:t>
            </a:r>
          </a:p>
        </p:txBody>
      </p:sp>
      <p:sp>
        <p:nvSpPr>
          <p:cNvPr id="6" name="TextBox 5"/>
          <p:cNvSpPr txBox="1"/>
          <p:nvPr/>
        </p:nvSpPr>
        <p:spPr>
          <a:xfrm>
            <a:off x="457200" y="780256"/>
            <a:ext cx="6844951" cy="646331"/>
          </a:xfrm>
          <a:prstGeom prst="rect">
            <a:avLst/>
          </a:prstGeom>
          <a:noFill/>
        </p:spPr>
        <p:txBody>
          <a:bodyPr wrap="none">
            <a:spAutoFit/>
          </a:bodyPr>
          <a:lstStyle/>
          <a:p>
            <a:pPr>
              <a:defRPr/>
            </a:pPr>
            <a:r>
              <a:rPr lang="en-US" sz="3600" b="1" dirty="0"/>
              <a:t>Supply Chains in a Global Economy</a:t>
            </a:r>
          </a:p>
        </p:txBody>
      </p:sp>
    </p:spTree>
    <p:extLst>
      <p:ext uri="{BB962C8B-B14F-4D97-AF65-F5344CB8AC3E}">
        <p14:creationId xmlns:p14="http://schemas.microsoft.com/office/powerpoint/2010/main" val="29044248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80219" y="836712"/>
            <a:ext cx="8229600" cy="503907"/>
          </a:xfrm>
        </p:spPr>
        <p:txBody>
          <a:bodyPr>
            <a:noAutofit/>
          </a:bodyPr>
          <a:lstStyle/>
          <a:p>
            <a:pPr algn="ctr" eaLnBrk="1" hangingPunct="1">
              <a:defRPr/>
            </a:pPr>
            <a:r>
              <a:rPr lang="en-GB" sz="3600" b="1" dirty="0" smtClean="0">
                <a:solidFill>
                  <a:schemeClr val="tx1"/>
                </a:solidFill>
                <a:latin typeface="Calibri" charset="0"/>
                <a:ea typeface="MS PGothic" charset="0"/>
                <a:cs typeface="ＭＳ Ｐゴシック" charset="0"/>
              </a:rPr>
              <a:t>Defining Globalisation</a:t>
            </a:r>
            <a:endParaRPr lang="en-GB" sz="3600" b="1" dirty="0">
              <a:solidFill>
                <a:schemeClr val="tx1"/>
              </a:solidFill>
              <a:latin typeface="Calibri" charset="0"/>
              <a:ea typeface="MS PGothic" charset="0"/>
              <a:cs typeface="ＭＳ Ｐゴシック" charset="0"/>
            </a:endParaRPr>
          </a:p>
        </p:txBody>
      </p:sp>
      <p:sp>
        <p:nvSpPr>
          <p:cNvPr id="10243" name="Content Placeholder 2"/>
          <p:cNvSpPr>
            <a:spLocks noGrp="1"/>
          </p:cNvSpPr>
          <p:nvPr>
            <p:ph idx="1"/>
          </p:nvPr>
        </p:nvSpPr>
        <p:spPr>
          <a:xfrm>
            <a:off x="611560" y="1556792"/>
            <a:ext cx="8136136" cy="4679950"/>
          </a:xfrm>
        </p:spPr>
        <p:txBody>
          <a:bodyPr/>
          <a:lstStyle/>
          <a:p>
            <a:pPr eaLnBrk="1" hangingPunct="1"/>
            <a:r>
              <a:rPr lang="en-GB" altLang="en-US" sz="2400" dirty="0" smtClean="0">
                <a:latin typeface="Calibri" pitchFamily="34" charset="0"/>
              </a:rPr>
              <a:t>The development of an organisation’s operations on all </a:t>
            </a:r>
            <a:r>
              <a:rPr lang="en-GB" altLang="en-US" sz="2400" b="1" dirty="0" smtClean="0">
                <a:latin typeface="Calibri" pitchFamily="34" charset="0"/>
              </a:rPr>
              <a:t>5 continents</a:t>
            </a:r>
            <a:r>
              <a:rPr lang="en-GB" altLang="en-US" sz="2400" dirty="0" smtClean="0">
                <a:latin typeface="Calibri" pitchFamily="34" charset="0"/>
              </a:rPr>
              <a:t>?</a:t>
            </a:r>
            <a:r>
              <a:rPr lang="en-GB" altLang="en-US" sz="2400" b="1" dirty="0" smtClean="0">
                <a:latin typeface="Calibri" pitchFamily="34" charset="0"/>
              </a:rPr>
              <a:t> </a:t>
            </a:r>
            <a:r>
              <a:rPr lang="en-GB" altLang="en-US" sz="2400" dirty="0" smtClean="0">
                <a:latin typeface="Calibri" pitchFamily="34" charset="0"/>
              </a:rPr>
              <a:t/>
            </a:r>
            <a:br>
              <a:rPr lang="en-GB" altLang="en-US" sz="2400" dirty="0" smtClean="0">
                <a:latin typeface="Calibri" pitchFamily="34" charset="0"/>
              </a:rPr>
            </a:br>
            <a:r>
              <a:rPr lang="en-GB" altLang="en-US" sz="2400" dirty="0" smtClean="0">
                <a:latin typeface="Calibri" pitchFamily="34" charset="0"/>
              </a:rPr>
              <a:t>Or operating in countries/working with suppliers outside </a:t>
            </a:r>
            <a:br>
              <a:rPr lang="en-GB" altLang="en-US" sz="2400" dirty="0" smtClean="0">
                <a:latin typeface="Calibri" pitchFamily="34" charset="0"/>
              </a:rPr>
            </a:br>
            <a:r>
              <a:rPr lang="en-GB" altLang="en-US" sz="2400" dirty="0" smtClean="0">
                <a:latin typeface="Calibri" pitchFamily="34" charset="0"/>
              </a:rPr>
              <a:t>its ‘home’ country?</a:t>
            </a:r>
          </a:p>
          <a:p>
            <a:pPr eaLnBrk="1" hangingPunct="1"/>
            <a:r>
              <a:rPr lang="en-GB" altLang="en-US" sz="2400" dirty="0" smtClean="0">
                <a:latin typeface="Calibri" pitchFamily="34" charset="0"/>
              </a:rPr>
              <a:t>Umbrella term for economic, social, technological, cultural </a:t>
            </a:r>
            <a:br>
              <a:rPr lang="en-GB" altLang="en-US" sz="2400" dirty="0" smtClean="0">
                <a:latin typeface="Calibri" pitchFamily="34" charset="0"/>
              </a:rPr>
            </a:br>
            <a:r>
              <a:rPr lang="en-GB" altLang="en-US" sz="2400" dirty="0" smtClean="0">
                <a:latin typeface="Calibri" pitchFamily="34" charset="0"/>
              </a:rPr>
              <a:t>and political changes</a:t>
            </a:r>
          </a:p>
          <a:p>
            <a:pPr eaLnBrk="1" hangingPunct="1"/>
            <a:r>
              <a:rPr lang="en-GB" altLang="en-US" sz="2400" dirty="0" smtClean="0">
                <a:latin typeface="Calibri" pitchFamily="34" charset="0"/>
              </a:rPr>
              <a:t>Operate as if the world were </a:t>
            </a:r>
            <a:r>
              <a:rPr lang="en-GB" altLang="en-US" sz="2400" b="1" dirty="0" smtClean="0">
                <a:latin typeface="Calibri" pitchFamily="34" charset="0"/>
              </a:rPr>
              <a:t>ONE</a:t>
            </a:r>
            <a:r>
              <a:rPr lang="en-GB" altLang="en-US" sz="2400" dirty="0" smtClean="0">
                <a:latin typeface="Calibri" pitchFamily="34" charset="0"/>
              </a:rPr>
              <a:t> big market (Levitt, HBR, 1983)</a:t>
            </a:r>
          </a:p>
          <a:p>
            <a:pPr lvl="1" eaLnBrk="1" hangingPunct="1"/>
            <a:r>
              <a:rPr lang="en-GB" altLang="en-US" sz="2400" dirty="0" smtClean="0">
                <a:latin typeface="Calibri" pitchFamily="34" charset="0"/>
              </a:rPr>
              <a:t>But differences exist between countries</a:t>
            </a:r>
          </a:p>
          <a:p>
            <a:pPr lvl="1" eaLnBrk="1" hangingPunct="1"/>
            <a:r>
              <a:rPr lang="en-GB" altLang="en-US" sz="2400" dirty="0" smtClean="0">
                <a:latin typeface="Calibri" pitchFamily="34" charset="0"/>
              </a:rPr>
              <a:t>Presents many different challenges</a:t>
            </a:r>
          </a:p>
          <a:p>
            <a:pPr eaLnBrk="1" hangingPunct="1"/>
            <a:r>
              <a:rPr lang="en-GB" altLang="en-US" sz="2400" dirty="0" smtClean="0">
                <a:latin typeface="Calibri" pitchFamily="34" charset="0"/>
              </a:rPr>
              <a:t>How ‘global’ companies manage their operations varies</a:t>
            </a:r>
          </a:p>
          <a:p>
            <a:pPr marL="0" indent="0" eaLnBrk="1" hangingPunct="1">
              <a:buNone/>
            </a:pPr>
            <a:endParaRPr lang="en-GB" altLang="en-US" dirty="0" smtClean="0">
              <a:latin typeface="Calibri" pitchFamily="34" charset="0"/>
            </a:endParaRPr>
          </a:p>
        </p:txBody>
      </p:sp>
    </p:spTree>
    <p:extLst>
      <p:ext uri="{BB962C8B-B14F-4D97-AF65-F5344CB8AC3E}">
        <p14:creationId xmlns:p14="http://schemas.microsoft.com/office/powerpoint/2010/main" val="1219108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idx="1"/>
          </p:nvPr>
        </p:nvSpPr>
        <p:spPr>
          <a:xfrm>
            <a:off x="539552" y="1484784"/>
            <a:ext cx="8147248" cy="4464496"/>
          </a:xfrm>
        </p:spPr>
        <p:txBody>
          <a:bodyPr>
            <a:normAutofit fontScale="92500" lnSpcReduction="20000"/>
          </a:bodyPr>
          <a:lstStyle/>
          <a:p>
            <a:pPr eaLnBrk="1" hangingPunct="1">
              <a:lnSpc>
                <a:spcPct val="80000"/>
              </a:lnSpc>
              <a:buFont typeface="Wingdings" pitchFamily="2" charset="2"/>
              <a:buNone/>
            </a:pPr>
            <a:r>
              <a:rPr lang="en-US" altLang="en-US" sz="2800" dirty="0" smtClean="0"/>
              <a:t/>
            </a:r>
            <a:br>
              <a:rPr lang="en-US" altLang="en-US" sz="2800" dirty="0" smtClean="0"/>
            </a:br>
            <a:endParaRPr lang="en-US" altLang="en-US" sz="2000" dirty="0" smtClean="0"/>
          </a:p>
          <a:p>
            <a:pPr lvl="1" eaLnBrk="1" hangingPunct="1">
              <a:lnSpc>
                <a:spcPct val="80000"/>
              </a:lnSpc>
            </a:pPr>
            <a:r>
              <a:rPr lang="en-US" altLang="en-US" sz="2600" dirty="0" smtClean="0">
                <a:latin typeface="+mn-lt"/>
              </a:rPr>
              <a:t>The global business environment has changed significantly and become</a:t>
            </a:r>
            <a:r>
              <a:rPr lang="en-US" altLang="en-US" sz="2400" dirty="0" smtClean="0">
                <a:latin typeface="+mn-lt"/>
              </a:rPr>
              <a:t> </a:t>
            </a:r>
            <a:r>
              <a:rPr lang="en-US" altLang="en-US" sz="2600" dirty="0" smtClean="0">
                <a:latin typeface="+mn-lt"/>
              </a:rPr>
              <a:t>much more conducive to business activity between and among different countries. </a:t>
            </a:r>
            <a:br>
              <a:rPr lang="en-US" altLang="en-US" sz="2600" dirty="0" smtClean="0">
                <a:latin typeface="+mn-lt"/>
              </a:rPr>
            </a:br>
            <a:endParaRPr lang="en-US" altLang="en-US" sz="2600" dirty="0" smtClean="0">
              <a:latin typeface="+mn-lt"/>
            </a:endParaRPr>
          </a:p>
          <a:p>
            <a:pPr lvl="1" eaLnBrk="1" hangingPunct="1">
              <a:lnSpc>
                <a:spcPct val="80000"/>
              </a:lnSpc>
            </a:pPr>
            <a:r>
              <a:rPr lang="en-US" altLang="en-US" sz="2600" dirty="0" smtClean="0">
                <a:latin typeface="+mn-lt"/>
              </a:rPr>
              <a:t>Success in the global market place requires developing a cohesive strategy, including product development, technology, marketing, manufacturing, and supply chains. </a:t>
            </a:r>
            <a:br>
              <a:rPr lang="en-US" altLang="en-US" sz="2600" dirty="0" smtClean="0">
                <a:latin typeface="+mn-lt"/>
              </a:rPr>
            </a:br>
            <a:endParaRPr lang="en-US" altLang="en-US" sz="2600" dirty="0" smtClean="0">
              <a:latin typeface="+mn-lt"/>
            </a:endParaRPr>
          </a:p>
          <a:p>
            <a:pPr lvl="1" eaLnBrk="1" hangingPunct="1">
              <a:lnSpc>
                <a:spcPct val="80000"/>
              </a:lnSpc>
            </a:pPr>
            <a:r>
              <a:rPr lang="en-US" altLang="en-US" sz="2600" dirty="0" smtClean="0">
                <a:latin typeface="+mn-lt"/>
              </a:rPr>
              <a:t>Global markets and strategy have four important characteristics</a:t>
            </a:r>
            <a:r>
              <a:rPr lang="en-US" altLang="en-US" sz="2400" dirty="0" smtClean="0">
                <a:latin typeface="+mn-lt"/>
              </a:rPr>
              <a:t>: </a:t>
            </a:r>
          </a:p>
          <a:p>
            <a:pPr lvl="2" eaLnBrk="1" hangingPunct="1">
              <a:lnSpc>
                <a:spcPct val="80000"/>
              </a:lnSpc>
            </a:pPr>
            <a:r>
              <a:rPr lang="en-US" altLang="en-US" sz="2000" dirty="0" smtClean="0">
                <a:latin typeface="+mn-lt"/>
              </a:rPr>
              <a:t>standardization reduces complexity </a:t>
            </a:r>
          </a:p>
          <a:p>
            <a:pPr lvl="2" eaLnBrk="1" hangingPunct="1">
              <a:lnSpc>
                <a:spcPct val="80000"/>
              </a:lnSpc>
            </a:pPr>
            <a:r>
              <a:rPr lang="en-US" altLang="en-US" sz="2000" dirty="0" smtClean="0">
                <a:latin typeface="+mn-lt"/>
              </a:rPr>
              <a:t>global competition reduces the product life cycle</a:t>
            </a:r>
          </a:p>
          <a:p>
            <a:pPr lvl="2" eaLnBrk="1" hangingPunct="1">
              <a:lnSpc>
                <a:spcPct val="80000"/>
              </a:lnSpc>
            </a:pPr>
            <a:r>
              <a:rPr lang="en-US" altLang="en-US" sz="2000" dirty="0" smtClean="0">
                <a:latin typeface="+mn-lt"/>
              </a:rPr>
              <a:t>traditional organizational structures and business models frequently change</a:t>
            </a:r>
          </a:p>
          <a:p>
            <a:pPr lvl="2" eaLnBrk="1" hangingPunct="1">
              <a:lnSpc>
                <a:spcPct val="80000"/>
              </a:lnSpc>
            </a:pPr>
            <a:r>
              <a:rPr lang="en-US" altLang="en-US" sz="2000" dirty="0" smtClean="0">
                <a:latin typeface="+mn-lt"/>
              </a:rPr>
              <a:t>globalization introduces more volatility </a:t>
            </a:r>
          </a:p>
        </p:txBody>
      </p:sp>
      <p:sp>
        <p:nvSpPr>
          <p:cNvPr id="5" name="Rectangle 4"/>
          <p:cNvSpPr/>
          <p:nvPr/>
        </p:nvSpPr>
        <p:spPr>
          <a:xfrm>
            <a:off x="1187624" y="620688"/>
            <a:ext cx="5626284" cy="646331"/>
          </a:xfrm>
          <a:prstGeom prst="rect">
            <a:avLst/>
          </a:prstGeom>
        </p:spPr>
        <p:txBody>
          <a:bodyPr wrap="none">
            <a:spAutoFit/>
          </a:bodyPr>
          <a:lstStyle/>
          <a:p>
            <a:pPr>
              <a:defRPr/>
            </a:pPr>
            <a:r>
              <a:rPr lang="en-US" sz="3600" b="1" dirty="0"/>
              <a:t>Global Markets and Strategy</a:t>
            </a:r>
          </a:p>
        </p:txBody>
      </p:sp>
    </p:spTree>
    <p:extLst>
      <p:ext uri="{BB962C8B-B14F-4D97-AF65-F5344CB8AC3E}">
        <p14:creationId xmlns:p14="http://schemas.microsoft.com/office/powerpoint/2010/main" val="3835337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11560" y="1052736"/>
            <a:ext cx="6372708" cy="396000"/>
          </a:xfrm>
        </p:spPr>
        <p:txBody>
          <a:bodyPr>
            <a:noAutofit/>
          </a:bodyPr>
          <a:lstStyle/>
          <a:p>
            <a:r>
              <a:rPr lang="en-GB" sz="3600" b="1" dirty="0">
                <a:solidFill>
                  <a:schemeClr val="tx1"/>
                </a:solidFill>
                <a:latin typeface="+mn-lt"/>
              </a:rPr>
              <a:t>Growth in International Trade</a:t>
            </a:r>
            <a:endParaRPr lang="en-GB" sz="3600" dirty="0">
              <a:solidFill>
                <a:schemeClr val="tx1"/>
              </a:solidFill>
              <a:latin typeface="+mn-lt"/>
            </a:endParaRPr>
          </a:p>
        </p:txBody>
      </p:sp>
      <p:sp>
        <p:nvSpPr>
          <p:cNvPr id="21" name="Content Placeholder 20"/>
          <p:cNvSpPr>
            <a:spLocks noGrp="1"/>
          </p:cNvSpPr>
          <p:nvPr>
            <p:ph sz="quarter" idx="19"/>
          </p:nvPr>
        </p:nvSpPr>
        <p:spPr>
          <a:xfrm>
            <a:off x="971600" y="1772816"/>
            <a:ext cx="6768752" cy="3960440"/>
          </a:xfrm>
        </p:spPr>
        <p:txBody>
          <a:bodyPr>
            <a:normAutofit fontScale="92500" lnSpcReduction="10000"/>
          </a:bodyPr>
          <a:lstStyle/>
          <a:p>
            <a:pPr>
              <a:buClr>
                <a:srgbClr val="0070C0"/>
              </a:buClr>
            </a:pPr>
            <a:endParaRPr lang="en-GB" dirty="0" smtClean="0"/>
          </a:p>
          <a:p>
            <a:pPr>
              <a:buClr>
                <a:srgbClr val="0070C0"/>
              </a:buClr>
            </a:pPr>
            <a:r>
              <a:rPr lang="en-GB" sz="2400" dirty="0" smtClean="0">
                <a:latin typeface="+mn-lt"/>
              </a:rPr>
              <a:t>There </a:t>
            </a:r>
            <a:r>
              <a:rPr lang="en-GB" sz="2400" dirty="0">
                <a:latin typeface="+mn-lt"/>
              </a:rPr>
              <a:t>has been considerable growth in recent decades in world trade; world exports grew from </a:t>
            </a:r>
            <a:r>
              <a:rPr lang="en-GB" sz="2400" b="1" dirty="0">
                <a:latin typeface="+mn-lt"/>
              </a:rPr>
              <a:t>$59 </a:t>
            </a:r>
            <a:r>
              <a:rPr lang="en-GB" sz="2400" dirty="0">
                <a:latin typeface="+mn-lt"/>
              </a:rPr>
              <a:t>billion in </a:t>
            </a:r>
            <a:r>
              <a:rPr lang="en-GB" sz="2400" b="1" dirty="0">
                <a:effectLst>
                  <a:outerShdw blurRad="38100" dist="38100" dir="2700000" algn="tl">
                    <a:srgbClr val="000000">
                      <a:alpha val="43137"/>
                    </a:srgbClr>
                  </a:outerShdw>
                </a:effectLst>
                <a:latin typeface="+mn-lt"/>
              </a:rPr>
              <a:t>1948 </a:t>
            </a:r>
            <a:r>
              <a:rPr lang="en-GB" sz="2400" dirty="0">
                <a:latin typeface="+mn-lt"/>
              </a:rPr>
              <a:t>to a peak of </a:t>
            </a:r>
            <a:r>
              <a:rPr lang="en-GB" sz="2400" b="1" dirty="0">
                <a:latin typeface="+mn-lt"/>
              </a:rPr>
              <a:t>$18,301 </a:t>
            </a:r>
            <a:r>
              <a:rPr lang="en-GB" sz="2400" dirty="0">
                <a:latin typeface="+mn-lt"/>
              </a:rPr>
              <a:t>billion by </a:t>
            </a:r>
            <a:r>
              <a:rPr lang="en-GB" sz="2400" b="1" dirty="0">
                <a:effectLst>
                  <a:outerShdw blurRad="38100" dist="38100" dir="2700000" algn="tl">
                    <a:srgbClr val="000000">
                      <a:alpha val="43137"/>
                    </a:srgbClr>
                  </a:outerShdw>
                </a:effectLst>
                <a:latin typeface="+mn-lt"/>
              </a:rPr>
              <a:t>2013</a:t>
            </a:r>
            <a:r>
              <a:rPr lang="en-GB" sz="2400" dirty="0">
                <a:latin typeface="+mn-lt"/>
              </a:rPr>
              <a:t> before subsequently </a:t>
            </a:r>
            <a:r>
              <a:rPr lang="en-GB" sz="2400" dirty="0" smtClean="0">
                <a:latin typeface="+mn-lt"/>
              </a:rPr>
              <a:t>declining</a:t>
            </a:r>
          </a:p>
          <a:p>
            <a:pPr>
              <a:buClr>
                <a:srgbClr val="0070C0"/>
              </a:buClr>
            </a:pPr>
            <a:endParaRPr lang="en-GB" sz="2400" dirty="0">
              <a:latin typeface="+mn-lt"/>
            </a:endParaRPr>
          </a:p>
          <a:p>
            <a:pPr>
              <a:buClr>
                <a:srgbClr val="0070C0"/>
              </a:buClr>
            </a:pPr>
            <a:r>
              <a:rPr lang="en-GB" sz="2400" dirty="0">
                <a:latin typeface="+mn-lt"/>
              </a:rPr>
              <a:t>Facilitated by regional trade </a:t>
            </a:r>
            <a:r>
              <a:rPr lang="en-GB" sz="2400" dirty="0" smtClean="0">
                <a:latin typeface="+mn-lt"/>
              </a:rPr>
              <a:t>agreements (i.e. EU, AFTA, NAFTA)</a:t>
            </a:r>
          </a:p>
          <a:p>
            <a:pPr>
              <a:buClr>
                <a:srgbClr val="0070C0"/>
              </a:buClr>
            </a:pPr>
            <a:endParaRPr lang="en-GB" sz="2400" dirty="0">
              <a:latin typeface="+mn-lt"/>
            </a:endParaRPr>
          </a:p>
          <a:p>
            <a:pPr>
              <a:buClr>
                <a:srgbClr val="0070C0"/>
              </a:buClr>
            </a:pPr>
            <a:r>
              <a:rPr lang="en-GB" sz="2400" dirty="0">
                <a:latin typeface="+mn-lt"/>
              </a:rPr>
              <a:t>Hence more freight is moving all around the </a:t>
            </a:r>
            <a:r>
              <a:rPr lang="en-GB" sz="2400" dirty="0" smtClean="0">
                <a:latin typeface="+mn-lt"/>
              </a:rPr>
              <a:t>world</a:t>
            </a:r>
          </a:p>
          <a:p>
            <a:pPr lvl="2">
              <a:buClr>
                <a:srgbClr val="0070C0"/>
              </a:buClr>
              <a:buFont typeface="Liberation Sans" panose="020B0604020202020204" pitchFamily="34" charset="0"/>
              <a:buChar char="–"/>
            </a:pPr>
            <a:r>
              <a:rPr lang="en-GB" sz="2400" dirty="0" smtClean="0">
                <a:latin typeface="+mn-lt"/>
              </a:rPr>
              <a:t>Logistics </a:t>
            </a:r>
            <a:r>
              <a:rPr lang="en-GB" sz="2400" dirty="0">
                <a:latin typeface="+mn-lt"/>
              </a:rPr>
              <a:t>systems are thus having to play an increasingly important role in the global economy</a:t>
            </a:r>
          </a:p>
          <a:p>
            <a:pPr>
              <a:buClr>
                <a:srgbClr val="0070C0"/>
              </a:buClr>
            </a:pPr>
            <a:endParaRPr lang="en-GB" dirty="0"/>
          </a:p>
        </p:txBody>
      </p:sp>
    </p:spTree>
    <p:extLst>
      <p:ext uri="{BB962C8B-B14F-4D97-AF65-F5344CB8AC3E}">
        <p14:creationId xmlns:p14="http://schemas.microsoft.com/office/powerpoint/2010/main" val="4643851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300700" cy="396000"/>
          </a:xfrm>
        </p:spPr>
        <p:txBody>
          <a:bodyPr>
            <a:noAutofit/>
          </a:bodyPr>
          <a:lstStyle/>
          <a:p>
            <a:r>
              <a:rPr lang="en-GB" sz="3200" b="1" dirty="0">
                <a:solidFill>
                  <a:schemeClr val="tx1"/>
                </a:solidFill>
                <a:latin typeface="+mn-lt"/>
                <a:hlinkClick r:id="rId2"/>
              </a:rPr>
              <a:t>Growth in International Trade</a:t>
            </a:r>
            <a:endParaRPr lang="en-GB" sz="3200" dirty="0">
              <a:solidFill>
                <a:schemeClr val="tx1"/>
              </a:solidFill>
              <a:latin typeface="+mn-lt"/>
            </a:endParaRPr>
          </a:p>
        </p:txBody>
      </p:sp>
      <p:pic>
        <p:nvPicPr>
          <p:cNvPr id="1030" name="Picture 6"/>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683568" y="1484784"/>
            <a:ext cx="6761757" cy="44610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971600" y="5949280"/>
            <a:ext cx="6264696" cy="369332"/>
          </a:xfrm>
          <a:prstGeom prst="rect">
            <a:avLst/>
          </a:prstGeom>
        </p:spPr>
        <p:txBody>
          <a:bodyPr wrap="square">
            <a:spAutoFit/>
          </a:bodyPr>
          <a:lstStyle/>
          <a:p>
            <a:r>
              <a:rPr lang="en-GB" sz="900" b="1" baseline="30000" dirty="0" smtClean="0">
                <a:latin typeface="Liberation Sans" panose="020B0604020202020204" pitchFamily="34" charset="0"/>
                <a:ea typeface="Liberation Sans" panose="020B0604020202020204" pitchFamily="34" charset="0"/>
                <a:cs typeface="Liberation Sans" panose="020B0604020202020204" pitchFamily="34" charset="0"/>
              </a:rPr>
              <a:t>3</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UNCTAD </a:t>
            </a:r>
            <a:r>
              <a:rPr lang="en-GB" sz="900" i="1" dirty="0">
                <a:latin typeface="Liberation Sans" panose="020B0604020202020204" pitchFamily="34" charset="0"/>
                <a:ea typeface="Liberation Sans" panose="020B0604020202020204" pitchFamily="34" charset="0"/>
                <a:cs typeface="Liberation Sans" panose="020B0604020202020204" pitchFamily="34" charset="0"/>
              </a:rPr>
              <a:t>Review of Maritime Transport 2015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with sincere thanks to Jan </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Hoffmann and </a:t>
            </a:r>
            <a:r>
              <a:rPr lang="en-GB" sz="900" dirty="0" err="1">
                <a:latin typeface="Liberation Sans" panose="020B0604020202020204" pitchFamily="34" charset="0"/>
                <a:ea typeface="Liberation Sans" panose="020B0604020202020204" pitchFamily="34" charset="0"/>
                <a:cs typeface="Liberation Sans" panose="020B0604020202020204" pitchFamily="34" charset="0"/>
              </a:rPr>
              <a:t>Hassiba</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a:t>
            </a:r>
            <a:r>
              <a:rPr lang="en-GB" sz="900" dirty="0" err="1">
                <a:latin typeface="Liberation Sans" panose="020B0604020202020204" pitchFamily="34" charset="0"/>
                <a:ea typeface="Liberation Sans" panose="020B0604020202020204" pitchFamily="34" charset="0"/>
                <a:cs typeface="Liberation Sans" panose="020B0604020202020204" pitchFamily="34" charset="0"/>
              </a:rPr>
              <a:t>Benamara</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from UNCTAD’s Trade Facilitation Section for providing </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this excellent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diagram.</a:t>
            </a:r>
          </a:p>
        </p:txBody>
      </p:sp>
    </p:spTree>
    <p:extLst>
      <p:ext uri="{BB962C8B-B14F-4D97-AF65-F5344CB8AC3E}">
        <p14:creationId xmlns:p14="http://schemas.microsoft.com/office/powerpoint/2010/main" val="20249979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295400"/>
            <a:ext cx="7416824"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itle 8"/>
          <p:cNvSpPr>
            <a:spLocks noGrp="1"/>
          </p:cNvSpPr>
          <p:nvPr/>
        </p:nvSpPr>
        <p:spPr bwMode="auto">
          <a:xfrm>
            <a:off x="304800" y="188640"/>
            <a:ext cx="8229600" cy="6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4000" b="1" dirty="0">
                <a:solidFill>
                  <a:srgbClr val="333366"/>
                </a:solidFill>
                <a:latin typeface="Arial Narrow" pitchFamily="34" charset="0"/>
                <a:ea typeface="ＭＳ Ｐゴシック" pitchFamily="34" charset="-128"/>
                <a:cs typeface="Arial Narrow" pitchFamily="34" charset="0"/>
              </a:rPr>
              <a:t/>
            </a:r>
            <a:br>
              <a:rPr lang="en-US" altLang="en-US" sz="4000" b="1" dirty="0">
                <a:solidFill>
                  <a:srgbClr val="333366"/>
                </a:solidFill>
                <a:latin typeface="Arial Narrow" pitchFamily="34" charset="0"/>
                <a:ea typeface="ＭＳ Ｐゴシック" pitchFamily="34" charset="-128"/>
                <a:cs typeface="Arial Narrow" pitchFamily="34" charset="0"/>
              </a:rPr>
            </a:br>
            <a:r>
              <a:rPr lang="en-US" altLang="en-US" sz="3600" b="1" dirty="0">
                <a:latin typeface="Arial Narrow" pitchFamily="34" charset="0"/>
                <a:ea typeface="ＭＳ Ｐゴシック" pitchFamily="34" charset="-128"/>
                <a:cs typeface="Arial Narrow" pitchFamily="34" charset="0"/>
              </a:rPr>
              <a:t>Top U.S. Trading Partners</a:t>
            </a:r>
          </a:p>
        </p:txBody>
      </p:sp>
    </p:spTree>
    <p:extLst>
      <p:ext uri="{BB962C8B-B14F-4D97-AF65-F5344CB8AC3E}">
        <p14:creationId xmlns:p14="http://schemas.microsoft.com/office/powerpoint/2010/main" val="29263893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type="body" idx="1"/>
          </p:nvPr>
        </p:nvSpPr>
        <p:spPr>
          <a:xfrm>
            <a:off x="457200" y="1600200"/>
            <a:ext cx="8229600" cy="4648200"/>
          </a:xfrm>
        </p:spPr>
        <p:txBody>
          <a:bodyPr/>
          <a:lstStyle/>
          <a:p>
            <a:pPr eaLnBrk="1" hangingPunct="1">
              <a:lnSpc>
                <a:spcPct val="80000"/>
              </a:lnSpc>
              <a:buFont typeface="Wingdings" pitchFamily="2" charset="2"/>
              <a:buNone/>
            </a:pPr>
            <a:r>
              <a:rPr lang="en-US" altLang="en-US" sz="2400" smtClean="0"/>
              <a:t>Ocean</a:t>
            </a:r>
          </a:p>
          <a:p>
            <a:pPr lvl="2" eaLnBrk="1" hangingPunct="1">
              <a:lnSpc>
                <a:spcPct val="80000"/>
              </a:lnSpc>
            </a:pPr>
            <a:r>
              <a:rPr lang="en-US" altLang="en-US" sz="2000" smtClean="0"/>
              <a:t>The most pervasive and important global shipment method, accounting for two-thirds of all international movements. Major advantages are low rates and the ability to transport a wide variety of products and shipment size</a:t>
            </a:r>
          </a:p>
          <a:p>
            <a:pPr lvl="2" eaLnBrk="1" hangingPunct="1">
              <a:lnSpc>
                <a:spcPct val="80000"/>
              </a:lnSpc>
            </a:pPr>
            <a:r>
              <a:rPr lang="en-US" altLang="en-US" sz="2000" smtClean="0"/>
              <a:t>Three major categories: </a:t>
            </a:r>
          </a:p>
          <a:p>
            <a:pPr lvl="3" eaLnBrk="1" hangingPunct="1">
              <a:lnSpc>
                <a:spcPct val="80000"/>
              </a:lnSpc>
            </a:pPr>
            <a:r>
              <a:rPr lang="en-US" altLang="en-US" smtClean="0"/>
              <a:t>Liner service</a:t>
            </a:r>
          </a:p>
          <a:p>
            <a:pPr lvl="3" eaLnBrk="1" hangingPunct="1">
              <a:lnSpc>
                <a:spcPct val="80000"/>
              </a:lnSpc>
            </a:pPr>
            <a:r>
              <a:rPr lang="en-US" altLang="en-US" smtClean="0"/>
              <a:t>Charter vessels</a:t>
            </a:r>
          </a:p>
          <a:p>
            <a:pPr lvl="3" eaLnBrk="1" hangingPunct="1">
              <a:lnSpc>
                <a:spcPct val="80000"/>
              </a:lnSpc>
            </a:pPr>
            <a:r>
              <a:rPr lang="en-US" altLang="en-US" smtClean="0"/>
              <a:t>Private carriers </a:t>
            </a:r>
          </a:p>
          <a:p>
            <a:pPr eaLnBrk="1" hangingPunct="1">
              <a:lnSpc>
                <a:spcPct val="80000"/>
              </a:lnSpc>
              <a:buFont typeface="Wingdings" pitchFamily="2" charset="2"/>
              <a:buNone/>
            </a:pPr>
            <a:r>
              <a:rPr lang="en-US" altLang="en-US" sz="2400" smtClean="0"/>
              <a:t>Air</a:t>
            </a:r>
          </a:p>
          <a:p>
            <a:pPr lvl="2" eaLnBrk="1" hangingPunct="1">
              <a:lnSpc>
                <a:spcPct val="80000"/>
              </a:lnSpc>
            </a:pPr>
            <a:r>
              <a:rPr lang="en-US" altLang="en-US" sz="2000" smtClean="0"/>
              <a:t>Fast transit times</a:t>
            </a:r>
          </a:p>
          <a:p>
            <a:pPr lvl="2" eaLnBrk="1" hangingPunct="1">
              <a:lnSpc>
                <a:spcPct val="80000"/>
              </a:lnSpc>
            </a:pPr>
            <a:r>
              <a:rPr lang="en-US" altLang="en-US" sz="2000" smtClean="0"/>
              <a:t>An advantage in packaging</a:t>
            </a:r>
          </a:p>
          <a:p>
            <a:pPr lvl="2" eaLnBrk="1" hangingPunct="1">
              <a:lnSpc>
                <a:spcPct val="80000"/>
              </a:lnSpc>
            </a:pPr>
            <a:r>
              <a:rPr lang="en-US" altLang="en-US" sz="2000" smtClean="0"/>
              <a:t>Disadvantage of air carriage is high rates </a:t>
            </a:r>
          </a:p>
        </p:txBody>
      </p:sp>
      <p:sp>
        <p:nvSpPr>
          <p:cNvPr id="25603" name="Text Box 17"/>
          <p:cNvSpPr txBox="1">
            <a:spLocks noChangeArrowheads="1"/>
          </p:cNvSpPr>
          <p:nvPr/>
        </p:nvSpPr>
        <p:spPr bwMode="auto">
          <a:xfrm>
            <a:off x="152400" y="6629400"/>
            <a:ext cx="74676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50000"/>
              </a:spcBef>
              <a:buClrTx/>
              <a:buSzTx/>
              <a:buFontTx/>
              <a:buNone/>
            </a:pPr>
            <a:r>
              <a:rPr lang="en-US" altLang="en-US" sz="800">
                <a:solidFill>
                  <a:srgbClr val="B3B3B3"/>
                </a:solidFill>
              </a:rPr>
              <a:t>©2013 Cengage Learning. All Rights Reserved. May not be scanned, copied or duplicated, or posted to a publicly accessible website, in whole or in part.</a:t>
            </a:r>
          </a:p>
        </p:txBody>
      </p:sp>
      <p:sp>
        <p:nvSpPr>
          <p:cNvPr id="6" name="Rectangle 5"/>
          <p:cNvSpPr/>
          <p:nvPr/>
        </p:nvSpPr>
        <p:spPr>
          <a:xfrm>
            <a:off x="827584" y="692696"/>
            <a:ext cx="5984843" cy="546625"/>
          </a:xfrm>
          <a:prstGeom prst="rect">
            <a:avLst/>
          </a:prstGeom>
        </p:spPr>
        <p:txBody>
          <a:bodyPr wrap="none">
            <a:spAutoFit/>
          </a:bodyPr>
          <a:lstStyle/>
          <a:p>
            <a:pPr>
              <a:lnSpc>
                <a:spcPct val="80000"/>
              </a:lnSpc>
              <a:buFont typeface="Wingdings" pitchFamily="2" charset="2"/>
              <a:buNone/>
              <a:defRPr/>
            </a:pPr>
            <a:r>
              <a:rPr lang="en-US" sz="3600" b="1" dirty="0">
                <a:hlinkClick r:id="rId2"/>
              </a:rPr>
              <a:t>Global Transportation </a:t>
            </a:r>
            <a:r>
              <a:rPr lang="en-US" sz="3600" b="1" dirty="0"/>
              <a:t>Options</a:t>
            </a:r>
          </a:p>
        </p:txBody>
      </p:sp>
    </p:spTree>
    <p:extLst>
      <p:ext uri="{BB962C8B-B14F-4D97-AF65-F5344CB8AC3E}">
        <p14:creationId xmlns:p14="http://schemas.microsoft.com/office/powerpoint/2010/main" val="4143105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body" idx="1"/>
          </p:nvPr>
        </p:nvSpPr>
        <p:spPr>
          <a:xfrm>
            <a:off x="457200" y="1143000"/>
            <a:ext cx="8229600" cy="4724400"/>
          </a:xfrm>
        </p:spPr>
        <p:txBody>
          <a:bodyPr/>
          <a:lstStyle/>
          <a:p>
            <a:pPr eaLnBrk="1" hangingPunct="1">
              <a:lnSpc>
                <a:spcPct val="90000"/>
              </a:lnSpc>
              <a:buFont typeface="Wingdings" pitchFamily="2" charset="2"/>
              <a:buNone/>
            </a:pPr>
            <a:r>
              <a:rPr lang="en-US" altLang="en-US" sz="2400" dirty="0" smtClean="0"/>
              <a:t>Motor</a:t>
            </a:r>
          </a:p>
          <a:p>
            <a:pPr lvl="1" eaLnBrk="1" hangingPunct="1">
              <a:lnSpc>
                <a:spcPct val="90000"/>
              </a:lnSpc>
            </a:pPr>
            <a:r>
              <a:rPr lang="en-US" altLang="en-US" sz="2000" dirty="0" smtClean="0"/>
              <a:t>Use motor transport when shipping goods to between the United States and Mexico or Canada </a:t>
            </a:r>
          </a:p>
          <a:p>
            <a:pPr lvl="1" eaLnBrk="1" hangingPunct="1">
              <a:lnSpc>
                <a:spcPct val="90000"/>
              </a:lnSpc>
            </a:pPr>
            <a:r>
              <a:rPr lang="en-US" altLang="en-US" sz="2000" dirty="0" smtClean="0"/>
              <a:t>It is very common in Europe</a:t>
            </a:r>
          </a:p>
          <a:p>
            <a:pPr lvl="1" eaLnBrk="1" hangingPunct="1">
              <a:lnSpc>
                <a:spcPct val="90000"/>
              </a:lnSpc>
            </a:pPr>
            <a:r>
              <a:rPr lang="en-US" altLang="en-US" sz="2000" dirty="0" smtClean="0"/>
              <a:t>Motor also plays a large part in intermodal shipments</a:t>
            </a:r>
          </a:p>
          <a:p>
            <a:pPr lvl="1" eaLnBrk="1" hangingPunct="1">
              <a:lnSpc>
                <a:spcPct val="90000"/>
              </a:lnSpc>
            </a:pPr>
            <a:endParaRPr lang="en-US" altLang="en-US" sz="2000" dirty="0" smtClean="0"/>
          </a:p>
          <a:p>
            <a:pPr eaLnBrk="1" hangingPunct="1">
              <a:lnSpc>
                <a:spcPct val="90000"/>
              </a:lnSpc>
              <a:buFont typeface="Wingdings" pitchFamily="2" charset="2"/>
              <a:buNone/>
            </a:pPr>
            <a:r>
              <a:rPr lang="en-US" altLang="en-US" sz="2400" dirty="0" smtClean="0"/>
              <a:t>Rail</a:t>
            </a:r>
          </a:p>
          <a:p>
            <a:pPr lvl="1" eaLnBrk="1" hangingPunct="1">
              <a:lnSpc>
                <a:spcPct val="90000"/>
              </a:lnSpc>
            </a:pPr>
            <a:r>
              <a:rPr lang="en-US" altLang="en-US" sz="2000" dirty="0" smtClean="0"/>
              <a:t>International railroad use is also highly similar to domestic rail use</a:t>
            </a:r>
          </a:p>
          <a:p>
            <a:pPr lvl="1" eaLnBrk="1" hangingPunct="1">
              <a:lnSpc>
                <a:spcPct val="90000"/>
              </a:lnSpc>
            </a:pPr>
            <a:r>
              <a:rPr lang="en-US" altLang="en-US" sz="2000" dirty="0" smtClean="0"/>
              <a:t>Intermodal container shipments by rail are increasing </a:t>
            </a:r>
          </a:p>
          <a:p>
            <a:pPr lvl="1" eaLnBrk="1" hangingPunct="1">
              <a:lnSpc>
                <a:spcPct val="90000"/>
              </a:lnSpc>
            </a:pPr>
            <a:r>
              <a:rPr lang="en-US" altLang="en-US" sz="2000" dirty="0" smtClean="0"/>
              <a:t>Maritime bridge concepts</a:t>
            </a:r>
          </a:p>
          <a:p>
            <a:pPr lvl="2" eaLnBrk="1" hangingPunct="1">
              <a:lnSpc>
                <a:spcPct val="90000"/>
              </a:lnSpc>
            </a:pPr>
            <a:r>
              <a:rPr lang="en-US" altLang="en-US" sz="2000" dirty="0" smtClean="0"/>
              <a:t>Land bridge </a:t>
            </a:r>
          </a:p>
        </p:txBody>
      </p:sp>
      <p:sp>
        <p:nvSpPr>
          <p:cNvPr id="26627" name="Text Box 17"/>
          <p:cNvSpPr txBox="1">
            <a:spLocks noChangeArrowheads="1"/>
          </p:cNvSpPr>
          <p:nvPr/>
        </p:nvSpPr>
        <p:spPr bwMode="auto">
          <a:xfrm>
            <a:off x="152400" y="6629400"/>
            <a:ext cx="7315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50000"/>
              </a:spcBef>
              <a:buClrTx/>
              <a:buSzTx/>
              <a:buFontTx/>
              <a:buNone/>
            </a:pPr>
            <a:r>
              <a:rPr lang="en-US" altLang="en-US" sz="800">
                <a:solidFill>
                  <a:srgbClr val="B3B3B3"/>
                </a:solidFill>
              </a:rPr>
              <a:t>©2013 Cengage Learning. All Rights Reserved. May not be scanned, copied or duplicated, or posted to a publicly accessible website, in whole or in part.</a:t>
            </a:r>
          </a:p>
        </p:txBody>
      </p:sp>
      <p:sp>
        <p:nvSpPr>
          <p:cNvPr id="6" name="Rectangle 5"/>
          <p:cNvSpPr/>
          <p:nvPr/>
        </p:nvSpPr>
        <p:spPr>
          <a:xfrm>
            <a:off x="533400" y="304800"/>
            <a:ext cx="7345665" cy="590931"/>
          </a:xfrm>
          <a:prstGeom prst="rect">
            <a:avLst/>
          </a:prstGeom>
        </p:spPr>
        <p:txBody>
          <a:bodyPr wrap="none">
            <a:spAutoFit/>
          </a:bodyPr>
          <a:lstStyle/>
          <a:p>
            <a:pPr>
              <a:lnSpc>
                <a:spcPct val="90000"/>
              </a:lnSpc>
              <a:buFont typeface="Wingdings" pitchFamily="2" charset="2"/>
              <a:buNone/>
              <a:defRPr/>
            </a:pPr>
            <a:r>
              <a:rPr lang="en-US" sz="3600" b="1" dirty="0">
                <a:solidFill>
                  <a:schemeClr val="accent5">
                    <a:lumMod val="25000"/>
                  </a:schemeClr>
                </a:solidFill>
              </a:rPr>
              <a:t>Global Transportation Options (cont.)</a:t>
            </a:r>
          </a:p>
        </p:txBody>
      </p:sp>
    </p:spTree>
    <p:extLst>
      <p:ext uri="{BB962C8B-B14F-4D97-AF65-F5344CB8AC3E}">
        <p14:creationId xmlns:p14="http://schemas.microsoft.com/office/powerpoint/2010/main" val="41764699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838200" y="1524000"/>
            <a:ext cx="6937375" cy="3892550"/>
          </a:xfrm>
          <a:noFill/>
        </p:spPr>
      </p:pic>
      <p:sp>
        <p:nvSpPr>
          <p:cNvPr id="27651" name="Text Box 17"/>
          <p:cNvSpPr txBox="1">
            <a:spLocks noChangeArrowheads="1"/>
          </p:cNvSpPr>
          <p:nvPr/>
        </p:nvSpPr>
        <p:spPr bwMode="auto">
          <a:xfrm>
            <a:off x="152400" y="6629400"/>
            <a:ext cx="73152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50000"/>
              </a:spcBef>
              <a:buClrTx/>
              <a:buSzTx/>
              <a:buFontTx/>
              <a:buNone/>
            </a:pPr>
            <a:r>
              <a:rPr lang="en-US" altLang="en-US" sz="800">
                <a:solidFill>
                  <a:srgbClr val="B3B3B3"/>
                </a:solidFill>
              </a:rPr>
              <a:t>©2013 Cengage Learning. All Rights Reserved. May not be scanned, copied or duplicated, or posted to a publicly accessible website, in whole or in part.</a:t>
            </a:r>
          </a:p>
        </p:txBody>
      </p:sp>
      <p:sp>
        <p:nvSpPr>
          <p:cNvPr id="27652" name="Title 8"/>
          <p:cNvSpPr>
            <a:spLocks noGrp="1"/>
          </p:cNvSpPr>
          <p:nvPr/>
        </p:nvSpPr>
        <p:spPr bwMode="auto">
          <a:xfrm>
            <a:off x="685800" y="304800"/>
            <a:ext cx="82296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lr>
                <a:schemeClr val="bg2"/>
              </a:buClr>
              <a:buSzPct val="75000"/>
              <a:buFont typeface="Wingdings" pitchFamily="2" charset="2"/>
              <a:buChar char="n"/>
              <a:defRPr sz="3200">
                <a:solidFill>
                  <a:schemeClr val="tx1"/>
                </a:solidFill>
                <a:latin typeface="Arial" charset="0"/>
              </a:defRPr>
            </a:lvl1pPr>
            <a:lvl2pPr marL="742950" indent="-285750" eaLnBrk="0" hangingPunct="0">
              <a:spcBef>
                <a:spcPct val="20000"/>
              </a:spcBef>
              <a:buClr>
                <a:schemeClr val="accent2"/>
              </a:buClr>
              <a:buSzPct val="80000"/>
              <a:buFont typeface="Wingdings" pitchFamily="2" charset="2"/>
              <a:buChar char="¨"/>
              <a:defRPr sz="2800">
                <a:solidFill>
                  <a:schemeClr val="tx1"/>
                </a:solidFill>
                <a:latin typeface="Arial" charset="0"/>
              </a:defRPr>
            </a:lvl2pPr>
            <a:lvl3pPr marL="1143000" indent="-228600" eaLnBrk="0" hangingPunct="0">
              <a:spcBef>
                <a:spcPct val="20000"/>
              </a:spcBef>
              <a:buClr>
                <a:schemeClr val="bg2"/>
              </a:buClr>
              <a:buSzPct val="65000"/>
              <a:buFont typeface="Wingdings" pitchFamily="2" charset="2"/>
              <a:buChar char="n"/>
              <a:defRPr sz="24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
              <a:defRPr sz="2000">
                <a:solidFill>
                  <a:schemeClr val="tx1"/>
                </a:solidFill>
                <a:latin typeface="Arial" charset="0"/>
              </a:defRPr>
            </a:lvl4pPr>
            <a:lvl5pPr marL="2057400" indent="-228600" eaLnBrk="0" hangingPunct="0">
              <a:spcBef>
                <a:spcPct val="20000"/>
              </a:spcBef>
              <a:buClr>
                <a:schemeClr val="bg2"/>
              </a:buClr>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bg2"/>
              </a:buClr>
              <a:buFont typeface="Wingdings" pitchFamily="2" charset="2"/>
              <a:buChar char="§"/>
              <a:defRPr sz="2000">
                <a:solidFill>
                  <a:schemeClr val="tx1"/>
                </a:solidFill>
                <a:latin typeface="Arial" charset="0"/>
              </a:defRPr>
            </a:lvl9pPr>
          </a:lstStyle>
          <a:p>
            <a:pPr>
              <a:spcBef>
                <a:spcPct val="0"/>
              </a:spcBef>
              <a:buClrTx/>
              <a:buSzTx/>
              <a:buFontTx/>
              <a:buNone/>
            </a:pPr>
            <a:r>
              <a:rPr lang="en-US" altLang="en-US" sz="3600" b="1" dirty="0" smtClean="0">
                <a:latin typeface="+mn-lt"/>
                <a:ea typeface="ＭＳ Ｐゴシック" pitchFamily="34" charset="-128"/>
                <a:cs typeface="Arial Narrow" pitchFamily="34" charset="0"/>
              </a:rPr>
              <a:t>Major </a:t>
            </a:r>
            <a:r>
              <a:rPr lang="en-US" altLang="en-US" sz="3600" b="1" dirty="0">
                <a:latin typeface="+mn-lt"/>
                <a:ea typeface="ＭＳ Ｐゴシック" pitchFamily="34" charset="-128"/>
                <a:cs typeface="Arial Narrow" pitchFamily="34" charset="0"/>
              </a:rPr>
              <a:t>International Cargo Air Carrier</a:t>
            </a:r>
          </a:p>
        </p:txBody>
      </p:sp>
    </p:spTree>
    <p:extLst>
      <p:ext uri="{BB962C8B-B14F-4D97-AF65-F5344CB8AC3E}">
        <p14:creationId xmlns:p14="http://schemas.microsoft.com/office/powerpoint/2010/main" val="22638480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p:cNvSpPr>
            <a:spLocks noGrp="1"/>
          </p:cNvSpPr>
          <p:nvPr>
            <p:ph sz="quarter" idx="19"/>
          </p:nvPr>
        </p:nvSpPr>
        <p:spPr>
          <a:xfrm>
            <a:off x="503238" y="1520825"/>
            <a:ext cx="6337300" cy="3924399"/>
          </a:xfrm>
        </p:spPr>
        <p:txBody>
          <a:bodyPr>
            <a:normAutofit/>
          </a:bodyPr>
          <a:lstStyle/>
          <a:p>
            <a:pPr>
              <a:buClr>
                <a:srgbClr val="0070C0"/>
              </a:buClr>
            </a:pPr>
            <a:endParaRPr lang="en-GB" dirty="0"/>
          </a:p>
        </p:txBody>
      </p:sp>
      <p:pic>
        <p:nvPicPr>
          <p:cNvPr id="5" name="Picture 2" descr="Screen Clippi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48680"/>
            <a:ext cx="9144000" cy="5024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a:spLocks noChangeArrowheads="1"/>
          </p:cNvSpPr>
          <p:nvPr/>
        </p:nvSpPr>
        <p:spPr bwMode="auto">
          <a:xfrm>
            <a:off x="467544" y="5733256"/>
            <a:ext cx="846110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Gill Sans"/>
              </a:defRPr>
            </a:lvl1pPr>
            <a:lvl2pPr marL="742950" indent="-285750" eaLnBrk="0" hangingPunct="0">
              <a:defRPr sz="2000">
                <a:solidFill>
                  <a:schemeClr val="tx1"/>
                </a:solidFill>
                <a:latin typeface="Gill Sans"/>
              </a:defRPr>
            </a:lvl2pPr>
            <a:lvl3pPr marL="1143000" indent="-228600" eaLnBrk="0" hangingPunct="0">
              <a:defRPr sz="2000">
                <a:solidFill>
                  <a:schemeClr val="tx1"/>
                </a:solidFill>
                <a:latin typeface="Gill Sans"/>
              </a:defRPr>
            </a:lvl3pPr>
            <a:lvl4pPr marL="1600200" indent="-228600" eaLnBrk="0" hangingPunct="0">
              <a:defRPr sz="2000">
                <a:solidFill>
                  <a:schemeClr val="tx1"/>
                </a:solidFill>
                <a:latin typeface="Gill Sans"/>
              </a:defRPr>
            </a:lvl4pPr>
            <a:lvl5pPr marL="2057400" indent="-228600" eaLnBrk="0" hangingPunct="0">
              <a:defRPr sz="2000">
                <a:solidFill>
                  <a:schemeClr val="tx1"/>
                </a:solidFill>
                <a:latin typeface="Gill Sans"/>
              </a:defRPr>
            </a:lvl5pPr>
            <a:lvl6pPr marL="2514600" indent="-228600" algn="r" eaLnBrk="0" fontAlgn="base" hangingPunct="0">
              <a:spcBef>
                <a:spcPct val="0"/>
              </a:spcBef>
              <a:spcAft>
                <a:spcPct val="0"/>
              </a:spcAft>
              <a:defRPr sz="2000">
                <a:solidFill>
                  <a:schemeClr val="tx1"/>
                </a:solidFill>
                <a:latin typeface="Gill Sans"/>
              </a:defRPr>
            </a:lvl6pPr>
            <a:lvl7pPr marL="2971800" indent="-228600" algn="r" eaLnBrk="0" fontAlgn="base" hangingPunct="0">
              <a:spcBef>
                <a:spcPct val="0"/>
              </a:spcBef>
              <a:spcAft>
                <a:spcPct val="0"/>
              </a:spcAft>
              <a:defRPr sz="2000">
                <a:solidFill>
                  <a:schemeClr val="tx1"/>
                </a:solidFill>
                <a:latin typeface="Gill Sans"/>
              </a:defRPr>
            </a:lvl7pPr>
            <a:lvl8pPr marL="3429000" indent="-228600" algn="r" eaLnBrk="0" fontAlgn="base" hangingPunct="0">
              <a:spcBef>
                <a:spcPct val="0"/>
              </a:spcBef>
              <a:spcAft>
                <a:spcPct val="0"/>
              </a:spcAft>
              <a:defRPr sz="2000">
                <a:solidFill>
                  <a:schemeClr val="tx1"/>
                </a:solidFill>
                <a:latin typeface="Gill Sans"/>
              </a:defRPr>
            </a:lvl8pPr>
            <a:lvl9pPr marL="3886200" indent="-228600" algn="r" eaLnBrk="0" fontAlgn="base" hangingPunct="0">
              <a:spcBef>
                <a:spcPct val="0"/>
              </a:spcBef>
              <a:spcAft>
                <a:spcPct val="0"/>
              </a:spcAft>
              <a:defRPr sz="2000">
                <a:solidFill>
                  <a:schemeClr val="tx1"/>
                </a:solidFill>
                <a:latin typeface="Gill Sans"/>
              </a:defRPr>
            </a:lvl9pPr>
          </a:lstStyle>
          <a:p>
            <a:pPr eaLnBrk="1" hangingPunct="1">
              <a:defRPr/>
            </a:pPr>
            <a:r>
              <a:rPr lang="en-GB" altLang="en-US"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hlinkClick r:id="rId3"/>
              </a:rPr>
              <a:t>https://theconversation.com/to-service-global-trade-todays-ships-and-cargo-are-smarter-than-ever-46032</a:t>
            </a:r>
            <a:endParaRPr lang="en-GB" altLang="en-US"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3534058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588732" cy="396000"/>
          </a:xfrm>
        </p:spPr>
        <p:txBody>
          <a:bodyPr>
            <a:noAutofit/>
          </a:bodyPr>
          <a:lstStyle/>
          <a:p>
            <a:r>
              <a:rPr lang="en-GB" sz="3600" b="1" dirty="0" smtClean="0">
                <a:solidFill>
                  <a:schemeClr val="tx1"/>
                </a:solidFill>
                <a:latin typeface="+mn-lt"/>
                <a:hlinkClick r:id="rId2"/>
              </a:rPr>
              <a:t>Top </a:t>
            </a:r>
            <a:r>
              <a:rPr lang="en-GB" sz="3600" b="1" dirty="0">
                <a:solidFill>
                  <a:schemeClr val="tx1"/>
                </a:solidFill>
                <a:latin typeface="+mn-lt"/>
                <a:hlinkClick r:id="rId2"/>
              </a:rPr>
              <a:t>US Container </a:t>
            </a:r>
            <a:r>
              <a:rPr lang="en-GB" sz="3600" b="1" dirty="0">
                <a:solidFill>
                  <a:schemeClr val="tx1"/>
                </a:solidFill>
                <a:latin typeface="+mn-lt"/>
              </a:rPr>
              <a:t>Importers &amp; Exporters (by </a:t>
            </a:r>
            <a:r>
              <a:rPr lang="en-GB" sz="3600" b="1" dirty="0" smtClean="0">
                <a:solidFill>
                  <a:schemeClr val="tx1"/>
                </a:solidFill>
                <a:latin typeface="+mn-lt"/>
              </a:rPr>
              <a:t>TEUs)</a:t>
            </a:r>
            <a:endParaRPr lang="en-GB" sz="3600" dirty="0">
              <a:solidFill>
                <a:schemeClr val="tx1"/>
              </a:solidFill>
              <a:latin typeface="+mn-lt"/>
            </a:endParaRPr>
          </a:p>
        </p:txBody>
      </p:sp>
      <p:pic>
        <p:nvPicPr>
          <p:cNvPr id="3075" name="Picture 3"/>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1115616" y="2204864"/>
            <a:ext cx="6120914"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16025" y="574831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55774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11560" y="980728"/>
            <a:ext cx="5508000" cy="396000"/>
          </a:xfrm>
        </p:spPr>
        <p:txBody>
          <a:bodyPr>
            <a:noAutofit/>
          </a:bodyPr>
          <a:lstStyle/>
          <a:p>
            <a:r>
              <a:rPr lang="en-GB" sz="3600" b="1" dirty="0">
                <a:solidFill>
                  <a:schemeClr val="tx1"/>
                </a:solidFill>
                <a:latin typeface="+mn-lt"/>
              </a:rPr>
              <a:t>Directional Imbalances</a:t>
            </a:r>
            <a:endParaRPr lang="en-GB" sz="3600" dirty="0">
              <a:solidFill>
                <a:schemeClr val="tx1"/>
              </a:solidFill>
              <a:latin typeface="+mn-lt"/>
            </a:endParaRPr>
          </a:p>
        </p:txBody>
      </p:sp>
      <p:sp>
        <p:nvSpPr>
          <p:cNvPr id="21" name="Content Placeholder 20"/>
          <p:cNvSpPr>
            <a:spLocks noGrp="1"/>
          </p:cNvSpPr>
          <p:nvPr>
            <p:ph sz="quarter" idx="19"/>
          </p:nvPr>
        </p:nvSpPr>
        <p:spPr>
          <a:xfrm>
            <a:off x="503238" y="1520825"/>
            <a:ext cx="7669162" cy="4572000"/>
          </a:xfrm>
        </p:spPr>
        <p:txBody>
          <a:bodyPr>
            <a:normAutofit/>
          </a:bodyPr>
          <a:lstStyle/>
          <a:p>
            <a:pPr>
              <a:buClr>
                <a:srgbClr val="0070C0"/>
              </a:buClr>
            </a:pPr>
            <a:endParaRPr lang="en-GB" dirty="0" smtClean="0"/>
          </a:p>
          <a:p>
            <a:pPr>
              <a:buClr>
                <a:srgbClr val="0070C0"/>
              </a:buClr>
            </a:pPr>
            <a:endParaRPr lang="en-GB" dirty="0"/>
          </a:p>
          <a:p>
            <a:pPr>
              <a:buClr>
                <a:srgbClr val="0070C0"/>
              </a:buClr>
            </a:pPr>
            <a:r>
              <a:rPr lang="en-GB" sz="2400" dirty="0" smtClean="0">
                <a:latin typeface="+mn-lt"/>
              </a:rPr>
              <a:t>When </a:t>
            </a:r>
            <a:r>
              <a:rPr lang="en-GB" sz="2400" dirty="0">
                <a:latin typeface="+mn-lt"/>
              </a:rPr>
              <a:t>there are mismatches in the volumes or types of freight moving in opposite directions in a freight market</a:t>
            </a:r>
          </a:p>
          <a:p>
            <a:pPr>
              <a:buClr>
                <a:srgbClr val="0070C0"/>
              </a:buClr>
            </a:pPr>
            <a:endParaRPr lang="en-GB" sz="2400" dirty="0">
              <a:latin typeface="+mn-lt"/>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85191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600" b="1" dirty="0">
                <a:solidFill>
                  <a:schemeClr val="tx1"/>
                </a:solidFill>
                <a:latin typeface="+mn-lt"/>
              </a:rPr>
              <a:t>Major Trade Corridors</a:t>
            </a:r>
            <a:endParaRPr lang="en-GB" sz="3600" dirty="0">
              <a:solidFill>
                <a:schemeClr val="tx1"/>
              </a:solidFill>
              <a:latin typeface="+mn-lt"/>
            </a:endParaRPr>
          </a:p>
        </p:txBody>
      </p:sp>
      <p:pic>
        <p:nvPicPr>
          <p:cNvPr id="9219" name="Picture 3"/>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755576" y="1844824"/>
            <a:ext cx="6337300" cy="3054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3" y="5829159"/>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043608" y="5013176"/>
            <a:ext cx="5904656" cy="230832"/>
          </a:xfrm>
          <a:prstGeom prst="rect">
            <a:avLst/>
          </a:prstGeom>
        </p:spPr>
        <p:txBody>
          <a:bodyPr wrap="square">
            <a:spAutoFit/>
          </a:bodyPr>
          <a:lstStyle/>
          <a:p>
            <a:r>
              <a:rPr lang="en-GB" sz="900" b="1" baseline="30000" dirty="0" smtClean="0">
                <a:latin typeface="Liberation Sans" panose="020B0604020202020204" pitchFamily="34" charset="0"/>
                <a:ea typeface="Liberation Sans" panose="020B0604020202020204" pitchFamily="34" charset="0"/>
                <a:cs typeface="Liberation Sans" panose="020B0604020202020204" pitchFamily="34" charset="0"/>
              </a:rPr>
              <a:t>24</a:t>
            </a:r>
            <a:r>
              <a:rPr lang="en-GB" sz="900" dirty="0" smtClean="0">
                <a:latin typeface="Liberation Sans" panose="020B0604020202020204" pitchFamily="34" charset="0"/>
                <a:ea typeface="Liberation Sans" panose="020B0604020202020204" pitchFamily="34" charset="0"/>
                <a:cs typeface="Liberation Sans" panose="020B0604020202020204" pitchFamily="34" charset="0"/>
              </a:rPr>
              <a:t>Developed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from Figure 6.1, </a:t>
            </a:r>
            <a:r>
              <a:rPr lang="en-GB" sz="900" i="1" dirty="0">
                <a:latin typeface="Liberation Sans" panose="020B0604020202020204" pitchFamily="34" charset="0"/>
                <a:ea typeface="Liberation Sans" panose="020B0604020202020204" pitchFamily="34" charset="0"/>
                <a:cs typeface="Liberation Sans" panose="020B0604020202020204" pitchFamily="34" charset="0"/>
              </a:rPr>
              <a:t>Review of Maritime Transport 2014</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 UNCTAD.</a:t>
            </a:r>
          </a:p>
        </p:txBody>
      </p:sp>
    </p:spTree>
    <p:extLst>
      <p:ext uri="{BB962C8B-B14F-4D97-AF65-F5344CB8AC3E}">
        <p14:creationId xmlns:p14="http://schemas.microsoft.com/office/powerpoint/2010/main" val="15605271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7380820" cy="396000"/>
          </a:xfrm>
        </p:spPr>
        <p:txBody>
          <a:bodyPr>
            <a:noAutofit/>
          </a:bodyPr>
          <a:lstStyle/>
          <a:p>
            <a:r>
              <a:rPr lang="en-GB" sz="3200" b="1" dirty="0" smtClean="0">
                <a:solidFill>
                  <a:schemeClr val="tx1"/>
                </a:solidFill>
                <a:latin typeface="+mn-lt"/>
              </a:rPr>
              <a:t>Top </a:t>
            </a:r>
            <a:r>
              <a:rPr lang="en-GB" sz="3200" b="1" dirty="0">
                <a:solidFill>
                  <a:schemeClr val="tx1"/>
                </a:solidFill>
                <a:latin typeface="+mn-lt"/>
              </a:rPr>
              <a:t>three </a:t>
            </a:r>
            <a:r>
              <a:rPr lang="en-GB" sz="3200" b="1" dirty="0" smtClean="0">
                <a:solidFill>
                  <a:schemeClr val="tx1"/>
                </a:solidFill>
                <a:latin typeface="+mn-lt"/>
              </a:rPr>
              <a:t>commodities </a:t>
            </a:r>
            <a:r>
              <a:rPr lang="en-GB" sz="3200" b="1" dirty="0">
                <a:solidFill>
                  <a:schemeClr val="tx1"/>
                </a:solidFill>
                <a:latin typeface="+mn-lt"/>
              </a:rPr>
              <a:t>on </a:t>
            </a:r>
            <a:r>
              <a:rPr lang="en-GB" sz="3200" b="1" dirty="0" smtClean="0">
                <a:solidFill>
                  <a:schemeClr val="tx1"/>
                </a:solidFill>
                <a:latin typeface="+mn-lt"/>
              </a:rPr>
              <a:t>Asia-Mediterranean-Northern </a:t>
            </a:r>
            <a:r>
              <a:rPr lang="en-GB" sz="3200" b="1" dirty="0">
                <a:solidFill>
                  <a:schemeClr val="tx1"/>
                </a:solidFill>
                <a:latin typeface="+mn-lt"/>
              </a:rPr>
              <a:t>Europe trade lane</a:t>
            </a:r>
            <a:endParaRPr lang="en-GB" sz="3200" dirty="0">
              <a:solidFill>
                <a:schemeClr val="tx1"/>
              </a:solidFill>
              <a:latin typeface="+mn-lt"/>
            </a:endParaRPr>
          </a:p>
        </p:txBody>
      </p:sp>
      <p:pic>
        <p:nvPicPr>
          <p:cNvPr id="4099" name="Picture 3"/>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331640" y="1988840"/>
            <a:ext cx="6840760"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1"/>
          <p:cNvSpPr>
            <a:spLocks noChangeArrowheads="1"/>
          </p:cNvSpPr>
          <p:nvPr/>
        </p:nvSpPr>
        <p:spPr bwMode="auto">
          <a:xfrm>
            <a:off x="5019145" y="5244384"/>
            <a:ext cx="2941831"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indent="457200" eaLnBrk="0" hangingPunct="0">
              <a:defRPr>
                <a:solidFill>
                  <a:schemeClr val="tx1"/>
                </a:solidFill>
                <a:latin typeface="Arial" panose="020B0604020202020204" pitchFamily="34" charset="0"/>
                <a:ea typeface="ＭＳ Ｐゴシック" panose="020B0600070205080204" pitchFamily="34" charset="-128"/>
              </a:defRPr>
            </a:lvl1pPr>
            <a:lvl2pPr eaLnBrk="0" hangingPunct="0">
              <a:defRPr>
                <a:solidFill>
                  <a:schemeClr val="tx1"/>
                </a:solidFill>
                <a:latin typeface="Arial" panose="020B0604020202020204" pitchFamily="34" charset="0"/>
                <a:ea typeface="ＭＳ Ｐゴシック" panose="020B0600070205080204" pitchFamily="34" charset="-128"/>
              </a:defRPr>
            </a:lvl2pPr>
            <a:lvl3pPr eaLnBrk="0" hangingPunct="0">
              <a:defRPr>
                <a:solidFill>
                  <a:schemeClr val="tx1"/>
                </a:solidFill>
                <a:latin typeface="Arial" panose="020B0604020202020204" pitchFamily="34" charset="0"/>
                <a:ea typeface="ＭＳ Ｐゴシック" panose="020B0600070205080204" pitchFamily="34" charset="-128"/>
              </a:defRPr>
            </a:lvl3pPr>
            <a:lvl4pPr eaLnBrk="0" hangingPunct="0">
              <a:defRPr>
                <a:solidFill>
                  <a:schemeClr val="tx1"/>
                </a:solidFill>
                <a:latin typeface="Arial" panose="020B0604020202020204" pitchFamily="34" charset="0"/>
                <a:ea typeface="ＭＳ Ｐゴシック" panose="020B0600070205080204" pitchFamily="34" charset="-128"/>
              </a:defRPr>
            </a:lvl4pPr>
            <a:lvl5pPr eaLnBrk="0" hangingPunct="0">
              <a:defRPr>
                <a:solidFill>
                  <a:schemeClr val="tx1"/>
                </a:solidFill>
                <a:latin typeface="Arial" panose="020B0604020202020204" pitchFamily="34" charset="0"/>
                <a:ea typeface="ＭＳ Ｐゴシック" panose="020B0600070205080204" pitchFamily="34" charset="-128"/>
              </a:defRPr>
            </a:lvl5pPr>
            <a:lvl6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45720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Source: </a:t>
            </a:r>
            <a:r>
              <a:rPr kumimoji="0" lang="en-US" altLang="en-US" sz="900" b="0" i="1" u="none" strike="noStrike" cap="none" normalizeH="0" baseline="0" dirty="0" err="1"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Containerisation</a:t>
            </a:r>
            <a:r>
              <a:rPr kumimoji="0" lang="en-US" altLang="en-US" sz="900" b="0" i="1" u="none" strike="noStrike" cap="none" normalizeH="0" baseline="0" dirty="0"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 International</a:t>
            </a:r>
            <a:r>
              <a:rPr lang="en-US" altLang="en-US" sz="900" dirty="0" smtClean="0">
                <a:latin typeface="Liberation Sans" panose="020B0604020202020204" pitchFamily="34" charset="0"/>
                <a:ea typeface="Liberation Sans" panose="020B0604020202020204" pitchFamily="34" charset="0"/>
                <a:cs typeface="Liberation Sans" panose="020B0604020202020204" pitchFamily="34" charset="0"/>
              </a:rPr>
              <a:t> (</a:t>
            </a:r>
            <a:r>
              <a:rPr kumimoji="0" lang="en-US" altLang="en-US" sz="900" b="0" i="0" u="none" strike="noStrike" cap="none" normalizeH="0" baseline="0" dirty="0" smtClean="0">
                <a:ln>
                  <a:noFill/>
                </a:ln>
                <a:solidFill>
                  <a:schemeClr val="tx1"/>
                </a:solidFill>
                <a:effectLst/>
                <a:latin typeface="Liberation Sans" panose="020B0604020202020204" pitchFamily="34" charset="0"/>
                <a:ea typeface="Liberation Sans" panose="020B0604020202020204" pitchFamily="34" charset="0"/>
                <a:cs typeface="Liberation Sans" panose="020B0604020202020204" pitchFamily="34" charset="0"/>
              </a:rPr>
              <a:t>2015)</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1177" y="580526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34799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6516724" cy="396000"/>
          </a:xfrm>
        </p:spPr>
        <p:txBody>
          <a:bodyPr>
            <a:noAutofit/>
          </a:bodyPr>
          <a:lstStyle/>
          <a:p>
            <a:r>
              <a:rPr lang="en-GB" sz="3200" b="1" dirty="0">
                <a:solidFill>
                  <a:schemeClr val="tx1"/>
                </a:solidFill>
                <a:latin typeface="+mn-lt"/>
              </a:rPr>
              <a:t>Traditional versus circular routings</a:t>
            </a:r>
            <a:endParaRPr lang="en-GB" sz="3200" dirty="0">
              <a:solidFill>
                <a:schemeClr val="tx1"/>
              </a:solidFill>
              <a:latin typeface="+mn-lt"/>
            </a:endParaRPr>
          </a:p>
        </p:txBody>
      </p:sp>
      <p:pic>
        <p:nvPicPr>
          <p:cNvPr id="10242"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259632" y="1700808"/>
            <a:ext cx="6337300" cy="4126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627590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2">
            <a:extLst>
              <a:ext uri="{28A0092B-C50C-407E-A947-70E740481C1C}">
                <a14:useLocalDpi xmlns:a14="http://schemas.microsoft.com/office/drawing/2010/main" val="0"/>
              </a:ext>
            </a:extLst>
          </a:blip>
          <a:srcRect l="40971" t="7899" r="2"/>
          <a:stretch>
            <a:fillRect/>
          </a:stretch>
        </p:blipFill>
        <p:spPr bwMode="auto">
          <a:xfrm>
            <a:off x="3347864" y="2348880"/>
            <a:ext cx="5564188" cy="504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p:cNvSpPr/>
          <p:nvPr/>
        </p:nvSpPr>
        <p:spPr>
          <a:xfrm>
            <a:off x="5686551" y="5057800"/>
            <a:ext cx="144016" cy="144016"/>
          </a:xfrm>
          <a:prstGeom prst="ellipse">
            <a:avLst/>
          </a:prstGeom>
        </p:spPr>
        <p:style>
          <a:lnRef idx="1">
            <a:schemeClr val="accent3"/>
          </a:lnRef>
          <a:fillRef idx="3">
            <a:schemeClr val="accent3"/>
          </a:fillRef>
          <a:effectRef idx="2">
            <a:schemeClr val="accent3"/>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77D9E8"/>
              </a:solidFill>
            </a:endParaRPr>
          </a:p>
        </p:txBody>
      </p:sp>
      <p:sp>
        <p:nvSpPr>
          <p:cNvPr id="6" name="Oval 5"/>
          <p:cNvSpPr/>
          <p:nvPr/>
        </p:nvSpPr>
        <p:spPr>
          <a:xfrm>
            <a:off x="5940972" y="4941168"/>
            <a:ext cx="144016" cy="144016"/>
          </a:xfrm>
          <a:prstGeom prst="ellipse">
            <a:avLst/>
          </a:prstGeom>
        </p:spPr>
        <p:style>
          <a:lnRef idx="1">
            <a:schemeClr val="accent5"/>
          </a:lnRef>
          <a:fillRef idx="3">
            <a:schemeClr val="accent5"/>
          </a:fillRef>
          <a:effectRef idx="2">
            <a:schemeClr val="accent5"/>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8ADFFF"/>
              </a:solidFill>
            </a:endParaRPr>
          </a:p>
        </p:txBody>
      </p:sp>
      <p:sp>
        <p:nvSpPr>
          <p:cNvPr id="7" name="Oval 6"/>
          <p:cNvSpPr/>
          <p:nvPr/>
        </p:nvSpPr>
        <p:spPr>
          <a:xfrm>
            <a:off x="6484755" y="5301208"/>
            <a:ext cx="144016" cy="144016"/>
          </a:xfrm>
          <a:prstGeom prst="ellipse">
            <a:avLst/>
          </a:prstGeom>
        </p:spPr>
        <p:style>
          <a:lnRef idx="1">
            <a:schemeClr val="accent4"/>
          </a:lnRef>
          <a:fillRef idx="3">
            <a:schemeClr val="accent4"/>
          </a:fillRef>
          <a:effectRef idx="2">
            <a:schemeClr val="accent4"/>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5FF3CA"/>
              </a:solidFill>
            </a:endParaRPr>
          </a:p>
        </p:txBody>
      </p:sp>
      <p:sp>
        <p:nvSpPr>
          <p:cNvPr id="8" name="Oval 7"/>
          <p:cNvSpPr/>
          <p:nvPr/>
        </p:nvSpPr>
        <p:spPr>
          <a:xfrm>
            <a:off x="6700779" y="4797152"/>
            <a:ext cx="144016" cy="144016"/>
          </a:xfrm>
          <a:prstGeom prst="ellipse">
            <a:avLst/>
          </a:prstGeom>
        </p:spPr>
        <p:style>
          <a:lnRef idx="1">
            <a:schemeClr val="accent2"/>
          </a:lnRef>
          <a:fillRef idx="3">
            <a:schemeClr val="accent2"/>
          </a:fillRef>
          <a:effectRef idx="2">
            <a:schemeClr val="accent2"/>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FFFFFF"/>
              </a:solidFill>
            </a:endParaRPr>
          </a:p>
        </p:txBody>
      </p:sp>
      <p:sp>
        <p:nvSpPr>
          <p:cNvPr id="9" name="Oval 8"/>
          <p:cNvSpPr/>
          <p:nvPr/>
        </p:nvSpPr>
        <p:spPr>
          <a:xfrm>
            <a:off x="3708724" y="4005064"/>
            <a:ext cx="144016" cy="144016"/>
          </a:xfrm>
          <a:prstGeom prst="ellipse">
            <a:avLst/>
          </a:prstGeom>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onstantia" pitchFamily="18" charset="0"/>
                <a:ea typeface="MS PGothic" pitchFamily="34" charset="-128"/>
              </a:defRPr>
            </a:lvl1pPr>
            <a:lvl2pPr marL="742950" indent="-285750">
              <a:defRPr>
                <a:solidFill>
                  <a:schemeClr val="tx1"/>
                </a:solidFill>
                <a:latin typeface="Constantia" pitchFamily="18" charset="0"/>
                <a:ea typeface="MS PGothic" pitchFamily="34" charset="-128"/>
              </a:defRPr>
            </a:lvl2pPr>
            <a:lvl3pPr marL="1143000" indent="-228600">
              <a:defRPr>
                <a:solidFill>
                  <a:schemeClr val="tx1"/>
                </a:solidFill>
                <a:latin typeface="Constantia" pitchFamily="18" charset="0"/>
                <a:ea typeface="MS PGothic" pitchFamily="34" charset="-128"/>
              </a:defRPr>
            </a:lvl3pPr>
            <a:lvl4pPr marL="1600200" indent="-228600">
              <a:defRPr>
                <a:solidFill>
                  <a:schemeClr val="tx1"/>
                </a:solidFill>
                <a:latin typeface="Constantia" pitchFamily="18" charset="0"/>
                <a:ea typeface="MS PGothic" pitchFamily="34" charset="-128"/>
              </a:defRPr>
            </a:lvl4pPr>
            <a:lvl5pPr marL="2057400" indent="-228600">
              <a:defRPr>
                <a:solidFill>
                  <a:schemeClr val="tx1"/>
                </a:solidFill>
                <a:latin typeface="Constantia" pitchFamily="18" charset="0"/>
                <a:ea typeface="MS PGothic" pitchFamily="34" charset="-128"/>
              </a:defRPr>
            </a:lvl5pPr>
            <a:lvl6pPr marL="2514600" indent="-228600" eaLnBrk="0" fontAlgn="base" hangingPunct="0">
              <a:spcBef>
                <a:spcPct val="0"/>
              </a:spcBef>
              <a:spcAft>
                <a:spcPct val="0"/>
              </a:spcAft>
              <a:defRPr>
                <a:solidFill>
                  <a:schemeClr val="tx1"/>
                </a:solidFill>
                <a:latin typeface="Constantia" pitchFamily="18" charset="0"/>
                <a:ea typeface="MS PGothic" pitchFamily="34" charset="-128"/>
              </a:defRPr>
            </a:lvl6pPr>
            <a:lvl7pPr marL="2971800" indent="-228600" eaLnBrk="0" fontAlgn="base" hangingPunct="0">
              <a:spcBef>
                <a:spcPct val="0"/>
              </a:spcBef>
              <a:spcAft>
                <a:spcPct val="0"/>
              </a:spcAft>
              <a:defRPr>
                <a:solidFill>
                  <a:schemeClr val="tx1"/>
                </a:solidFill>
                <a:latin typeface="Constantia" pitchFamily="18" charset="0"/>
                <a:ea typeface="MS PGothic" pitchFamily="34" charset="-128"/>
              </a:defRPr>
            </a:lvl7pPr>
            <a:lvl8pPr marL="3429000" indent="-228600" eaLnBrk="0" fontAlgn="base" hangingPunct="0">
              <a:spcBef>
                <a:spcPct val="0"/>
              </a:spcBef>
              <a:spcAft>
                <a:spcPct val="0"/>
              </a:spcAft>
              <a:defRPr>
                <a:solidFill>
                  <a:schemeClr val="tx1"/>
                </a:solidFill>
                <a:latin typeface="Constantia" pitchFamily="18" charset="0"/>
                <a:ea typeface="MS PGothic" pitchFamily="34" charset="-128"/>
              </a:defRPr>
            </a:lvl8pPr>
            <a:lvl9pPr marL="3886200" indent="-228600" eaLnBrk="0" fontAlgn="base" hangingPunct="0">
              <a:spcBef>
                <a:spcPct val="0"/>
              </a:spcBef>
              <a:spcAft>
                <a:spcPct val="0"/>
              </a:spcAft>
              <a:defRPr>
                <a:solidFill>
                  <a:schemeClr val="tx1"/>
                </a:solidFill>
                <a:latin typeface="Constantia" pitchFamily="18" charset="0"/>
                <a:ea typeface="MS PGothic" pitchFamily="34" charset="-128"/>
              </a:defRPr>
            </a:lvl9pPr>
          </a:lstStyle>
          <a:p>
            <a:pPr algn="ctr" eaLnBrk="1" hangingPunct="1"/>
            <a:endParaRPr lang="en-US" altLang="en-US">
              <a:solidFill>
                <a:srgbClr val="FFFFFF"/>
              </a:solidFill>
            </a:endParaRPr>
          </a:p>
        </p:txBody>
      </p:sp>
      <p:sp>
        <p:nvSpPr>
          <p:cNvPr id="20498" name="Rectangle 2"/>
          <p:cNvSpPr>
            <a:spLocks noGrp="1" noChangeArrowheads="1"/>
          </p:cNvSpPr>
          <p:nvPr>
            <p:ph type="title"/>
          </p:nvPr>
        </p:nvSpPr>
        <p:spPr>
          <a:xfrm>
            <a:off x="457200" y="404813"/>
            <a:ext cx="8229600" cy="575915"/>
          </a:xfrm>
        </p:spPr>
        <p:txBody>
          <a:bodyPr>
            <a:normAutofit/>
          </a:bodyPr>
          <a:lstStyle/>
          <a:p>
            <a:pPr algn="ctr" eaLnBrk="1" hangingPunct="1">
              <a:defRPr/>
            </a:pPr>
            <a:r>
              <a:rPr lang="en-US" sz="3600" b="1" dirty="0">
                <a:solidFill>
                  <a:schemeClr val="tx1"/>
                </a:solidFill>
                <a:latin typeface="Calibri" charset="0"/>
                <a:ea typeface="MS PGothic" charset="0"/>
                <a:cs typeface="ＭＳ Ｐゴシック" charset="0"/>
                <a:hlinkClick r:id="rId3"/>
              </a:rPr>
              <a:t>Issues in Global </a:t>
            </a:r>
            <a:r>
              <a:rPr lang="en-US" sz="3600" b="1" dirty="0" smtClean="0">
                <a:solidFill>
                  <a:schemeClr val="tx1"/>
                </a:solidFill>
                <a:latin typeface="Calibri" charset="0"/>
                <a:ea typeface="MS PGothic" charset="0"/>
                <a:cs typeface="ＭＳ Ｐゴシック" charset="0"/>
                <a:hlinkClick r:id="rId3"/>
              </a:rPr>
              <a:t>Supply</a:t>
            </a:r>
            <a:endParaRPr lang="en-US" sz="3600" b="1" dirty="0">
              <a:solidFill>
                <a:schemeClr val="tx1"/>
              </a:solidFill>
              <a:latin typeface="Calibri" charset="0"/>
              <a:ea typeface="MS PGothic" charset="0"/>
              <a:cs typeface="ＭＳ Ｐゴシック" charset="0"/>
            </a:endParaRPr>
          </a:p>
        </p:txBody>
      </p:sp>
      <p:sp>
        <p:nvSpPr>
          <p:cNvPr id="30723" name="Rectangle 3"/>
          <p:cNvSpPr>
            <a:spLocks noGrp="1" noChangeArrowheads="1"/>
          </p:cNvSpPr>
          <p:nvPr>
            <p:ph idx="1"/>
          </p:nvPr>
        </p:nvSpPr>
        <p:spPr>
          <a:xfrm>
            <a:off x="263484" y="2033681"/>
            <a:ext cx="8713788" cy="4608513"/>
          </a:xfrm>
        </p:spPr>
        <p:txBody>
          <a:bodyPr>
            <a:normAutofit/>
          </a:bodyPr>
          <a:lstStyle/>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Substantial geographic distances</a:t>
            </a:r>
          </a:p>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Infrastructural inadequacies</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Worker skill, performance expectations</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Supplier availability, reliability, contracts</a:t>
            </a:r>
          </a:p>
          <a:p>
            <a:pPr marL="640080" lvl="1" indent="-246888" eaLnBrk="1" fontAlgn="auto" hangingPunct="1">
              <a:lnSpc>
                <a:spcPct val="110000"/>
              </a:lnSpc>
              <a:spcAft>
                <a:spcPts val="0"/>
              </a:spcAft>
              <a:buFont typeface="Wingdings 2"/>
              <a:buChar char=""/>
              <a:defRPr/>
            </a:pPr>
            <a:r>
              <a:rPr lang="en-US" sz="2200" dirty="0" smtClean="0">
                <a:latin typeface="Calibri"/>
                <a:ea typeface="+mn-ea"/>
                <a:cs typeface="Calibri"/>
              </a:rPr>
              <a:t>Inadequacies in transportation</a:t>
            </a:r>
            <a:r>
              <a:rPr lang="en-US" sz="2200" dirty="0">
                <a:latin typeface="Calibri"/>
                <a:ea typeface="+mn-ea"/>
                <a:cs typeface="Calibri"/>
              </a:rPr>
              <a:t>, </a:t>
            </a:r>
            <a:r>
              <a:rPr lang="en-US" sz="2200" dirty="0" smtClean="0">
                <a:latin typeface="Calibri"/>
                <a:ea typeface="+mn-ea"/>
                <a:cs typeface="Calibri"/>
              </a:rPr>
              <a:t>communications &amp; </a:t>
            </a:r>
            <a:r>
              <a:rPr lang="en-US" sz="2200" dirty="0">
                <a:latin typeface="Calibri"/>
                <a:ea typeface="+mn-ea"/>
                <a:cs typeface="Calibri"/>
              </a:rPr>
              <a:t>infrastructure</a:t>
            </a:r>
          </a:p>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Cultural differences</a:t>
            </a:r>
          </a:p>
          <a:p>
            <a:pPr marL="274320" indent="-274320" eaLnBrk="1" fontAlgn="auto" hangingPunct="1">
              <a:lnSpc>
                <a:spcPct val="110000"/>
              </a:lnSpc>
              <a:spcAft>
                <a:spcPts val="0"/>
              </a:spcAft>
              <a:buClr>
                <a:schemeClr val="accent3"/>
              </a:buClr>
              <a:buFont typeface="Wingdings 2"/>
              <a:buChar char=""/>
              <a:defRPr/>
            </a:pPr>
            <a:r>
              <a:rPr lang="en-US" sz="2400" i="1" dirty="0">
                <a:latin typeface="Calibri"/>
                <a:ea typeface="+mn-ea"/>
                <a:cs typeface="Calibri"/>
              </a:rPr>
              <a:t>Differences in business conduct</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Human resources</a:t>
            </a:r>
          </a:p>
          <a:p>
            <a:pPr marL="640080" lvl="1" indent="-246888" eaLnBrk="1" fontAlgn="auto" hangingPunct="1">
              <a:lnSpc>
                <a:spcPct val="110000"/>
              </a:lnSpc>
              <a:spcAft>
                <a:spcPts val="0"/>
              </a:spcAft>
              <a:buFont typeface="Wingdings 2"/>
              <a:buChar char=""/>
              <a:defRPr/>
            </a:pPr>
            <a:r>
              <a:rPr lang="en-US" sz="2200" dirty="0">
                <a:latin typeface="Calibri"/>
                <a:ea typeface="+mn-ea"/>
                <a:cs typeface="Calibri"/>
              </a:rPr>
              <a:t>Performance expectation</a:t>
            </a:r>
          </a:p>
        </p:txBody>
      </p:sp>
      <p:sp>
        <p:nvSpPr>
          <p:cNvPr id="11284" name="TextBox 9"/>
          <p:cNvSpPr txBox="1">
            <a:spLocks noChangeArrowheads="1"/>
          </p:cNvSpPr>
          <p:nvPr/>
        </p:nvSpPr>
        <p:spPr bwMode="auto">
          <a:xfrm>
            <a:off x="1501735" y="1276223"/>
            <a:ext cx="62372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85000"/>
              <a:buFont typeface="Arial" charset="0"/>
              <a:buChar char="•"/>
              <a:defRPr sz="2400">
                <a:solidFill>
                  <a:schemeClr val="tx1"/>
                </a:solidFill>
                <a:latin typeface="Arial" charset="0"/>
                <a:ea typeface="MS PGothic" pitchFamily="34" charset="-128"/>
              </a:defRPr>
            </a:lvl1pPr>
            <a:lvl2pPr marL="742950" indent="-285750">
              <a:spcBef>
                <a:spcPct val="20000"/>
              </a:spcBef>
              <a:buClr>
                <a:schemeClr val="accent1"/>
              </a:buClr>
              <a:buSzPct val="85000"/>
              <a:buFont typeface="Arial" charset="0"/>
              <a:buChar char="•"/>
              <a:defRPr sz="2000">
                <a:solidFill>
                  <a:schemeClr val="tx1"/>
                </a:solidFill>
                <a:latin typeface="Arial" charset="0"/>
                <a:ea typeface="MS PGothic" pitchFamily="34" charset="-128"/>
              </a:defRPr>
            </a:lvl2pPr>
            <a:lvl3pPr marL="1143000" indent="-228600">
              <a:spcBef>
                <a:spcPct val="20000"/>
              </a:spcBef>
              <a:buClr>
                <a:schemeClr val="accent1"/>
              </a:buClr>
              <a:buSzPct val="90000"/>
              <a:buFont typeface="Arial" charset="0"/>
              <a:buChar char="•"/>
              <a:defRPr>
                <a:solidFill>
                  <a:schemeClr val="tx1"/>
                </a:solidFill>
                <a:latin typeface="Arial" charset="0"/>
                <a:ea typeface="MS PGothic" pitchFamily="34" charset="-128"/>
              </a:defRPr>
            </a:lvl3pPr>
            <a:lvl4pPr marL="1600200" indent="-228600">
              <a:spcBef>
                <a:spcPct val="20000"/>
              </a:spcBef>
              <a:buClr>
                <a:schemeClr val="accent1"/>
              </a:buClr>
              <a:buFont typeface="Arial" charset="0"/>
              <a:buChar char="•"/>
              <a:defRPr sz="1600">
                <a:solidFill>
                  <a:schemeClr val="tx1"/>
                </a:solidFill>
                <a:latin typeface="Arial" charset="0"/>
                <a:ea typeface="MS PGothic" pitchFamily="34" charset="-128"/>
              </a:defRPr>
            </a:lvl4pPr>
            <a:lvl5pPr marL="2057400" indent="-228600">
              <a:spcBef>
                <a:spcPct val="20000"/>
              </a:spcBef>
              <a:buClr>
                <a:schemeClr val="accent1"/>
              </a:buClr>
              <a:buSzPct val="100000"/>
              <a:buFont typeface="Arial" charset="0"/>
              <a:buChar char="•"/>
              <a:defRPr sz="1400">
                <a:solidFill>
                  <a:schemeClr val="tx1"/>
                </a:solidFill>
                <a:latin typeface="Arial" charset="0"/>
                <a:ea typeface="MS PGothic" pitchFamily="34" charset="-128"/>
              </a:defRPr>
            </a:lvl5pPr>
            <a:lvl6pPr marL="25146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6pPr>
            <a:lvl7pPr marL="29718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7pPr>
            <a:lvl8pPr marL="34290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8pPr>
            <a:lvl9pPr marL="3886200" indent="-228600" eaLnBrk="0" fontAlgn="base" hangingPunct="0">
              <a:spcBef>
                <a:spcPct val="20000"/>
              </a:spcBef>
              <a:spcAft>
                <a:spcPct val="0"/>
              </a:spcAft>
              <a:buClr>
                <a:schemeClr val="accent1"/>
              </a:buClr>
              <a:buSzPct val="100000"/>
              <a:buFont typeface="Arial" charset="0"/>
              <a:buChar char="•"/>
              <a:defRPr sz="1400">
                <a:solidFill>
                  <a:schemeClr val="tx1"/>
                </a:solidFill>
                <a:latin typeface="Arial" charset="0"/>
                <a:ea typeface="MS PGothic" pitchFamily="34" charset="-128"/>
              </a:defRPr>
            </a:lvl9pPr>
          </a:lstStyle>
          <a:p>
            <a:pPr algn="ctr" eaLnBrk="1" hangingPunct="1">
              <a:spcBef>
                <a:spcPct val="0"/>
              </a:spcBef>
              <a:buClrTx/>
              <a:buSzTx/>
              <a:buFontTx/>
              <a:buNone/>
            </a:pPr>
            <a:r>
              <a:rPr lang="en-US" altLang="en-US" dirty="0">
                <a:latin typeface="Calibri" pitchFamily="34" charset="0"/>
              </a:rPr>
              <a:t>What are the key issues with operating globally?</a:t>
            </a:r>
          </a:p>
        </p:txBody>
      </p:sp>
    </p:spTree>
    <p:extLst>
      <p:ext uri="{BB962C8B-B14F-4D97-AF65-F5344CB8AC3E}">
        <p14:creationId xmlns:p14="http://schemas.microsoft.com/office/powerpoint/2010/main" val="21931212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0723">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0723">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07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395536" y="404664"/>
            <a:ext cx="8229600" cy="720080"/>
          </a:xfrm>
        </p:spPr>
        <p:txBody>
          <a:bodyPr>
            <a:normAutofit/>
          </a:bodyPr>
          <a:lstStyle/>
          <a:p>
            <a:pPr algn="ctr" eaLnBrk="1" hangingPunct="1">
              <a:defRPr/>
            </a:pPr>
            <a:r>
              <a:rPr lang="en-GB" sz="3600" b="1" dirty="0" smtClean="0">
                <a:solidFill>
                  <a:schemeClr val="tx1"/>
                </a:solidFill>
                <a:latin typeface="Calibri" charset="0"/>
                <a:ea typeface="MS PGothic" charset="0"/>
                <a:cs typeface="ＭＳ Ｐゴシック" charset="0"/>
              </a:rPr>
              <a:t>Sustainable Operations</a:t>
            </a:r>
            <a:endParaRPr lang="en-GB" sz="3600" b="1" dirty="0">
              <a:solidFill>
                <a:schemeClr val="tx1"/>
              </a:solidFill>
              <a:latin typeface="Calibri" charset="0"/>
              <a:ea typeface="MS PGothic" charset="0"/>
              <a:cs typeface="ＭＳ Ｐゴシック" charset="0"/>
            </a:endParaRPr>
          </a:p>
        </p:txBody>
      </p:sp>
      <p:sp>
        <p:nvSpPr>
          <p:cNvPr id="13315" name="Content Placeholder 2"/>
          <p:cNvSpPr>
            <a:spLocks noGrp="1"/>
          </p:cNvSpPr>
          <p:nvPr>
            <p:ph idx="1"/>
          </p:nvPr>
        </p:nvSpPr>
        <p:spPr>
          <a:xfrm>
            <a:off x="539552" y="1556792"/>
            <a:ext cx="8229600" cy="4679950"/>
          </a:xfrm>
        </p:spPr>
        <p:txBody>
          <a:bodyPr/>
          <a:lstStyle/>
          <a:p>
            <a:pPr eaLnBrk="1" hangingPunct="1">
              <a:lnSpc>
                <a:spcPct val="90000"/>
              </a:lnSpc>
            </a:pPr>
            <a:r>
              <a:rPr lang="en-GB" altLang="en-US" sz="2800" dirty="0" smtClean="0">
                <a:latin typeface="Calibri" pitchFamily="34" charset="0"/>
              </a:rPr>
              <a:t>Supply decisions not just driven by economic factors</a:t>
            </a:r>
          </a:p>
          <a:p>
            <a:pPr lvl="1" eaLnBrk="1" hangingPunct="1">
              <a:lnSpc>
                <a:spcPct val="90000"/>
              </a:lnSpc>
            </a:pPr>
            <a:r>
              <a:rPr lang="en-GB" altLang="en-US" sz="2400" dirty="0" smtClean="0">
                <a:latin typeface="Calibri" pitchFamily="34" charset="0"/>
              </a:rPr>
              <a:t>Low cost does not mean no cost</a:t>
            </a:r>
          </a:p>
          <a:p>
            <a:pPr lvl="1" eaLnBrk="1" hangingPunct="1">
              <a:lnSpc>
                <a:spcPct val="90000"/>
              </a:lnSpc>
            </a:pPr>
            <a:r>
              <a:rPr lang="en-GB" altLang="en-US" sz="2400" dirty="0" smtClean="0">
                <a:latin typeface="Calibri" pitchFamily="34" charset="0"/>
              </a:rPr>
              <a:t>Total Cost of Ownership (TCO)</a:t>
            </a:r>
          </a:p>
          <a:p>
            <a:pPr eaLnBrk="1" hangingPunct="1">
              <a:lnSpc>
                <a:spcPct val="90000"/>
              </a:lnSpc>
            </a:pPr>
            <a:r>
              <a:rPr lang="en-GB" altLang="en-US" sz="2800" dirty="0" smtClean="0">
                <a:latin typeface="Calibri" pitchFamily="34" charset="0"/>
              </a:rPr>
              <a:t>Environmental considerations</a:t>
            </a:r>
          </a:p>
          <a:p>
            <a:pPr lvl="1" eaLnBrk="1" hangingPunct="1">
              <a:lnSpc>
                <a:spcPct val="90000"/>
              </a:lnSpc>
            </a:pPr>
            <a:r>
              <a:rPr lang="en-GB" altLang="en-US" sz="2400" dirty="0" smtClean="0">
                <a:latin typeface="Calibri" pitchFamily="34" charset="0"/>
              </a:rPr>
              <a:t>Resource exploitation</a:t>
            </a:r>
          </a:p>
          <a:p>
            <a:pPr lvl="1" eaLnBrk="1" hangingPunct="1">
              <a:lnSpc>
                <a:spcPct val="90000"/>
              </a:lnSpc>
            </a:pPr>
            <a:r>
              <a:rPr lang="en-GB" altLang="en-US" sz="2400" dirty="0" smtClean="0">
                <a:latin typeface="Calibri" pitchFamily="34" charset="0"/>
              </a:rPr>
              <a:t>Degradation &amp; pollution</a:t>
            </a:r>
            <a:endParaRPr lang="en-GB" altLang="en-US" dirty="0" smtClean="0">
              <a:latin typeface="Calibri" pitchFamily="34" charset="0"/>
            </a:endParaRPr>
          </a:p>
          <a:p>
            <a:pPr eaLnBrk="1" hangingPunct="1">
              <a:lnSpc>
                <a:spcPct val="90000"/>
              </a:lnSpc>
            </a:pPr>
            <a:r>
              <a:rPr lang="en-GB" altLang="en-US" sz="2800" dirty="0" smtClean="0">
                <a:latin typeface="Calibri" pitchFamily="34" charset="0"/>
              </a:rPr>
              <a:t>Social considerations</a:t>
            </a:r>
          </a:p>
          <a:p>
            <a:pPr lvl="1" eaLnBrk="1" hangingPunct="1">
              <a:lnSpc>
                <a:spcPct val="90000"/>
              </a:lnSpc>
            </a:pPr>
            <a:r>
              <a:rPr lang="en-GB" altLang="en-US" sz="2400" dirty="0" smtClean="0">
                <a:latin typeface="Calibri" pitchFamily="34" charset="0"/>
              </a:rPr>
              <a:t>Workers’ rights &amp; working conditions</a:t>
            </a:r>
          </a:p>
          <a:p>
            <a:pPr lvl="1" eaLnBrk="1" hangingPunct="1">
              <a:lnSpc>
                <a:spcPct val="90000"/>
              </a:lnSpc>
            </a:pPr>
            <a:r>
              <a:rPr lang="en-GB" altLang="en-US" sz="2400" dirty="0" smtClean="0">
                <a:latin typeface="Calibri" pitchFamily="34" charset="0"/>
              </a:rPr>
              <a:t>Ethical behaviour </a:t>
            </a:r>
            <a:endParaRPr lang="en-GB" altLang="en-US" dirty="0" smtClean="0">
              <a:latin typeface="Calibri" pitchFamily="34" charset="0"/>
            </a:endParaRPr>
          </a:p>
          <a:p>
            <a:pPr eaLnBrk="1" hangingPunct="1">
              <a:lnSpc>
                <a:spcPct val="90000"/>
              </a:lnSpc>
            </a:pPr>
            <a:r>
              <a:rPr lang="en-GB" altLang="en-US" sz="2800" dirty="0" smtClean="0">
                <a:latin typeface="Calibri" pitchFamily="34" charset="0"/>
              </a:rPr>
              <a:t>Need to move beyond policies &amp; audits</a:t>
            </a:r>
          </a:p>
          <a:p>
            <a:pPr lvl="1" eaLnBrk="1" hangingPunct="1">
              <a:lnSpc>
                <a:spcPct val="90000"/>
              </a:lnSpc>
            </a:pPr>
            <a:r>
              <a:rPr lang="en-GB" altLang="en-US" sz="2400" dirty="0" smtClean="0">
                <a:solidFill>
                  <a:srgbClr val="292934"/>
                </a:solidFill>
                <a:latin typeface="Calibri" pitchFamily="34" charset="0"/>
              </a:rPr>
              <a:t>Make the ‘right’ decisions for the ‘right’ reasons</a:t>
            </a:r>
          </a:p>
        </p:txBody>
      </p:sp>
    </p:spTree>
    <p:extLst>
      <p:ext uri="{BB962C8B-B14F-4D97-AF65-F5344CB8AC3E}">
        <p14:creationId xmlns:p14="http://schemas.microsoft.com/office/powerpoint/2010/main" val="24659784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503238" y="2182364"/>
            <a:ext cx="6337300" cy="3248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descr="Screen Clipp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9457" y="1217384"/>
            <a:ext cx="8352929" cy="4691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5652120" y="5908408"/>
            <a:ext cx="1947969" cy="230832"/>
          </a:xfrm>
          <a:prstGeom prst="rect">
            <a:avLst/>
          </a:prstGeom>
        </p:spPr>
        <p:txBody>
          <a:bodyPr wrap="none">
            <a:spAutoFit/>
          </a:bodyPr>
          <a:lstStyle/>
          <a:p>
            <a:pPr marL="228600">
              <a:spcBef>
                <a:spcPts val="300"/>
              </a:spcBef>
              <a:spcAft>
                <a:spcPts val="600"/>
              </a:spcAft>
            </a:pPr>
            <a:r>
              <a:rPr lang="en-GB" sz="900" dirty="0" smtClean="0">
                <a:effectLst/>
                <a:latin typeface="Liberation Sans" panose="020B0604020202020204" pitchFamily="34" charset="0"/>
                <a:ea typeface="Liberation Sans" panose="020B0604020202020204" pitchFamily="34" charset="0"/>
                <a:cs typeface="Liberation Sans" panose="020B0604020202020204" pitchFamily="34" charset="0"/>
              </a:rPr>
              <a:t>Source: </a:t>
            </a:r>
            <a:r>
              <a:rPr lang="en-GB" sz="900" dirty="0" smtClean="0">
                <a:effectLst/>
                <a:latin typeface="Liberation Sans" panose="020B0604020202020204" pitchFamily="34" charset="0"/>
                <a:ea typeface="Liberation Sans" panose="020B0604020202020204" pitchFamily="34" charset="0"/>
                <a:cs typeface="Liberation Sans" panose="020B0604020202020204" pitchFamily="34" charset="0"/>
                <a:hlinkClick r:id="rId4"/>
              </a:rPr>
              <a:t>www.sourcemap.com</a:t>
            </a:r>
            <a:endParaRPr lang="en-GB" sz="900" dirty="0">
              <a:effectLst/>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3277542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6732748" cy="396000"/>
          </a:xfrm>
        </p:spPr>
        <p:txBody>
          <a:bodyPr>
            <a:noAutofit/>
          </a:bodyPr>
          <a:lstStyle/>
          <a:p>
            <a:r>
              <a:rPr lang="en-GB" sz="3600" b="1" dirty="0">
                <a:solidFill>
                  <a:schemeClr val="tx1"/>
                </a:solidFill>
                <a:latin typeface="+mn-lt"/>
              </a:rPr>
              <a:t>Measuring Logistics Performance</a:t>
            </a:r>
            <a:endParaRPr lang="en-GB" sz="3600" dirty="0">
              <a:solidFill>
                <a:schemeClr val="tx1"/>
              </a:solidFill>
              <a:latin typeface="+mn-lt"/>
            </a:endParaRPr>
          </a:p>
        </p:txBody>
      </p:sp>
      <p:sp>
        <p:nvSpPr>
          <p:cNvPr id="21" name="Content Placeholder 20"/>
          <p:cNvSpPr>
            <a:spLocks noGrp="1"/>
          </p:cNvSpPr>
          <p:nvPr>
            <p:ph sz="quarter" idx="19"/>
          </p:nvPr>
        </p:nvSpPr>
        <p:spPr>
          <a:xfrm>
            <a:off x="503238" y="1520825"/>
            <a:ext cx="7381130" cy="4572000"/>
          </a:xfrm>
        </p:spPr>
        <p:txBody>
          <a:bodyPr>
            <a:normAutofit/>
          </a:bodyPr>
          <a:lstStyle/>
          <a:p>
            <a:pPr>
              <a:buClr>
                <a:srgbClr val="0070C0"/>
              </a:buClr>
            </a:pPr>
            <a:endParaRPr lang="en-GB" dirty="0" smtClean="0"/>
          </a:p>
          <a:p>
            <a:pPr marL="0" indent="0">
              <a:buClr>
                <a:srgbClr val="0070C0"/>
              </a:buClr>
              <a:buNone/>
            </a:pPr>
            <a:r>
              <a:rPr lang="en-GB" sz="2400" dirty="0" smtClean="0">
                <a:latin typeface="+mn-lt"/>
              </a:rPr>
              <a:t>The </a:t>
            </a:r>
            <a:r>
              <a:rPr lang="en-GB" sz="2400" dirty="0">
                <a:latin typeface="+mn-lt"/>
              </a:rPr>
              <a:t>global </a:t>
            </a:r>
            <a:r>
              <a:rPr lang="en-GB" sz="2400" dirty="0" smtClean="0">
                <a:latin typeface="+mn-lt"/>
              </a:rPr>
              <a:t>logistics </a:t>
            </a:r>
            <a:r>
              <a:rPr lang="en-GB" sz="2400" dirty="0">
                <a:latin typeface="+mn-lt"/>
              </a:rPr>
              <a:t>performance index (LPI) ranks 160 countries’ logistics performance against six key dimensions:</a:t>
            </a:r>
          </a:p>
          <a:p>
            <a:pPr marL="609600" lvl="1" indent="-342900">
              <a:buClr>
                <a:srgbClr val="0070C0"/>
              </a:buClr>
              <a:buFont typeface="+mj-lt"/>
              <a:buAutoNum type="arabicPeriod"/>
            </a:pPr>
            <a:endParaRPr lang="en-GB" dirty="0" smtClean="0"/>
          </a:p>
          <a:p>
            <a:pPr marL="609600" lvl="1" indent="-342900">
              <a:buClr>
                <a:schemeClr val="tx1"/>
              </a:buClr>
              <a:buFont typeface="+mj-lt"/>
              <a:buAutoNum type="arabicPeriod"/>
            </a:pPr>
            <a:r>
              <a:rPr lang="en-GB" sz="2000" dirty="0" smtClean="0">
                <a:latin typeface="+mn-lt"/>
              </a:rPr>
              <a:t>Customs</a:t>
            </a:r>
            <a:endParaRPr lang="en-GB" sz="2000" dirty="0">
              <a:latin typeface="+mn-lt"/>
            </a:endParaRPr>
          </a:p>
          <a:p>
            <a:pPr marL="609600" lvl="1" indent="-342900">
              <a:buClr>
                <a:schemeClr val="tx1"/>
              </a:buClr>
              <a:buFont typeface="+mj-lt"/>
              <a:buAutoNum type="arabicPeriod"/>
            </a:pPr>
            <a:r>
              <a:rPr lang="en-GB" sz="2000" dirty="0">
                <a:latin typeface="+mn-lt"/>
              </a:rPr>
              <a:t>Infrastructure</a:t>
            </a:r>
          </a:p>
          <a:p>
            <a:pPr marL="609600" lvl="1" indent="-342900">
              <a:buClr>
                <a:schemeClr val="tx1"/>
              </a:buClr>
              <a:buFont typeface="+mj-lt"/>
              <a:buAutoNum type="arabicPeriod"/>
            </a:pPr>
            <a:r>
              <a:rPr lang="en-GB" sz="2000" dirty="0">
                <a:latin typeface="+mn-lt"/>
              </a:rPr>
              <a:t>International shipments</a:t>
            </a:r>
          </a:p>
          <a:p>
            <a:pPr marL="609600" lvl="1" indent="-342900">
              <a:buClr>
                <a:schemeClr val="tx1"/>
              </a:buClr>
              <a:buFont typeface="+mj-lt"/>
              <a:buAutoNum type="arabicPeriod"/>
            </a:pPr>
            <a:r>
              <a:rPr lang="en-GB" sz="2000" dirty="0">
                <a:latin typeface="+mn-lt"/>
              </a:rPr>
              <a:t>Logistics competence</a:t>
            </a:r>
          </a:p>
          <a:p>
            <a:pPr marL="609600" lvl="1" indent="-342900">
              <a:buClr>
                <a:schemeClr val="tx1"/>
              </a:buClr>
              <a:buFont typeface="+mj-lt"/>
              <a:buAutoNum type="arabicPeriod"/>
            </a:pPr>
            <a:r>
              <a:rPr lang="en-GB" sz="2000" dirty="0">
                <a:latin typeface="+mn-lt"/>
              </a:rPr>
              <a:t>Tracking &amp; tracing</a:t>
            </a:r>
          </a:p>
          <a:p>
            <a:pPr marL="609600" lvl="1" indent="-342900">
              <a:buClr>
                <a:schemeClr val="tx1"/>
              </a:buClr>
              <a:buFont typeface="+mj-lt"/>
              <a:buAutoNum type="arabicPeriod"/>
            </a:pPr>
            <a:r>
              <a:rPr lang="en-GB" sz="2000" dirty="0">
                <a:latin typeface="+mn-lt"/>
              </a:rPr>
              <a:t>Timeliness </a:t>
            </a:r>
          </a:p>
          <a:p>
            <a:pPr>
              <a:buClr>
                <a:srgbClr val="0070C0"/>
              </a:buClr>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3"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861243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67544" y="404664"/>
            <a:ext cx="7092788" cy="396000"/>
          </a:xfrm>
        </p:spPr>
        <p:txBody>
          <a:bodyPr>
            <a:noAutofit/>
          </a:bodyPr>
          <a:lstStyle/>
          <a:p>
            <a:r>
              <a:rPr lang="en-GB" sz="3200" b="1" dirty="0">
                <a:solidFill>
                  <a:schemeClr val="tx1"/>
                </a:solidFill>
                <a:latin typeface="+mn-lt"/>
              </a:rPr>
              <a:t>Top 20 Countries in the Global LPI</a:t>
            </a:r>
            <a:endParaRPr lang="en-GB" sz="3200" dirty="0">
              <a:solidFill>
                <a:schemeClr val="tx1"/>
              </a:solidFill>
              <a:latin typeface="+mn-lt"/>
            </a:endParaRPr>
          </a:p>
        </p:txBody>
      </p:sp>
      <p:pic>
        <p:nvPicPr>
          <p:cNvPr id="5122"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835696" y="1176598"/>
            <a:ext cx="4896544" cy="50322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2051720" y="6239544"/>
            <a:ext cx="1774845" cy="230832"/>
          </a:xfrm>
          <a:prstGeom prst="rect">
            <a:avLst/>
          </a:prstGeom>
        </p:spPr>
        <p:txBody>
          <a:bodyPr wrap="none">
            <a:spAutoFit/>
          </a:bodyPr>
          <a:lstStyle/>
          <a:p>
            <a:r>
              <a:rPr lang="en-GB" sz="900" dirty="0" smtClean="0">
                <a:effectLst/>
                <a:latin typeface="Liberation Sans" panose="020B0604020202020204" pitchFamily="34" charset="0"/>
                <a:ea typeface="Liberation Sans" panose="020B0604020202020204" pitchFamily="34" charset="0"/>
                <a:cs typeface="Liberation Sans" panose="020B0604020202020204" pitchFamily="34" charset="0"/>
              </a:rPr>
              <a:t>Source: http://lpi.worldbank.org</a:t>
            </a:r>
            <a:endParaRPr lang="en-GB" sz="9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50665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1044116"/>
          </a:xfrm>
        </p:spPr>
        <p:txBody>
          <a:bodyPr>
            <a:noAutofit/>
          </a:bodyPr>
          <a:lstStyle/>
          <a:p>
            <a:r>
              <a:rPr lang="en-GB" sz="3200" b="1" dirty="0">
                <a:solidFill>
                  <a:schemeClr val="tx1"/>
                </a:solidFill>
                <a:latin typeface="+mn-lt"/>
              </a:rPr>
              <a:t>UNCTAD Liner Shipping Connectivity Index (LSCI)</a:t>
            </a:r>
            <a:endParaRPr lang="en-GB" sz="3200" dirty="0">
              <a:solidFill>
                <a:schemeClr val="tx1"/>
              </a:solidFill>
              <a:latin typeface="+mn-lt"/>
            </a:endParaRPr>
          </a:p>
        </p:txBody>
      </p:sp>
      <p:sp>
        <p:nvSpPr>
          <p:cNvPr id="21" name="Content Placeholder 20"/>
          <p:cNvSpPr>
            <a:spLocks noGrp="1"/>
          </p:cNvSpPr>
          <p:nvPr>
            <p:ph sz="quarter" idx="19"/>
          </p:nvPr>
        </p:nvSpPr>
        <p:spPr/>
        <p:txBody>
          <a:bodyPr>
            <a:normAutofit/>
          </a:bodyPr>
          <a:lstStyle/>
          <a:p>
            <a:pPr>
              <a:buClr>
                <a:srgbClr val="0070C0"/>
              </a:buClr>
            </a:pPr>
            <a:endParaRPr lang="en-GB" dirty="0" smtClean="0"/>
          </a:p>
          <a:p>
            <a:pPr>
              <a:buClr>
                <a:srgbClr val="0070C0"/>
              </a:buClr>
            </a:pPr>
            <a:endParaRPr lang="en-GB" dirty="0" smtClean="0"/>
          </a:p>
          <a:p>
            <a:pPr>
              <a:buFont typeface="Arial" panose="020B0604020202020204" pitchFamily="34" charset="0"/>
              <a:buChar char="•"/>
            </a:pPr>
            <a:r>
              <a:rPr lang="en-GB" sz="2400" dirty="0" smtClean="0">
                <a:latin typeface="Calibri" panose="020F0502020204030204" pitchFamily="34" charset="0"/>
              </a:rPr>
              <a:t>Generated </a:t>
            </a:r>
            <a:r>
              <a:rPr lang="en-GB" sz="2400" dirty="0">
                <a:latin typeface="Calibri" panose="020F0502020204030204" pitchFamily="34" charset="0"/>
              </a:rPr>
              <a:t>from five components</a:t>
            </a:r>
            <a:r>
              <a:rPr lang="en-GB" sz="2400" dirty="0" smtClean="0">
                <a:latin typeface="Calibri" panose="020F0502020204030204" pitchFamily="34" charset="0"/>
              </a:rPr>
              <a:t>:</a:t>
            </a:r>
          </a:p>
          <a:p>
            <a:pPr>
              <a:buFont typeface="Arial" panose="020B0604020202020204" pitchFamily="34" charset="0"/>
              <a:buChar char="•"/>
            </a:pPr>
            <a:endParaRPr lang="en-GB" dirty="0">
              <a:latin typeface="Calibri" panose="020F0502020204030204" pitchFamily="34" charset="0"/>
            </a:endParaRPr>
          </a:p>
          <a:p>
            <a:pPr marL="619125" lvl="1" indent="-342900">
              <a:buClr>
                <a:schemeClr val="tx1"/>
              </a:buClr>
              <a:buFont typeface="+mj-lt"/>
              <a:buAutoNum type="arabicPeriod"/>
            </a:pPr>
            <a:r>
              <a:rPr lang="en-GB" sz="2000" dirty="0">
                <a:latin typeface="Calibri" panose="020F0502020204030204" pitchFamily="34" charset="0"/>
              </a:rPr>
              <a:t>Maximum vessel size in a country’s ports</a:t>
            </a:r>
          </a:p>
          <a:p>
            <a:pPr marL="619125" lvl="1" indent="-342900">
              <a:buClr>
                <a:schemeClr val="tx1"/>
              </a:buClr>
              <a:buFont typeface="+mj-lt"/>
              <a:buAutoNum type="arabicPeriod"/>
            </a:pPr>
            <a:r>
              <a:rPr lang="en-GB" sz="2000" dirty="0">
                <a:latin typeface="Calibri" panose="020F0502020204030204" pitchFamily="34" charset="0"/>
              </a:rPr>
              <a:t>The number of companies providing services to a country’s ports</a:t>
            </a:r>
          </a:p>
          <a:p>
            <a:pPr marL="619125" lvl="1" indent="-342900">
              <a:buClr>
                <a:schemeClr val="tx1"/>
              </a:buClr>
              <a:buFont typeface="+mj-lt"/>
              <a:buAutoNum type="arabicPeriod"/>
            </a:pPr>
            <a:r>
              <a:rPr lang="en-GB" sz="2000" dirty="0">
                <a:latin typeface="Calibri" panose="020F0502020204030204" pitchFamily="34" charset="0"/>
              </a:rPr>
              <a:t>The number of services offered by the liner companies</a:t>
            </a:r>
          </a:p>
          <a:p>
            <a:pPr marL="619125" lvl="1" indent="-342900">
              <a:buClr>
                <a:schemeClr val="tx1"/>
              </a:buClr>
              <a:buFont typeface="+mj-lt"/>
              <a:buAutoNum type="arabicPeriod"/>
            </a:pPr>
            <a:r>
              <a:rPr lang="en-GB" sz="2000" dirty="0">
                <a:latin typeface="Calibri" panose="020F0502020204030204" pitchFamily="34" charset="0"/>
              </a:rPr>
              <a:t>The number of ships deployed on services to a country’s ports</a:t>
            </a:r>
          </a:p>
          <a:p>
            <a:pPr marL="619125" lvl="1" indent="-342900">
              <a:buClr>
                <a:schemeClr val="tx1"/>
              </a:buClr>
              <a:buFont typeface="+mj-lt"/>
              <a:buAutoNum type="arabicPeriod"/>
            </a:pPr>
            <a:r>
              <a:rPr lang="en-GB" sz="2000" dirty="0">
                <a:latin typeface="Calibri" panose="020F0502020204030204" pitchFamily="34" charset="0"/>
              </a:rPr>
              <a:t>TEU capacity on the deployed ships</a:t>
            </a:r>
          </a:p>
          <a:p>
            <a:pPr>
              <a:buClr>
                <a:srgbClr val="0070C0"/>
              </a:buClr>
            </a:pPr>
            <a:endParaRPr lang="en-GB" sz="2000" dirty="0">
              <a:latin typeface="Calibri" panose="020F0502020204030204" pitchFamily="34" charset="0"/>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3309"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211708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tx1"/>
                </a:solidFill>
                <a:latin typeface="+mn-lt"/>
              </a:rPr>
              <a:t>Trends within the LSCI</a:t>
            </a:r>
            <a:endParaRPr lang="en-GB" sz="3200" dirty="0">
              <a:solidFill>
                <a:schemeClr val="tx1"/>
              </a:solidFill>
              <a:latin typeface="+mn-lt"/>
            </a:endParaRPr>
          </a:p>
        </p:txBody>
      </p:sp>
      <p:pic>
        <p:nvPicPr>
          <p:cNvPr id="6146"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187624" y="1764730"/>
            <a:ext cx="6565106" cy="3993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755576" y="5892442"/>
            <a:ext cx="6336704" cy="230832"/>
          </a:xfrm>
          <a:prstGeom prst="rect">
            <a:avLst/>
          </a:prstGeom>
        </p:spPr>
        <p:txBody>
          <a:bodyPr wrap="square">
            <a:spAutoFit/>
          </a:bodyPr>
          <a:lstStyle/>
          <a:p>
            <a:r>
              <a:rPr lang="en-GB" sz="900" b="1" baseline="30000" dirty="0" smtClean="0">
                <a:latin typeface="Liberation Sans" panose="020B0604020202020204" pitchFamily="34" charset="0"/>
                <a:ea typeface="Liberation Sans" panose="020B0604020202020204" pitchFamily="34" charset="0"/>
                <a:cs typeface="Liberation Sans" panose="020B0604020202020204" pitchFamily="34" charset="0"/>
              </a:rPr>
              <a:t>14</a:t>
            </a:r>
            <a:r>
              <a:rPr lang="en-GB" sz="900" b="1" dirty="0" smtClean="0">
                <a:latin typeface="Liberation Sans" panose="020B0604020202020204" pitchFamily="34" charset="0"/>
                <a:ea typeface="Liberation Sans" panose="020B0604020202020204" pitchFamily="34" charset="0"/>
                <a:cs typeface="Liberation Sans" panose="020B0604020202020204" pitchFamily="34" charset="0"/>
              </a:rPr>
              <a:t> </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Adapted from Figure 2.5, UNCTAD, </a:t>
            </a:r>
            <a:r>
              <a:rPr lang="en-GB" sz="900" i="1" dirty="0">
                <a:latin typeface="Liberation Sans" panose="020B0604020202020204" pitchFamily="34" charset="0"/>
                <a:ea typeface="Liberation Sans" panose="020B0604020202020204" pitchFamily="34" charset="0"/>
                <a:cs typeface="Liberation Sans" panose="020B0604020202020204" pitchFamily="34" charset="0"/>
              </a:rPr>
              <a:t>Review of Maritime Transport 2013</a:t>
            </a:r>
            <a:r>
              <a:rPr lang="en-GB" sz="900" dirty="0">
                <a:latin typeface="Liberation Sans" panose="020B0604020202020204" pitchFamily="34" charset="0"/>
                <a:ea typeface="Liberation Sans" panose="020B0604020202020204" pitchFamily="34" charset="0"/>
                <a:cs typeface="Liberation Sans" panose="020B0604020202020204" pitchFamily="34" charset="0"/>
              </a:rPr>
              <a:t>.</a:t>
            </a:r>
          </a:p>
        </p:txBody>
      </p:sp>
    </p:spTree>
    <p:extLst>
      <p:ext uri="{BB962C8B-B14F-4D97-AF65-F5344CB8AC3E}">
        <p14:creationId xmlns:p14="http://schemas.microsoft.com/office/powerpoint/2010/main" val="35027240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smtClean="0">
                <a:solidFill>
                  <a:schemeClr val="tx1"/>
                </a:solidFill>
              </a:rPr>
              <a:t>Companies and Globalisation</a:t>
            </a:r>
            <a:endParaRPr lang="en-GB" sz="3200" dirty="0">
              <a:solidFill>
                <a:schemeClr val="tx1"/>
              </a:solidFill>
            </a:endParaRPr>
          </a:p>
        </p:txBody>
      </p:sp>
      <p:sp>
        <p:nvSpPr>
          <p:cNvPr id="21" name="Content Placeholder 20"/>
          <p:cNvSpPr>
            <a:spLocks noGrp="1"/>
          </p:cNvSpPr>
          <p:nvPr>
            <p:ph sz="quarter" idx="19"/>
          </p:nvPr>
        </p:nvSpPr>
        <p:spPr>
          <a:xfrm>
            <a:off x="467544" y="1340768"/>
            <a:ext cx="6337300" cy="4572000"/>
          </a:xfrm>
        </p:spPr>
        <p:txBody>
          <a:bodyPr>
            <a:normAutofit/>
          </a:bodyPr>
          <a:lstStyle/>
          <a:p>
            <a:pPr>
              <a:buClr>
                <a:srgbClr val="0070C0"/>
              </a:buClr>
            </a:pPr>
            <a:r>
              <a:rPr lang="en-GB" dirty="0"/>
              <a:t>Companies must learn to operate as if the world were </a:t>
            </a:r>
            <a:r>
              <a:rPr lang="en-GB" dirty="0" smtClean="0"/>
              <a:t>ONE </a:t>
            </a:r>
            <a:r>
              <a:rPr lang="en-GB" dirty="0"/>
              <a:t>large market (Levitt, 1983)</a:t>
            </a:r>
          </a:p>
          <a:p>
            <a:pPr lvl="1">
              <a:buClr>
                <a:srgbClr val="0070C0"/>
              </a:buClr>
              <a:buFont typeface="Liberation Sans" panose="020B0604020202020204" pitchFamily="34" charset="0"/>
              <a:buChar char="–"/>
            </a:pPr>
            <a:r>
              <a:rPr lang="en-GB" dirty="0"/>
              <a:t>Multinational companies (MNCs)</a:t>
            </a:r>
          </a:p>
          <a:p>
            <a:pPr lvl="1">
              <a:buClr>
                <a:srgbClr val="0070C0"/>
              </a:buClr>
              <a:buFont typeface="Liberation Sans" panose="020B0604020202020204" pitchFamily="34" charset="0"/>
              <a:buChar char="–"/>
            </a:pPr>
            <a:r>
              <a:rPr lang="en-GB" dirty="0"/>
              <a:t>Transnational corporations (TNCs)</a:t>
            </a:r>
          </a:p>
          <a:p>
            <a:pPr>
              <a:buClr>
                <a:srgbClr val="0070C0"/>
              </a:buClr>
            </a:pPr>
            <a:endParaRPr lang="en-GB" dirty="0"/>
          </a:p>
          <a:p>
            <a:pPr>
              <a:buClr>
                <a:srgbClr val="0070C0"/>
              </a:buClr>
            </a:pPr>
            <a:r>
              <a:rPr lang="en-GB" b="1" dirty="0">
                <a:solidFill>
                  <a:schemeClr val="tx2"/>
                </a:solidFill>
              </a:rPr>
              <a:t>Ethnocentricity</a:t>
            </a:r>
            <a:r>
              <a:rPr lang="en-GB" dirty="0"/>
              <a:t>: a company when doing business abroad thinks and acts as if they were still operating in their home </a:t>
            </a:r>
            <a:r>
              <a:rPr lang="en-GB" dirty="0" smtClean="0"/>
              <a:t>country</a:t>
            </a:r>
          </a:p>
          <a:p>
            <a:pPr>
              <a:buClr>
                <a:srgbClr val="0070C0"/>
              </a:buClr>
            </a:pPr>
            <a:endParaRPr lang="en-GB" dirty="0"/>
          </a:p>
          <a:p>
            <a:pPr>
              <a:buClr>
                <a:srgbClr val="0070C0"/>
              </a:buClr>
            </a:pPr>
            <a:r>
              <a:rPr lang="en-GB" b="1" dirty="0" err="1">
                <a:solidFill>
                  <a:schemeClr val="tx2"/>
                </a:solidFill>
              </a:rPr>
              <a:t>Polycentricity</a:t>
            </a:r>
            <a:r>
              <a:rPr lang="en-GB" b="1" dirty="0">
                <a:solidFill>
                  <a:srgbClr val="0070C0"/>
                </a:solidFill>
              </a:rPr>
              <a:t>: </a:t>
            </a:r>
            <a:r>
              <a:rPr lang="en-GB" dirty="0"/>
              <a:t>a company adopts the host country </a:t>
            </a:r>
            <a:r>
              <a:rPr lang="en-GB" dirty="0" smtClean="0"/>
              <a:t>perspective</a:t>
            </a:r>
          </a:p>
          <a:p>
            <a:pPr>
              <a:buClr>
                <a:srgbClr val="0070C0"/>
              </a:buClr>
            </a:pPr>
            <a:endParaRPr lang="en-GB" dirty="0"/>
          </a:p>
          <a:p>
            <a:pPr>
              <a:buClr>
                <a:srgbClr val="0070C0"/>
              </a:buClr>
            </a:pPr>
            <a:r>
              <a:rPr lang="en-GB" b="1" dirty="0" err="1">
                <a:solidFill>
                  <a:schemeClr val="tx2"/>
                </a:solidFill>
              </a:rPr>
              <a:t>Geocentricity</a:t>
            </a:r>
            <a:r>
              <a:rPr lang="en-GB" b="1" dirty="0">
                <a:solidFill>
                  <a:schemeClr val="tx2"/>
                </a:solidFill>
              </a:rPr>
              <a:t>: </a:t>
            </a:r>
            <a:r>
              <a:rPr lang="en-GB" dirty="0"/>
              <a:t>a company acts completely independent of geography and adopts a global perspective, and will tailor to the local environment as appropriate (i.e. ‘</a:t>
            </a:r>
            <a:r>
              <a:rPr lang="en-GB" dirty="0" err="1"/>
              <a:t>glocalisation</a:t>
            </a:r>
            <a:r>
              <a:rPr lang="en-GB" dirty="0"/>
              <a:t>’)</a:t>
            </a:r>
          </a:p>
          <a:p>
            <a:pPr>
              <a:buClr>
                <a:srgbClr val="0070C0"/>
              </a:buClr>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041771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7624" y="2132856"/>
            <a:ext cx="7128792" cy="1296144"/>
          </a:xfrm>
        </p:spPr>
        <p:txBody>
          <a:bodyPr>
            <a:normAutofit/>
          </a:bodyPr>
          <a:lstStyle/>
          <a:p>
            <a:pPr marL="0" indent="0">
              <a:buNone/>
            </a:pPr>
            <a:r>
              <a:rPr lang="en-GB" sz="2800" dirty="0" smtClean="0">
                <a:latin typeface="Calibri" panose="020F0502020204030204" pitchFamily="34" charset="0"/>
              </a:rPr>
              <a:t>Differentiate ethnocentricity, </a:t>
            </a:r>
            <a:r>
              <a:rPr lang="en-GB" sz="2800" dirty="0" err="1" smtClean="0">
                <a:latin typeface="Calibri" panose="020F0502020204030204" pitchFamily="34" charset="0"/>
              </a:rPr>
              <a:t>polycentricity</a:t>
            </a:r>
            <a:r>
              <a:rPr lang="en-GB" sz="2800" dirty="0" smtClean="0">
                <a:latin typeface="Calibri" panose="020F0502020204030204" pitchFamily="34" charset="0"/>
              </a:rPr>
              <a:t> and    </a:t>
            </a:r>
            <a:r>
              <a:rPr lang="en-GB" sz="2800" dirty="0" err="1" smtClean="0">
                <a:latin typeface="Calibri" panose="020F0502020204030204" pitchFamily="34" charset="0"/>
              </a:rPr>
              <a:t>geocentricity</a:t>
            </a:r>
            <a:r>
              <a:rPr lang="en-GB" sz="2800" dirty="0" smtClean="0">
                <a:latin typeface="Calibri" panose="020F0502020204030204" pitchFamily="34" charset="0"/>
              </a:rPr>
              <a:t> and provide some examples </a:t>
            </a:r>
            <a:endParaRPr lang="en-GB" sz="2800" dirty="0">
              <a:latin typeface="Calibri" panose="020F0502020204030204" pitchFamily="34" charset="0"/>
            </a:endParaRPr>
          </a:p>
        </p:txBody>
      </p:sp>
    </p:spTree>
    <p:extLst>
      <p:ext uri="{BB962C8B-B14F-4D97-AF65-F5344CB8AC3E}">
        <p14:creationId xmlns:p14="http://schemas.microsoft.com/office/powerpoint/2010/main" val="41815579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tx1"/>
                </a:solidFill>
              </a:rPr>
              <a:t>Foreign Direct Investment</a:t>
            </a:r>
            <a:endParaRPr lang="en-GB" sz="3200" dirty="0">
              <a:solidFill>
                <a:schemeClr val="tx1"/>
              </a:solidFill>
            </a:endParaRPr>
          </a:p>
        </p:txBody>
      </p:sp>
      <p:sp>
        <p:nvSpPr>
          <p:cNvPr id="21" name="Content Placeholder 20"/>
          <p:cNvSpPr>
            <a:spLocks noGrp="1"/>
          </p:cNvSpPr>
          <p:nvPr>
            <p:ph sz="quarter" idx="19"/>
          </p:nvPr>
        </p:nvSpPr>
        <p:spPr>
          <a:xfrm>
            <a:off x="503237" y="1520825"/>
            <a:ext cx="7525145" cy="4572000"/>
          </a:xfrm>
        </p:spPr>
        <p:txBody>
          <a:bodyPr>
            <a:normAutofit/>
          </a:bodyPr>
          <a:lstStyle/>
          <a:p>
            <a:pPr>
              <a:buClr>
                <a:srgbClr val="0070C0"/>
              </a:buClr>
            </a:pPr>
            <a:endParaRPr lang="en-GB" dirty="0" smtClean="0"/>
          </a:p>
          <a:p>
            <a:pPr>
              <a:buClr>
                <a:srgbClr val="0070C0"/>
              </a:buClr>
            </a:pPr>
            <a:r>
              <a:rPr lang="en-GB" sz="2400" dirty="0" smtClean="0"/>
              <a:t>Financial </a:t>
            </a:r>
            <a:r>
              <a:rPr lang="en-GB" sz="2400" dirty="0"/>
              <a:t>flows from a company in one country to invest (for example in a factory) in another </a:t>
            </a:r>
            <a:r>
              <a:rPr lang="en-GB" sz="2400" dirty="0" smtClean="0"/>
              <a:t>country</a:t>
            </a:r>
          </a:p>
          <a:p>
            <a:pPr>
              <a:buClr>
                <a:srgbClr val="0070C0"/>
              </a:buClr>
            </a:pPr>
            <a:endParaRPr lang="en-GB" sz="2400" dirty="0"/>
          </a:p>
          <a:p>
            <a:pPr lvl="1">
              <a:buFont typeface="Liberation Sans" panose="020B0604020202020204" pitchFamily="34" charset="0"/>
              <a:buChar char="–"/>
            </a:pPr>
            <a:r>
              <a:rPr lang="en-GB" sz="2400" dirty="0">
                <a:latin typeface="+mn-lt"/>
              </a:rPr>
              <a:t>Very significant in the overall global economy </a:t>
            </a:r>
          </a:p>
          <a:p>
            <a:pPr lvl="1">
              <a:buFont typeface="Liberation Sans" panose="020B0604020202020204" pitchFamily="34" charset="0"/>
              <a:buChar char="–"/>
            </a:pPr>
            <a:r>
              <a:rPr lang="en-GB" sz="2400" dirty="0">
                <a:latin typeface="+mn-lt"/>
              </a:rPr>
              <a:t>Can be key to dictating a countries success</a:t>
            </a:r>
          </a:p>
          <a:p>
            <a:pPr lvl="1">
              <a:buFont typeface="Liberation Sans" panose="020B0604020202020204" pitchFamily="34" charset="0"/>
              <a:buChar char="–"/>
            </a:pPr>
            <a:r>
              <a:rPr lang="en-GB" sz="2400" dirty="0">
                <a:latin typeface="+mn-lt"/>
              </a:rPr>
              <a:t>Strong competition to attract external FDI</a:t>
            </a:r>
          </a:p>
          <a:p>
            <a:pPr lvl="2">
              <a:buFont typeface="Wingdings" panose="05000000000000000000" pitchFamily="2" charset="2"/>
              <a:buChar char="§"/>
            </a:pPr>
            <a:r>
              <a:rPr lang="en-GB" sz="2400" dirty="0">
                <a:latin typeface="+mn-lt"/>
              </a:rPr>
              <a:t>Some countries put in place certain conditions to attract more FDI</a:t>
            </a:r>
          </a:p>
          <a:p>
            <a:pPr lvl="3">
              <a:buFont typeface="Courier New" panose="02070309020205020404" pitchFamily="49" charset="0"/>
              <a:buChar char="o"/>
            </a:pPr>
            <a:r>
              <a:rPr lang="en-GB" sz="2400" dirty="0">
                <a:latin typeface="+mn-lt"/>
              </a:rPr>
              <a:t>e.g. low rates of corporate taxation</a:t>
            </a:r>
          </a:p>
          <a:p>
            <a:pPr>
              <a:buClr>
                <a:srgbClr val="0070C0"/>
              </a:buClr>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3"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65633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827584" y="620688"/>
            <a:ext cx="4932548" cy="756084"/>
          </a:xfrm>
        </p:spPr>
        <p:txBody>
          <a:bodyPr>
            <a:noAutofit/>
          </a:bodyPr>
          <a:lstStyle/>
          <a:p>
            <a:r>
              <a:rPr lang="en-GB" sz="3600" b="1" dirty="0" smtClean="0">
                <a:solidFill>
                  <a:schemeClr val="tx1"/>
                </a:solidFill>
                <a:latin typeface="+mn-lt"/>
              </a:rPr>
              <a:t>Selection </a:t>
            </a:r>
            <a:r>
              <a:rPr lang="en-GB" sz="3600" b="1" dirty="0">
                <a:solidFill>
                  <a:schemeClr val="tx1"/>
                </a:solidFill>
                <a:latin typeface="+mn-lt"/>
              </a:rPr>
              <a:t>factors</a:t>
            </a:r>
            <a:endParaRPr lang="en-GB" sz="3600" dirty="0">
              <a:solidFill>
                <a:schemeClr val="tx1"/>
              </a:solidFill>
              <a:latin typeface="+mn-lt"/>
            </a:endParaRPr>
          </a:p>
        </p:txBody>
      </p:sp>
      <p:pic>
        <p:nvPicPr>
          <p:cNvPr id="8194" name="Picture 2"/>
          <p:cNvPicPr>
            <a:picLocks noGrp="1" noChangeAspect="1" noChangeArrowheads="1"/>
          </p:cNvPicPr>
          <p:nvPr>
            <p:ph sz="quarter" idx="19"/>
          </p:nvPr>
        </p:nvPicPr>
        <p:blipFill>
          <a:blip r:embed="rId2">
            <a:extLst>
              <a:ext uri="{28A0092B-C50C-407E-A947-70E740481C1C}">
                <a14:useLocalDpi xmlns:a14="http://schemas.microsoft.com/office/drawing/2010/main" val="0"/>
              </a:ext>
            </a:extLst>
          </a:blip>
          <a:srcRect/>
          <a:stretch>
            <a:fillRect/>
          </a:stretch>
        </p:blipFill>
        <p:spPr bwMode="auto">
          <a:xfrm>
            <a:off x="1043608" y="1988840"/>
            <a:ext cx="6041660" cy="300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66124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86142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1772816"/>
            <a:ext cx="7344816" cy="2952328"/>
          </a:xfrm>
        </p:spPr>
        <p:txBody>
          <a:bodyPr>
            <a:normAutofit/>
          </a:bodyPr>
          <a:lstStyle/>
          <a:p>
            <a:pPr marL="457200" lvl="1" indent="0">
              <a:buFont typeface="Arial" charset="0"/>
              <a:buNone/>
              <a:defRPr/>
            </a:pPr>
            <a:endParaRPr lang="en-GB" sz="2400" b="1" dirty="0" smtClean="0">
              <a:effectLst>
                <a:outerShdw blurRad="38100" dist="38100" dir="2700000" algn="tl">
                  <a:srgbClr val="000000">
                    <a:alpha val="43137"/>
                  </a:srgbClr>
                </a:outerShdw>
              </a:effectLst>
            </a:endParaRPr>
          </a:p>
          <a:p>
            <a:pPr marL="457200" lvl="1" indent="0">
              <a:buFont typeface="Arial" charset="0"/>
              <a:buNone/>
              <a:defRPr/>
            </a:pPr>
            <a:r>
              <a:rPr lang="en-GB" sz="2400" b="1" dirty="0" smtClean="0">
                <a:effectLst>
                  <a:outerShdw blurRad="38100" dist="38100" dir="2700000" algn="tl">
                    <a:srgbClr val="000000">
                      <a:alpha val="43137"/>
                    </a:srgbClr>
                  </a:outerShdw>
                </a:effectLst>
              </a:rPr>
              <a:t>What are the drivers for globalisation?</a:t>
            </a:r>
          </a:p>
          <a:p>
            <a:pPr marL="457200" lvl="1" indent="0">
              <a:buFont typeface="Arial" charset="0"/>
              <a:buNone/>
              <a:defRPr/>
            </a:pPr>
            <a:endParaRPr lang="en-GB" dirty="0"/>
          </a:p>
          <a:p>
            <a:pPr marL="457200" lvl="1" indent="0">
              <a:buFont typeface="Arial" charset="0"/>
              <a:buNone/>
              <a:defRPr/>
            </a:pPr>
            <a:endParaRPr lang="en-GB" b="1" dirty="0" smtClean="0">
              <a:effectLst>
                <a:outerShdw blurRad="38100" dist="38100" dir="2700000" algn="tl">
                  <a:srgbClr val="000000">
                    <a:alpha val="43137"/>
                  </a:srgbClr>
                </a:outerShdw>
              </a:effectLst>
            </a:endParaRPr>
          </a:p>
          <a:p>
            <a:pPr marL="457200" lvl="1" indent="0">
              <a:buFont typeface="Arial" charset="0"/>
              <a:buNone/>
              <a:defRPr/>
            </a:pPr>
            <a:endParaRPr lang="en-GB" b="1" dirty="0">
              <a:effectLst>
                <a:outerShdw blurRad="38100" dist="38100" dir="2700000" algn="tl">
                  <a:srgbClr val="000000">
                    <a:alpha val="43137"/>
                  </a:srgbClr>
                </a:outerShdw>
              </a:effectLst>
            </a:endParaRPr>
          </a:p>
          <a:p>
            <a:pPr marL="457200" lvl="1" indent="0">
              <a:buFont typeface="Arial" charset="0"/>
              <a:buNone/>
              <a:defRPr/>
            </a:pPr>
            <a:endParaRPr lang="en-GB" b="1" dirty="0" smtClean="0">
              <a:effectLst>
                <a:outerShdw blurRad="38100" dist="38100" dir="2700000" algn="tl">
                  <a:srgbClr val="000000">
                    <a:alpha val="43137"/>
                  </a:srgbClr>
                </a:outerShdw>
              </a:effectLst>
            </a:endParaRPr>
          </a:p>
          <a:p>
            <a:pPr marL="457200" lvl="1" indent="0">
              <a:buFont typeface="Arial" charset="0"/>
              <a:buNone/>
              <a:defRPr/>
            </a:pPr>
            <a:endParaRPr lang="en-GB" b="1" dirty="0">
              <a:effectLst>
                <a:outerShdw blurRad="38100" dist="38100" dir="2700000" algn="tl">
                  <a:srgbClr val="000000">
                    <a:alpha val="43137"/>
                  </a:srgbClr>
                </a:outerShdw>
              </a:effectLst>
            </a:endParaRPr>
          </a:p>
          <a:p>
            <a:pPr marL="457200" lvl="1" indent="0">
              <a:buFont typeface="Arial" charset="0"/>
              <a:buNone/>
              <a:defRPr/>
            </a:pPr>
            <a:r>
              <a:rPr lang="en-GB" sz="2400" b="1" dirty="0" smtClean="0">
                <a:effectLst>
                  <a:outerShdw blurRad="38100" dist="38100" dir="2700000" algn="tl">
                    <a:srgbClr val="000000">
                      <a:alpha val="43137"/>
                    </a:srgbClr>
                  </a:outerShdw>
                </a:effectLst>
              </a:rPr>
              <a:t>What are the negative  impacts of globalisation?</a:t>
            </a:r>
            <a:endParaRPr lang="en-GB" sz="2400" b="1" dirty="0">
              <a:effectLst>
                <a:outerShdw blurRad="38100" dist="38100" dir="2700000" algn="tl">
                  <a:srgbClr val="000000">
                    <a:alpha val="43137"/>
                  </a:srgbClr>
                </a:outerShdw>
              </a:effectLst>
            </a:endParaRPr>
          </a:p>
        </p:txBody>
      </p:sp>
      <p:sp>
        <p:nvSpPr>
          <p:cNvPr id="7" name="TextBox 6"/>
          <p:cNvSpPr txBox="1"/>
          <p:nvPr/>
        </p:nvSpPr>
        <p:spPr>
          <a:xfrm>
            <a:off x="1835696" y="836845"/>
            <a:ext cx="3672408" cy="646331"/>
          </a:xfrm>
          <a:prstGeom prst="rect">
            <a:avLst/>
          </a:prstGeom>
          <a:noFill/>
        </p:spPr>
        <p:txBody>
          <a:bodyPr wrap="square" rtlCol="0">
            <a:spAutoFit/>
          </a:bodyPr>
          <a:lstStyle/>
          <a:p>
            <a:r>
              <a:rPr lang="en-GB" sz="3600" b="1" dirty="0" smtClean="0"/>
              <a:t>Discussion </a:t>
            </a:r>
            <a:endParaRPr lang="en-GB" sz="3600" b="1" dirty="0"/>
          </a:p>
        </p:txBody>
      </p:sp>
    </p:spTree>
    <p:extLst>
      <p:ext uri="{BB962C8B-B14F-4D97-AF65-F5344CB8AC3E}">
        <p14:creationId xmlns:p14="http://schemas.microsoft.com/office/powerpoint/2010/main" val="2478357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755650" y="333375"/>
            <a:ext cx="7931150" cy="923925"/>
          </a:xfrm>
        </p:spPr>
        <p:txBody>
          <a:bodyPr>
            <a:normAutofit/>
          </a:bodyPr>
          <a:lstStyle/>
          <a:p>
            <a:pPr algn="ctr" eaLnBrk="1" hangingPunct="1">
              <a:defRPr/>
            </a:pPr>
            <a:r>
              <a:rPr lang="en-GB" sz="3600" b="1" dirty="0" smtClean="0">
                <a:solidFill>
                  <a:schemeClr val="tx1"/>
                </a:solidFill>
                <a:latin typeface="Calibri" charset="0"/>
                <a:ea typeface="MS PGothic" charset="0"/>
                <a:cs typeface="ＭＳ Ｐゴシック" charset="0"/>
              </a:rPr>
              <a:t>Summary</a:t>
            </a:r>
            <a:r>
              <a:rPr lang="en-GB" sz="3600" b="1" dirty="0">
                <a:solidFill>
                  <a:schemeClr val="tx1"/>
                </a:solidFill>
                <a:latin typeface="Calibri" charset="0"/>
                <a:ea typeface="MS PGothic" charset="0"/>
                <a:cs typeface="ＭＳ Ｐゴシック" charset="0"/>
              </a:rPr>
              <a:t>	</a:t>
            </a:r>
          </a:p>
        </p:txBody>
      </p:sp>
      <p:sp>
        <p:nvSpPr>
          <p:cNvPr id="14339" name="Content Placeholder 2"/>
          <p:cNvSpPr>
            <a:spLocks noGrp="1"/>
          </p:cNvSpPr>
          <p:nvPr>
            <p:ph idx="1"/>
          </p:nvPr>
        </p:nvSpPr>
        <p:spPr>
          <a:xfrm>
            <a:off x="539750" y="1487488"/>
            <a:ext cx="8424863" cy="4389437"/>
          </a:xfrm>
        </p:spPr>
        <p:txBody>
          <a:bodyPr/>
          <a:lstStyle/>
          <a:p>
            <a:pPr eaLnBrk="1" hangingPunct="1"/>
            <a:r>
              <a:rPr lang="en-GB" altLang="en-US" sz="2800" b="1" dirty="0" smtClean="0">
                <a:latin typeface="Calibri" pitchFamily="34" charset="0"/>
              </a:rPr>
              <a:t>Globalisation has </a:t>
            </a:r>
          </a:p>
          <a:p>
            <a:pPr lvl="1" eaLnBrk="1" hangingPunct="1"/>
            <a:r>
              <a:rPr lang="en-GB" altLang="en-US" sz="2400" dirty="0" smtClean="0">
                <a:latin typeface="Calibri" pitchFamily="34" charset="0"/>
              </a:rPr>
              <a:t>Advantages </a:t>
            </a:r>
          </a:p>
          <a:p>
            <a:pPr lvl="2" eaLnBrk="1" hangingPunct="1"/>
            <a:r>
              <a:rPr lang="en-GB" altLang="en-US" sz="2000" dirty="0" smtClean="0">
                <a:latin typeface="Calibri" pitchFamily="34" charset="0"/>
              </a:rPr>
              <a:t>Increases efficiency &amp; lowers costs</a:t>
            </a:r>
          </a:p>
          <a:p>
            <a:pPr lvl="2" eaLnBrk="1" hangingPunct="1"/>
            <a:r>
              <a:rPr lang="en-GB" altLang="en-US" sz="2000" dirty="0" smtClean="0">
                <a:latin typeface="Calibri" pitchFamily="34" charset="0"/>
              </a:rPr>
              <a:t>Helps improve economies of developing countries</a:t>
            </a:r>
          </a:p>
          <a:p>
            <a:pPr lvl="2" eaLnBrk="1" hangingPunct="1"/>
            <a:r>
              <a:rPr lang="en-GB" altLang="en-US" sz="2000" dirty="0" smtClean="0">
                <a:latin typeface="Calibri" pitchFamily="34" charset="0"/>
              </a:rPr>
              <a:t>Offers increased choice &amp; competition</a:t>
            </a:r>
          </a:p>
          <a:p>
            <a:pPr lvl="1" eaLnBrk="1" hangingPunct="1"/>
            <a:r>
              <a:rPr lang="en-GB" altLang="en-US" sz="2400" dirty="0" smtClean="0">
                <a:latin typeface="Calibri" pitchFamily="34" charset="0"/>
              </a:rPr>
              <a:t>Disadvantages</a:t>
            </a:r>
          </a:p>
          <a:p>
            <a:pPr lvl="2" eaLnBrk="1" hangingPunct="1"/>
            <a:r>
              <a:rPr lang="en-GB" altLang="en-US" sz="2000" dirty="0" smtClean="0">
                <a:latin typeface="Calibri" pitchFamily="34" charset="0"/>
              </a:rPr>
              <a:t>Risks from cost fluctuations &amp; from lack of control issues</a:t>
            </a:r>
          </a:p>
          <a:p>
            <a:pPr lvl="2" eaLnBrk="1" hangingPunct="1"/>
            <a:r>
              <a:rPr lang="en-GB" altLang="en-US" sz="2000" dirty="0" smtClean="0">
                <a:latin typeface="Calibri" pitchFamily="34" charset="0"/>
              </a:rPr>
              <a:t>Homogenisation of cultures</a:t>
            </a:r>
          </a:p>
          <a:p>
            <a:pPr lvl="2" eaLnBrk="1" hangingPunct="1"/>
            <a:r>
              <a:rPr lang="en-GB" altLang="en-US" sz="2000" dirty="0" smtClean="0">
                <a:latin typeface="Calibri" pitchFamily="34" charset="0"/>
              </a:rPr>
              <a:t>Negative environmental &amp; social impacts</a:t>
            </a:r>
          </a:p>
          <a:p>
            <a:pPr eaLnBrk="1" hangingPunct="1"/>
            <a:r>
              <a:rPr lang="en-GB" altLang="en-US" sz="2800" b="1" dirty="0" smtClean="0">
                <a:latin typeface="Calibri" pitchFamily="34" charset="0"/>
              </a:rPr>
              <a:t>Sustainability</a:t>
            </a:r>
            <a:r>
              <a:rPr lang="en-GB" altLang="en-US" sz="2800" dirty="0" smtClean="0">
                <a:latin typeface="Calibri" pitchFamily="34" charset="0"/>
              </a:rPr>
              <a:t> becoming increasingly important </a:t>
            </a:r>
          </a:p>
          <a:p>
            <a:pPr lvl="2" eaLnBrk="1" hangingPunct="1">
              <a:lnSpc>
                <a:spcPct val="80000"/>
              </a:lnSpc>
            </a:pPr>
            <a:endParaRPr lang="en-GB" altLang="en-US" sz="1900" dirty="0" smtClean="0">
              <a:latin typeface="Calibri" pitchFamily="34" charset="0"/>
            </a:endParaRPr>
          </a:p>
          <a:p>
            <a:pPr lvl="1" eaLnBrk="1" hangingPunct="1">
              <a:lnSpc>
                <a:spcPct val="80000"/>
              </a:lnSpc>
            </a:pPr>
            <a:endParaRPr lang="en-GB" altLang="en-US" sz="2200" dirty="0" smtClean="0">
              <a:latin typeface="Calibri" pitchFamily="34" charset="0"/>
            </a:endParaRPr>
          </a:p>
        </p:txBody>
      </p:sp>
    </p:spTree>
    <p:extLst>
      <p:ext uri="{BB962C8B-B14F-4D97-AF65-F5344CB8AC3E}">
        <p14:creationId xmlns:p14="http://schemas.microsoft.com/office/powerpoint/2010/main" val="5866661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600" b="1" dirty="0" smtClean="0">
                <a:solidFill>
                  <a:schemeClr val="tx1"/>
                </a:solidFill>
                <a:latin typeface="+mn-lt"/>
              </a:rPr>
              <a:t>Debate </a:t>
            </a:r>
            <a:r>
              <a:rPr lang="en-GB" b="1" dirty="0" smtClean="0">
                <a:solidFill>
                  <a:schemeClr val="tx1"/>
                </a:solidFill>
                <a:latin typeface="+mn-lt"/>
              </a:rPr>
              <a:t/>
            </a:r>
            <a:br>
              <a:rPr lang="en-GB" b="1" dirty="0" smtClean="0">
                <a:solidFill>
                  <a:schemeClr val="tx1"/>
                </a:solidFill>
                <a:latin typeface="+mn-lt"/>
              </a:rPr>
            </a:br>
            <a:r>
              <a:rPr lang="en-GB" b="1" dirty="0" smtClean="0">
                <a:solidFill>
                  <a:schemeClr val="tx1"/>
                </a:solidFill>
                <a:latin typeface="+mn-lt"/>
              </a:rPr>
              <a:t/>
            </a:r>
            <a:br>
              <a:rPr lang="en-GB" b="1" dirty="0" smtClean="0">
                <a:solidFill>
                  <a:schemeClr val="tx1"/>
                </a:solidFill>
                <a:latin typeface="+mn-lt"/>
              </a:rPr>
            </a:br>
            <a:r>
              <a:rPr lang="en-GB" b="1" dirty="0" smtClean="0">
                <a:solidFill>
                  <a:schemeClr val="tx1"/>
                </a:solidFill>
                <a:latin typeface="+mn-lt"/>
              </a:rPr>
              <a:t>Is Globalisation good or not ?</a:t>
            </a:r>
            <a:endParaRPr lang="en-GB" b="1" dirty="0">
              <a:solidFill>
                <a:schemeClr val="tx1"/>
              </a:solidFill>
              <a:latin typeface="+mn-lt"/>
            </a:endParaRPr>
          </a:p>
        </p:txBody>
      </p:sp>
      <p:sp>
        <p:nvSpPr>
          <p:cNvPr id="9" name="Content Placeholder 8"/>
          <p:cNvSpPr>
            <a:spLocks noGrp="1"/>
          </p:cNvSpPr>
          <p:nvPr>
            <p:ph idx="1"/>
          </p:nvPr>
        </p:nvSpPr>
        <p:spPr>
          <a:xfrm>
            <a:off x="683568" y="2492896"/>
            <a:ext cx="8280920" cy="2520280"/>
          </a:xfrm>
        </p:spPr>
        <p:txBody>
          <a:bodyPr>
            <a:normAutofit/>
          </a:bodyPr>
          <a:lstStyle/>
          <a:p>
            <a:pPr marL="342900" indent="-342900">
              <a:buAutoNum type="arabicPeriod"/>
            </a:pPr>
            <a:r>
              <a:rPr lang="en-GB" sz="2400" dirty="0" smtClean="0"/>
              <a:t>Affirmative side</a:t>
            </a:r>
          </a:p>
          <a:p>
            <a:pPr marL="0" indent="0">
              <a:buNone/>
            </a:pPr>
            <a:r>
              <a:rPr lang="en-GB" sz="2400" dirty="0" smtClean="0"/>
              <a:t>	The </a:t>
            </a:r>
            <a:r>
              <a:rPr lang="en-GB" sz="2400" dirty="0"/>
              <a:t>globalisation in SCM has positive impacts </a:t>
            </a:r>
            <a:endParaRPr lang="en-GB" sz="2400" dirty="0" smtClean="0"/>
          </a:p>
          <a:p>
            <a:pPr marL="276225" lvl="1" indent="0">
              <a:buNone/>
            </a:pPr>
            <a:endParaRPr lang="en-GB" sz="2400" dirty="0" smtClean="0"/>
          </a:p>
          <a:p>
            <a:pPr marL="276225" lvl="1" indent="0">
              <a:buNone/>
            </a:pPr>
            <a:r>
              <a:rPr lang="en-GB" sz="2400" dirty="0" smtClean="0"/>
              <a:t>2. Negative side	</a:t>
            </a:r>
          </a:p>
          <a:p>
            <a:pPr marL="0" indent="0">
              <a:buNone/>
            </a:pPr>
            <a:r>
              <a:rPr lang="en-GB" dirty="0"/>
              <a:t> </a:t>
            </a:r>
            <a:r>
              <a:rPr lang="en-GB" dirty="0" smtClean="0"/>
              <a:t>   	</a:t>
            </a:r>
            <a:r>
              <a:rPr lang="en-GB" sz="2400" dirty="0" smtClean="0"/>
              <a:t>The </a:t>
            </a:r>
            <a:r>
              <a:rPr lang="en-GB" sz="2400" dirty="0"/>
              <a:t> globalisation in SCM has negative consequences </a:t>
            </a:r>
          </a:p>
        </p:txBody>
      </p:sp>
    </p:spTree>
    <p:extLst>
      <p:ext uri="{BB962C8B-B14F-4D97-AF65-F5344CB8AC3E}">
        <p14:creationId xmlns:p14="http://schemas.microsoft.com/office/powerpoint/2010/main" val="27160188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24744"/>
            <a:ext cx="1800200" cy="648072"/>
          </a:xfrm>
        </p:spPr>
        <p:txBody>
          <a:bodyPr>
            <a:noAutofit/>
          </a:bodyPr>
          <a:lstStyle/>
          <a:p>
            <a:r>
              <a:rPr lang="en-GB" sz="3200" b="1" dirty="0" smtClean="0">
                <a:solidFill>
                  <a:schemeClr val="accent1">
                    <a:lumMod val="50000"/>
                  </a:schemeClr>
                </a:solidFill>
              </a:rPr>
              <a:t>    Q&amp;A</a:t>
            </a:r>
            <a:endParaRPr lang="en-GB" sz="3200" b="1" dirty="0">
              <a:solidFill>
                <a:schemeClr val="accent1">
                  <a:lumMod val="50000"/>
                </a:schemeClr>
              </a:solidFill>
            </a:endParaRPr>
          </a:p>
        </p:txBody>
      </p:sp>
      <p:pic>
        <p:nvPicPr>
          <p:cNvPr id="7" name="Picture Placeholder 6"/>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15875" b="15875"/>
          <a:stretch>
            <a:fillRect/>
          </a:stretch>
        </p:blipFill>
        <p:spPr>
          <a:xfrm>
            <a:off x="3735905" y="1628800"/>
            <a:ext cx="5408095" cy="4638310"/>
          </a:xfrm>
        </p:spPr>
      </p:pic>
    </p:spTree>
    <p:extLst>
      <p:ext uri="{BB962C8B-B14F-4D97-AF65-F5344CB8AC3E}">
        <p14:creationId xmlns:p14="http://schemas.microsoft.com/office/powerpoint/2010/main" val="1511969017"/>
      </p:ext>
    </p:extLst>
  </p:cSld>
  <p:clrMapOvr>
    <a:masterClrMapping/>
  </p:clrMapOvr>
  <p:timing>
    <p:tnLst>
      <p:par>
        <p:cTn id="1" dur="indefinite" restart="never" nodeType="tmRoot"/>
      </p:par>
    </p:tnLst>
  </p:timing>
</p:sld>
</file>

<file path=ppt/theme/theme1.xml><?xml version="1.0" encoding="utf-8"?>
<a:theme xmlns:a="http://schemas.openxmlformats.org/drawingml/2006/main" name="Blue master june 2016">
  <a:themeElements>
    <a:clrScheme name="Wiley blue">
      <a:dk1>
        <a:srgbClr val="000000"/>
      </a:dk1>
      <a:lt1>
        <a:sysClr val="window" lastClr="FFFFFF"/>
      </a:lt1>
      <a:dk2>
        <a:srgbClr val="032977"/>
      </a:dk2>
      <a:lt2>
        <a:srgbClr val="F8F8F8"/>
      </a:lt2>
      <a:accent1>
        <a:srgbClr val="92CB9C"/>
      </a:accent1>
      <a:accent2>
        <a:srgbClr val="855199"/>
      </a:accent2>
      <a:accent3>
        <a:srgbClr val="648FD8"/>
      </a:accent3>
      <a:accent4>
        <a:srgbClr val="C6DE8C"/>
      </a:accent4>
      <a:accent5>
        <a:srgbClr val="BCADE2"/>
      </a:accent5>
      <a:accent6>
        <a:srgbClr val="A0C7E5"/>
      </a:accent6>
      <a:hlink>
        <a:srgbClr val="1D5C56"/>
      </a:hlink>
      <a:folHlink>
        <a:srgbClr val="C6DE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34A00B1398B7544B48FF73056932604" ma:contentTypeVersion="" ma:contentTypeDescription="Create a new document." ma:contentTypeScope="" ma:versionID="764a9944da080eaf0af9671d77ecb722">
  <xsd:schema xmlns:xsd="http://www.w3.org/2001/XMLSchema" xmlns:xs="http://www.w3.org/2001/XMLSchema" xmlns:p="http://schemas.microsoft.com/office/2006/metadata/properties" xmlns:ns1="http://schemas.microsoft.com/sharepoint/v3" targetNamespace="http://schemas.microsoft.com/office/2006/metadata/properties" ma:root="true" ma:fieldsID="71c3cda2c8b39f88eabd54cbf92a846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0FDEA2-D3E4-4E67-A6C4-72C1E7AF58E4}">
  <ds:schemaRefs>
    <ds:schemaRef ds:uri="http://schemas.microsoft.com/sharepoint/v3/contenttype/forms"/>
  </ds:schemaRefs>
</ds:datastoreItem>
</file>

<file path=customXml/itemProps2.xml><?xml version="1.0" encoding="utf-8"?>
<ds:datastoreItem xmlns:ds="http://schemas.openxmlformats.org/officeDocument/2006/customXml" ds:itemID="{97229D96-62E9-40B9-9C71-FBC34162A90A}">
  <ds:schemaRefs>
    <ds:schemaRef ds:uri="http://purl.org/dc/terms/"/>
    <ds:schemaRef ds:uri="http://schemas.microsoft.com/office/2006/documentManagement/types"/>
    <ds:schemaRef ds:uri="http://schemas.microsoft.com/sharepoint/v3"/>
    <ds:schemaRef ds:uri="http://purl.org/dc/elements/1.1/"/>
    <ds:schemaRef ds:uri="http://schemas.openxmlformats.org/package/2006/metadata/core-properties"/>
    <ds:schemaRef ds:uri="http://www.w3.org/XML/1998/namespace"/>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4653B558-FC13-49F9-82A0-05AC64A7B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master june 2016</Template>
  <TotalTime>469</TotalTime>
  <Words>1139</Words>
  <Application>Microsoft Office PowerPoint</Application>
  <PresentationFormat>On-screen Show (4:3)</PresentationFormat>
  <Paragraphs>186</Paragraphs>
  <Slides>35</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35</vt:i4>
      </vt:variant>
    </vt:vector>
  </HeadingPairs>
  <TitlesOfParts>
    <vt:vector size="47" baseType="lpstr">
      <vt:lpstr>MS PGothic</vt:lpstr>
      <vt:lpstr>MS PGothic</vt:lpstr>
      <vt:lpstr>Arial</vt:lpstr>
      <vt:lpstr>Arial Narrow</vt:lpstr>
      <vt:lpstr>Calibri</vt:lpstr>
      <vt:lpstr>Constantia</vt:lpstr>
      <vt:lpstr>Courier New</vt:lpstr>
      <vt:lpstr>Liberation Sans</vt:lpstr>
      <vt:lpstr>Symbol</vt:lpstr>
      <vt:lpstr>Wingdings</vt:lpstr>
      <vt:lpstr>Wingdings 2</vt:lpstr>
      <vt:lpstr>Blue master june 2016</vt:lpstr>
      <vt:lpstr>LECTURE 2  Globalisation IN Supply Chain Management </vt:lpstr>
      <vt:lpstr>Learning objectives (1)</vt:lpstr>
      <vt:lpstr>Learning objectives (2)</vt:lpstr>
      <vt:lpstr>PowerPoint Presentation</vt:lpstr>
      <vt:lpstr>PowerPoint Presentation</vt:lpstr>
      <vt:lpstr>PowerPoint Presentation</vt:lpstr>
      <vt:lpstr>Defining Globalisation</vt:lpstr>
      <vt:lpstr>PowerPoint Presentation</vt:lpstr>
      <vt:lpstr>Growth in International Trade</vt:lpstr>
      <vt:lpstr>Growth in International Trade</vt:lpstr>
      <vt:lpstr>PowerPoint Presentation</vt:lpstr>
      <vt:lpstr>PowerPoint Presentation</vt:lpstr>
      <vt:lpstr>PowerPoint Presentation</vt:lpstr>
      <vt:lpstr>PowerPoint Presentation</vt:lpstr>
      <vt:lpstr>PowerPoint Presentation</vt:lpstr>
      <vt:lpstr>Top US Container Importers &amp; Exporters (by TEUs)</vt:lpstr>
      <vt:lpstr>Directional Imbalances</vt:lpstr>
      <vt:lpstr>Major Trade Corridors</vt:lpstr>
      <vt:lpstr>Top three commodities on Asia-Mediterranean-Northern Europe trade lane</vt:lpstr>
      <vt:lpstr>Traditional versus circular routings</vt:lpstr>
      <vt:lpstr>Issues in Global Supply</vt:lpstr>
      <vt:lpstr>Sustainable Operations</vt:lpstr>
      <vt:lpstr>PowerPoint Presentation</vt:lpstr>
      <vt:lpstr>Measuring Logistics Performance</vt:lpstr>
      <vt:lpstr>Top 20 Countries in the Global LPI</vt:lpstr>
      <vt:lpstr>UNCTAD Liner Shipping Connectivity Index (LSCI)</vt:lpstr>
      <vt:lpstr>Trends within the LSCI</vt:lpstr>
      <vt:lpstr>Companies and Globalisation</vt:lpstr>
      <vt:lpstr>PowerPoint Presentation</vt:lpstr>
      <vt:lpstr>Foreign Direct Investment</vt:lpstr>
      <vt:lpstr>Selection factors</vt:lpstr>
      <vt:lpstr>PowerPoint Presentation</vt:lpstr>
      <vt:lpstr>Summary </vt:lpstr>
      <vt:lpstr>Debate   Is Globalisation good or not ?</vt:lpstr>
      <vt:lpstr>    Q&amp;A</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Lampam, Julia - Chichester</dc:creator>
  <cp:lastModifiedBy>Irina Neaga</cp:lastModifiedBy>
  <cp:revision>59</cp:revision>
  <cp:lastPrinted>2015-01-06T16:08:15Z</cp:lastPrinted>
  <dcterms:created xsi:type="dcterms:W3CDTF">2016-06-22T08:45:43Z</dcterms:created>
  <dcterms:modified xsi:type="dcterms:W3CDTF">2018-10-09T11:37:23Z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0x010100334A00B1398B7544B48FF73056932604</vt:lpwstr>
  </property>
  <property fmtid="{D5CDD505-2E9C-101B-9397-08002B2CF9AE}" pid="3" name="HeaderStyleDefinitions">
    <vt:lpwstr/>
  </property>
</Properties>
</file>