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9" r:id="rId6"/>
    <p:sldId id="260" r:id="rId7"/>
    <p:sldId id="266" r:id="rId8"/>
    <p:sldId id="261" r:id="rId9"/>
    <p:sldId id="262" r:id="rId10"/>
    <p:sldId id="263" r:id="rId11"/>
    <p:sldId id="264" r:id="rId12"/>
    <p:sldId id="265" r:id="rId13"/>
    <p:sldId id="267" r:id="rId14"/>
    <p:sldId id="268" r:id="rId15"/>
    <p:sldId id="269" r:id="rId16"/>
    <p:sldId id="270" r:id="rId17"/>
    <p:sldId id="271" r:id="rId18"/>
    <p:sldId id="333" r:id="rId19"/>
    <p:sldId id="334" r:id="rId20"/>
    <p:sldId id="33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3F0443-1084-4C09-8B3C-B1631CD4F28F}" v="1" dt="2025-02-13T17:07:46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8523" autoAdjust="0"/>
  </p:normalViewPr>
  <p:slideViewPr>
    <p:cSldViewPr snapToGrid="0">
      <p:cViewPr varScale="1">
        <p:scale>
          <a:sx n="95" d="100"/>
          <a:sy n="95" d="100"/>
        </p:scale>
        <p:origin x="11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Morgan" userId="72fd7c22-3ae8-4a57-b9f9-9fbe9cf82915" providerId="ADAL" clId="{213F0443-1084-4C09-8B3C-B1631CD4F28F}"/>
    <pc:docChg chg="custSel addSld delSld modSld">
      <pc:chgData name="Nathan Morgan" userId="72fd7c22-3ae8-4a57-b9f9-9fbe9cf82915" providerId="ADAL" clId="{213F0443-1084-4C09-8B3C-B1631CD4F28F}" dt="2025-02-14T09:10:07.111" v="11" actId="26606"/>
      <pc:docMkLst>
        <pc:docMk/>
      </pc:docMkLst>
      <pc:sldChg chg="addSp modSp mod modMedia setBg">
        <pc:chgData name="Nathan Morgan" userId="72fd7c22-3ae8-4a57-b9f9-9fbe9cf82915" providerId="ADAL" clId="{213F0443-1084-4C09-8B3C-B1631CD4F28F}" dt="2025-02-14T09:09:52.198" v="8"/>
        <pc:sldMkLst>
          <pc:docMk/>
          <pc:sldMk cId="607592989" sldId="256"/>
        </pc:sldMkLst>
        <pc:spChg chg="mod">
          <ac:chgData name="Nathan Morgan" userId="72fd7c22-3ae8-4a57-b9f9-9fbe9cf82915" providerId="ADAL" clId="{213F0443-1084-4C09-8B3C-B1631CD4F28F}" dt="2025-02-14T09:09:51.282" v="6" actId="26606"/>
          <ac:spMkLst>
            <pc:docMk/>
            <pc:sldMk cId="607592989" sldId="256"/>
            <ac:spMk id="2" creationId="{881D6DC6-6A62-90EB-A3FB-B7AFF47C8096}"/>
          </ac:spMkLst>
        </pc:spChg>
        <pc:spChg chg="mod">
          <ac:chgData name="Nathan Morgan" userId="72fd7c22-3ae8-4a57-b9f9-9fbe9cf82915" providerId="ADAL" clId="{213F0443-1084-4C09-8B3C-B1631CD4F28F}" dt="2025-02-14T09:09:51.282" v="6" actId="26606"/>
          <ac:spMkLst>
            <pc:docMk/>
            <pc:sldMk cId="607592989" sldId="256"/>
            <ac:spMk id="3" creationId="{E0F6AA3C-502C-0D5E-F43D-D089DB7C65A3}"/>
          </ac:spMkLst>
        </pc:spChg>
        <pc:spChg chg="add">
          <ac:chgData name="Nathan Morgan" userId="72fd7c22-3ae8-4a57-b9f9-9fbe9cf82915" providerId="ADAL" clId="{213F0443-1084-4C09-8B3C-B1631CD4F28F}" dt="2025-02-14T09:09:51.282" v="6" actId="26606"/>
          <ac:spMkLst>
            <pc:docMk/>
            <pc:sldMk cId="607592989" sldId="256"/>
            <ac:spMk id="9" creationId="{C1DD1A8A-57D5-4A81-AD04-532B043C5611}"/>
          </ac:spMkLst>
        </pc:spChg>
        <pc:spChg chg="add">
          <ac:chgData name="Nathan Morgan" userId="72fd7c22-3ae8-4a57-b9f9-9fbe9cf82915" providerId="ADAL" clId="{213F0443-1084-4C09-8B3C-B1631CD4F28F}" dt="2025-02-14T09:09:51.282" v="6" actId="26606"/>
          <ac:spMkLst>
            <pc:docMk/>
            <pc:sldMk cId="607592989" sldId="256"/>
            <ac:spMk id="11" creationId="{007891EC-4501-44ED-A8C8-B11B6DB767AB}"/>
          </ac:spMkLst>
        </pc:spChg>
        <pc:picChg chg="add mod">
          <ac:chgData name="Nathan Morgan" userId="72fd7c22-3ae8-4a57-b9f9-9fbe9cf82915" providerId="ADAL" clId="{213F0443-1084-4C09-8B3C-B1631CD4F28F}" dt="2025-02-14T09:09:52.198" v="8"/>
          <ac:picMkLst>
            <pc:docMk/>
            <pc:sldMk cId="607592989" sldId="256"/>
            <ac:picMk id="5" creationId="{48AE0C65-86A1-5657-3170-70C1C2BBA9E4}"/>
          </ac:picMkLst>
        </pc:picChg>
      </pc:sldChg>
      <pc:sldChg chg="del">
        <pc:chgData name="Nathan Morgan" userId="72fd7c22-3ae8-4a57-b9f9-9fbe9cf82915" providerId="ADAL" clId="{213F0443-1084-4C09-8B3C-B1631CD4F28F}" dt="2025-02-13T17:08:13.710" v="2" actId="2696"/>
        <pc:sldMkLst>
          <pc:docMk/>
          <pc:sldMk cId="2298655913" sldId="257"/>
        </pc:sldMkLst>
      </pc:sldChg>
      <pc:sldChg chg="del">
        <pc:chgData name="Nathan Morgan" userId="72fd7c22-3ae8-4a57-b9f9-9fbe9cf82915" providerId="ADAL" clId="{213F0443-1084-4C09-8B3C-B1631CD4F28F}" dt="2025-02-13T17:08:13.710" v="2" actId="2696"/>
        <pc:sldMkLst>
          <pc:docMk/>
          <pc:sldMk cId="1325033736" sldId="258"/>
        </pc:sldMkLst>
      </pc:sldChg>
      <pc:sldChg chg="addSp modSp mod setBg">
        <pc:chgData name="Nathan Morgan" userId="72fd7c22-3ae8-4a57-b9f9-9fbe9cf82915" providerId="ADAL" clId="{213F0443-1084-4C09-8B3C-B1631CD4F28F}" dt="2025-02-14T09:09:56.508" v="9" actId="26606"/>
        <pc:sldMkLst>
          <pc:docMk/>
          <pc:sldMk cId="2161962246" sldId="259"/>
        </pc:sldMkLst>
        <pc:spChg chg="mod">
          <ac:chgData name="Nathan Morgan" userId="72fd7c22-3ae8-4a57-b9f9-9fbe9cf82915" providerId="ADAL" clId="{213F0443-1084-4C09-8B3C-B1631CD4F28F}" dt="2025-02-14T09:09:56.508" v="9" actId="26606"/>
          <ac:spMkLst>
            <pc:docMk/>
            <pc:sldMk cId="2161962246" sldId="259"/>
            <ac:spMk id="2" creationId="{213C37EA-AA9F-3883-7654-2129FF490B1A}"/>
          </ac:spMkLst>
        </pc:spChg>
        <pc:spChg chg="mod">
          <ac:chgData name="Nathan Morgan" userId="72fd7c22-3ae8-4a57-b9f9-9fbe9cf82915" providerId="ADAL" clId="{213F0443-1084-4C09-8B3C-B1631CD4F28F}" dt="2025-02-14T09:09:56.508" v="9" actId="26606"/>
          <ac:spMkLst>
            <pc:docMk/>
            <pc:sldMk cId="2161962246" sldId="259"/>
            <ac:spMk id="3" creationId="{F9AF990B-7EF1-BFCF-4EB2-C138445C9BE9}"/>
          </ac:spMkLst>
        </pc:spChg>
        <pc:spChg chg="add">
          <ac:chgData name="Nathan Morgan" userId="72fd7c22-3ae8-4a57-b9f9-9fbe9cf82915" providerId="ADAL" clId="{213F0443-1084-4C09-8B3C-B1631CD4F28F}" dt="2025-02-14T09:09:56.508" v="9" actId="26606"/>
          <ac:spMkLst>
            <pc:docMk/>
            <pc:sldMk cId="2161962246" sldId="259"/>
            <ac:spMk id="9" creationId="{3ECBE1F1-D69B-4AFA-ABD5-8E41720EF6DE}"/>
          </ac:spMkLst>
        </pc:spChg>
        <pc:spChg chg="add">
          <ac:chgData name="Nathan Morgan" userId="72fd7c22-3ae8-4a57-b9f9-9fbe9cf82915" providerId="ADAL" clId="{213F0443-1084-4C09-8B3C-B1631CD4F28F}" dt="2025-02-14T09:09:56.508" v="9" actId="26606"/>
          <ac:spMkLst>
            <pc:docMk/>
            <pc:sldMk cId="2161962246" sldId="259"/>
            <ac:spMk id="11" creationId="{603A6265-E10C-4B85-9C20-E75FCAF9CC63}"/>
          </ac:spMkLst>
        </pc:spChg>
        <pc:picChg chg="add">
          <ac:chgData name="Nathan Morgan" userId="72fd7c22-3ae8-4a57-b9f9-9fbe9cf82915" providerId="ADAL" clId="{213F0443-1084-4C09-8B3C-B1631CD4F28F}" dt="2025-02-14T09:09:56.508" v="9" actId="26606"/>
          <ac:picMkLst>
            <pc:docMk/>
            <pc:sldMk cId="2161962246" sldId="259"/>
            <ac:picMk id="5" creationId="{E2C950C0-52B8-9CD6-02DD-BCBFE161C280}"/>
          </ac:picMkLst>
        </pc:picChg>
      </pc:sldChg>
      <pc:sldChg chg="addSp modSp mod setBg">
        <pc:chgData name="Nathan Morgan" userId="72fd7c22-3ae8-4a57-b9f9-9fbe9cf82915" providerId="ADAL" clId="{213F0443-1084-4C09-8B3C-B1631CD4F28F}" dt="2025-02-14T09:10:00.735" v="10" actId="26606"/>
        <pc:sldMkLst>
          <pc:docMk/>
          <pc:sldMk cId="2111886969" sldId="260"/>
        </pc:sldMkLst>
        <pc:spChg chg="mod">
          <ac:chgData name="Nathan Morgan" userId="72fd7c22-3ae8-4a57-b9f9-9fbe9cf82915" providerId="ADAL" clId="{213F0443-1084-4C09-8B3C-B1631CD4F28F}" dt="2025-02-14T09:10:00.735" v="10" actId="26606"/>
          <ac:spMkLst>
            <pc:docMk/>
            <pc:sldMk cId="2111886969" sldId="260"/>
            <ac:spMk id="2" creationId="{4A403FE0-7B48-B3A9-5BBC-7156ED55A95C}"/>
          </ac:spMkLst>
        </pc:spChg>
        <pc:spChg chg="mod">
          <ac:chgData name="Nathan Morgan" userId="72fd7c22-3ae8-4a57-b9f9-9fbe9cf82915" providerId="ADAL" clId="{213F0443-1084-4C09-8B3C-B1631CD4F28F}" dt="2025-02-14T09:10:00.735" v="10" actId="26606"/>
          <ac:spMkLst>
            <pc:docMk/>
            <pc:sldMk cId="2111886969" sldId="260"/>
            <ac:spMk id="3" creationId="{143EC12B-C08C-0BD4-B05F-0F6B5050006D}"/>
          </ac:spMkLst>
        </pc:spChg>
        <pc:spChg chg="add">
          <ac:chgData name="Nathan Morgan" userId="72fd7c22-3ae8-4a57-b9f9-9fbe9cf82915" providerId="ADAL" clId="{213F0443-1084-4C09-8B3C-B1631CD4F28F}" dt="2025-02-14T09:10:00.735" v="10" actId="26606"/>
          <ac:spMkLst>
            <pc:docMk/>
            <pc:sldMk cId="2111886969" sldId="260"/>
            <ac:spMk id="9" creationId="{3ECBE1F1-D69B-4AFA-ABD5-8E41720EF6DE}"/>
          </ac:spMkLst>
        </pc:spChg>
        <pc:spChg chg="add">
          <ac:chgData name="Nathan Morgan" userId="72fd7c22-3ae8-4a57-b9f9-9fbe9cf82915" providerId="ADAL" clId="{213F0443-1084-4C09-8B3C-B1631CD4F28F}" dt="2025-02-14T09:10:00.735" v="10" actId="26606"/>
          <ac:spMkLst>
            <pc:docMk/>
            <pc:sldMk cId="2111886969" sldId="260"/>
            <ac:spMk id="11" creationId="{603A6265-E10C-4B85-9C20-E75FCAF9CC63}"/>
          </ac:spMkLst>
        </pc:spChg>
        <pc:picChg chg="add">
          <ac:chgData name="Nathan Morgan" userId="72fd7c22-3ae8-4a57-b9f9-9fbe9cf82915" providerId="ADAL" clId="{213F0443-1084-4C09-8B3C-B1631CD4F28F}" dt="2025-02-14T09:10:00.735" v="10" actId="26606"/>
          <ac:picMkLst>
            <pc:docMk/>
            <pc:sldMk cId="2111886969" sldId="260"/>
            <ac:picMk id="5" creationId="{33DAD709-1E76-2470-3104-4A3BBC3AD474}"/>
          </ac:picMkLst>
        </pc:picChg>
      </pc:sldChg>
      <pc:sldChg chg="modNotesTx">
        <pc:chgData name="Nathan Morgan" userId="72fd7c22-3ae8-4a57-b9f9-9fbe9cf82915" providerId="ADAL" clId="{213F0443-1084-4C09-8B3C-B1631CD4F28F}" dt="2025-02-13T17:33:22.432" v="5" actId="20577"/>
        <pc:sldMkLst>
          <pc:docMk/>
          <pc:sldMk cId="710014724" sldId="264"/>
        </pc:sldMkLst>
      </pc:sldChg>
      <pc:sldChg chg="addSp modSp mod setBg">
        <pc:chgData name="Nathan Morgan" userId="72fd7c22-3ae8-4a57-b9f9-9fbe9cf82915" providerId="ADAL" clId="{213F0443-1084-4C09-8B3C-B1631CD4F28F}" dt="2025-02-14T09:10:07.111" v="11" actId="26606"/>
        <pc:sldMkLst>
          <pc:docMk/>
          <pc:sldMk cId="1875974021" sldId="266"/>
        </pc:sldMkLst>
        <pc:spChg chg="mod">
          <ac:chgData name="Nathan Morgan" userId="72fd7c22-3ae8-4a57-b9f9-9fbe9cf82915" providerId="ADAL" clId="{213F0443-1084-4C09-8B3C-B1631CD4F28F}" dt="2025-02-14T09:10:07.111" v="11" actId="26606"/>
          <ac:spMkLst>
            <pc:docMk/>
            <pc:sldMk cId="1875974021" sldId="266"/>
            <ac:spMk id="2" creationId="{1504A3B4-CD0C-4972-95C6-BB4D3B41CE53}"/>
          </ac:spMkLst>
        </pc:spChg>
        <pc:spChg chg="mod">
          <ac:chgData name="Nathan Morgan" userId="72fd7c22-3ae8-4a57-b9f9-9fbe9cf82915" providerId="ADAL" clId="{213F0443-1084-4C09-8B3C-B1631CD4F28F}" dt="2025-02-14T09:10:07.111" v="11" actId="26606"/>
          <ac:spMkLst>
            <pc:docMk/>
            <pc:sldMk cId="1875974021" sldId="266"/>
            <ac:spMk id="3" creationId="{1970F9C1-D689-CF47-FAC1-42AF86975EF9}"/>
          </ac:spMkLst>
        </pc:spChg>
        <pc:spChg chg="add">
          <ac:chgData name="Nathan Morgan" userId="72fd7c22-3ae8-4a57-b9f9-9fbe9cf82915" providerId="ADAL" clId="{213F0443-1084-4C09-8B3C-B1631CD4F28F}" dt="2025-02-14T09:10:07.111" v="11" actId="26606"/>
          <ac:spMkLst>
            <pc:docMk/>
            <pc:sldMk cId="1875974021" sldId="266"/>
            <ac:spMk id="9" creationId="{3ECBE1F1-D69B-4AFA-ABD5-8E41720EF6DE}"/>
          </ac:spMkLst>
        </pc:spChg>
        <pc:spChg chg="add">
          <ac:chgData name="Nathan Morgan" userId="72fd7c22-3ae8-4a57-b9f9-9fbe9cf82915" providerId="ADAL" clId="{213F0443-1084-4C09-8B3C-B1631CD4F28F}" dt="2025-02-14T09:10:07.111" v="11" actId="26606"/>
          <ac:spMkLst>
            <pc:docMk/>
            <pc:sldMk cId="1875974021" sldId="266"/>
            <ac:spMk id="11" creationId="{603A6265-E10C-4B85-9C20-E75FCAF9CC63}"/>
          </ac:spMkLst>
        </pc:spChg>
        <pc:picChg chg="add">
          <ac:chgData name="Nathan Morgan" userId="72fd7c22-3ae8-4a57-b9f9-9fbe9cf82915" providerId="ADAL" clId="{213F0443-1084-4C09-8B3C-B1631CD4F28F}" dt="2025-02-14T09:10:07.111" v="11" actId="26606"/>
          <ac:picMkLst>
            <pc:docMk/>
            <pc:sldMk cId="1875974021" sldId="266"/>
            <ac:picMk id="5" creationId="{6F9026CC-2E0F-DDC4-2FD7-02C6930A9CE8}"/>
          </ac:picMkLst>
        </pc:picChg>
      </pc:sldChg>
      <pc:sldChg chg="delSp add setBg delDesignElem">
        <pc:chgData name="Nathan Morgan" userId="72fd7c22-3ae8-4a57-b9f9-9fbe9cf82915" providerId="ADAL" clId="{213F0443-1084-4C09-8B3C-B1631CD4F28F}" dt="2025-02-13T17:07:46.454" v="1"/>
        <pc:sldMkLst>
          <pc:docMk/>
          <pc:sldMk cId="982589987" sldId="333"/>
        </pc:sldMkLst>
        <pc:spChg chg="del">
          <ac:chgData name="Nathan Morgan" userId="72fd7c22-3ae8-4a57-b9f9-9fbe9cf82915" providerId="ADAL" clId="{213F0443-1084-4C09-8B3C-B1631CD4F28F}" dt="2025-02-13T17:07:46.454" v="1"/>
          <ac:spMkLst>
            <pc:docMk/>
            <pc:sldMk cId="982589987" sldId="333"/>
            <ac:spMk id="10" creationId="{42A4FC2C-047E-45A5-965D-8E1E3BF09BC6}"/>
          </ac:spMkLst>
        </pc:spChg>
      </pc:sldChg>
      <pc:sldChg chg="add setBg">
        <pc:chgData name="Nathan Morgan" userId="72fd7c22-3ae8-4a57-b9f9-9fbe9cf82915" providerId="ADAL" clId="{213F0443-1084-4C09-8B3C-B1631CD4F28F}" dt="2025-02-13T17:07:46.454" v="1"/>
        <pc:sldMkLst>
          <pc:docMk/>
          <pc:sldMk cId="2850994858" sldId="334"/>
        </pc:sldMkLst>
      </pc:sldChg>
      <pc:sldChg chg="new">
        <pc:chgData name="Nathan Morgan" userId="72fd7c22-3ae8-4a57-b9f9-9fbe9cf82915" providerId="ADAL" clId="{213F0443-1084-4C09-8B3C-B1631CD4F28F}" dt="2025-02-13T17:08:15.283" v="3" actId="680"/>
        <pc:sldMkLst>
          <pc:docMk/>
          <pc:sldMk cId="4273412166" sldId="33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1DD0A9-B895-473E-94A8-A6E78467800E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7331B8-9791-4052-AED5-DDED0C051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41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7331B8-9791-4052-AED5-DDED0C0511B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709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7331B8-9791-4052-AED5-DDED0C0511B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123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726B9C-E60C-C45A-5525-9F2B0946F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E0D3DA-8D23-15ED-BF3E-F723CD6B86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02C4F9-D31C-B138-3F42-950A8A2930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382E24-68F7-2029-E838-24F4D3B9D8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7331B8-9791-4052-AED5-DDED0C0511B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777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surface appears brighter when facing the light and darker when at an angle.</a:t>
            </a:r>
          </a:p>
          <a:p>
            <a:endParaRPr lang="en-GB" dirty="0"/>
          </a:p>
          <a:p>
            <a:r>
              <a:rPr lang="en-GB" dirty="0"/>
              <a:t>Produces a matte effect like plastic or unpolished surfaces.</a:t>
            </a:r>
          </a:p>
          <a:p>
            <a:endParaRPr lang="en-GB" dirty="0"/>
          </a:p>
          <a:p>
            <a:r>
              <a:rPr lang="en-GB" dirty="0"/>
              <a:t>Fully directional, meaning it depends on the angle between the light and the surface normal.</a:t>
            </a:r>
          </a:p>
          <a:p>
            <a:endParaRPr lang="en-GB" dirty="0"/>
          </a:p>
          <a:p>
            <a:r>
              <a:rPr lang="en-GB" dirty="0"/>
              <a:t>Gives surfaces volume and realistic shading.</a:t>
            </a:r>
            <a:br>
              <a:rPr lang="en-GB" dirty="0"/>
            </a:br>
            <a:r>
              <a:rPr lang="en-GB" dirty="0"/>
              <a:t>Does not create reflections or shiny effects.</a:t>
            </a:r>
          </a:p>
          <a:p>
            <a:endParaRPr lang="en-GB" dirty="0"/>
          </a:p>
          <a:p>
            <a:r>
              <a:rPr lang="en-GB" dirty="0"/>
              <a:t>❌ </a:t>
            </a:r>
            <a:r>
              <a:rPr lang="en-GB" b="1" dirty="0"/>
              <a:t>Problem Without Max Function:</a:t>
            </a:r>
            <a:br>
              <a:rPr lang="en-GB" dirty="0"/>
            </a:br>
            <a:r>
              <a:rPr lang="en-GB"/>
              <a:t>If N</a:t>
            </a:r>
            <a:r>
              <a:rPr lang="en-GB" dirty="0"/>
              <a:t>⋅L is </a:t>
            </a:r>
            <a:r>
              <a:rPr lang="en-GB" b="1" dirty="0"/>
              <a:t>negative</a:t>
            </a:r>
            <a:r>
              <a:rPr lang="en-GB" dirty="0"/>
              <a:t>, the surface is in shadow and should receive </a:t>
            </a:r>
            <a:r>
              <a:rPr lang="en-GB" b="1" dirty="0"/>
              <a:t>no diffuse light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7331B8-9791-4052-AED5-DDED0C0511B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5289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(Shiny Highlights)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Simulates the reflection of light off shiny surfaces like metal, plastic, or wet surfaces.</a:t>
            </a:r>
          </a:p>
          <a:p>
            <a:r>
              <a:rPr lang="en-GB" dirty="0"/>
              <a:t>Creates bright spots on glossy or polished surfaces.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The sharpness of the highlight depends on the </a:t>
            </a:r>
            <a:r>
              <a:rPr lang="en-GB" b="1" dirty="0"/>
              <a:t>shininess exponent</a:t>
            </a:r>
            <a:r>
              <a:rPr lang="en-GB" dirty="0"/>
              <a:t> s.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More reflective materials have a </a:t>
            </a:r>
            <a:r>
              <a:rPr lang="en-GB" b="1" dirty="0"/>
              <a:t>higher</a:t>
            </a:r>
            <a:r>
              <a:rPr lang="en-GB" dirty="0"/>
              <a:t> k and </a:t>
            </a:r>
            <a:r>
              <a:rPr lang="en-GB" b="1" dirty="0"/>
              <a:t>higher</a:t>
            </a:r>
            <a:r>
              <a:rPr lang="en-GB" dirty="0"/>
              <a:t> s.</a:t>
            </a:r>
          </a:p>
          <a:p>
            <a:pPr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dirty="0"/>
              <a:t>✅ </a:t>
            </a:r>
            <a:r>
              <a:rPr lang="en-GB" b="1" dirty="0"/>
              <a:t>Pros:</a:t>
            </a:r>
            <a:r>
              <a:rPr lang="en-GB" dirty="0"/>
              <a:t> Adds realism to materials, making them look glossy.</a:t>
            </a:r>
            <a:br>
              <a:rPr lang="en-GB" dirty="0"/>
            </a:br>
            <a:r>
              <a:rPr lang="en-GB" dirty="0"/>
              <a:t>❌ </a:t>
            </a:r>
            <a:r>
              <a:rPr lang="en-GB" b="1" dirty="0"/>
              <a:t>Cons:</a:t>
            </a:r>
            <a:r>
              <a:rPr lang="en-GB" dirty="0"/>
              <a:t> More computationally expensive and can look unrealistic if poorly tuned.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7331B8-9791-4052-AED5-DDED0C0511B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6294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7331B8-9791-4052-AED5-DDED0C0511B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8482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Vertex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74C73A-571C-42E4-A9C3-ACD82B2C631A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857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Fragment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74C73A-571C-42E4-A9C3-ACD82B2C631A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1594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7331B8-9791-4052-AED5-DDED0C0511B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756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53024-9012-9D01-CBE3-8C9AFD0B37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C2BE42-30E6-5677-A2B9-B78DEE5CA5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1B3BFB-9F34-78E9-D9EF-82A7CBA8C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138DF-94B2-4E26-BEB6-DD2C193EA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07FC3B-424E-DD83-2600-6CE44B9D6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08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0F045-2B78-0BE6-705B-FE157A255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12550-3693-AE7D-560E-12EDA58817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15183-B7E0-E60E-E316-8D0EFA35B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2DE42-BCD3-E368-1AC8-39D0008D2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AAC83-F9D7-510E-0B49-EEEFE5418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720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EC6FD-CE39-9AED-8383-FAD631AE4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F341D5-B42D-B350-1424-D659BCA9D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B62008-A184-CD99-C9CB-5B630FC59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9DA3E-6598-3268-0766-AF2482182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4FC9E-0C91-9CD5-765F-E4C523905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69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5D9EA-EB6E-D3FB-6A26-F2A07ABA2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2B6F9-7C82-5B0D-05A8-DB33C483B5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23DB98-9267-2E83-C4DB-4FA859CAD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C34316-62F0-5C91-BFFB-0C9BBE1B4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60D1CD-6E1B-DBB3-888B-2E36A52FF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205A39-2456-B74C-DB6F-4D9B9805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02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CC83-E67E-C2DD-E142-AB6A382AE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257465-1510-D719-908A-743A026B0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AF5B8-A18C-C80E-9EA2-F8ECC12074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32EE16-42B7-9740-EA6A-BC37697F25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2BE12B-0BA3-CF84-DD26-50E1A6DE2F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B8A593-044E-F291-BBB8-3DB91FEC9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C26F62-695D-A5A7-7AEA-6AE0C012B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16DEB3-6630-A594-60AA-6D811A53A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823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F39BE-6A78-D016-7C15-9E11C1AA7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4CBBE3-FD25-ED1F-0A81-8ED65F1EA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36827-3F6F-F425-70C1-8EF3FCFA0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B1ED9E-4B20-5130-6E08-7F1530320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23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70A38F-B291-0926-DCCB-AAC71CB53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61114C-BCC7-7EC9-07C5-4F6188A5C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ED2779-C585-96D1-8976-F3387D5C6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548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43289-8E9B-9536-343E-5DA8DBEAB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74A46-B865-4137-C6A8-1B1C809E9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892239-B88E-53DE-058B-03BB60E585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91FD0-51ED-DA85-72FF-4197A213D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1D4839-39C6-282C-333C-415514E50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1A7C58-96FD-2191-A540-EFF472E60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280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415FE-D0F6-40BF-4F45-6DA73DE9D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3DDB23-1AA1-D75D-679E-79F84DC282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195639-1495-BC0A-69BE-9926B51A2A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56E1F-21C9-4357-D64C-426C016F3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9DEAA6-D1C4-ACE9-198D-5A5F69F62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8D04B7-5ED5-02B4-CDCA-A0E06250C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08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DCBDD-7907-BADC-C53D-D70EE471D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88DB8A-17DF-185E-D207-2730B8FBD1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7D9D6-8E88-18BF-33DB-0790E7953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5ABE0B-4AEB-145E-B509-188137DA0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DEA9E-2A9B-F54A-7DE5-F81BDCFEB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736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F20F-5F1E-8202-5D6F-42B4563A5C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430073-BCCD-75B7-48DE-A05AFFD9CB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CCD44-7576-894D-8AFA-B3916DFAB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7CCB6-5B3F-47C1-4552-B662FAC38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C7D627-5D8F-E802-0194-FE79F9CD1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379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254B58-DDE9-4B32-9420-3FC4A31A5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2E9775-AF6A-BF95-68C1-A0CC0280F4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8DEC4-CC75-AA4F-E53A-4B8B7CC425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6646B4-5D98-4BF5-82FA-2529B306CB89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B84B2-5DC9-030A-A2C8-1CCAEF4C7C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053ED-E458-EE9E-8C59-0BA6E07896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48587D-0E84-49AD-858B-6A968460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707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String Lights">
            <a:extLst>
              <a:ext uri="{FF2B5EF4-FFF2-40B4-BE49-F238E27FC236}">
                <a16:creationId xmlns:a16="http://schemas.microsoft.com/office/drawing/2014/main" id="{48AE0C65-86A1-5657-3170-70C1C2BBA9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D6DC6-6A62-90EB-A3FB-B7AFF47C8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Phong lighting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F6AA3C-502C-0D5E-F43D-D089DB7C65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592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9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art made of triangles and other shapes">
            <a:extLst>
              <a:ext uri="{FF2B5EF4-FFF2-40B4-BE49-F238E27FC236}">
                <a16:creationId xmlns:a16="http://schemas.microsoft.com/office/drawing/2014/main" id="{E2C950C0-52B8-9CD6-02DD-BCBFE161C2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752" r="-4" b="7597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3C37EA-AA9F-3883-7654-2129FF490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Phong lighting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F990B-7EF1-BFCF-4EB2-C138445C9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The Phong lighting model (also called the Phong reflection model) is a local illumination model that calculates how light interacts with a surface.</a:t>
            </a:r>
          </a:p>
        </p:txBody>
      </p:sp>
    </p:spTree>
    <p:extLst>
      <p:ext uri="{BB962C8B-B14F-4D97-AF65-F5344CB8AC3E}">
        <p14:creationId xmlns:p14="http://schemas.microsoft.com/office/powerpoint/2010/main" val="2161962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light beams">
            <a:extLst>
              <a:ext uri="{FF2B5EF4-FFF2-40B4-BE49-F238E27FC236}">
                <a16:creationId xmlns:a16="http://schemas.microsoft.com/office/drawing/2014/main" id="{33DAD709-1E76-2470-3104-4A3BBC3AD4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34" r="29007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403FE0-7B48-B3A9-5BBC-7156ED55A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Key components of the lighting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EC12B-C08C-0BD4-B05F-0F6B50500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Ambient Lighting – Simulates indirect scattered light.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Diffuse Lighting – Models light reflection based on surface orientation.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Specular Lighting – Simulates glossy highlights based on the viewer’s position.</a:t>
            </a:r>
          </a:p>
        </p:txBody>
      </p:sp>
    </p:spTree>
    <p:extLst>
      <p:ext uri="{BB962C8B-B14F-4D97-AF65-F5344CB8AC3E}">
        <p14:creationId xmlns:p14="http://schemas.microsoft.com/office/powerpoint/2010/main" val="2111886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reflection in a lens">
            <a:extLst>
              <a:ext uri="{FF2B5EF4-FFF2-40B4-BE49-F238E27FC236}">
                <a16:creationId xmlns:a16="http://schemas.microsoft.com/office/drawing/2014/main" id="{6F9026CC-2E0F-DDC4-2FD7-02C6930A9C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30" r="30511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04A3B4-CD0C-4972-95C6-BB4D3B41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Mathematical foundation of Phongs Lighting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970F9C1-D689-CF47-FAC1-42AF86975EF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115317" y="2743200"/>
                <a:ext cx="5247340" cy="3496878"/>
              </a:xfrm>
            </p:spPr>
            <p:txBody>
              <a:bodyPr anchor="ctr">
                <a:normAutofit/>
              </a:bodyPr>
              <a:lstStyle/>
              <a:p>
                <a:pPr marL="0" indent="0">
                  <a:buNone/>
                </a:pPr>
                <a:r>
                  <a:rPr lang="en-GB" sz="1700"/>
                  <a:t>Phong lighting is computed per fragment (pixel) to produce high-quality lighting effects. The formula is:</a:t>
                </a:r>
              </a:p>
              <a:p>
                <a:pPr marL="0" indent="0">
                  <a:buNone/>
                </a:pPr>
                <a:endParaRPr lang="en-GB" sz="170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700" i="1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sz="1700"/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sz="1700"/>
                  <a:t>​+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sz="1700" b="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70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endParaRPr lang="en-GB" sz="1700" b="0"/>
              </a:p>
              <a:p>
                <a:pPr marL="0" indent="0">
                  <a:buNone/>
                </a:pPr>
                <a:endParaRPr lang="en-GB" sz="1700" b="0"/>
              </a:p>
              <a:p>
                <a:pPr marL="0" indent="0">
                  <a:buNone/>
                </a:pPr>
                <a:endParaRPr lang="en-GB" sz="1700" b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  <m:r>
                      <a:rPr lang="en-GB" sz="1700" b="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700"/>
                  <a:t>is ambient lighting.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sz="1700" b="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700"/>
                  <a:t>is diffuse lighting.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7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1700" b="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sz="1700" b="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700"/>
                  <a:t>is specular lighting.</a:t>
                </a:r>
              </a:p>
              <a:p>
                <a:endParaRPr lang="en-GB" sz="170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970F9C1-D689-CF47-FAC1-42AF86975EF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317" y="2743200"/>
                <a:ext cx="5247340" cy="3496878"/>
              </a:xfrm>
              <a:blipFill>
                <a:blip r:embed="rId3"/>
                <a:stretch>
                  <a:fillRect l="-697" t="-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5974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33DA8-D99D-9F81-C138-183C95773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Ambient Lighting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6DB33E9-6662-3206-60A2-0246BCD464A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Ensures that objects are always somewhat visible, even when no direct light is hitting them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4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sz="4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​=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sz="4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⋅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4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4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4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​</a:t>
                </a:r>
                <a:endParaRPr lang="en-GB" sz="480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en-GB" sz="2000" b="0" i="1" dirty="0">
                  <a:latin typeface="Cambria Math" panose="02040503050406030204" pitchFamily="18" charset="0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dirty="0"/>
                  <a:t> = Ambient intensity at the point.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dirty="0"/>
                  <a:t> = Ambient reflection coefficient (material property).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= Intensity of the ambient light source.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6DB33E9-6662-3206-60A2-0246BCD464A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217" t="-23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41545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E3-817B-C6D0-1B3D-059FFBD4C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Ambient lightings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AABF4-44A5-19D8-9016-D60499B86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Creates a uniform lighting effect across the object.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Prevents completely black shadows in areas not directly illuminated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Does not depend on light direction or surface normal.</a:t>
            </a:r>
          </a:p>
        </p:txBody>
      </p:sp>
    </p:spTree>
    <p:extLst>
      <p:ext uri="{BB962C8B-B14F-4D97-AF65-F5344CB8AC3E}">
        <p14:creationId xmlns:p14="http://schemas.microsoft.com/office/powerpoint/2010/main" val="1540305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51D04-6DD4-56E9-3F4C-6C9784A02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BCDF8-7B9E-8432-C1E1-48FC5D4C6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Ambient lightings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E1880-DC12-CCCD-1C60-B3758F54A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Simple and prevents total darkness.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Can make objects look "flat" without additional lighting.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653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C663E-DA35-1904-3448-6E32AE0E3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Diffuse Lighting (Lambertian Reflection)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20DBB33-85BB-9049-7149-B1460FF4646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Simulates light scattering evenly in all directions when it hits a rough surface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GB" dirty="0"/>
                  <a:t>​=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GB" dirty="0"/>
                  <a:t>⋅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⋅max(0,N⋅L)</a:t>
                </a:r>
              </a:p>
              <a:p>
                <a:pPr marL="0" indent="0" algn="ctr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𝐼𝑑 ​ = Diffuse intensity at the point.</a:t>
                </a:r>
              </a:p>
              <a:p>
                <a:pPr marL="0" indent="0">
                  <a:buNone/>
                </a:pPr>
                <a:r>
                  <a:rPr lang="en-GB" dirty="0"/>
                  <a:t>𝑘𝑑​  = Diffuse reflection coefficient (material property).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= Intensity of the ambient light source.</a:t>
                </a:r>
              </a:p>
              <a:p>
                <a:pPr marL="0" indent="0">
                  <a:buNone/>
                </a:pPr>
                <a:r>
                  <a:rPr lang="en-GB" dirty="0"/>
                  <a:t>𝑁 = Surface normal vector (normalized)</a:t>
                </a:r>
              </a:p>
              <a:p>
                <a:pPr marL="0" indent="0">
                  <a:buNone/>
                </a:pPr>
                <a:r>
                  <a:rPr lang="en-GB" dirty="0"/>
                  <a:t>𝐿 = Light direction vector (normalized)</a:t>
                </a:r>
              </a:p>
              <a:p>
                <a:pPr marL="0" indent="0">
                  <a:buNone/>
                </a:pPr>
                <a:r>
                  <a:rPr lang="en-GB" dirty="0"/>
                  <a:t>N⋅L = Dot product (determines how much light reaches the surface).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20DBB33-85BB-9049-7149-B1460FF4646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928" t="-30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0014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C16C8-83F9-C6E3-EAF4-4966533CF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Specular Lighting (Phong Reflection Model)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2AAB066-FDF1-3A23-5FB7-B6AB588B581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dirty="0"/>
                  <a:t>Specular lighting creates highlights that simulate glossy surfaces.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​=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 smtClean="0"/>
                          <m:t>⋅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​⋅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dirty="0" smtClean="0"/>
                          <m:t>max</m:t>
                        </m:r>
                        <m:r>
                          <a:rPr lang="en-GB" i="1" dirty="0" smtClean="0">
                            <a:latin typeface="Cambria Math" panose="02040503050406030204" pitchFamily="18" charset="0"/>
                          </a:rPr>
                          <m:t>(0,</m:t>
                        </m:r>
                        <m:r>
                          <a:rPr lang="en-GB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  <m:r>
                          <a:rPr lang="en-GB" i="1" dirty="0" smtClean="0">
                            <a:latin typeface="Cambria Math" panose="02040503050406030204" pitchFamily="18" charset="0"/>
                          </a:rPr>
                          <m:t>⋅</m:t>
                        </m:r>
                        <m:r>
                          <a:rPr lang="en-GB" i="1" dirty="0" smtClean="0">
                            <a:latin typeface="Cambria Math" panose="02040503050406030204" pitchFamily="18" charset="0"/>
                          </a:rPr>
                          <m:t>𝑉</m:t>
                        </m:r>
                        <m:r>
                          <a:rPr lang="en-GB" i="1" dirty="0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 dirty="0" smtClean="0">
                            <a:latin typeface="Cambria Math" panose="02040503050406030204" pitchFamily="18" charset="0"/>
                          </a:rPr>
                          <m:t>𝑠</m:t>
                        </m:r>
                      </m:sup>
                    </m:sSup>
                  </m:oMath>
                </a14:m>
                <a:endParaRPr lang="en-GB" dirty="0"/>
              </a:p>
              <a:p>
                <a:pPr marL="0" indent="0" algn="ctr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the specular reflection coefficient.</a:t>
                </a:r>
              </a:p>
              <a:p>
                <a:pPr marL="0" indent="0">
                  <a:buNone/>
                </a:pPr>
                <a:r>
                  <a:rPr lang="en-GB" dirty="0"/>
                  <a:t>𝑅 is the reflection vector </a:t>
                </a:r>
              </a:p>
              <a:p>
                <a:pPr marL="0" indent="0">
                  <a:buNone/>
                </a:pPr>
                <a:r>
                  <a:rPr lang="en-GB" dirty="0"/>
                  <a:t>	computed as:𝑅=2(𝑁⋅𝐿) 𝑁-𝐿</a:t>
                </a:r>
              </a:p>
              <a:p>
                <a:pPr marL="0" indent="0">
                  <a:buNone/>
                </a:pPr>
                <a:r>
                  <a:rPr lang="en-GB" dirty="0"/>
                  <a:t>V is the normalized view (camera) direction.</a:t>
                </a:r>
              </a:p>
              <a:p>
                <a:pPr marL="0" indent="0">
                  <a:buNone/>
                </a:pPr>
                <a:r>
                  <a:rPr lang="en-GB" dirty="0"/>
                  <a:t>𝑠 is the shininess exponent (higher values produce sharper highlights).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2AAB066-FDF1-3A23-5FB7-B6AB588B581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43" t="-2101" b="-2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66755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C8DE3-5243-DCD3-D2FE-0C0E91EF8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FAFD0A2-AEAA-9E9D-FB5C-1DE0E3E790F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Each object’s material determines how it reacts to light. </a:t>
                </a:r>
              </a:p>
              <a:p>
                <a:pPr marL="0" indent="0">
                  <a:buNone/>
                </a:pPr>
                <a:r>
                  <a:rPr lang="en-GB" dirty="0"/>
                  <a:t>Materials define the reflection coefficients.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dirty="0"/>
                  <a:t>(Ambient Reflectance) Controls how much ambient light is reflected.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GB" dirty="0"/>
                  <a:t>(Diffuse Reflectance) Controls how bright the object appears under direct light.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dirty="0"/>
                  <a:t> (Specular Reflectance) Controls the intensity of the specular highlight.</a:t>
                </a:r>
              </a:p>
              <a:p>
                <a:pPr marL="0" indent="0">
                  <a:buNone/>
                </a:pPr>
                <a:r>
                  <a:rPr lang="en-GB" dirty="0"/>
                  <a:t>𝑠 (Shininess Coefficient) Controls the size and sharpness of the highlight.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FAFD0A2-AEAA-9E9D-FB5C-1DE0E3E790F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8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366612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189457-3021-4EA0-981E-A22B00DBDB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742" r="1" b="12425"/>
          <a:stretch/>
        </p:blipFill>
        <p:spPr>
          <a:xfrm>
            <a:off x="626590" y="317578"/>
            <a:ext cx="10851111" cy="3508437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5FBD85-176F-1BFA-E734-AA60AE386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Simulating plastic with these material values</a:t>
            </a:r>
          </a:p>
        </p:txBody>
      </p:sp>
    </p:spTree>
    <p:extLst>
      <p:ext uri="{BB962C8B-B14F-4D97-AF65-F5344CB8AC3E}">
        <p14:creationId xmlns:p14="http://schemas.microsoft.com/office/powerpoint/2010/main" val="2378924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50F0A-BB14-6D01-2D85-DE83CB655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 Properties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74B3391-0FF6-1F94-D896-17919C55FCD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Lights in OpenGL have their own properties</a:t>
                </a:r>
              </a:p>
              <a:p>
                <a:pPr marL="0" indent="0">
                  <a:buNone/>
                </a:pPr>
                <a:endParaRPr lang="en-GB" sz="1800" i="1" kern="1200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200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en-GB" sz="1800" b="0" i="1" kern="1200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𝐼</m:t>
                        </m:r>
                      </m:e>
                      <m:sub>
                        <m:r>
                          <a:rPr lang="en-GB" sz="1800" b="0" i="1" kern="1200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 (Light Colour &amp; Intensity) – Determines how strong and what colour the light is.</a:t>
                </a:r>
              </a:p>
              <a:p>
                <a:pPr marL="0" indent="0">
                  <a:buNone/>
                </a:pPr>
                <a:r>
                  <a:rPr lang="en-GB" dirty="0"/>
                  <a:t>𝑙𝑖𝑔ℎ𝑡𝑃𝑜𝑠 (Light Position) – Affects how diffuse and specular lighting behaves.</a:t>
                </a:r>
              </a:p>
              <a:p>
                <a:pPr marL="0" indent="0">
                  <a:buNone/>
                </a:pPr>
                <a:r>
                  <a:rPr lang="en-GB" dirty="0"/>
                  <a:t>𝑎𝑡𝑡𝑒𝑛𝑢𝑎𝑡𝑖𝑜𝑛 (Light Falloff) – Controls how intensity decreases with distance.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74B3391-0FF6-1F94-D896-17919C55FCD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217" t="-2381" r="-40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58098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BBACA-F1E0-F7CD-4300-E03CEFF29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Attenuation (Light Falloff)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1E6B8-FCC2-D8EC-EABE-93FAB5C1C9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Models how light weakens over distance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814951-7DCD-1A8F-9DA1-400ACD2EF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2367" y="3047947"/>
            <a:ext cx="2267266" cy="76210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1">
                <a:extLst>
                  <a:ext uri="{FF2B5EF4-FFF2-40B4-BE49-F238E27FC236}">
                    <a16:creationId xmlns:a16="http://schemas.microsoft.com/office/drawing/2014/main" id="{A4871A1F-E5CF-0601-9DEF-028FC0B28FA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38200" y="4107827"/>
                <a:ext cx="12039600" cy="184909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tabLst/>
                </a:pPr>
                <a:r>
                  <a:rPr lang="en-US" altLang="en-US" sz="2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d</a:t>
                </a:r>
                <a:r>
                  <a:rPr lang="en-US" altLang="en-US" dirty="0">
                    <a:latin typeface="Arial" panose="020B0604020202020204" pitchFamily="34" charset="0"/>
                  </a:rPr>
                  <a:t> is</a:t>
                </a:r>
                <a:r>
                  <a:rPr kumimoji="0" lang="en-US" altLang="en-US" sz="18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anose="020B0604020202020204" pitchFamily="34" charset="0"/>
                  </a:rPr>
                  <a:t> Distance from the light source.</a:t>
                </a:r>
                <a:endParaRPr lang="en-GB" sz="1800" i="1" kern="1200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+mn-ea"/>
                  <a:cs typeface="+mn-cs"/>
                </a:endParaRP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tabLst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kern="1200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en-GB" sz="2800" b="0" i="1" kern="120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𝐾</m:t>
                        </m:r>
                      </m:e>
                      <m:sub>
                        <m:r>
                          <a:rPr lang="en-GB" sz="2800" b="0" i="1" kern="120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𝑎</m:t>
                        </m:r>
                      </m:sub>
                    </m:sSub>
                  </m:oMath>
                </a14:m>
                <a:r>
                  <a:rPr lang="en-GB" sz="2800" kern="1200" dirty="0">
                    <a:solidFill>
                      <a:srgbClr val="000000"/>
                    </a:solidFill>
                    <a:effectLst/>
                    <a:latin typeface="Aptos" panose="020B0004020202020204" pitchFamily="34" charset="0"/>
                    <a:ea typeface="+mn-ea"/>
                    <a:cs typeface="+mn-cs"/>
                  </a:rPr>
                  <a:t> </a:t>
                </a:r>
                <a:r>
                  <a:rPr kumimoji="0" lang="en-US" altLang="en-US" sz="18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anose="020B0604020202020204" pitchFamily="34" charset="0"/>
                  </a:rPr>
                  <a:t>Constant attenuation (baseline intensity).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tabLst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kern="1200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en-GB" sz="2800" b="0" i="1" kern="120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𝐾</m:t>
                        </m:r>
                      </m:e>
                      <m:sub>
                        <m:r>
                          <a:rPr lang="en-GB" sz="2800" b="0" i="1" kern="1200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𝑙</m:t>
                        </m:r>
                      </m:sub>
                    </m:sSub>
                  </m:oMath>
                </a14:m>
                <a:r>
                  <a:rPr lang="en-GB" sz="2800" kern="1200" dirty="0">
                    <a:solidFill>
                      <a:srgbClr val="000000"/>
                    </a:solidFill>
                    <a:effectLst/>
                    <a:latin typeface="Aptos" panose="020B0004020202020204" pitchFamily="34" charset="0"/>
                    <a:ea typeface="+mn-ea"/>
                    <a:cs typeface="+mn-cs"/>
                  </a:rPr>
                  <a:t> </a:t>
                </a:r>
                <a:r>
                  <a:rPr kumimoji="0" lang="en-US" altLang="en-US" sz="18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anose="020B0604020202020204" pitchFamily="34" charset="0"/>
                  </a:rPr>
                  <a:t>= Linear attenuation (light fades with distance).</a:t>
                </a: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tabLst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kern="1200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</m:ctrlPr>
                      </m:sSubPr>
                      <m:e>
                        <m:r>
                          <a:rPr lang="en-GB" sz="2800" b="0" i="1" kern="120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𝐾</m:t>
                        </m:r>
                      </m:e>
                      <m:sub>
                        <m:r>
                          <a:rPr lang="en-GB" sz="2800" b="0" i="1" kern="1200" smtClean="0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+mn-ea"/>
                            <a:cs typeface="+mn-cs"/>
                          </a:rPr>
                          <m:t>𝑞</m:t>
                        </m:r>
                      </m:sub>
                    </m:sSub>
                  </m:oMath>
                </a14:m>
                <a:r>
                  <a:rPr lang="en-GB" sz="2800" kern="1200" dirty="0">
                    <a:solidFill>
                      <a:srgbClr val="000000"/>
                    </a:solidFill>
                    <a:effectLst/>
                    <a:latin typeface="Aptos" panose="020B0004020202020204" pitchFamily="34" charset="0"/>
                    <a:ea typeface="+mn-ea"/>
                    <a:cs typeface="+mn-cs"/>
                  </a:rPr>
                  <a:t> </a:t>
                </a:r>
                <a:r>
                  <a:rPr kumimoji="0" lang="en-US" altLang="en-US" sz="18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anose="020B0604020202020204" pitchFamily="34" charset="0"/>
                  </a:rPr>
                  <a:t>= Quadratic attenuation (realistic falloff). </a:t>
                </a:r>
              </a:p>
            </p:txBody>
          </p:sp>
        </mc:Choice>
        <mc:Fallback xmlns="">
          <p:sp>
            <p:nvSpPr>
              <p:cNvPr id="6" name="Rectangle 1">
                <a:extLst>
                  <a:ext uri="{FF2B5EF4-FFF2-40B4-BE49-F238E27FC236}">
                    <a16:creationId xmlns:a16="http://schemas.microsoft.com/office/drawing/2014/main" id="{A4871A1F-E5CF-0601-9DEF-028FC0B28FA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838200" y="4107827"/>
                <a:ext cx="12039600" cy="1849096"/>
              </a:xfrm>
              <a:prstGeom prst="rect">
                <a:avLst/>
              </a:prstGeom>
              <a:blipFill>
                <a:blip r:embed="rId4"/>
                <a:stretch>
                  <a:fillRect l="-1063" t="-2970" b="-990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607830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89D67-DA04-72EA-D2D9-ABEAE2670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Shadows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B245E-9A4E-D087-8B07-CC2C1D29B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Phongs lighting model doesn’t include shadows!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See </a:t>
            </a:r>
          </a:p>
          <a:p>
            <a:r>
              <a:rPr lang="en-GB" b="1" dirty="0"/>
              <a:t>Shadow mapping</a:t>
            </a:r>
            <a:r>
              <a:rPr lang="en-GB" dirty="0"/>
              <a:t> – A depth-based approach to detect occluded areas.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Stencil shadows</a:t>
            </a:r>
            <a:r>
              <a:rPr lang="en-GB" dirty="0"/>
              <a:t> – Using stencil buffers to mask out shadowed areas.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943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00E04E-A704-E212-90A9-5B570A46B7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127" b="852"/>
          <a:stretch/>
        </p:blipFill>
        <p:spPr>
          <a:xfrm>
            <a:off x="15240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5899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1CB241-1FAD-0C28-E722-F441332FD0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35073" y="643467"/>
            <a:ext cx="572185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9948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84D97-1736-6E0C-EEF1-0DD6013B0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00D72-54C0-0481-068B-DFABF553A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9" y="1825625"/>
            <a:ext cx="11951369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Adapt our lighting shader to accept predefined values for materials via uniform: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fr-FR" sz="2000" dirty="0"/>
              <a:t>Chrome: Ambient (0.25, 0.25, 0.25), Diffuse (0.4, 0.4, 0.4), </a:t>
            </a:r>
            <a:r>
              <a:rPr lang="fr-FR" sz="2000" dirty="0" err="1"/>
              <a:t>Specular</a:t>
            </a:r>
            <a:r>
              <a:rPr lang="fr-FR" sz="2000" dirty="0"/>
              <a:t> (0.77, 0.77, 0.77)</a:t>
            </a:r>
          </a:p>
          <a:p>
            <a:pPr marL="0" indent="0">
              <a:buNone/>
            </a:pPr>
            <a:endParaRPr lang="fr-FR" sz="2000" dirty="0"/>
          </a:p>
          <a:p>
            <a:pPr marL="0" indent="0">
              <a:buNone/>
            </a:pPr>
            <a:r>
              <a:rPr lang="fr-FR" sz="2000" dirty="0" err="1"/>
              <a:t>Brass</a:t>
            </a:r>
            <a:r>
              <a:rPr lang="fr-FR" sz="2000" dirty="0"/>
              <a:t>: Ambient (0.33, 0.22, 0.03), Diffuse (0.78, 0.57, 0.11), </a:t>
            </a:r>
            <a:r>
              <a:rPr lang="fr-FR" sz="2000" dirty="0" err="1"/>
              <a:t>Specular</a:t>
            </a:r>
            <a:r>
              <a:rPr lang="fr-FR" sz="2000" dirty="0"/>
              <a:t> (0.99, 0.91, 0.81)</a:t>
            </a:r>
          </a:p>
          <a:p>
            <a:pPr marL="0" indent="0">
              <a:buNone/>
            </a:pPr>
            <a:endParaRPr lang="fr-FR" sz="2000" dirty="0"/>
          </a:p>
          <a:p>
            <a:pPr marL="0" indent="0">
              <a:buNone/>
            </a:pPr>
            <a:r>
              <a:rPr lang="fr-FR" sz="2000" dirty="0"/>
              <a:t>Copper: Ambient (0.19, 0.07, 0.02), Diffuse (0.70, 0.27, 0.08), </a:t>
            </a:r>
            <a:r>
              <a:rPr lang="fr-FR" sz="2000" dirty="0" err="1"/>
              <a:t>Specular</a:t>
            </a:r>
            <a:r>
              <a:rPr lang="fr-FR" sz="2000" dirty="0"/>
              <a:t> (0.26, 0.14, 0.09)</a:t>
            </a:r>
          </a:p>
          <a:p>
            <a:pPr marL="0" indent="0">
              <a:buNone/>
            </a:pPr>
            <a:endParaRPr lang="fr-FR" sz="2000" dirty="0"/>
          </a:p>
          <a:p>
            <a:pPr marL="0" indent="0">
              <a:buNone/>
            </a:pPr>
            <a:r>
              <a:rPr lang="fr-FR" sz="2000" dirty="0" err="1"/>
              <a:t>Polished</a:t>
            </a:r>
            <a:r>
              <a:rPr lang="fr-FR" sz="2000" dirty="0"/>
              <a:t> Bronze: Ambient (0.25, 0.15, 0.06), Diffuse (0.40, 0.24, 0.10), </a:t>
            </a:r>
            <a:r>
              <a:rPr lang="fr-FR" sz="2000" dirty="0" err="1"/>
              <a:t>Specular</a:t>
            </a:r>
            <a:r>
              <a:rPr lang="fr-FR" sz="2000" dirty="0"/>
              <a:t> (0.77, 0.46, 0.20)</a:t>
            </a:r>
          </a:p>
          <a:p>
            <a:pPr marL="0" indent="0">
              <a:buNone/>
            </a:pPr>
            <a:endParaRPr lang="fr-FR" sz="2000" dirty="0"/>
          </a:p>
          <a:p>
            <a:pPr marL="0" indent="0">
              <a:buNone/>
            </a:pPr>
            <a:r>
              <a:rPr lang="fr-FR" sz="2000" dirty="0"/>
              <a:t>Plastic: Ambient(0.1, 0.1, 0.1), diffuse(0.8,0.3,0.3), </a:t>
            </a:r>
            <a:r>
              <a:rPr lang="fr-FR" sz="2000" dirty="0" err="1"/>
              <a:t>specular</a:t>
            </a:r>
            <a:r>
              <a:rPr lang="fr-FR" sz="2000" dirty="0"/>
              <a:t>(0.5,0.5,0.5)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73412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7" ma:contentTypeDescription="Create a new document." ma:contentTypeScope="" ma:versionID="1adca59e2d1c9235e3509543cbee46df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41444610209ebf4e37ace511e8522d66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D34E94AD-7A35-4402-A561-A8335208EE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1322AD0-FBE6-4620-BDC9-E91399A3F1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AE18688-5F67-4C54-A4A3-E80E4240137F}">
  <ds:schemaRefs>
    <ds:schemaRef ds:uri="http://schemas.openxmlformats.org/package/2006/metadata/core-properties"/>
    <ds:schemaRef ds:uri="97e90ac9-f7c9-4ef0-b151-0ad37f9b04e3"/>
    <ds:schemaRef ds:uri="e89b0d28-101f-4150-bb20-b1c24cca2db8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http://schemas.microsoft.com/office/infopath/2007/PartnerControl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909</Words>
  <Application>Microsoft Office PowerPoint</Application>
  <PresentationFormat>Widescreen</PresentationFormat>
  <Paragraphs>122</Paragraphs>
  <Slides>17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Cambria Math</vt:lpstr>
      <vt:lpstr>Office Theme</vt:lpstr>
      <vt:lpstr>Phong lighting model</vt:lpstr>
      <vt:lpstr>Phong lighting model</vt:lpstr>
      <vt:lpstr>Key components of the lighting model</vt:lpstr>
      <vt:lpstr>Mathematical foundation of Phongs Lighting</vt:lpstr>
      <vt:lpstr>Ambient Lighting </vt:lpstr>
      <vt:lpstr>Ambient lightings effect</vt:lpstr>
      <vt:lpstr>Ambient lightings effect</vt:lpstr>
      <vt:lpstr>Diffuse Lighting (Lambertian Reflection)</vt:lpstr>
      <vt:lpstr>Specular Lighting (Phong Reflection Model)</vt:lpstr>
      <vt:lpstr>Materials</vt:lpstr>
      <vt:lpstr>Simulating plastic with these material values</vt:lpstr>
      <vt:lpstr>Light Properties</vt:lpstr>
      <vt:lpstr>Attenuation (Light Falloff)</vt:lpstr>
      <vt:lpstr>Shadows</vt:lpstr>
      <vt:lpstr>PowerPoint Presentation</vt:lpstr>
      <vt:lpstr>PowerPoint Presentation</vt:lpstr>
      <vt:lpstr>Challenge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Nathan Morgan</dc:creator>
  <cp:lastModifiedBy>Nathan Morgan</cp:lastModifiedBy>
  <cp:revision>3</cp:revision>
  <dcterms:created xsi:type="dcterms:W3CDTF">2025-02-13T13:47:38Z</dcterms:created>
  <dcterms:modified xsi:type="dcterms:W3CDTF">2026-03-20T10:36:52Z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