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Lst>
  <p:notesMasterIdLst>
    <p:notesMasterId r:id="rId26"/>
  </p:notesMasterIdLst>
  <p:sldIdLst>
    <p:sldId id="256" r:id="rId6"/>
    <p:sldId id="258" r:id="rId7"/>
    <p:sldId id="259" r:id="rId8"/>
    <p:sldId id="426" r:id="rId9"/>
    <p:sldId id="427" r:id="rId10"/>
    <p:sldId id="429" r:id="rId11"/>
    <p:sldId id="430" r:id="rId12"/>
    <p:sldId id="431" r:id="rId13"/>
    <p:sldId id="468" r:id="rId14"/>
    <p:sldId id="469" r:id="rId15"/>
    <p:sldId id="470" r:id="rId16"/>
    <p:sldId id="471" r:id="rId17"/>
    <p:sldId id="472" r:id="rId18"/>
    <p:sldId id="473" r:id="rId19"/>
    <p:sldId id="474" r:id="rId20"/>
    <p:sldId id="475" r:id="rId21"/>
    <p:sldId id="396" r:id="rId22"/>
    <p:sldId id="425" r:id="rId23"/>
    <p:sldId id="308" r:id="rId24"/>
    <p:sldId id="306"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80739" autoAdjust="0"/>
  </p:normalViewPr>
  <p:slideViewPr>
    <p:cSldViewPr snapToGrid="0">
      <p:cViewPr>
        <p:scale>
          <a:sx n="75" d="100"/>
          <a:sy n="75" d="100"/>
        </p:scale>
        <p:origin x="687" y="1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7622C9A-E9E4-4239-A932-A8F4E714BB35}" type="datetimeFigureOut">
              <a:rPr lang="en-GB" smtClean="0"/>
              <a:t>05/03/2021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E4D72D-6A46-4192-8400-B72158011827}" type="slidenum">
              <a:rPr lang="en-GB" smtClean="0"/>
              <a:t>‹#›</a:t>
            </a:fld>
            <a:endParaRPr lang="en-GB"/>
          </a:p>
        </p:txBody>
      </p:sp>
    </p:spTree>
    <p:extLst>
      <p:ext uri="{BB962C8B-B14F-4D97-AF65-F5344CB8AC3E}">
        <p14:creationId xmlns:p14="http://schemas.microsoft.com/office/powerpoint/2010/main" val="1412957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5159751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37433368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417924509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8750175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7002471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8306498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26799398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19183172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16606868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22444484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r>
              <a:rPr lang="en-US" sz="1200" dirty="0" smtClean="0">
                <a:solidFill>
                  <a:srgbClr val="000000"/>
                </a:solidFill>
              </a:rPr>
              <a:t>The degree of confidentiality depends on the encryption algorithm and the length of the key used in the encryption algorithm. </a:t>
            </a:r>
          </a:p>
          <a:p>
            <a:pPr marL="0" indent="0" algn="l"/>
            <a:r>
              <a:rPr lang="en-US" sz="1200" dirty="0" smtClean="0">
                <a:solidFill>
                  <a:srgbClr val="000000"/>
                </a:solidFill>
              </a:rPr>
              <a:t>The number of possibilities to try to hack the key is a function of the length of the key - the shorter the key, the easier it is to break.</a:t>
            </a:r>
          </a:p>
          <a:p>
            <a:pPr marL="285750" indent="-285750" algn="l">
              <a:buFont typeface="Arial" panose="020B0604020202020204" pitchFamily="34" charset="0"/>
              <a:buChar char="•"/>
            </a:pPr>
            <a:endParaRPr lang="en-US" sz="1200" dirty="0" smtClean="0">
              <a:solidFill>
                <a:srgbClr val="000000"/>
              </a:solidFill>
            </a:endParaRPr>
          </a:p>
          <a:p>
            <a:pPr marL="285750" indent="-285750" algn="l">
              <a:buFont typeface="Arial" panose="020B0604020202020204" pitchFamily="34" charset="0"/>
              <a:buChar char="•"/>
            </a:pPr>
            <a:endParaRPr lang="en-US" sz="1200" dirty="0">
              <a:solidFill>
                <a:srgbClr val="000000"/>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8984059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l">
              <a:buFont typeface="Arial" panose="020B0604020202020204" pitchFamily="34" charset="0"/>
              <a:buChar char="•"/>
            </a:pPr>
            <a:endParaRPr lang="en-US" sz="1200" dirty="0">
              <a:solidFill>
                <a:srgbClr val="000000"/>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350537598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l">
              <a:buFont typeface="Arial" panose="020B0604020202020204" pitchFamily="34" charset="0"/>
              <a:buChar char="•"/>
            </a:pPr>
            <a:endParaRPr lang="en-US" sz="1200" dirty="0">
              <a:solidFill>
                <a:srgbClr val="000000"/>
              </a:solidFill>
            </a:endParaRPr>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41737693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05/03/2021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35258457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05/03/2021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1694219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B961622-7237-4AC8-9412-7DFE428C2AC9}" type="datetimeFigureOut">
              <a:rPr lang="en-GB" smtClean="0"/>
              <a:t>05/03/2021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7748852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2B961622-7237-4AC8-9412-7DFE428C2AC9}" type="datetimeFigureOut">
              <a:rPr lang="en-GB" smtClean="0"/>
              <a:t>05/03/2021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8529863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2B961622-7237-4AC8-9412-7DFE428C2AC9}" type="datetimeFigureOut">
              <a:rPr lang="en-GB" smtClean="0"/>
              <a:t>05/03/2021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2297271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B961622-7237-4AC8-9412-7DFE428C2AC9}" type="datetimeFigureOut">
              <a:rPr lang="en-GB" smtClean="0"/>
              <a:t>05/03/2021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3962034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B961622-7237-4AC8-9412-7DFE428C2AC9}" type="datetimeFigureOut">
              <a:rPr lang="en-GB" smtClean="0"/>
              <a:t>05/03/2021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264512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B961622-7237-4AC8-9412-7DFE428C2AC9}" type="datetimeFigureOut">
              <a:rPr lang="en-GB" smtClean="0"/>
              <a:t>05/03/2021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34303175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B961622-7237-4AC8-9412-7DFE428C2AC9}" type="datetimeFigureOut">
              <a:rPr lang="en-GB" smtClean="0"/>
              <a:t>05/03/2021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12045214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05/03/2021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7300810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B961622-7237-4AC8-9412-7DFE428C2AC9}" type="datetimeFigureOut">
              <a:rPr lang="en-GB" smtClean="0"/>
              <a:t>05/03/2021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6BD03D-3C99-42F6-9059-91EB727F7CA3}" type="slidenum">
              <a:rPr lang="en-GB" smtClean="0"/>
              <a:t>‹#›</a:t>
            </a:fld>
            <a:endParaRPr lang="en-GB"/>
          </a:p>
        </p:txBody>
      </p:sp>
    </p:spTree>
    <p:extLst>
      <p:ext uri="{BB962C8B-B14F-4D97-AF65-F5344CB8AC3E}">
        <p14:creationId xmlns:p14="http://schemas.microsoft.com/office/powerpoint/2010/main" val="2471728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05/03/2021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008482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05/03/2021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619955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97376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994694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05/03/2021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45047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05/03/2021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72336171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05/03/2021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4629243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8323168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05/03/2021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9420167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2694604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05/03/2021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952423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3" y="1797051"/>
            <a:ext cx="11040076" cy="4098595"/>
          </a:xfrm>
          <a:prstGeom prst="rect">
            <a:avLst/>
          </a:prstGeom>
        </p:spPr>
        <p:txBody>
          <a:bodyPr lIns="91420" tIns="45710" rIns="91420" bIns="4571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38173525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B961622-7237-4AC8-9412-7DFE428C2AC9}" type="datetimeFigureOut">
              <a:rPr lang="en-GB" smtClean="0"/>
              <a:t>05/03/2021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6BD03D-3C99-42F6-9059-91EB727F7CA3}" type="slidenum">
              <a:rPr lang="en-GB" smtClean="0"/>
              <a:t>‹#›</a:t>
            </a:fld>
            <a:endParaRPr lang="en-GB"/>
          </a:p>
        </p:txBody>
      </p:sp>
    </p:spTree>
    <p:extLst>
      <p:ext uri="{BB962C8B-B14F-4D97-AF65-F5344CB8AC3E}">
        <p14:creationId xmlns:p14="http://schemas.microsoft.com/office/powerpoint/2010/main" val="26123191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05/03/2021</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6919340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12.xml"/><Relationship Id="rId5" Type="http://schemas.openxmlformats.org/officeDocument/2006/relationships/image" Target="../media/image6.jpe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3.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3.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3.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3.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3.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3.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3.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3.xml"/><Relationship Id="rId5" Type="http://schemas.openxmlformats.org/officeDocument/2006/relationships/image" Target="../media/image18.png"/><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2.xml"/><Relationship Id="rId1" Type="http://schemas.openxmlformats.org/officeDocument/2006/relationships/slideLayout" Target="../slideLayouts/slideLayout23.xml"/><Relationship Id="rId4" Type="http://schemas.openxmlformats.org/officeDocument/2006/relationships/image" Target="../media/image20.png"/></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3.xml"/><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01800" y="1772817"/>
            <a:ext cx="10204450" cy="2348333"/>
          </a:xfrm>
        </p:spPr>
        <p:txBody>
          <a:bodyPr>
            <a:normAutofit/>
          </a:bodyPr>
          <a:lstStyle/>
          <a:p>
            <a:pPr algn="r"/>
            <a:r>
              <a:rPr lang="en-GB" sz="3600" b="1" dirty="0" smtClean="0">
                <a:solidFill>
                  <a:schemeClr val="accent2"/>
                </a:solidFill>
              </a:rPr>
              <a:t>VPN</a:t>
            </a:r>
            <a:r>
              <a:rPr lang="en-GB" sz="3600" b="1" dirty="0" smtClean="0">
                <a:solidFill>
                  <a:schemeClr val="accent2"/>
                </a:solidFill>
              </a:rPr>
              <a:t/>
            </a:r>
            <a:br>
              <a:rPr lang="en-GB" sz="3600" b="1" dirty="0" smtClean="0">
                <a:solidFill>
                  <a:schemeClr val="accent2"/>
                </a:solidFill>
              </a:rPr>
            </a:br>
            <a:r>
              <a:rPr lang="en-GB" sz="2400" i="1" dirty="0" smtClean="0">
                <a:solidFill>
                  <a:schemeClr val="bg1"/>
                </a:solidFill>
              </a:rPr>
              <a:t>Enterprise </a:t>
            </a:r>
            <a:r>
              <a:rPr lang="en-GB" sz="2400" i="1" dirty="0">
                <a:solidFill>
                  <a:schemeClr val="bg1"/>
                </a:solidFill>
              </a:rPr>
              <a:t>Networking, Security, and </a:t>
            </a:r>
            <a:r>
              <a:rPr lang="en-GB" sz="2400" i="1" dirty="0" smtClean="0">
                <a:solidFill>
                  <a:schemeClr val="bg1"/>
                </a:solidFill>
              </a:rPr>
              <a:t>Automation </a:t>
            </a:r>
            <a:br>
              <a:rPr lang="en-GB" sz="2400" i="1" dirty="0" smtClean="0">
                <a:solidFill>
                  <a:schemeClr val="bg1"/>
                </a:solidFill>
              </a:rPr>
            </a:br>
            <a:r>
              <a:rPr lang="en-GB" sz="2400" i="1" dirty="0" smtClean="0">
                <a:solidFill>
                  <a:schemeClr val="bg1"/>
                </a:solidFill>
              </a:rPr>
              <a:t>(</a:t>
            </a:r>
            <a:r>
              <a:rPr lang="en-GB" sz="2400" i="1" dirty="0">
                <a:solidFill>
                  <a:schemeClr val="bg1"/>
                </a:solidFill>
              </a:rPr>
              <a:t>ACCA6023)</a:t>
            </a:r>
            <a:br>
              <a:rPr lang="en-GB" sz="2400" i="1" dirty="0">
                <a:solidFill>
                  <a:schemeClr val="bg1"/>
                </a:solidFill>
              </a:rPr>
            </a:br>
            <a:endParaRPr lang="en-GB" sz="2400" i="1" dirty="0">
              <a:solidFill>
                <a:schemeClr val="bg1"/>
              </a:solidFill>
            </a:endParaRPr>
          </a:p>
        </p:txBody>
      </p:sp>
      <p:pic>
        <p:nvPicPr>
          <p:cNvPr id="3" name="Picture 2">
            <a:extLst>
              <a:ext uri="{FF2B5EF4-FFF2-40B4-BE49-F238E27FC236}">
                <a16:creationId xmlns:a16="http://schemas.microsoft.com/office/drawing/2014/main" id="{2FA4A25C-5932-4EB6-9528-F433191E8E1A}"/>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8832305" y="5813249"/>
            <a:ext cx="555759" cy="699398"/>
          </a:xfrm>
          <a:prstGeom prst="rect">
            <a:avLst/>
          </a:prstGeom>
        </p:spPr>
      </p:pic>
      <p:pic>
        <p:nvPicPr>
          <p:cNvPr id="4" name="Picture 3">
            <a:extLst>
              <a:ext uri="{FF2B5EF4-FFF2-40B4-BE49-F238E27FC236}">
                <a16:creationId xmlns:a16="http://schemas.microsoft.com/office/drawing/2014/main" id="{961390BA-6482-4793-8E13-AAF02E89961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025481" y="5813249"/>
            <a:ext cx="707013" cy="699398"/>
          </a:xfrm>
          <a:prstGeom prst="rect">
            <a:avLst/>
          </a:prstGeom>
          <a:noFill/>
          <a:ln>
            <a:noFill/>
          </a:ln>
        </p:spPr>
      </p:pic>
      <p:pic>
        <p:nvPicPr>
          <p:cNvPr id="5" name="Picture 4">
            <a:extLst>
              <a:ext uri="{FF2B5EF4-FFF2-40B4-BE49-F238E27FC236}">
                <a16:creationId xmlns:a16="http://schemas.microsoft.com/office/drawing/2014/main" id="{E2059D90-FF17-4043-9C97-7CB2A6EF6DD1}"/>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5663952" y="6245164"/>
            <a:ext cx="1678208" cy="246676"/>
          </a:xfrm>
          <a:prstGeom prst="rect">
            <a:avLst/>
          </a:prstGeom>
          <a:noFill/>
          <a:ln>
            <a:noFill/>
          </a:ln>
        </p:spPr>
      </p:pic>
      <p:pic>
        <p:nvPicPr>
          <p:cNvPr id="1026" name="Picture 2" descr="Image result for tef silver">
            <a:extLst>
              <a:ext uri="{FF2B5EF4-FFF2-40B4-BE49-F238E27FC236}">
                <a16:creationId xmlns:a16="http://schemas.microsoft.com/office/drawing/2014/main" id="{C735C6D0-8C18-4742-B20E-3DEE68681177}"/>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392144" y="5794007"/>
            <a:ext cx="583430" cy="719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612291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From our previous week…</a:t>
            </a:r>
            <a:endParaRPr lang="en-GB" dirty="0"/>
          </a:p>
        </p:txBody>
      </p:sp>
      <p:sp>
        <p:nvSpPr>
          <p:cNvPr id="3" name="Content Placeholder 2"/>
          <p:cNvSpPr>
            <a:spLocks noGrp="1"/>
          </p:cNvSpPr>
          <p:nvPr>
            <p:ph idx="1"/>
          </p:nvPr>
        </p:nvSpPr>
        <p:spPr>
          <a:xfrm>
            <a:off x="609600" y="1606025"/>
            <a:ext cx="10972800" cy="3917032"/>
          </a:xfrm>
        </p:spPr>
        <p:txBody>
          <a:bodyPr>
            <a:normAutofit/>
          </a:bodyPr>
          <a:lstStyle/>
          <a:p>
            <a:r>
              <a:rPr lang="en-US" dirty="0" smtClean="0"/>
              <a:t>OSPF: Single-Area, Multi Area OSPF (V2, V3) Concepts </a:t>
            </a:r>
          </a:p>
          <a:p>
            <a:r>
              <a:rPr lang="en-US" dirty="0" smtClean="0"/>
              <a:t>Security Concepts, Exploiting, Best Practices</a:t>
            </a:r>
          </a:p>
          <a:p>
            <a:r>
              <a:rPr lang="en-US" dirty="0" smtClean="0"/>
              <a:t>Access Control Lists</a:t>
            </a:r>
          </a:p>
          <a:p>
            <a:r>
              <a:rPr lang="en-US" dirty="0" smtClean="0"/>
              <a:t>Network Address Translation</a:t>
            </a:r>
          </a:p>
          <a:p>
            <a:r>
              <a:rPr lang="en-US" dirty="0" smtClean="0"/>
              <a:t>WAN Concepts</a:t>
            </a:r>
          </a:p>
        </p:txBody>
      </p:sp>
    </p:spTree>
    <p:extLst>
      <p:ext uri="{BB962C8B-B14F-4D97-AF65-F5344CB8AC3E}">
        <p14:creationId xmlns:p14="http://schemas.microsoft.com/office/powerpoint/2010/main" val="397787213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accent1">
                    <a:lumMod val="50000"/>
                  </a:schemeClr>
                </a:solidFill>
              </a:rPr>
              <a:t>Today’s objectives</a:t>
            </a:r>
            <a:endParaRPr lang="en-GB" dirty="0"/>
          </a:p>
        </p:txBody>
      </p:sp>
      <p:sp>
        <p:nvSpPr>
          <p:cNvPr id="3" name="Content Placeholder 2"/>
          <p:cNvSpPr>
            <a:spLocks noGrp="1"/>
          </p:cNvSpPr>
          <p:nvPr>
            <p:ph idx="1"/>
          </p:nvPr>
        </p:nvSpPr>
        <p:spPr>
          <a:xfrm>
            <a:off x="609600" y="1600200"/>
            <a:ext cx="10972800" cy="4014331"/>
          </a:xfrm>
        </p:spPr>
        <p:txBody>
          <a:bodyPr>
            <a:normAutofit/>
          </a:bodyPr>
          <a:lstStyle/>
          <a:p>
            <a:pPr marL="0" indent="0" fontAlgn="ctr">
              <a:buNone/>
            </a:pPr>
            <a:r>
              <a:rPr lang="en-US" b="1" dirty="0" smtClean="0"/>
              <a:t>VPN</a:t>
            </a:r>
          </a:p>
          <a:p>
            <a:pPr fontAlgn="ctr"/>
            <a:r>
              <a:rPr lang="en-US" dirty="0" smtClean="0"/>
              <a:t>Benefits of VPN</a:t>
            </a:r>
            <a:r>
              <a:rPr lang="en-GB" dirty="0"/>
              <a:t>	</a:t>
            </a:r>
            <a:r>
              <a:rPr lang="en-GB" dirty="0" smtClean="0"/>
              <a:t>	</a:t>
            </a:r>
            <a:endParaRPr lang="en-GB" dirty="0"/>
          </a:p>
          <a:p>
            <a:pPr fontAlgn="ctr"/>
            <a:r>
              <a:rPr lang="en-GB" dirty="0" smtClean="0"/>
              <a:t>Types of VPN</a:t>
            </a:r>
            <a:endParaRPr lang="en-GB" dirty="0"/>
          </a:p>
          <a:p>
            <a:pPr fontAlgn="ctr"/>
            <a:r>
              <a:rPr lang="en-GB" dirty="0" err="1" smtClean="0"/>
              <a:t>IPSec</a:t>
            </a:r>
            <a:r>
              <a:rPr lang="en-GB" dirty="0" smtClean="0"/>
              <a:t> Framework</a:t>
            </a:r>
            <a:endParaRPr lang="en-GB" dirty="0"/>
          </a:p>
        </p:txBody>
      </p:sp>
    </p:spTree>
    <p:extLst>
      <p:ext uri="{BB962C8B-B14F-4D97-AF65-F5344CB8AC3E}">
        <p14:creationId xmlns:p14="http://schemas.microsoft.com/office/powerpoint/2010/main" val="274864737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55383" y="180561"/>
            <a:ext cx="2963426" cy="975783"/>
          </a:xfrm>
        </p:spPr>
        <p:txBody>
          <a:bodyPr>
            <a:normAutofit/>
          </a:bodyPr>
          <a:lstStyle/>
          <a:p>
            <a:pPr algn="l"/>
            <a:r>
              <a:rPr lang="en-US" sz="1800" dirty="0" smtClean="0"/>
              <a:t>Virtual </a:t>
            </a:r>
            <a:r>
              <a:rPr lang="en-US" sz="1800" dirty="0"/>
              <a:t>Private </a:t>
            </a:r>
            <a:r>
              <a:rPr lang="en-US" sz="1800" dirty="0" smtClean="0"/>
              <a:t>Networks</a:t>
            </a:r>
            <a:r>
              <a:rPr lang="en-US" sz="3600" dirty="0"/>
              <a:t/>
            </a:r>
            <a:br>
              <a:rPr lang="en-US" sz="3600" dirty="0"/>
            </a:br>
            <a:r>
              <a:rPr lang="en-US" sz="2400" dirty="0" smtClean="0"/>
              <a:t>Introduction</a:t>
            </a:r>
            <a:endParaRPr lang="en-US" sz="24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55383" y="1667801"/>
            <a:ext cx="6411353" cy="3399255"/>
          </a:xfrm>
        </p:spPr>
        <p:txBody>
          <a:bodyPr/>
          <a:lstStyle/>
          <a:p>
            <a:pPr marL="342900" indent="-342900" algn="just">
              <a:buFont typeface="Wingdings" panose="05000000000000000000" pitchFamily="2" charset="2"/>
              <a:buChar char="§"/>
            </a:pPr>
            <a:r>
              <a:rPr lang="en-US" sz="2400" dirty="0">
                <a:solidFill>
                  <a:srgbClr val="000000"/>
                </a:solidFill>
              </a:rPr>
              <a:t>Virtual private networks (VPNs) to </a:t>
            </a:r>
            <a:r>
              <a:rPr lang="en-US" sz="2400" b="1" i="1" dirty="0">
                <a:solidFill>
                  <a:srgbClr val="000000"/>
                </a:solidFill>
              </a:rPr>
              <a:t>create end-to-end private network connections</a:t>
            </a:r>
            <a:r>
              <a:rPr lang="en-US" sz="2400" dirty="0">
                <a:solidFill>
                  <a:srgbClr val="000000"/>
                </a:solidFill>
              </a:rPr>
              <a:t>.</a:t>
            </a:r>
          </a:p>
          <a:p>
            <a:pPr marL="342900" indent="-342900" algn="just">
              <a:buFont typeface="Wingdings" panose="05000000000000000000" pitchFamily="2" charset="2"/>
              <a:buChar char="§"/>
            </a:pPr>
            <a:r>
              <a:rPr lang="en-US" sz="2400" dirty="0">
                <a:solidFill>
                  <a:srgbClr val="000000"/>
                </a:solidFill>
              </a:rPr>
              <a:t>A VPN is </a:t>
            </a:r>
            <a:r>
              <a:rPr lang="en-US" sz="2400" b="1" dirty="0">
                <a:solidFill>
                  <a:srgbClr val="000000"/>
                </a:solidFill>
              </a:rPr>
              <a:t>virtual</a:t>
            </a:r>
            <a:r>
              <a:rPr lang="en-US" sz="2400" dirty="0">
                <a:solidFill>
                  <a:srgbClr val="000000"/>
                </a:solidFill>
              </a:rPr>
              <a:t> in that it </a:t>
            </a:r>
            <a:r>
              <a:rPr lang="en-US" sz="2400" b="1" dirty="0">
                <a:solidFill>
                  <a:srgbClr val="000000"/>
                </a:solidFill>
              </a:rPr>
              <a:t>carries information within a private network</a:t>
            </a:r>
            <a:r>
              <a:rPr lang="en-US" sz="2400" dirty="0">
                <a:solidFill>
                  <a:srgbClr val="000000"/>
                </a:solidFill>
              </a:rPr>
              <a:t>, but that information is actually </a:t>
            </a:r>
            <a:r>
              <a:rPr lang="en-US" sz="2400" b="1" dirty="0">
                <a:solidFill>
                  <a:srgbClr val="000000"/>
                </a:solidFill>
              </a:rPr>
              <a:t>transported over a public network</a:t>
            </a:r>
            <a:r>
              <a:rPr lang="en-US" sz="2400" dirty="0">
                <a:solidFill>
                  <a:srgbClr val="000000"/>
                </a:solidFill>
              </a:rPr>
              <a:t>.</a:t>
            </a:r>
          </a:p>
          <a:p>
            <a:pPr marL="342900" indent="-342900" algn="just">
              <a:buFont typeface="Wingdings" panose="05000000000000000000" pitchFamily="2" charset="2"/>
              <a:buChar char="§"/>
            </a:pPr>
            <a:r>
              <a:rPr lang="en-US" sz="2400" dirty="0">
                <a:solidFill>
                  <a:srgbClr val="000000"/>
                </a:solidFill>
              </a:rPr>
              <a:t>A VPN is </a:t>
            </a:r>
            <a:r>
              <a:rPr lang="en-US" sz="2400" b="1" dirty="0">
                <a:solidFill>
                  <a:srgbClr val="000000"/>
                </a:solidFill>
              </a:rPr>
              <a:t>private </a:t>
            </a:r>
            <a:r>
              <a:rPr lang="en-US" sz="2400" dirty="0">
                <a:solidFill>
                  <a:srgbClr val="000000"/>
                </a:solidFill>
              </a:rPr>
              <a:t>in that the </a:t>
            </a:r>
            <a:r>
              <a:rPr lang="en-US" sz="2400" b="1" dirty="0">
                <a:solidFill>
                  <a:srgbClr val="000000"/>
                </a:solidFill>
              </a:rPr>
              <a:t>traffic is encrypted </a:t>
            </a:r>
            <a:r>
              <a:rPr lang="en-US" sz="2400" dirty="0">
                <a:solidFill>
                  <a:srgbClr val="000000"/>
                </a:solidFill>
              </a:rPr>
              <a:t>to keep the </a:t>
            </a:r>
            <a:r>
              <a:rPr lang="en-US" sz="2400" b="1" dirty="0">
                <a:solidFill>
                  <a:srgbClr val="000000"/>
                </a:solidFill>
              </a:rPr>
              <a:t>data confidential </a:t>
            </a:r>
            <a:r>
              <a:rPr lang="en-US" sz="2400" dirty="0">
                <a:solidFill>
                  <a:srgbClr val="000000"/>
                </a:solidFill>
              </a:rPr>
              <a:t>while it is </a:t>
            </a:r>
            <a:r>
              <a:rPr lang="en-US" sz="2400" b="1" dirty="0">
                <a:solidFill>
                  <a:srgbClr val="000000"/>
                </a:solidFill>
              </a:rPr>
              <a:t>transported across the public network</a:t>
            </a:r>
            <a:r>
              <a:rPr lang="en-US" sz="2400" dirty="0">
                <a:solidFill>
                  <a:srgbClr val="000000"/>
                </a:solidFill>
              </a:rPr>
              <a:t>.</a:t>
            </a:r>
          </a:p>
        </p:txBody>
      </p:sp>
      <p:pic>
        <p:nvPicPr>
          <p:cNvPr id="10" name="Picture 9">
            <a:extLst>
              <a:ext uri="{FF2B5EF4-FFF2-40B4-BE49-F238E27FC236}">
                <a16:creationId xmlns:a16="http://schemas.microsoft.com/office/drawing/2014/main" id="{2AAFB923-3AB6-434B-B4FA-990F94B0853C}"/>
              </a:ext>
            </a:extLst>
          </p:cNvPr>
          <p:cNvPicPr>
            <a:picLocks noChangeAspect="1"/>
          </p:cNvPicPr>
          <p:nvPr/>
        </p:nvPicPr>
        <p:blipFill>
          <a:blip r:embed="rId3"/>
          <a:stretch>
            <a:fillRect/>
          </a:stretch>
        </p:blipFill>
        <p:spPr>
          <a:xfrm>
            <a:off x="7092390" y="1734874"/>
            <a:ext cx="4899899" cy="3506910"/>
          </a:xfrm>
          <a:prstGeom prst="rect">
            <a:avLst/>
          </a:prstGeom>
        </p:spPr>
      </p:pic>
    </p:spTree>
    <p:extLst>
      <p:ext uri="{BB962C8B-B14F-4D97-AF65-F5344CB8AC3E}">
        <p14:creationId xmlns:p14="http://schemas.microsoft.com/office/powerpoint/2010/main" val="3103891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1140559"/>
            <a:ext cx="11040076" cy="4540109"/>
          </a:xfrm>
        </p:spPr>
        <p:txBody>
          <a:bodyPr/>
          <a:lstStyle/>
          <a:p>
            <a:pPr marL="0" indent="0" algn="l"/>
            <a:endParaRPr lang="en-US" sz="2133" dirty="0">
              <a:solidFill>
                <a:srgbClr val="000000"/>
              </a:solidFill>
            </a:endParaRPr>
          </a:p>
          <a:p>
            <a:pPr marL="0" indent="0" algn="l"/>
            <a:endParaRPr lang="en-US" sz="2133" dirty="0">
              <a:solidFill>
                <a:srgbClr val="000000"/>
              </a:solidFill>
            </a:endParaRPr>
          </a:p>
        </p:txBody>
      </p:sp>
      <p:graphicFrame>
        <p:nvGraphicFramePr>
          <p:cNvPr id="6" name="Content Placeholder 6">
            <a:extLst>
              <a:ext uri="{FF2B5EF4-FFF2-40B4-BE49-F238E27FC236}">
                <a16:creationId xmlns:a16="http://schemas.microsoft.com/office/drawing/2014/main" id="{EFB365CF-3051-43B0-8F94-84DFE45478AE}"/>
              </a:ext>
            </a:extLst>
          </p:cNvPr>
          <p:cNvGraphicFramePr>
            <a:graphicFrameLocks/>
          </p:cNvGraphicFramePr>
          <p:nvPr>
            <p:extLst>
              <p:ext uri="{D42A27DB-BD31-4B8C-83A1-F6EECF244321}">
                <p14:modId xmlns:p14="http://schemas.microsoft.com/office/powerpoint/2010/main" val="2168504700"/>
              </p:ext>
            </p:extLst>
          </p:nvPr>
        </p:nvGraphicFramePr>
        <p:xfrm>
          <a:off x="575962" y="1205007"/>
          <a:ext cx="11226331" cy="4043680"/>
        </p:xfrm>
        <a:graphic>
          <a:graphicData uri="http://schemas.openxmlformats.org/drawingml/2006/table">
            <a:tbl>
              <a:tblPr firstRow="1" bandRow="1">
                <a:tableStyleId>{5C22544A-7EE6-4342-B048-85BDC9FD1C3A}</a:tableStyleId>
              </a:tblPr>
              <a:tblGrid>
                <a:gridCol w="1625587">
                  <a:extLst>
                    <a:ext uri="{9D8B030D-6E8A-4147-A177-3AD203B41FA5}">
                      <a16:colId xmlns:a16="http://schemas.microsoft.com/office/drawing/2014/main" val="3729139006"/>
                    </a:ext>
                  </a:extLst>
                </a:gridCol>
                <a:gridCol w="9600744">
                  <a:extLst>
                    <a:ext uri="{9D8B030D-6E8A-4147-A177-3AD203B41FA5}">
                      <a16:colId xmlns:a16="http://schemas.microsoft.com/office/drawing/2014/main" val="1988913492"/>
                    </a:ext>
                  </a:extLst>
                </a:gridCol>
              </a:tblGrid>
              <a:tr h="345440">
                <a:tc>
                  <a:txBody>
                    <a:bodyPr/>
                    <a:lstStyle/>
                    <a:p>
                      <a:pPr algn="just"/>
                      <a:r>
                        <a:rPr lang="en-US" dirty="0"/>
                        <a:t>Benefit</a:t>
                      </a:r>
                    </a:p>
                  </a:txBody>
                  <a:tcPr/>
                </a:tc>
                <a:tc>
                  <a:txBody>
                    <a:bodyPr/>
                    <a:lstStyle/>
                    <a:p>
                      <a:pPr algn="just"/>
                      <a:r>
                        <a:rPr lang="en-US" dirty="0"/>
                        <a:t>Description</a:t>
                      </a:r>
                    </a:p>
                  </a:txBody>
                  <a:tcPr/>
                </a:tc>
                <a:extLst>
                  <a:ext uri="{0D108BD9-81ED-4DB2-BD59-A6C34878D82A}">
                    <a16:rowId xmlns:a16="http://schemas.microsoft.com/office/drawing/2014/main" val="2583676789"/>
                  </a:ext>
                </a:extLst>
              </a:tr>
              <a:tr h="568960">
                <a:tc>
                  <a:txBody>
                    <a:bodyPr/>
                    <a:lstStyle/>
                    <a:p>
                      <a:pPr algn="just"/>
                      <a:r>
                        <a:rPr lang="en-US" b="1" dirty="0">
                          <a:solidFill>
                            <a:srgbClr val="000000"/>
                          </a:solidFill>
                        </a:rPr>
                        <a:t>Cost Savings</a:t>
                      </a:r>
                    </a:p>
                  </a:txBody>
                  <a:tcPr/>
                </a:tc>
                <a:tc>
                  <a:txBody>
                    <a:bodyPr/>
                    <a:lstStyle/>
                    <a:p>
                      <a:pPr algn="just"/>
                      <a:r>
                        <a:rPr lang="en-US" dirty="0"/>
                        <a:t>Organizations can use VPNs to </a:t>
                      </a:r>
                      <a:r>
                        <a:rPr lang="en-US" b="1" i="1" dirty="0">
                          <a:solidFill>
                            <a:srgbClr val="0070C0"/>
                          </a:solidFill>
                        </a:rPr>
                        <a:t>reduce their connectivity costs</a:t>
                      </a:r>
                      <a:r>
                        <a:rPr lang="en-US" dirty="0"/>
                        <a:t> while simultaneously </a:t>
                      </a:r>
                      <a:r>
                        <a:rPr lang="en-US" b="1" i="1" dirty="0">
                          <a:solidFill>
                            <a:srgbClr val="0070C0"/>
                          </a:solidFill>
                        </a:rPr>
                        <a:t>increasing remote connection bandwidth</a:t>
                      </a:r>
                      <a:r>
                        <a:rPr lang="en-US" dirty="0"/>
                        <a:t>.</a:t>
                      </a:r>
                      <a:endParaRPr lang="en-US" dirty="0">
                        <a:solidFill>
                          <a:srgbClr val="000000"/>
                        </a:solidFill>
                      </a:endParaRPr>
                    </a:p>
                  </a:txBody>
                  <a:tcPr/>
                </a:tc>
                <a:extLst>
                  <a:ext uri="{0D108BD9-81ED-4DB2-BD59-A6C34878D82A}">
                    <a16:rowId xmlns:a16="http://schemas.microsoft.com/office/drawing/2014/main" val="3849654457"/>
                  </a:ext>
                </a:extLst>
              </a:tr>
              <a:tr h="568960">
                <a:tc>
                  <a:txBody>
                    <a:bodyPr/>
                    <a:lstStyle/>
                    <a:p>
                      <a:pPr algn="just"/>
                      <a:r>
                        <a:rPr lang="en-US" b="1" dirty="0">
                          <a:solidFill>
                            <a:srgbClr val="000000"/>
                          </a:solidFill>
                        </a:rPr>
                        <a:t>Security</a:t>
                      </a:r>
                    </a:p>
                  </a:txBody>
                  <a:tcPr/>
                </a:tc>
                <a:tc>
                  <a:txBody>
                    <a:bodyPr/>
                    <a:lstStyle/>
                    <a:p>
                      <a:pPr algn="just"/>
                      <a:r>
                        <a:rPr lang="en-US" b="1" i="1" dirty="0">
                          <a:solidFill>
                            <a:srgbClr val="0070C0"/>
                          </a:solidFill>
                        </a:rPr>
                        <a:t>Encryption and authentication protocols </a:t>
                      </a:r>
                      <a:r>
                        <a:rPr lang="en-US" dirty="0"/>
                        <a:t>protect data from unauthorized access.</a:t>
                      </a:r>
                      <a:endParaRPr lang="en-US" dirty="0">
                        <a:solidFill>
                          <a:srgbClr val="000000"/>
                        </a:solidFill>
                      </a:endParaRPr>
                    </a:p>
                  </a:txBody>
                  <a:tcPr/>
                </a:tc>
                <a:extLst>
                  <a:ext uri="{0D108BD9-81ED-4DB2-BD59-A6C34878D82A}">
                    <a16:rowId xmlns:a16="http://schemas.microsoft.com/office/drawing/2014/main" val="3892799555"/>
                  </a:ext>
                </a:extLst>
              </a:tr>
              <a:tr h="568960">
                <a:tc>
                  <a:txBody>
                    <a:bodyPr/>
                    <a:lstStyle/>
                    <a:p>
                      <a:pPr algn="just"/>
                      <a:r>
                        <a:rPr lang="en-US" b="1" dirty="0">
                          <a:solidFill>
                            <a:srgbClr val="000000"/>
                          </a:solidFill>
                        </a:rPr>
                        <a:t>Scalability</a:t>
                      </a:r>
                    </a:p>
                  </a:txBody>
                  <a:tcPr/>
                </a:tc>
                <a:tc>
                  <a:txBody>
                    <a:bodyPr/>
                    <a:lstStyle/>
                    <a:p>
                      <a:pPr algn="just"/>
                      <a:r>
                        <a:rPr lang="en-US" dirty="0"/>
                        <a:t>VPNs allow organizations to use the internet, making it </a:t>
                      </a:r>
                      <a:r>
                        <a:rPr lang="en-US" b="1" i="1" dirty="0">
                          <a:solidFill>
                            <a:srgbClr val="0070C0"/>
                          </a:solidFill>
                        </a:rPr>
                        <a:t>easy to add new users without adding significant infrastructure</a:t>
                      </a:r>
                      <a:r>
                        <a:rPr lang="en-US" dirty="0"/>
                        <a:t>.</a:t>
                      </a:r>
                      <a:endParaRPr lang="en-US" dirty="0">
                        <a:solidFill>
                          <a:srgbClr val="000000"/>
                        </a:solidFill>
                      </a:endParaRPr>
                    </a:p>
                  </a:txBody>
                  <a:tcPr/>
                </a:tc>
                <a:extLst>
                  <a:ext uri="{0D108BD9-81ED-4DB2-BD59-A6C34878D82A}">
                    <a16:rowId xmlns:a16="http://schemas.microsoft.com/office/drawing/2014/main" val="303592067"/>
                  </a:ext>
                </a:extLst>
              </a:tr>
              <a:tr h="568960">
                <a:tc>
                  <a:txBody>
                    <a:bodyPr/>
                    <a:lstStyle/>
                    <a:p>
                      <a:pPr algn="just"/>
                      <a:r>
                        <a:rPr lang="en-US" b="1" dirty="0">
                          <a:solidFill>
                            <a:srgbClr val="000000"/>
                          </a:solidFill>
                        </a:rPr>
                        <a:t>Compatibility</a:t>
                      </a:r>
                    </a:p>
                  </a:txBody>
                  <a:tcPr/>
                </a:tc>
                <a:tc>
                  <a:txBody>
                    <a:bodyPr/>
                    <a:lstStyle/>
                    <a:p>
                      <a:pPr algn="just"/>
                      <a:r>
                        <a:rPr lang="en-US" dirty="0"/>
                        <a:t>VPNs can be implemented </a:t>
                      </a:r>
                      <a:r>
                        <a:rPr lang="en-US" b="1" i="1" dirty="0">
                          <a:solidFill>
                            <a:srgbClr val="0070C0"/>
                          </a:solidFill>
                        </a:rPr>
                        <a:t>across a wide variety of WAN link </a:t>
                      </a:r>
                      <a:r>
                        <a:rPr lang="en-US" dirty="0"/>
                        <a:t>options including broadband technologies. Remote workers can </a:t>
                      </a:r>
                      <a:r>
                        <a:rPr lang="en-US" b="1" i="1" dirty="0">
                          <a:solidFill>
                            <a:srgbClr val="0070C0"/>
                          </a:solidFill>
                        </a:rPr>
                        <a:t>use these high-speed connections to gain secure access</a:t>
                      </a:r>
                      <a:r>
                        <a:rPr lang="en-US" dirty="0"/>
                        <a:t> to corporate networks.</a:t>
                      </a:r>
                      <a:endParaRPr lang="en-US" dirty="0">
                        <a:solidFill>
                          <a:srgbClr val="000000"/>
                        </a:solidFill>
                      </a:endParaRPr>
                    </a:p>
                  </a:txBody>
                  <a:tcPr/>
                </a:tc>
                <a:extLst>
                  <a:ext uri="{0D108BD9-81ED-4DB2-BD59-A6C34878D82A}">
                    <a16:rowId xmlns:a16="http://schemas.microsoft.com/office/drawing/2014/main" val="220105209"/>
                  </a:ext>
                </a:extLst>
              </a:tr>
              <a:tr h="568960">
                <a:tc gridSpan="2">
                  <a:txBody>
                    <a:bodyPr/>
                    <a:lstStyle/>
                    <a:p>
                      <a:pPr marL="0" indent="0" algn="ctr">
                        <a:buFont typeface="Arial" panose="020B0604020202020204" pitchFamily="34" charset="0"/>
                        <a:buNone/>
                      </a:pPr>
                      <a:r>
                        <a:rPr lang="en-US" sz="1800" i="1" dirty="0" smtClean="0">
                          <a:solidFill>
                            <a:srgbClr val="000000"/>
                          </a:solidFill>
                        </a:rPr>
                        <a:t>Modern VPNs now support encryption features, such as </a:t>
                      </a:r>
                    </a:p>
                    <a:p>
                      <a:pPr marL="0" indent="0" algn="ctr">
                        <a:buFont typeface="Arial" panose="020B0604020202020204" pitchFamily="34" charset="0"/>
                        <a:buNone/>
                      </a:pPr>
                      <a:r>
                        <a:rPr lang="en-US" sz="1800" b="1" i="1" dirty="0" smtClean="0">
                          <a:solidFill>
                            <a:srgbClr val="0070C0"/>
                          </a:solidFill>
                        </a:rPr>
                        <a:t>Internet Protocol Security (IPsec) and Secure Sockets Layer (SSL) </a:t>
                      </a:r>
                      <a:r>
                        <a:rPr lang="en-US" sz="1800" i="1" dirty="0" smtClean="0">
                          <a:solidFill>
                            <a:srgbClr val="000000"/>
                          </a:solidFill>
                        </a:rPr>
                        <a:t>VPNs </a:t>
                      </a:r>
                    </a:p>
                    <a:p>
                      <a:pPr marL="0" indent="0" algn="ctr">
                        <a:buFont typeface="Arial" panose="020B0604020202020204" pitchFamily="34" charset="0"/>
                        <a:buNone/>
                      </a:pPr>
                      <a:r>
                        <a:rPr lang="en-US" sz="1800" i="1" dirty="0" smtClean="0">
                          <a:solidFill>
                            <a:srgbClr val="000000"/>
                          </a:solidFill>
                        </a:rPr>
                        <a:t>to secure network traffic between sites.</a:t>
                      </a:r>
                    </a:p>
                  </a:txBody>
                  <a:tcPr/>
                </a:tc>
                <a:tc hMerge="1">
                  <a:txBody>
                    <a:bodyPr/>
                    <a:lstStyle/>
                    <a:p>
                      <a:pPr algn="just"/>
                      <a:endParaRPr lang="en-US" dirty="0">
                        <a:solidFill>
                          <a:srgbClr val="000000"/>
                        </a:solidFill>
                      </a:endParaRPr>
                    </a:p>
                  </a:txBody>
                  <a:tcPr/>
                </a:tc>
                <a:extLst>
                  <a:ext uri="{0D108BD9-81ED-4DB2-BD59-A6C34878D82A}">
                    <a16:rowId xmlns:a16="http://schemas.microsoft.com/office/drawing/2014/main" val="629957191"/>
                  </a:ext>
                </a:extLst>
              </a:tr>
            </a:tbl>
          </a:graphicData>
        </a:graphic>
      </p:graphicFrame>
      <p:sp>
        <p:nvSpPr>
          <p:cNvPr id="8" name="Title 2">
            <a:extLst>
              <a:ext uri="{FF2B5EF4-FFF2-40B4-BE49-F238E27FC236}">
                <a16:creationId xmlns:a16="http://schemas.microsoft.com/office/drawing/2014/main" id="{C02AA8F8-1E43-384B-8982-C0BB94049B5C}"/>
              </a:ext>
            </a:extLst>
          </p:cNvPr>
          <p:cNvSpPr>
            <a:spLocks noGrp="1"/>
          </p:cNvSpPr>
          <p:nvPr>
            <p:ph type="title"/>
          </p:nvPr>
        </p:nvSpPr>
        <p:spPr>
          <a:xfrm>
            <a:off x="455383" y="180561"/>
            <a:ext cx="2963426" cy="975783"/>
          </a:xfrm>
        </p:spPr>
        <p:txBody>
          <a:bodyPr>
            <a:normAutofit/>
          </a:bodyPr>
          <a:lstStyle/>
          <a:p>
            <a:pPr algn="l"/>
            <a:r>
              <a:rPr lang="en-US" sz="1800" dirty="0" smtClean="0"/>
              <a:t>Virtual </a:t>
            </a:r>
            <a:r>
              <a:rPr lang="en-US" sz="1800" dirty="0"/>
              <a:t>Private </a:t>
            </a:r>
            <a:r>
              <a:rPr lang="en-US" sz="1800" dirty="0" smtClean="0"/>
              <a:t>Networks</a:t>
            </a:r>
            <a:r>
              <a:rPr lang="en-US" sz="3600" dirty="0"/>
              <a:t/>
            </a:r>
            <a:br>
              <a:rPr lang="en-US" sz="3600" dirty="0"/>
            </a:br>
            <a:r>
              <a:rPr lang="en-US" sz="2400" dirty="0" smtClean="0"/>
              <a:t>Benefits</a:t>
            </a:r>
            <a:endParaRPr lang="en-US" sz="2400" dirty="0"/>
          </a:p>
        </p:txBody>
      </p:sp>
    </p:spTree>
    <p:extLst>
      <p:ext uri="{BB962C8B-B14F-4D97-AF65-F5344CB8AC3E}">
        <p14:creationId xmlns:p14="http://schemas.microsoft.com/office/powerpoint/2010/main" val="29069577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D20F25F-31D0-5146-ACBB-D4757C82CA65}"/>
              </a:ext>
            </a:extLst>
          </p:cNvPr>
          <p:cNvPicPr>
            <a:picLocks noChangeAspect="1"/>
          </p:cNvPicPr>
          <p:nvPr/>
        </p:nvPicPr>
        <p:blipFill>
          <a:blip r:embed="rId3"/>
          <a:stretch>
            <a:fillRect/>
          </a:stretch>
        </p:blipFill>
        <p:spPr>
          <a:xfrm>
            <a:off x="1403923" y="3317984"/>
            <a:ext cx="4909515" cy="2006038"/>
          </a:xfrm>
          <a:prstGeom prst="rect">
            <a:avLst/>
          </a:prstGeom>
        </p:spPr>
      </p:pic>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75962" y="1140559"/>
            <a:ext cx="5737476" cy="1659164"/>
          </a:xfrm>
        </p:spPr>
        <p:txBody>
          <a:bodyPr/>
          <a:lstStyle/>
          <a:p>
            <a:pPr marL="342900" indent="-342900" algn="just">
              <a:buFont typeface="Wingdings" panose="05000000000000000000" pitchFamily="2" charset="2"/>
              <a:buChar char="§"/>
            </a:pPr>
            <a:r>
              <a:rPr lang="en-US" sz="2400" dirty="0">
                <a:solidFill>
                  <a:srgbClr val="000000"/>
                </a:solidFill>
              </a:rPr>
              <a:t>A site-to-site VPN is terminated on VPN gateways. </a:t>
            </a:r>
            <a:endParaRPr lang="en-US" sz="2400" dirty="0" smtClean="0">
              <a:solidFill>
                <a:srgbClr val="000000"/>
              </a:solidFill>
            </a:endParaRPr>
          </a:p>
          <a:p>
            <a:pPr marL="342900" indent="-342900" algn="just">
              <a:buFont typeface="Wingdings" panose="05000000000000000000" pitchFamily="2" charset="2"/>
              <a:buChar char="§"/>
            </a:pPr>
            <a:r>
              <a:rPr lang="en-US" sz="2400" dirty="0" smtClean="0">
                <a:solidFill>
                  <a:srgbClr val="000000"/>
                </a:solidFill>
              </a:rPr>
              <a:t>VPN </a:t>
            </a:r>
            <a:r>
              <a:rPr lang="en-US" sz="2400" dirty="0">
                <a:solidFill>
                  <a:srgbClr val="000000"/>
                </a:solidFill>
              </a:rPr>
              <a:t>traffic is only encrypted between the gateways. </a:t>
            </a:r>
            <a:endParaRPr lang="en-US" sz="2400" dirty="0" smtClean="0">
              <a:solidFill>
                <a:srgbClr val="000000"/>
              </a:solidFill>
            </a:endParaRPr>
          </a:p>
          <a:p>
            <a:pPr marL="342900" indent="-342900" algn="just">
              <a:buFont typeface="Wingdings" panose="05000000000000000000" pitchFamily="2" charset="2"/>
              <a:buChar char="§"/>
            </a:pPr>
            <a:r>
              <a:rPr lang="en-US" sz="2400" dirty="0" smtClean="0">
                <a:solidFill>
                  <a:srgbClr val="000000"/>
                </a:solidFill>
              </a:rPr>
              <a:t>Internal </a:t>
            </a:r>
            <a:r>
              <a:rPr lang="en-US" sz="2400" dirty="0">
                <a:solidFill>
                  <a:srgbClr val="000000"/>
                </a:solidFill>
              </a:rPr>
              <a:t>hosts have no knowledge that a VPN is being used.</a:t>
            </a:r>
          </a:p>
        </p:txBody>
      </p:sp>
      <p:sp>
        <p:nvSpPr>
          <p:cNvPr id="9" name="Title 2">
            <a:extLst>
              <a:ext uri="{FF2B5EF4-FFF2-40B4-BE49-F238E27FC236}">
                <a16:creationId xmlns:a16="http://schemas.microsoft.com/office/drawing/2014/main" id="{C02AA8F8-1E43-384B-8982-C0BB94049B5C}"/>
              </a:ext>
            </a:extLst>
          </p:cNvPr>
          <p:cNvSpPr>
            <a:spLocks noGrp="1"/>
          </p:cNvSpPr>
          <p:nvPr>
            <p:ph type="title"/>
          </p:nvPr>
        </p:nvSpPr>
        <p:spPr>
          <a:xfrm>
            <a:off x="455383" y="180561"/>
            <a:ext cx="4483542" cy="975783"/>
          </a:xfrm>
        </p:spPr>
        <p:txBody>
          <a:bodyPr>
            <a:normAutofit fontScale="90000"/>
          </a:bodyPr>
          <a:lstStyle/>
          <a:p>
            <a:pPr algn="l"/>
            <a:r>
              <a:rPr lang="en-US" sz="1800" dirty="0" smtClean="0"/>
              <a:t>Virtual </a:t>
            </a:r>
            <a:r>
              <a:rPr lang="en-US" sz="1800" dirty="0"/>
              <a:t>Private </a:t>
            </a:r>
            <a:r>
              <a:rPr lang="en-US" sz="1800" dirty="0" smtClean="0"/>
              <a:t>Networks</a:t>
            </a:r>
            <a:r>
              <a:rPr lang="en-US" sz="3600" dirty="0"/>
              <a:t/>
            </a:r>
            <a:br>
              <a:rPr lang="en-US" sz="3600" dirty="0"/>
            </a:br>
            <a:r>
              <a:rPr lang="en-US" sz="2400" dirty="0" smtClean="0"/>
              <a:t>Site to Site and Remote Access VPNs</a:t>
            </a:r>
            <a:endParaRPr lang="en-US" sz="2400" dirty="0"/>
          </a:p>
        </p:txBody>
      </p:sp>
      <p:sp>
        <p:nvSpPr>
          <p:cNvPr id="10" name="Content Placeholder 3">
            <a:extLst>
              <a:ext uri="{FF2B5EF4-FFF2-40B4-BE49-F238E27FC236}">
                <a16:creationId xmlns:a16="http://schemas.microsoft.com/office/drawing/2014/main" id="{50693879-5816-3444-9D50-A12F1F37F5DE}"/>
              </a:ext>
            </a:extLst>
          </p:cNvPr>
          <p:cNvSpPr txBox="1">
            <a:spLocks/>
          </p:cNvSpPr>
          <p:nvPr/>
        </p:nvSpPr>
        <p:spPr>
          <a:xfrm>
            <a:off x="6434017" y="1156344"/>
            <a:ext cx="5569668" cy="1659164"/>
          </a:xfrm>
          <a:prstGeom prst="rect">
            <a:avLst/>
          </a:prstGeom>
        </p:spPr>
        <p:txBody>
          <a:bodyPr vert="horz" lIns="91420" tIns="45710" rIns="91420" bIns="45710" rtlCol="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kern="1200" baseline="0">
                <a:solidFill>
                  <a:schemeClr val="bg1"/>
                </a:solidFill>
                <a:latin typeface="+mn-lt"/>
                <a:ea typeface="+mn-ea"/>
                <a:cs typeface="CiscoSans ExtraLight"/>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indent="-342900" algn="just">
              <a:buFont typeface="Wingdings" panose="05000000000000000000" pitchFamily="2" charset="2"/>
              <a:buChar char="§"/>
            </a:pPr>
            <a:r>
              <a:rPr lang="en-US" sz="2400" dirty="0">
                <a:solidFill>
                  <a:srgbClr val="000000"/>
                </a:solidFill>
              </a:rPr>
              <a:t>A remote-access VPN is </a:t>
            </a:r>
            <a:r>
              <a:rPr lang="en-US" sz="2400" b="1" i="1" dirty="0">
                <a:solidFill>
                  <a:srgbClr val="0070C0"/>
                </a:solidFill>
              </a:rPr>
              <a:t>dynamically created to establish a secure connection between a client and a VPN terminating device</a:t>
            </a:r>
            <a:r>
              <a:rPr lang="en-US" sz="2400" dirty="0">
                <a:solidFill>
                  <a:srgbClr val="000000"/>
                </a:solidFill>
              </a:rPr>
              <a:t>.</a:t>
            </a:r>
          </a:p>
        </p:txBody>
      </p:sp>
      <p:pic>
        <p:nvPicPr>
          <p:cNvPr id="11" name="Picture 10">
            <a:extLst>
              <a:ext uri="{FF2B5EF4-FFF2-40B4-BE49-F238E27FC236}">
                <a16:creationId xmlns:a16="http://schemas.microsoft.com/office/drawing/2014/main" id="{A1B98770-A205-ED48-BB90-81AE0D797D57}"/>
              </a:ext>
            </a:extLst>
          </p:cNvPr>
          <p:cNvPicPr>
            <a:picLocks noChangeAspect="1"/>
          </p:cNvPicPr>
          <p:nvPr/>
        </p:nvPicPr>
        <p:blipFill>
          <a:blip r:embed="rId4"/>
          <a:stretch>
            <a:fillRect/>
          </a:stretch>
        </p:blipFill>
        <p:spPr>
          <a:xfrm>
            <a:off x="6849431" y="3317984"/>
            <a:ext cx="4738840" cy="1849303"/>
          </a:xfrm>
          <a:prstGeom prst="rect">
            <a:avLst/>
          </a:prstGeom>
        </p:spPr>
      </p:pic>
    </p:spTree>
    <p:extLst>
      <p:ext uri="{BB962C8B-B14F-4D97-AF65-F5344CB8AC3E}">
        <p14:creationId xmlns:p14="http://schemas.microsoft.com/office/powerpoint/2010/main" val="36811558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609243" y="1156344"/>
            <a:ext cx="6406624" cy="2288441"/>
          </a:xfrm>
        </p:spPr>
        <p:txBody>
          <a:bodyPr/>
          <a:lstStyle/>
          <a:p>
            <a:pPr marL="704940" lvl="1" indent="-342900" algn="just">
              <a:buFont typeface="Wingdings" panose="05000000000000000000" pitchFamily="2" charset="2"/>
              <a:buChar char="§"/>
            </a:pPr>
            <a:r>
              <a:rPr lang="en-US" sz="2533" b="1" dirty="0">
                <a:solidFill>
                  <a:srgbClr val="000000"/>
                </a:solidFill>
              </a:rPr>
              <a:t>Enterprise VPNs</a:t>
            </a:r>
            <a:r>
              <a:rPr lang="en-US" sz="2533" dirty="0">
                <a:solidFill>
                  <a:srgbClr val="000000"/>
                </a:solidFill>
              </a:rPr>
              <a:t> </a:t>
            </a:r>
            <a:endParaRPr lang="en-US" sz="2533" dirty="0" smtClean="0">
              <a:solidFill>
                <a:srgbClr val="000000"/>
              </a:solidFill>
            </a:endParaRPr>
          </a:p>
          <a:p>
            <a:pPr marL="804863" lvl="1" indent="3175" algn="just">
              <a:buNone/>
            </a:pPr>
            <a:r>
              <a:rPr lang="en-US" sz="2533" dirty="0" smtClean="0">
                <a:solidFill>
                  <a:srgbClr val="000000"/>
                </a:solidFill>
              </a:rPr>
              <a:t>common </a:t>
            </a:r>
            <a:r>
              <a:rPr lang="en-US" sz="2533" dirty="0">
                <a:solidFill>
                  <a:srgbClr val="000000"/>
                </a:solidFill>
              </a:rPr>
              <a:t>solution for securing enterprise traffic across the internet. </a:t>
            </a:r>
            <a:endParaRPr lang="en-US" sz="2533" dirty="0" smtClean="0">
              <a:solidFill>
                <a:srgbClr val="000000"/>
              </a:solidFill>
            </a:endParaRPr>
          </a:p>
          <a:p>
            <a:pPr marL="819240" lvl="1" indent="-457200" algn="just">
              <a:buFont typeface="Wingdings" panose="05000000000000000000" pitchFamily="2" charset="2"/>
              <a:buChar char="§"/>
            </a:pPr>
            <a:r>
              <a:rPr lang="en-US" sz="2533" b="1" dirty="0" smtClean="0">
                <a:solidFill>
                  <a:srgbClr val="000000"/>
                </a:solidFill>
              </a:rPr>
              <a:t>Site-to-site </a:t>
            </a:r>
            <a:r>
              <a:rPr lang="en-US" sz="2533" b="1" dirty="0">
                <a:solidFill>
                  <a:srgbClr val="000000"/>
                </a:solidFill>
              </a:rPr>
              <a:t>and remote access VPNs </a:t>
            </a:r>
            <a:r>
              <a:rPr lang="en-US" sz="2533" dirty="0">
                <a:solidFill>
                  <a:srgbClr val="000000"/>
                </a:solidFill>
              </a:rPr>
              <a:t>are created and managed by the enterprise </a:t>
            </a:r>
            <a:r>
              <a:rPr lang="en-US" sz="2533" b="1" dirty="0">
                <a:solidFill>
                  <a:srgbClr val="0070C0"/>
                </a:solidFill>
              </a:rPr>
              <a:t>using IPsec and SSL VPNs.</a:t>
            </a:r>
          </a:p>
        </p:txBody>
      </p:sp>
      <p:sp>
        <p:nvSpPr>
          <p:cNvPr id="10" name="Title 2">
            <a:extLst>
              <a:ext uri="{FF2B5EF4-FFF2-40B4-BE49-F238E27FC236}">
                <a16:creationId xmlns:a16="http://schemas.microsoft.com/office/drawing/2014/main" id="{C02AA8F8-1E43-384B-8982-C0BB94049B5C}"/>
              </a:ext>
            </a:extLst>
          </p:cNvPr>
          <p:cNvSpPr>
            <a:spLocks noGrp="1"/>
          </p:cNvSpPr>
          <p:nvPr>
            <p:ph type="title"/>
          </p:nvPr>
        </p:nvSpPr>
        <p:spPr>
          <a:xfrm>
            <a:off x="455383" y="180561"/>
            <a:ext cx="3050788" cy="975783"/>
          </a:xfrm>
        </p:spPr>
        <p:txBody>
          <a:bodyPr>
            <a:normAutofit/>
          </a:bodyPr>
          <a:lstStyle/>
          <a:p>
            <a:pPr algn="l"/>
            <a:r>
              <a:rPr lang="en-US" sz="1800" dirty="0" smtClean="0"/>
              <a:t>Virtual </a:t>
            </a:r>
            <a:r>
              <a:rPr lang="en-US" sz="1800" dirty="0"/>
              <a:t>Private </a:t>
            </a:r>
            <a:r>
              <a:rPr lang="en-US" sz="1800" dirty="0" smtClean="0"/>
              <a:t>Networks</a:t>
            </a:r>
            <a:r>
              <a:rPr lang="en-US" sz="3600" dirty="0"/>
              <a:t/>
            </a:r>
            <a:br>
              <a:rPr lang="en-US" sz="3600" dirty="0"/>
            </a:br>
            <a:r>
              <a:rPr lang="en-US" sz="2400" dirty="0" smtClean="0"/>
              <a:t>Enterprise Vs S-P VPNs</a:t>
            </a:r>
            <a:endParaRPr lang="en-US" sz="2400" dirty="0"/>
          </a:p>
        </p:txBody>
      </p:sp>
      <p:pic>
        <p:nvPicPr>
          <p:cNvPr id="11" name="Picture 10">
            <a:extLst>
              <a:ext uri="{FF2B5EF4-FFF2-40B4-BE49-F238E27FC236}">
                <a16:creationId xmlns:a16="http://schemas.microsoft.com/office/drawing/2014/main" id="{AEEC8A48-50CE-3643-B771-C574D70266A5}"/>
              </a:ext>
            </a:extLst>
          </p:cNvPr>
          <p:cNvPicPr>
            <a:picLocks noChangeAspect="1"/>
          </p:cNvPicPr>
          <p:nvPr/>
        </p:nvPicPr>
        <p:blipFill rotWithShape="1">
          <a:blip r:embed="rId3"/>
          <a:srcRect r="52634"/>
          <a:stretch/>
        </p:blipFill>
        <p:spPr>
          <a:xfrm>
            <a:off x="8957625" y="180560"/>
            <a:ext cx="3050941" cy="3690311"/>
          </a:xfrm>
          <a:prstGeom prst="rect">
            <a:avLst/>
          </a:prstGeom>
        </p:spPr>
      </p:pic>
      <p:pic>
        <p:nvPicPr>
          <p:cNvPr id="12" name="Picture 11">
            <a:extLst>
              <a:ext uri="{FF2B5EF4-FFF2-40B4-BE49-F238E27FC236}">
                <a16:creationId xmlns:a16="http://schemas.microsoft.com/office/drawing/2014/main" id="{AEEC8A48-50CE-3643-B771-C574D70266A5}"/>
              </a:ext>
            </a:extLst>
          </p:cNvPr>
          <p:cNvPicPr>
            <a:picLocks noChangeAspect="1"/>
          </p:cNvPicPr>
          <p:nvPr/>
        </p:nvPicPr>
        <p:blipFill rotWithShape="1">
          <a:blip r:embed="rId3"/>
          <a:srcRect l="53219"/>
          <a:stretch/>
        </p:blipFill>
        <p:spPr>
          <a:xfrm>
            <a:off x="75713" y="2069363"/>
            <a:ext cx="2935400" cy="3594930"/>
          </a:xfrm>
          <a:prstGeom prst="rect">
            <a:avLst/>
          </a:prstGeom>
        </p:spPr>
      </p:pic>
      <p:sp>
        <p:nvSpPr>
          <p:cNvPr id="13" name="Content Placeholder 3">
            <a:extLst>
              <a:ext uri="{FF2B5EF4-FFF2-40B4-BE49-F238E27FC236}">
                <a16:creationId xmlns:a16="http://schemas.microsoft.com/office/drawing/2014/main" id="{50693879-5816-3444-9D50-A12F1F37F5DE}"/>
              </a:ext>
            </a:extLst>
          </p:cNvPr>
          <p:cNvSpPr txBox="1">
            <a:spLocks/>
          </p:cNvSpPr>
          <p:nvPr/>
        </p:nvSpPr>
        <p:spPr>
          <a:xfrm>
            <a:off x="2874644" y="3950392"/>
            <a:ext cx="9210579" cy="1799170"/>
          </a:xfrm>
          <a:prstGeom prst="rect">
            <a:avLst/>
          </a:prstGeom>
        </p:spPr>
        <p:txBody>
          <a:bodyPr vert="horz" lIns="91420" tIns="45710" rIns="91420" bIns="45710" rtlCol="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kern="1200" baseline="0">
                <a:solidFill>
                  <a:schemeClr val="bg1"/>
                </a:solidFill>
                <a:latin typeface="+mn-lt"/>
                <a:ea typeface="+mn-ea"/>
                <a:cs typeface="CiscoSans ExtraLight"/>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342900" indent="-342900" algn="just">
              <a:buFont typeface="Wingdings" panose="05000000000000000000" pitchFamily="2" charset="2"/>
              <a:buChar char="§"/>
            </a:pPr>
            <a:r>
              <a:rPr lang="en-US" sz="2400" b="1" dirty="0">
                <a:solidFill>
                  <a:srgbClr val="000000"/>
                </a:solidFill>
              </a:rPr>
              <a:t>Service Provider VPNs</a:t>
            </a:r>
            <a:r>
              <a:rPr lang="en-US" sz="2400" dirty="0">
                <a:solidFill>
                  <a:srgbClr val="000000"/>
                </a:solidFill>
              </a:rPr>
              <a:t> - created and managed by the provider network. The provider uses </a:t>
            </a:r>
            <a:r>
              <a:rPr lang="en-US" sz="2400" b="1" dirty="0">
                <a:solidFill>
                  <a:srgbClr val="0070C0"/>
                </a:solidFill>
              </a:rPr>
              <a:t>Multiprotocol Label Switching (MPLS</a:t>
            </a:r>
            <a:r>
              <a:rPr lang="en-US" sz="2400" dirty="0">
                <a:solidFill>
                  <a:srgbClr val="0070C0"/>
                </a:solidFill>
              </a:rPr>
              <a:t>) </a:t>
            </a:r>
            <a:r>
              <a:rPr lang="en-US" sz="2400" dirty="0">
                <a:solidFill>
                  <a:srgbClr val="000000"/>
                </a:solidFill>
              </a:rPr>
              <a:t>at Layer 2 or Layer 3 to create secure channels between an enterprise’s sites, effectively segregating the traffic from other customer traffic. </a:t>
            </a:r>
          </a:p>
        </p:txBody>
      </p:sp>
    </p:spTree>
    <p:extLst>
      <p:ext uri="{BB962C8B-B14F-4D97-AF65-F5344CB8AC3E}">
        <p14:creationId xmlns:p14="http://schemas.microsoft.com/office/powerpoint/2010/main" val="2366284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DB01212-D472-5840-8A69-42C2E04B033A}"/>
              </a:ext>
            </a:extLst>
          </p:cNvPr>
          <p:cNvPicPr>
            <a:picLocks noChangeAspect="1"/>
          </p:cNvPicPr>
          <p:nvPr/>
        </p:nvPicPr>
        <p:blipFill>
          <a:blip r:embed="rId3"/>
          <a:stretch>
            <a:fillRect/>
          </a:stretch>
        </p:blipFill>
        <p:spPr>
          <a:xfrm>
            <a:off x="7176459" y="56551"/>
            <a:ext cx="4728530" cy="2946421"/>
          </a:xfrm>
          <a:prstGeom prst="rect">
            <a:avLst/>
          </a:prstGeom>
        </p:spPr>
      </p:pic>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62425" y="860004"/>
            <a:ext cx="6139345" cy="2288441"/>
          </a:xfrm>
        </p:spPr>
        <p:txBody>
          <a:bodyPr/>
          <a:lstStyle/>
          <a:p>
            <a:pPr marL="358775" indent="-285750" algn="just">
              <a:buFont typeface="Wingdings" panose="05000000000000000000" pitchFamily="2" charset="2"/>
              <a:buChar char="§"/>
            </a:pPr>
            <a:r>
              <a:rPr lang="en-US" sz="1600" dirty="0">
                <a:solidFill>
                  <a:srgbClr val="000000"/>
                </a:solidFill>
              </a:rPr>
              <a:t>Remote-access VPNs </a:t>
            </a:r>
            <a:r>
              <a:rPr lang="en-US" sz="1600" b="1" i="1" dirty="0">
                <a:solidFill>
                  <a:srgbClr val="002060"/>
                </a:solidFill>
              </a:rPr>
              <a:t>let remote and mobile users securely connect to the enterprise</a:t>
            </a:r>
            <a:r>
              <a:rPr lang="en-US" sz="1600" dirty="0">
                <a:solidFill>
                  <a:srgbClr val="000000"/>
                </a:solidFill>
              </a:rPr>
              <a:t>. </a:t>
            </a:r>
          </a:p>
          <a:p>
            <a:pPr marL="358775" indent="-285750" algn="just">
              <a:buFont typeface="Wingdings" panose="05000000000000000000" pitchFamily="2" charset="2"/>
              <a:buChar char="§"/>
            </a:pPr>
            <a:r>
              <a:rPr lang="en-US" sz="1600" dirty="0">
                <a:solidFill>
                  <a:srgbClr val="000000"/>
                </a:solidFill>
              </a:rPr>
              <a:t>Remote-access VPNs are typically enabled dynamically by the user when required and  can be created using </a:t>
            </a:r>
            <a:r>
              <a:rPr lang="en-US" sz="1600" b="1" i="1" dirty="0">
                <a:solidFill>
                  <a:srgbClr val="002060"/>
                </a:solidFill>
              </a:rPr>
              <a:t>either IPsec or SSL</a:t>
            </a:r>
            <a:r>
              <a:rPr lang="en-US" sz="1600" dirty="0">
                <a:solidFill>
                  <a:srgbClr val="000000"/>
                </a:solidFill>
              </a:rPr>
              <a:t>.</a:t>
            </a:r>
          </a:p>
          <a:p>
            <a:pPr marL="358775" lvl="1" algn="just">
              <a:buFont typeface="Wingdings" panose="05000000000000000000" pitchFamily="2" charset="2"/>
              <a:buChar char="§"/>
            </a:pPr>
            <a:r>
              <a:rPr lang="en-US" sz="1600" b="1" dirty="0">
                <a:solidFill>
                  <a:srgbClr val="000000"/>
                </a:solidFill>
              </a:rPr>
              <a:t>Clientless VPN connection</a:t>
            </a:r>
            <a:r>
              <a:rPr lang="en-US" sz="1600" dirty="0">
                <a:solidFill>
                  <a:srgbClr val="000000"/>
                </a:solidFill>
              </a:rPr>
              <a:t> -The connection is secured using a web browser SSL connection.</a:t>
            </a:r>
          </a:p>
          <a:p>
            <a:pPr marL="358775" lvl="1" algn="just">
              <a:buFont typeface="Wingdings" panose="05000000000000000000" pitchFamily="2" charset="2"/>
              <a:buChar char="§"/>
            </a:pPr>
            <a:r>
              <a:rPr lang="en-US" sz="1600" b="1" dirty="0">
                <a:solidFill>
                  <a:srgbClr val="000000"/>
                </a:solidFill>
              </a:rPr>
              <a:t>Client-based VPN connection</a:t>
            </a:r>
            <a:r>
              <a:rPr lang="en-US" sz="1600" dirty="0">
                <a:solidFill>
                  <a:srgbClr val="000000"/>
                </a:solidFill>
              </a:rPr>
              <a:t> - VPN client software such as Cisco AnyConnect Secure Mobility Client must be installed on the remote user’s end device.</a:t>
            </a:r>
          </a:p>
        </p:txBody>
      </p:sp>
      <p:sp>
        <p:nvSpPr>
          <p:cNvPr id="6" name="Title 2">
            <a:extLst>
              <a:ext uri="{FF2B5EF4-FFF2-40B4-BE49-F238E27FC236}">
                <a16:creationId xmlns:a16="http://schemas.microsoft.com/office/drawing/2014/main" id="{C02AA8F8-1E43-384B-8982-C0BB94049B5C}"/>
              </a:ext>
            </a:extLst>
          </p:cNvPr>
          <p:cNvSpPr>
            <a:spLocks noGrp="1"/>
          </p:cNvSpPr>
          <p:nvPr>
            <p:ph type="title"/>
          </p:nvPr>
        </p:nvSpPr>
        <p:spPr>
          <a:xfrm>
            <a:off x="81310" y="0"/>
            <a:ext cx="3050788" cy="975783"/>
          </a:xfrm>
        </p:spPr>
        <p:txBody>
          <a:bodyPr>
            <a:normAutofit/>
          </a:bodyPr>
          <a:lstStyle/>
          <a:p>
            <a:pPr algn="l"/>
            <a:r>
              <a:rPr lang="en-US" sz="1800" dirty="0" smtClean="0"/>
              <a:t>Virtual </a:t>
            </a:r>
            <a:r>
              <a:rPr lang="en-US" sz="1800" dirty="0"/>
              <a:t>Private </a:t>
            </a:r>
            <a:r>
              <a:rPr lang="en-US" sz="1800" dirty="0" smtClean="0"/>
              <a:t>Networks</a:t>
            </a:r>
            <a:r>
              <a:rPr lang="en-US" sz="3600" dirty="0"/>
              <a:t/>
            </a:r>
            <a:br>
              <a:rPr lang="en-US" sz="3600" dirty="0"/>
            </a:br>
            <a:r>
              <a:rPr lang="en-US" sz="2400" dirty="0" smtClean="0"/>
              <a:t>Remote Access VPN</a:t>
            </a:r>
            <a:endParaRPr lang="en-US" sz="2400" dirty="0"/>
          </a:p>
        </p:txBody>
      </p:sp>
      <p:graphicFrame>
        <p:nvGraphicFramePr>
          <p:cNvPr id="10" name="Content Placeholder 6">
            <a:extLst>
              <a:ext uri="{FF2B5EF4-FFF2-40B4-BE49-F238E27FC236}">
                <a16:creationId xmlns:a16="http://schemas.microsoft.com/office/drawing/2014/main" id="{FCD5C4AB-4FAA-4781-848A-8C81A2D27751}"/>
              </a:ext>
            </a:extLst>
          </p:cNvPr>
          <p:cNvGraphicFramePr>
            <a:graphicFrameLocks/>
          </p:cNvGraphicFramePr>
          <p:nvPr>
            <p:extLst>
              <p:ext uri="{D42A27DB-BD31-4B8C-83A1-F6EECF244321}">
                <p14:modId xmlns:p14="http://schemas.microsoft.com/office/powerpoint/2010/main" val="3594375823"/>
              </p:ext>
            </p:extLst>
          </p:nvPr>
        </p:nvGraphicFramePr>
        <p:xfrm>
          <a:off x="3714683" y="3064650"/>
          <a:ext cx="8280399" cy="2570480"/>
        </p:xfrm>
        <a:graphic>
          <a:graphicData uri="http://schemas.openxmlformats.org/drawingml/2006/table">
            <a:tbl>
              <a:tblPr firstRow="1" bandRow="1">
                <a:tableStyleId>{5C22544A-7EE6-4342-B048-85BDC9FD1C3A}</a:tableStyleId>
              </a:tblPr>
              <a:tblGrid>
                <a:gridCol w="1857789">
                  <a:extLst>
                    <a:ext uri="{9D8B030D-6E8A-4147-A177-3AD203B41FA5}">
                      <a16:colId xmlns:a16="http://schemas.microsoft.com/office/drawing/2014/main" val="3729139006"/>
                    </a:ext>
                  </a:extLst>
                </a:gridCol>
                <a:gridCol w="3088859">
                  <a:extLst>
                    <a:ext uri="{9D8B030D-6E8A-4147-A177-3AD203B41FA5}">
                      <a16:colId xmlns:a16="http://schemas.microsoft.com/office/drawing/2014/main" val="2623022619"/>
                    </a:ext>
                  </a:extLst>
                </a:gridCol>
                <a:gridCol w="3333751">
                  <a:extLst>
                    <a:ext uri="{9D8B030D-6E8A-4147-A177-3AD203B41FA5}">
                      <a16:colId xmlns:a16="http://schemas.microsoft.com/office/drawing/2014/main" val="1988913492"/>
                    </a:ext>
                  </a:extLst>
                </a:gridCol>
              </a:tblGrid>
              <a:tr h="370840">
                <a:tc>
                  <a:txBody>
                    <a:bodyPr/>
                    <a:lstStyle/>
                    <a:p>
                      <a:r>
                        <a:rPr lang="en-US" dirty="0"/>
                        <a:t>Feature</a:t>
                      </a:r>
                    </a:p>
                  </a:txBody>
                  <a:tcPr/>
                </a:tc>
                <a:tc>
                  <a:txBody>
                    <a:bodyPr/>
                    <a:lstStyle/>
                    <a:p>
                      <a:r>
                        <a:rPr lang="en-US" dirty="0"/>
                        <a:t>IPsec</a:t>
                      </a:r>
                    </a:p>
                  </a:txBody>
                  <a:tcPr/>
                </a:tc>
                <a:tc>
                  <a:txBody>
                    <a:bodyPr/>
                    <a:lstStyle/>
                    <a:p>
                      <a:r>
                        <a:rPr lang="en-US" dirty="0"/>
                        <a:t>SSL</a:t>
                      </a:r>
                    </a:p>
                  </a:txBody>
                  <a:tcPr/>
                </a:tc>
                <a:extLst>
                  <a:ext uri="{0D108BD9-81ED-4DB2-BD59-A6C34878D82A}">
                    <a16:rowId xmlns:a16="http://schemas.microsoft.com/office/drawing/2014/main" val="2583676789"/>
                  </a:ext>
                </a:extLst>
              </a:tr>
              <a:tr h="370840">
                <a:tc>
                  <a:txBody>
                    <a:bodyPr/>
                    <a:lstStyle/>
                    <a:p>
                      <a:r>
                        <a:rPr lang="en-US" sz="1200" b="1" dirty="0">
                          <a:solidFill>
                            <a:srgbClr val="000000"/>
                          </a:solidFill>
                        </a:rPr>
                        <a:t>Applications supported</a:t>
                      </a:r>
                    </a:p>
                  </a:txBody>
                  <a:tcPr/>
                </a:tc>
                <a:tc>
                  <a:txBody>
                    <a:bodyPr/>
                    <a:lstStyle/>
                    <a:p>
                      <a:r>
                        <a:rPr lang="en-US" sz="1200" b="1" dirty="0">
                          <a:solidFill>
                            <a:srgbClr val="000000"/>
                          </a:solidFill>
                        </a:rPr>
                        <a:t>Extensive</a:t>
                      </a:r>
                      <a:r>
                        <a:rPr lang="en-US" sz="1200" dirty="0">
                          <a:solidFill>
                            <a:srgbClr val="000000"/>
                          </a:solidFill>
                        </a:rPr>
                        <a:t> – All IP-based applications</a:t>
                      </a:r>
                    </a:p>
                  </a:txBody>
                  <a:tcPr/>
                </a:tc>
                <a:tc>
                  <a:txBody>
                    <a:bodyPr/>
                    <a:lstStyle/>
                    <a:p>
                      <a:r>
                        <a:rPr lang="en-US" sz="1200" b="1" dirty="0">
                          <a:solidFill>
                            <a:srgbClr val="000000"/>
                          </a:solidFill>
                        </a:rPr>
                        <a:t>Limited</a:t>
                      </a:r>
                      <a:r>
                        <a:rPr lang="en-US" sz="1200" dirty="0">
                          <a:solidFill>
                            <a:srgbClr val="000000"/>
                          </a:solidFill>
                        </a:rPr>
                        <a:t> – Only web-based applications and file sharing</a:t>
                      </a:r>
                    </a:p>
                  </a:txBody>
                  <a:tcPr/>
                </a:tc>
                <a:extLst>
                  <a:ext uri="{0D108BD9-81ED-4DB2-BD59-A6C34878D82A}">
                    <a16:rowId xmlns:a16="http://schemas.microsoft.com/office/drawing/2014/main" val="3849654457"/>
                  </a:ext>
                </a:extLst>
              </a:tr>
              <a:tr h="370840">
                <a:tc>
                  <a:txBody>
                    <a:bodyPr/>
                    <a:lstStyle/>
                    <a:p>
                      <a:r>
                        <a:rPr lang="en-US" sz="1200" b="1" dirty="0">
                          <a:solidFill>
                            <a:srgbClr val="000000"/>
                          </a:solidFill>
                        </a:rPr>
                        <a:t>Authentication strength</a:t>
                      </a:r>
                    </a:p>
                  </a:txBody>
                  <a:tcPr/>
                </a:tc>
                <a:tc>
                  <a:txBody>
                    <a:bodyPr/>
                    <a:lstStyle/>
                    <a:p>
                      <a:r>
                        <a:rPr lang="en-US" sz="1200" b="1" dirty="0">
                          <a:solidFill>
                            <a:srgbClr val="000000"/>
                          </a:solidFill>
                        </a:rPr>
                        <a:t>Strong</a:t>
                      </a:r>
                      <a:r>
                        <a:rPr lang="en-US" sz="1200" dirty="0">
                          <a:solidFill>
                            <a:srgbClr val="000000"/>
                          </a:solidFill>
                        </a:rPr>
                        <a:t> – Two-way authentication with shared keys or digital certificates</a:t>
                      </a:r>
                    </a:p>
                  </a:txBody>
                  <a:tcPr/>
                </a:tc>
                <a:tc>
                  <a:txBody>
                    <a:bodyPr/>
                    <a:lstStyle/>
                    <a:p>
                      <a:r>
                        <a:rPr lang="en-US" sz="1200" b="1" dirty="0">
                          <a:solidFill>
                            <a:srgbClr val="000000"/>
                          </a:solidFill>
                        </a:rPr>
                        <a:t>Moderate</a:t>
                      </a:r>
                      <a:r>
                        <a:rPr lang="en-US" sz="1200" dirty="0">
                          <a:solidFill>
                            <a:srgbClr val="000000"/>
                          </a:solidFill>
                        </a:rPr>
                        <a:t> – one-way or two-way authentication</a:t>
                      </a:r>
                    </a:p>
                  </a:txBody>
                  <a:tcPr/>
                </a:tc>
                <a:extLst>
                  <a:ext uri="{0D108BD9-81ED-4DB2-BD59-A6C34878D82A}">
                    <a16:rowId xmlns:a16="http://schemas.microsoft.com/office/drawing/2014/main" val="235735172"/>
                  </a:ext>
                </a:extLst>
              </a:tr>
              <a:tr h="370840">
                <a:tc>
                  <a:txBody>
                    <a:bodyPr/>
                    <a:lstStyle/>
                    <a:p>
                      <a:r>
                        <a:rPr lang="en-US" sz="1200" b="1" dirty="0">
                          <a:solidFill>
                            <a:srgbClr val="000000"/>
                          </a:solidFill>
                        </a:rPr>
                        <a:t>Encryption strength</a:t>
                      </a:r>
                    </a:p>
                  </a:txBody>
                  <a:tcPr/>
                </a:tc>
                <a:tc>
                  <a:txBody>
                    <a:bodyPr/>
                    <a:lstStyle/>
                    <a:p>
                      <a:r>
                        <a:rPr lang="en-US" sz="1200" b="1" dirty="0">
                          <a:solidFill>
                            <a:srgbClr val="000000"/>
                          </a:solidFill>
                        </a:rPr>
                        <a:t>Strong</a:t>
                      </a:r>
                      <a:r>
                        <a:rPr lang="en-US" sz="1200" dirty="0">
                          <a:solidFill>
                            <a:srgbClr val="000000"/>
                          </a:solidFill>
                        </a:rPr>
                        <a:t> – Key lengths 56 – 256 bits</a:t>
                      </a:r>
                    </a:p>
                  </a:txBody>
                  <a:tcPr/>
                </a:tc>
                <a:tc>
                  <a:txBody>
                    <a:bodyPr/>
                    <a:lstStyle/>
                    <a:p>
                      <a:r>
                        <a:rPr lang="en-US" sz="1200" b="1" dirty="0">
                          <a:solidFill>
                            <a:srgbClr val="000000"/>
                          </a:solidFill>
                        </a:rPr>
                        <a:t>Moderate to strong </a:t>
                      </a:r>
                      <a:r>
                        <a:rPr lang="en-US" sz="1200" dirty="0">
                          <a:solidFill>
                            <a:srgbClr val="000000"/>
                          </a:solidFill>
                        </a:rPr>
                        <a:t>- Key lengths 40 – 256 bits</a:t>
                      </a:r>
                    </a:p>
                  </a:txBody>
                  <a:tcPr/>
                </a:tc>
                <a:extLst>
                  <a:ext uri="{0D108BD9-81ED-4DB2-BD59-A6C34878D82A}">
                    <a16:rowId xmlns:a16="http://schemas.microsoft.com/office/drawing/2014/main" val="354468046"/>
                  </a:ext>
                </a:extLst>
              </a:tr>
              <a:tr h="370840">
                <a:tc>
                  <a:txBody>
                    <a:bodyPr/>
                    <a:lstStyle/>
                    <a:p>
                      <a:r>
                        <a:rPr lang="en-US" sz="1200" b="1" dirty="0">
                          <a:solidFill>
                            <a:srgbClr val="000000"/>
                          </a:solidFill>
                        </a:rPr>
                        <a:t>Connection complexity</a:t>
                      </a:r>
                    </a:p>
                  </a:txBody>
                  <a:tcPr/>
                </a:tc>
                <a:tc>
                  <a:txBody>
                    <a:bodyPr/>
                    <a:lstStyle/>
                    <a:p>
                      <a:r>
                        <a:rPr lang="en-US" sz="1200" b="1" dirty="0">
                          <a:solidFill>
                            <a:srgbClr val="000000"/>
                          </a:solidFill>
                        </a:rPr>
                        <a:t>Medium</a:t>
                      </a:r>
                      <a:r>
                        <a:rPr lang="en-US" sz="1200" dirty="0">
                          <a:solidFill>
                            <a:srgbClr val="000000"/>
                          </a:solidFill>
                        </a:rPr>
                        <a:t> – Requires VPN client installed on a host</a:t>
                      </a:r>
                    </a:p>
                  </a:txBody>
                  <a:tcPr/>
                </a:tc>
                <a:tc>
                  <a:txBody>
                    <a:bodyPr/>
                    <a:lstStyle/>
                    <a:p>
                      <a:r>
                        <a:rPr lang="en-US" sz="1200" b="1" dirty="0">
                          <a:solidFill>
                            <a:srgbClr val="000000"/>
                          </a:solidFill>
                        </a:rPr>
                        <a:t>Low</a:t>
                      </a:r>
                      <a:r>
                        <a:rPr lang="en-US" sz="1200" dirty="0">
                          <a:solidFill>
                            <a:srgbClr val="000000"/>
                          </a:solidFill>
                        </a:rPr>
                        <a:t> – Requires web browser on a host</a:t>
                      </a:r>
                    </a:p>
                  </a:txBody>
                  <a:tcPr/>
                </a:tc>
                <a:extLst>
                  <a:ext uri="{0D108BD9-81ED-4DB2-BD59-A6C34878D82A}">
                    <a16:rowId xmlns:a16="http://schemas.microsoft.com/office/drawing/2014/main" val="1458107787"/>
                  </a:ext>
                </a:extLst>
              </a:tr>
              <a:tr h="370840">
                <a:tc>
                  <a:txBody>
                    <a:bodyPr/>
                    <a:lstStyle/>
                    <a:p>
                      <a:r>
                        <a:rPr lang="en-US" sz="1200" b="1" dirty="0">
                          <a:solidFill>
                            <a:srgbClr val="000000"/>
                          </a:solidFill>
                        </a:rPr>
                        <a:t>Connection option</a:t>
                      </a:r>
                    </a:p>
                  </a:txBody>
                  <a:tcPr/>
                </a:tc>
                <a:tc>
                  <a:txBody>
                    <a:bodyPr/>
                    <a:lstStyle/>
                    <a:p>
                      <a:r>
                        <a:rPr lang="en-US" sz="1200" b="1" dirty="0">
                          <a:solidFill>
                            <a:srgbClr val="000000"/>
                          </a:solidFill>
                        </a:rPr>
                        <a:t>Limited</a:t>
                      </a:r>
                      <a:r>
                        <a:rPr lang="en-US" sz="1200" dirty="0">
                          <a:solidFill>
                            <a:srgbClr val="000000"/>
                          </a:solidFill>
                        </a:rPr>
                        <a:t> – Only specific devices with specific configurations can connect</a:t>
                      </a:r>
                    </a:p>
                  </a:txBody>
                  <a:tcPr/>
                </a:tc>
                <a:tc>
                  <a:txBody>
                    <a:bodyPr/>
                    <a:lstStyle/>
                    <a:p>
                      <a:r>
                        <a:rPr lang="en-US" sz="1200" b="1" dirty="0">
                          <a:solidFill>
                            <a:srgbClr val="000000"/>
                          </a:solidFill>
                        </a:rPr>
                        <a:t>Extensive</a:t>
                      </a:r>
                      <a:r>
                        <a:rPr lang="en-US" sz="1200" dirty="0">
                          <a:solidFill>
                            <a:srgbClr val="000000"/>
                          </a:solidFill>
                        </a:rPr>
                        <a:t> – Any device with a web browser can connect</a:t>
                      </a:r>
                    </a:p>
                  </a:txBody>
                  <a:tcPr/>
                </a:tc>
                <a:extLst>
                  <a:ext uri="{0D108BD9-81ED-4DB2-BD59-A6C34878D82A}">
                    <a16:rowId xmlns:a16="http://schemas.microsoft.com/office/drawing/2014/main" val="2495454272"/>
                  </a:ext>
                </a:extLst>
              </a:tr>
            </a:tbl>
          </a:graphicData>
        </a:graphic>
      </p:graphicFrame>
      <p:sp>
        <p:nvSpPr>
          <p:cNvPr id="2" name="Rectangle 1"/>
          <p:cNvSpPr/>
          <p:nvPr/>
        </p:nvSpPr>
        <p:spPr>
          <a:xfrm>
            <a:off x="81310" y="3388484"/>
            <a:ext cx="3633373" cy="2308324"/>
          </a:xfrm>
          <a:prstGeom prst="rect">
            <a:avLst/>
          </a:prstGeom>
        </p:spPr>
        <p:txBody>
          <a:bodyPr wrap="square">
            <a:spAutoFit/>
          </a:bodyPr>
          <a:lstStyle/>
          <a:p>
            <a:pPr algn="just"/>
            <a:r>
              <a:rPr lang="en-US" i="1" dirty="0">
                <a:solidFill>
                  <a:srgbClr val="000000"/>
                </a:solidFill>
              </a:rPr>
              <a:t>SSL uses the public key infrastructure and digital certificates to authenticate peers. </a:t>
            </a:r>
            <a:endParaRPr lang="en-US" i="1" dirty="0" smtClean="0">
              <a:solidFill>
                <a:srgbClr val="000000"/>
              </a:solidFill>
            </a:endParaRPr>
          </a:p>
          <a:p>
            <a:pPr algn="just"/>
            <a:endParaRPr lang="en-US" i="1" dirty="0" smtClean="0">
              <a:solidFill>
                <a:srgbClr val="000000"/>
              </a:solidFill>
            </a:endParaRPr>
          </a:p>
          <a:p>
            <a:pPr algn="just"/>
            <a:r>
              <a:rPr lang="en-US" i="1" dirty="0" smtClean="0">
                <a:solidFill>
                  <a:srgbClr val="000000"/>
                </a:solidFill>
              </a:rPr>
              <a:t>The </a:t>
            </a:r>
            <a:r>
              <a:rPr lang="en-US" i="1" dirty="0">
                <a:solidFill>
                  <a:srgbClr val="000000"/>
                </a:solidFill>
              </a:rPr>
              <a:t>type of VPN method implemented is based on the access requirements of the users and the organization’s IT processes. </a:t>
            </a:r>
            <a:endParaRPr lang="en-US" sz="1600" i="1" dirty="0">
              <a:solidFill>
                <a:srgbClr val="000000"/>
              </a:solidFill>
            </a:endParaRPr>
          </a:p>
        </p:txBody>
      </p:sp>
    </p:spTree>
    <p:extLst>
      <p:ext uri="{BB962C8B-B14F-4D97-AF65-F5344CB8AC3E}">
        <p14:creationId xmlns:p14="http://schemas.microsoft.com/office/powerpoint/2010/main" val="20338746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6DB01212-D472-5840-8A69-42C2E04B033A}"/>
              </a:ext>
            </a:extLst>
          </p:cNvPr>
          <p:cNvPicPr>
            <a:picLocks noChangeAspect="1"/>
          </p:cNvPicPr>
          <p:nvPr/>
        </p:nvPicPr>
        <p:blipFill>
          <a:blip r:embed="rId3"/>
          <a:stretch>
            <a:fillRect/>
          </a:stretch>
        </p:blipFill>
        <p:spPr>
          <a:xfrm>
            <a:off x="7134896" y="302114"/>
            <a:ext cx="4728530" cy="2946421"/>
          </a:xfrm>
          <a:prstGeom prst="rect">
            <a:avLst/>
          </a:prstGeom>
        </p:spPr>
      </p:pic>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509233" y="3494099"/>
            <a:ext cx="10951940" cy="2288441"/>
          </a:xfrm>
        </p:spPr>
        <p:txBody>
          <a:bodyPr/>
          <a:lstStyle/>
          <a:p>
            <a:pPr marL="285750" indent="-285750" algn="just">
              <a:buFont typeface="Wingdings" panose="05000000000000000000" pitchFamily="2" charset="2"/>
              <a:buChar char="§"/>
            </a:pPr>
            <a:r>
              <a:rPr lang="en-US" sz="1600" dirty="0">
                <a:solidFill>
                  <a:srgbClr val="000000"/>
                </a:solidFill>
              </a:rPr>
              <a:t>Site-to-site VPNs connect </a:t>
            </a:r>
            <a:r>
              <a:rPr lang="en-US" sz="1600" b="1" i="1" dirty="0">
                <a:solidFill>
                  <a:srgbClr val="002060"/>
                </a:solidFill>
              </a:rPr>
              <a:t>networks across an untrusted network </a:t>
            </a:r>
            <a:r>
              <a:rPr lang="en-US" sz="1600" dirty="0">
                <a:solidFill>
                  <a:srgbClr val="000000"/>
                </a:solidFill>
              </a:rPr>
              <a:t>such as the internet.</a:t>
            </a:r>
          </a:p>
          <a:p>
            <a:pPr marL="285750" indent="-285750" algn="just">
              <a:buFont typeface="Wingdings" panose="05000000000000000000" pitchFamily="2" charset="2"/>
              <a:buChar char="§"/>
            </a:pPr>
            <a:r>
              <a:rPr lang="en-US" sz="1600" dirty="0">
                <a:solidFill>
                  <a:srgbClr val="000000"/>
                </a:solidFill>
              </a:rPr>
              <a:t>End hosts </a:t>
            </a:r>
            <a:r>
              <a:rPr lang="en-US" sz="1600" b="1" i="1" dirty="0">
                <a:solidFill>
                  <a:srgbClr val="002060"/>
                </a:solidFill>
              </a:rPr>
              <a:t>send and receive normal unencrypted TCP/IP traffic </a:t>
            </a:r>
            <a:r>
              <a:rPr lang="en-US" sz="1600" dirty="0">
                <a:solidFill>
                  <a:srgbClr val="000000"/>
                </a:solidFill>
              </a:rPr>
              <a:t>through a VPN gateway.</a:t>
            </a:r>
          </a:p>
          <a:p>
            <a:pPr marL="285750" indent="-285750" algn="just">
              <a:buFont typeface="Wingdings" panose="05000000000000000000" pitchFamily="2" charset="2"/>
              <a:buChar char="§"/>
            </a:pPr>
            <a:r>
              <a:rPr lang="en-US" sz="1600" dirty="0">
                <a:solidFill>
                  <a:srgbClr val="000000"/>
                </a:solidFill>
              </a:rPr>
              <a:t>The VPN gateway </a:t>
            </a:r>
            <a:r>
              <a:rPr lang="en-US" sz="1600" b="1" i="1" dirty="0">
                <a:solidFill>
                  <a:srgbClr val="002060"/>
                </a:solidFill>
              </a:rPr>
              <a:t>encapsulates and encrypts outbound traffic from a site and sends the traffic through the VPN tunnel to the VPN gateway </a:t>
            </a:r>
            <a:r>
              <a:rPr lang="en-US" sz="1600" dirty="0">
                <a:solidFill>
                  <a:srgbClr val="000000"/>
                </a:solidFill>
              </a:rPr>
              <a:t>at the target site. </a:t>
            </a:r>
            <a:endParaRPr lang="en-US" sz="1600" dirty="0" smtClean="0">
              <a:solidFill>
                <a:srgbClr val="000000"/>
              </a:solidFill>
            </a:endParaRPr>
          </a:p>
          <a:p>
            <a:pPr marL="285750" indent="-285750" algn="just">
              <a:buFont typeface="Wingdings" panose="05000000000000000000" pitchFamily="2" charset="2"/>
              <a:buChar char="§"/>
            </a:pPr>
            <a:r>
              <a:rPr lang="en-US" sz="1600" dirty="0" smtClean="0">
                <a:solidFill>
                  <a:srgbClr val="000000"/>
                </a:solidFill>
              </a:rPr>
              <a:t>The </a:t>
            </a:r>
            <a:r>
              <a:rPr lang="en-US" sz="1600" dirty="0">
                <a:solidFill>
                  <a:srgbClr val="000000"/>
                </a:solidFill>
              </a:rPr>
              <a:t>receiving VPN gateway </a:t>
            </a:r>
            <a:r>
              <a:rPr lang="en-US" sz="1600" b="1" i="1" dirty="0">
                <a:solidFill>
                  <a:srgbClr val="002060"/>
                </a:solidFill>
              </a:rPr>
              <a:t>strips the headers, decrypts the content, and relays the packet toward the target </a:t>
            </a:r>
            <a:r>
              <a:rPr lang="en-US" sz="1600" dirty="0">
                <a:solidFill>
                  <a:srgbClr val="000000"/>
                </a:solidFill>
              </a:rPr>
              <a:t>host inside its private network.</a:t>
            </a:r>
            <a:endParaRPr lang="en-US" sz="1600" dirty="0">
              <a:solidFill>
                <a:srgbClr val="000000"/>
              </a:solidFill>
            </a:endParaRPr>
          </a:p>
        </p:txBody>
      </p:sp>
      <p:sp>
        <p:nvSpPr>
          <p:cNvPr id="6" name="Title 2">
            <a:extLst>
              <a:ext uri="{FF2B5EF4-FFF2-40B4-BE49-F238E27FC236}">
                <a16:creationId xmlns:a16="http://schemas.microsoft.com/office/drawing/2014/main" id="{C02AA8F8-1E43-384B-8982-C0BB94049B5C}"/>
              </a:ext>
            </a:extLst>
          </p:cNvPr>
          <p:cNvSpPr>
            <a:spLocks noGrp="1"/>
          </p:cNvSpPr>
          <p:nvPr>
            <p:ph type="title"/>
          </p:nvPr>
        </p:nvSpPr>
        <p:spPr>
          <a:xfrm>
            <a:off x="81310" y="0"/>
            <a:ext cx="3050788" cy="975783"/>
          </a:xfrm>
        </p:spPr>
        <p:txBody>
          <a:bodyPr>
            <a:normAutofit/>
          </a:bodyPr>
          <a:lstStyle/>
          <a:p>
            <a:pPr algn="l"/>
            <a:r>
              <a:rPr lang="en-US" sz="1800" dirty="0" smtClean="0"/>
              <a:t>Virtual </a:t>
            </a:r>
            <a:r>
              <a:rPr lang="en-US" sz="1800" dirty="0"/>
              <a:t>Private </a:t>
            </a:r>
            <a:r>
              <a:rPr lang="en-US" sz="1800" dirty="0" smtClean="0"/>
              <a:t>Networks</a:t>
            </a:r>
            <a:r>
              <a:rPr lang="en-US" sz="3600" dirty="0"/>
              <a:t/>
            </a:r>
            <a:br>
              <a:rPr lang="en-US" sz="3600" dirty="0"/>
            </a:br>
            <a:r>
              <a:rPr lang="en-US" sz="2400" dirty="0" smtClean="0"/>
              <a:t>Site-to-Site </a:t>
            </a:r>
            <a:r>
              <a:rPr lang="en-US" sz="2400" dirty="0" err="1" smtClean="0"/>
              <a:t>IPSec</a:t>
            </a:r>
            <a:r>
              <a:rPr lang="en-US" sz="2400" dirty="0" smtClean="0"/>
              <a:t> </a:t>
            </a:r>
            <a:r>
              <a:rPr lang="en-US" sz="2400" dirty="0" smtClean="0"/>
              <a:t>VPNs</a:t>
            </a:r>
            <a:endParaRPr lang="en-US" sz="2400" dirty="0"/>
          </a:p>
        </p:txBody>
      </p:sp>
      <p:pic>
        <p:nvPicPr>
          <p:cNvPr id="7" name="Picture 6">
            <a:extLst>
              <a:ext uri="{FF2B5EF4-FFF2-40B4-BE49-F238E27FC236}">
                <a16:creationId xmlns:a16="http://schemas.microsoft.com/office/drawing/2014/main" id="{2DF501E6-6E4B-254E-88A3-C8B47C06EAEE}"/>
              </a:ext>
            </a:extLst>
          </p:cNvPr>
          <p:cNvPicPr>
            <a:picLocks noChangeAspect="1"/>
          </p:cNvPicPr>
          <p:nvPr/>
        </p:nvPicPr>
        <p:blipFill>
          <a:blip r:embed="rId4"/>
          <a:stretch>
            <a:fillRect/>
          </a:stretch>
        </p:blipFill>
        <p:spPr>
          <a:xfrm>
            <a:off x="653591" y="977526"/>
            <a:ext cx="4957013" cy="2025446"/>
          </a:xfrm>
          <a:prstGeom prst="rect">
            <a:avLst/>
          </a:prstGeom>
        </p:spPr>
      </p:pic>
    </p:spTree>
    <p:extLst>
      <p:ext uri="{BB962C8B-B14F-4D97-AF65-F5344CB8AC3E}">
        <p14:creationId xmlns:p14="http://schemas.microsoft.com/office/powerpoint/2010/main" val="33889419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108909" y="938379"/>
            <a:ext cx="7325512" cy="2288441"/>
          </a:xfrm>
        </p:spPr>
        <p:txBody>
          <a:bodyPr/>
          <a:lstStyle/>
          <a:p>
            <a:pPr marL="285750" indent="-285750" algn="just">
              <a:buFont typeface="Wingdings" panose="05000000000000000000" pitchFamily="2" charset="2"/>
              <a:buChar char="§"/>
            </a:pPr>
            <a:r>
              <a:rPr lang="en-US" sz="1600" dirty="0">
                <a:solidFill>
                  <a:srgbClr val="000000"/>
                </a:solidFill>
              </a:rPr>
              <a:t>Generic Routing Encapsulation (GRE) is a </a:t>
            </a:r>
            <a:r>
              <a:rPr lang="en-US" sz="1600" b="1" i="1" dirty="0">
                <a:solidFill>
                  <a:srgbClr val="002060"/>
                </a:solidFill>
              </a:rPr>
              <a:t>non-secure site-to-site VPN </a:t>
            </a:r>
            <a:r>
              <a:rPr lang="en-US" sz="1600" dirty="0">
                <a:solidFill>
                  <a:srgbClr val="000000"/>
                </a:solidFill>
              </a:rPr>
              <a:t>tunneling protocol.</a:t>
            </a:r>
          </a:p>
          <a:p>
            <a:pPr marL="285750" indent="-285750" algn="just">
              <a:buFont typeface="Wingdings" panose="05000000000000000000" pitchFamily="2" charset="2"/>
              <a:buChar char="§"/>
            </a:pPr>
            <a:r>
              <a:rPr lang="en-US" sz="1600" dirty="0">
                <a:solidFill>
                  <a:srgbClr val="000000"/>
                </a:solidFill>
              </a:rPr>
              <a:t>A GRE tunnel can encapsulate various network layer protocols as well as multicast and broadcast traffic</a:t>
            </a:r>
            <a:r>
              <a:rPr lang="en-US" sz="1600" dirty="0" smtClean="0">
                <a:solidFill>
                  <a:srgbClr val="000000"/>
                </a:solidFill>
              </a:rPr>
              <a:t>.</a:t>
            </a:r>
          </a:p>
          <a:p>
            <a:pPr marL="285750" indent="-285750" algn="just">
              <a:buFont typeface="Wingdings" panose="05000000000000000000" pitchFamily="2" charset="2"/>
              <a:buChar char="§"/>
            </a:pPr>
            <a:r>
              <a:rPr lang="en-US" sz="1600" dirty="0" smtClean="0">
                <a:solidFill>
                  <a:srgbClr val="000000"/>
                </a:solidFill>
              </a:rPr>
              <a:t>GRE </a:t>
            </a:r>
            <a:r>
              <a:rPr lang="en-US" sz="1600" dirty="0">
                <a:solidFill>
                  <a:srgbClr val="000000"/>
                </a:solidFill>
              </a:rPr>
              <a:t>does </a:t>
            </a:r>
            <a:r>
              <a:rPr lang="en-US" sz="1600" b="1" i="1" dirty="0">
                <a:solidFill>
                  <a:srgbClr val="002060"/>
                </a:solidFill>
              </a:rPr>
              <a:t>not by default support encryption</a:t>
            </a:r>
            <a:r>
              <a:rPr lang="en-US" sz="1600" dirty="0">
                <a:solidFill>
                  <a:srgbClr val="000000"/>
                </a:solidFill>
              </a:rPr>
              <a:t>; and therefore, it </a:t>
            </a:r>
            <a:r>
              <a:rPr lang="en-US" sz="1600" b="1" i="1" dirty="0">
                <a:solidFill>
                  <a:srgbClr val="002060"/>
                </a:solidFill>
              </a:rPr>
              <a:t>does not provide a secure VPN tunnel</a:t>
            </a:r>
            <a:r>
              <a:rPr lang="en-US" sz="1600" dirty="0">
                <a:solidFill>
                  <a:srgbClr val="000000"/>
                </a:solidFill>
              </a:rPr>
              <a:t>.</a:t>
            </a:r>
          </a:p>
          <a:p>
            <a:pPr marL="285750" indent="-285750" algn="just">
              <a:buFont typeface="Wingdings" panose="05000000000000000000" pitchFamily="2" charset="2"/>
              <a:buChar char="§"/>
            </a:pPr>
            <a:r>
              <a:rPr lang="en-US" sz="1600" dirty="0" smtClean="0">
                <a:solidFill>
                  <a:srgbClr val="000000"/>
                </a:solidFill>
              </a:rPr>
              <a:t>A </a:t>
            </a:r>
            <a:r>
              <a:rPr lang="en-US" sz="1600" dirty="0">
                <a:solidFill>
                  <a:srgbClr val="000000"/>
                </a:solidFill>
              </a:rPr>
              <a:t>GRE packet can be </a:t>
            </a:r>
            <a:r>
              <a:rPr lang="en-US" sz="1600" b="1" i="1" dirty="0">
                <a:solidFill>
                  <a:srgbClr val="002060"/>
                </a:solidFill>
              </a:rPr>
              <a:t>encapsulated into an IPsec packet </a:t>
            </a:r>
            <a:r>
              <a:rPr lang="en-US" sz="1600" dirty="0">
                <a:solidFill>
                  <a:srgbClr val="000000"/>
                </a:solidFill>
              </a:rPr>
              <a:t>to forward it securely to the destination VPN gateway</a:t>
            </a:r>
            <a:r>
              <a:rPr lang="en-US" sz="1600" dirty="0" smtClean="0">
                <a:solidFill>
                  <a:srgbClr val="000000"/>
                </a:solidFill>
              </a:rPr>
              <a:t>.</a:t>
            </a:r>
          </a:p>
          <a:p>
            <a:pPr marL="285750" lvl="1" algn="just">
              <a:buFont typeface="Wingdings" panose="05000000000000000000" pitchFamily="2" charset="2"/>
              <a:buChar char="§"/>
            </a:pPr>
            <a:r>
              <a:rPr lang="en-US" sz="1600" dirty="0" smtClean="0">
                <a:solidFill>
                  <a:srgbClr val="000000"/>
                </a:solidFill>
              </a:rPr>
              <a:t>Standard </a:t>
            </a:r>
            <a:r>
              <a:rPr lang="en-US" sz="1600" dirty="0">
                <a:solidFill>
                  <a:srgbClr val="000000"/>
                </a:solidFill>
              </a:rPr>
              <a:t>IPsec VPNs (non-GRE) can only create secure tunnels for unicast traffic.</a:t>
            </a:r>
          </a:p>
          <a:p>
            <a:pPr marL="285750" lvl="1" algn="just">
              <a:buFont typeface="Wingdings" panose="05000000000000000000" pitchFamily="2" charset="2"/>
              <a:buChar char="§"/>
            </a:pPr>
            <a:r>
              <a:rPr lang="en-US" sz="1600" dirty="0">
                <a:solidFill>
                  <a:srgbClr val="000000"/>
                </a:solidFill>
              </a:rPr>
              <a:t>Encapsulating GRE into IPsec allows multicast routing protocol updates to be secured through a VPN.</a:t>
            </a:r>
            <a:endParaRPr lang="en-US" sz="1600" dirty="0">
              <a:solidFill>
                <a:srgbClr val="000000"/>
              </a:solidFill>
            </a:endParaRPr>
          </a:p>
        </p:txBody>
      </p:sp>
      <p:sp>
        <p:nvSpPr>
          <p:cNvPr id="6" name="Title 2">
            <a:extLst>
              <a:ext uri="{FF2B5EF4-FFF2-40B4-BE49-F238E27FC236}">
                <a16:creationId xmlns:a16="http://schemas.microsoft.com/office/drawing/2014/main" id="{C02AA8F8-1E43-384B-8982-C0BB94049B5C}"/>
              </a:ext>
            </a:extLst>
          </p:cNvPr>
          <p:cNvSpPr>
            <a:spLocks noGrp="1"/>
          </p:cNvSpPr>
          <p:nvPr>
            <p:ph type="title"/>
          </p:nvPr>
        </p:nvSpPr>
        <p:spPr>
          <a:xfrm>
            <a:off x="81310" y="0"/>
            <a:ext cx="3050788" cy="975783"/>
          </a:xfrm>
        </p:spPr>
        <p:txBody>
          <a:bodyPr>
            <a:normAutofit/>
          </a:bodyPr>
          <a:lstStyle/>
          <a:p>
            <a:pPr algn="l"/>
            <a:r>
              <a:rPr lang="en-US" sz="1800" dirty="0" smtClean="0"/>
              <a:t>Virtual </a:t>
            </a:r>
            <a:r>
              <a:rPr lang="en-US" sz="1800" dirty="0"/>
              <a:t>Private </a:t>
            </a:r>
            <a:r>
              <a:rPr lang="en-US" sz="1800" dirty="0" smtClean="0"/>
              <a:t>Networks</a:t>
            </a:r>
            <a:r>
              <a:rPr lang="en-US" sz="3600" dirty="0"/>
              <a:t/>
            </a:r>
            <a:br>
              <a:rPr lang="en-US" sz="3600" dirty="0"/>
            </a:br>
            <a:r>
              <a:rPr lang="en-US" sz="2400" dirty="0" smtClean="0"/>
              <a:t>GRE over </a:t>
            </a:r>
            <a:r>
              <a:rPr lang="en-US" sz="2400" dirty="0" err="1" smtClean="0"/>
              <a:t>IPSec</a:t>
            </a:r>
            <a:endParaRPr lang="en-US" sz="2400" dirty="0"/>
          </a:p>
        </p:txBody>
      </p:sp>
      <p:grpSp>
        <p:nvGrpSpPr>
          <p:cNvPr id="13" name="Group 12"/>
          <p:cNvGrpSpPr/>
          <p:nvPr/>
        </p:nvGrpSpPr>
        <p:grpSpPr>
          <a:xfrm>
            <a:off x="7434421" y="117326"/>
            <a:ext cx="4655402" cy="3419665"/>
            <a:chOff x="7434421" y="117326"/>
            <a:chExt cx="4655402" cy="3419665"/>
          </a:xfrm>
        </p:grpSpPr>
        <p:pic>
          <p:nvPicPr>
            <p:cNvPr id="8" name="Picture 7">
              <a:extLst>
                <a:ext uri="{FF2B5EF4-FFF2-40B4-BE49-F238E27FC236}">
                  <a16:creationId xmlns:a16="http://schemas.microsoft.com/office/drawing/2014/main" id="{172591A4-07E9-4769-8307-FD4A14326AF0}"/>
                </a:ext>
              </a:extLst>
            </p:cNvPr>
            <p:cNvPicPr>
              <a:picLocks noChangeAspect="1"/>
            </p:cNvPicPr>
            <p:nvPr/>
          </p:nvPicPr>
          <p:blipFill>
            <a:blip r:embed="rId3"/>
            <a:stretch>
              <a:fillRect/>
            </a:stretch>
          </p:blipFill>
          <p:spPr>
            <a:xfrm>
              <a:off x="7434421" y="178434"/>
              <a:ext cx="4321269" cy="1820609"/>
            </a:xfrm>
            <a:prstGeom prst="rect">
              <a:avLst/>
            </a:prstGeom>
          </p:spPr>
        </p:pic>
        <p:sp>
          <p:nvSpPr>
            <p:cNvPr id="2" name="Rectangle 1"/>
            <p:cNvSpPr/>
            <p:nvPr/>
          </p:nvSpPr>
          <p:spPr>
            <a:xfrm>
              <a:off x="8593282" y="117326"/>
              <a:ext cx="3496541" cy="523220"/>
            </a:xfrm>
            <a:prstGeom prst="rect">
              <a:avLst/>
            </a:prstGeom>
          </p:spPr>
          <p:txBody>
            <a:bodyPr wrap="square">
              <a:spAutoFit/>
            </a:bodyPr>
            <a:lstStyle/>
            <a:p>
              <a:r>
                <a:rPr lang="en-US" sz="1400" dirty="0" smtClean="0">
                  <a:solidFill>
                    <a:srgbClr val="000000"/>
                  </a:solidFill>
                </a:rPr>
                <a:t>will </a:t>
              </a:r>
              <a:r>
                <a:rPr lang="en-US" sz="1400" dirty="0">
                  <a:solidFill>
                    <a:srgbClr val="000000"/>
                  </a:solidFill>
                </a:rPr>
                <a:t>actually be used to forward the packet. This could be IPv4 or IPv6.</a:t>
              </a:r>
              <a:endParaRPr lang="en-US" sz="1400" dirty="0">
                <a:solidFill>
                  <a:srgbClr val="000000"/>
                </a:solidFill>
              </a:endParaRPr>
            </a:p>
          </p:txBody>
        </p:sp>
        <p:sp>
          <p:nvSpPr>
            <p:cNvPr id="3" name="Rectangle 2"/>
            <p:cNvSpPr/>
            <p:nvPr/>
          </p:nvSpPr>
          <p:spPr>
            <a:xfrm>
              <a:off x="8650432" y="2166155"/>
              <a:ext cx="3397828" cy="738664"/>
            </a:xfrm>
            <a:prstGeom prst="rect">
              <a:avLst/>
            </a:prstGeom>
          </p:spPr>
          <p:txBody>
            <a:bodyPr wrap="square">
              <a:spAutoFit/>
            </a:bodyPr>
            <a:lstStyle/>
            <a:p>
              <a:pPr algn="just"/>
              <a:r>
                <a:rPr lang="en-US" sz="1400" dirty="0">
                  <a:solidFill>
                    <a:srgbClr val="000000"/>
                  </a:solidFill>
                </a:rPr>
                <a:t>This is the original packet that is to be encapsulated by GRE. It could be an IPv4 or IPv6 packet, a routing update, and more</a:t>
              </a:r>
              <a:endParaRPr lang="en-GB" sz="1400" dirty="0"/>
            </a:p>
          </p:txBody>
        </p:sp>
        <p:sp>
          <p:nvSpPr>
            <p:cNvPr id="5" name="Left Brace 4"/>
            <p:cNvSpPr/>
            <p:nvPr/>
          </p:nvSpPr>
          <p:spPr>
            <a:xfrm rot="16200000">
              <a:off x="9954491" y="565955"/>
              <a:ext cx="680605" cy="2519795"/>
            </a:xfrm>
            <a:prstGeom prst="leftBrace">
              <a:avLst/>
            </a:prstGeom>
          </p:spPr>
          <p:style>
            <a:lnRef idx="3">
              <a:schemeClr val="dk1"/>
            </a:lnRef>
            <a:fillRef idx="0">
              <a:schemeClr val="dk1"/>
            </a:fillRef>
            <a:effectRef idx="2">
              <a:schemeClr val="dk1"/>
            </a:effectRef>
            <a:fontRef idx="minor">
              <a:schemeClr val="tx1"/>
            </a:fontRef>
          </p:style>
          <p:txBody>
            <a:bodyPr rtlCol="0" anchor="ctr"/>
            <a:lstStyle/>
            <a:p>
              <a:pPr algn="ctr"/>
              <a:endParaRPr lang="en-GB"/>
            </a:p>
          </p:txBody>
        </p:sp>
        <p:sp>
          <p:nvSpPr>
            <p:cNvPr id="10" name="Rectangle 9"/>
            <p:cNvSpPr/>
            <p:nvPr/>
          </p:nvSpPr>
          <p:spPr>
            <a:xfrm>
              <a:off x="8014854" y="3013771"/>
              <a:ext cx="4074969" cy="523220"/>
            </a:xfrm>
            <a:prstGeom prst="rect">
              <a:avLst/>
            </a:prstGeom>
          </p:spPr>
          <p:txBody>
            <a:bodyPr wrap="square">
              <a:spAutoFit/>
            </a:bodyPr>
            <a:lstStyle/>
            <a:p>
              <a:pPr algn="just"/>
              <a:r>
                <a:rPr lang="en-US" sz="1400" dirty="0">
                  <a:solidFill>
                    <a:srgbClr val="000000"/>
                  </a:solidFill>
                </a:rPr>
                <a:t>GRE is the carrier protocol that encapsulates the original passenger packet.</a:t>
              </a:r>
              <a:endParaRPr lang="en-US" sz="1400" dirty="0">
                <a:solidFill>
                  <a:srgbClr val="000000"/>
                </a:solidFill>
              </a:endParaRPr>
            </a:p>
          </p:txBody>
        </p:sp>
        <p:cxnSp>
          <p:nvCxnSpPr>
            <p:cNvPr id="12" name="Elbow Connector 11"/>
            <p:cNvCxnSpPr/>
            <p:nvPr/>
          </p:nvCxnSpPr>
          <p:spPr>
            <a:xfrm rot="5400000" flipH="1" flipV="1">
              <a:off x="7829550" y="2265219"/>
              <a:ext cx="1033895" cy="389659"/>
            </a:xfrm>
            <a:prstGeom prst="bentConnector3">
              <a:avLst/>
            </a:prstGeom>
            <a:ln>
              <a:tailEnd type="triangle"/>
            </a:ln>
          </p:spPr>
          <p:style>
            <a:lnRef idx="2">
              <a:schemeClr val="dk1"/>
            </a:lnRef>
            <a:fillRef idx="0">
              <a:schemeClr val="dk1"/>
            </a:fillRef>
            <a:effectRef idx="1">
              <a:schemeClr val="dk1"/>
            </a:effectRef>
            <a:fontRef idx="minor">
              <a:schemeClr val="tx1"/>
            </a:fontRef>
          </p:style>
        </p:cxnSp>
      </p:grpSp>
      <p:pic>
        <p:nvPicPr>
          <p:cNvPr id="14" name="Picture 13">
            <a:extLst>
              <a:ext uri="{FF2B5EF4-FFF2-40B4-BE49-F238E27FC236}">
                <a16:creationId xmlns:a16="http://schemas.microsoft.com/office/drawing/2014/main" id="{534BAF84-ACE1-FB4E-9F1B-4DACD8FBFD1A}"/>
              </a:ext>
            </a:extLst>
          </p:cNvPr>
          <p:cNvPicPr>
            <a:picLocks noChangeAspect="1"/>
          </p:cNvPicPr>
          <p:nvPr/>
        </p:nvPicPr>
        <p:blipFill>
          <a:blip r:embed="rId4"/>
          <a:stretch>
            <a:fillRect/>
          </a:stretch>
        </p:blipFill>
        <p:spPr>
          <a:xfrm>
            <a:off x="5298524" y="3645943"/>
            <a:ext cx="6791299" cy="2015373"/>
          </a:xfrm>
          <a:prstGeom prst="rect">
            <a:avLst/>
          </a:prstGeom>
        </p:spPr>
      </p:pic>
      <p:sp>
        <p:nvSpPr>
          <p:cNvPr id="15" name="Rectangle 14"/>
          <p:cNvSpPr/>
          <p:nvPr/>
        </p:nvSpPr>
        <p:spPr>
          <a:xfrm>
            <a:off x="284510" y="4337877"/>
            <a:ext cx="6096000" cy="1323439"/>
          </a:xfrm>
          <a:prstGeom prst="rect">
            <a:avLst/>
          </a:prstGeom>
        </p:spPr>
        <p:txBody>
          <a:bodyPr>
            <a:spAutoFit/>
          </a:bodyPr>
          <a:lstStyle/>
          <a:p>
            <a:pPr algn="just"/>
            <a:r>
              <a:rPr lang="en-US" sz="1600" i="1" dirty="0">
                <a:solidFill>
                  <a:srgbClr val="000000"/>
                </a:solidFill>
              </a:rPr>
              <a:t>Branch and HQ need to exchange OSPF routing information over an IPsec VPN. </a:t>
            </a:r>
            <a:r>
              <a:rPr lang="en-US" sz="1600" b="1" i="1" dirty="0">
                <a:solidFill>
                  <a:srgbClr val="002060"/>
                </a:solidFill>
              </a:rPr>
              <a:t>GRE over IPsec is used to support the routing protocol traffic over the IPsec VPN</a:t>
            </a:r>
            <a:r>
              <a:rPr lang="en-US" sz="1600" i="1" dirty="0">
                <a:solidFill>
                  <a:srgbClr val="000000"/>
                </a:solidFill>
              </a:rPr>
              <a:t>. Specifically, the OSPF packets (i.e., passenger protocol) would be encapsulated by GRE (i.e., carrier protocol) and subsequently encapsulated in an IPsec VPN tunnel.</a:t>
            </a:r>
            <a:endParaRPr lang="en-US" sz="1600" i="1" dirty="0">
              <a:solidFill>
                <a:srgbClr val="000000"/>
              </a:solidFill>
            </a:endParaRPr>
          </a:p>
        </p:txBody>
      </p:sp>
    </p:spTree>
    <p:extLst>
      <p:ext uri="{BB962C8B-B14F-4D97-AF65-F5344CB8AC3E}">
        <p14:creationId xmlns:p14="http://schemas.microsoft.com/office/powerpoint/2010/main" val="9259322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55383" y="180561"/>
            <a:ext cx="2963426" cy="975783"/>
          </a:xfrm>
        </p:spPr>
        <p:txBody>
          <a:bodyPr>
            <a:normAutofit/>
          </a:bodyPr>
          <a:lstStyle/>
          <a:p>
            <a:pPr algn="l"/>
            <a:r>
              <a:rPr lang="en-US" sz="1800" dirty="0" smtClean="0"/>
              <a:t>Virtual </a:t>
            </a:r>
            <a:r>
              <a:rPr lang="en-US" sz="1800" dirty="0"/>
              <a:t>Private </a:t>
            </a:r>
            <a:r>
              <a:rPr lang="en-US" sz="1800" dirty="0" smtClean="0"/>
              <a:t>Networks</a:t>
            </a:r>
            <a:r>
              <a:rPr lang="en-US" sz="3600" dirty="0"/>
              <a:t/>
            </a:r>
            <a:br>
              <a:rPr lang="en-US" sz="3600" dirty="0"/>
            </a:br>
            <a:r>
              <a:rPr lang="en-US" sz="2400" dirty="0" smtClean="0"/>
              <a:t>DMVPN and </a:t>
            </a:r>
            <a:r>
              <a:rPr lang="en-US" sz="2400" dirty="0" err="1" smtClean="0"/>
              <a:t>IPSec</a:t>
            </a:r>
            <a:r>
              <a:rPr lang="en-US" sz="2400" dirty="0" smtClean="0"/>
              <a:t> VTI</a:t>
            </a:r>
            <a:endParaRPr lang="en-US" sz="24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74650" y="1156344"/>
            <a:ext cx="6288317" cy="3399255"/>
          </a:xfrm>
        </p:spPr>
        <p:txBody>
          <a:bodyPr/>
          <a:lstStyle/>
          <a:p>
            <a:pPr marL="0" indent="0" algn="just"/>
            <a:r>
              <a:rPr lang="en-US" sz="1600" dirty="0">
                <a:solidFill>
                  <a:srgbClr val="000000"/>
                </a:solidFill>
              </a:rPr>
              <a:t>Site-to-site IPsec VPNs and GRE over IPsec are </a:t>
            </a:r>
            <a:r>
              <a:rPr lang="en-US" sz="1600" b="1" i="1" dirty="0">
                <a:solidFill>
                  <a:srgbClr val="002060"/>
                </a:solidFill>
              </a:rPr>
              <a:t>not sufficient when the enterprise adds many more </a:t>
            </a:r>
            <a:r>
              <a:rPr lang="en-US" sz="1600" b="1" i="1" dirty="0" smtClean="0">
                <a:solidFill>
                  <a:srgbClr val="002060"/>
                </a:solidFill>
              </a:rPr>
              <a:t>sites</a:t>
            </a:r>
            <a:r>
              <a:rPr lang="en-US" sz="1600" dirty="0" smtClean="0">
                <a:solidFill>
                  <a:srgbClr val="000000"/>
                </a:solidFill>
              </a:rPr>
              <a:t>. Dynamic </a:t>
            </a:r>
            <a:r>
              <a:rPr lang="en-US" sz="1600" dirty="0">
                <a:solidFill>
                  <a:srgbClr val="000000"/>
                </a:solidFill>
              </a:rPr>
              <a:t>Multipoint VPN (DMVPN) is </a:t>
            </a:r>
            <a:r>
              <a:rPr lang="en-US" sz="1600" b="1" i="1" dirty="0">
                <a:solidFill>
                  <a:srgbClr val="000000"/>
                </a:solidFill>
              </a:rPr>
              <a:t>a Cisco software solution </a:t>
            </a:r>
            <a:r>
              <a:rPr lang="en-US" sz="1600" dirty="0">
                <a:solidFill>
                  <a:srgbClr val="000000"/>
                </a:solidFill>
              </a:rPr>
              <a:t>for building multiple VPNs in an easy, dynamic, and scalable manner</a:t>
            </a:r>
            <a:r>
              <a:rPr lang="en-US" sz="1600" dirty="0" smtClean="0">
                <a:solidFill>
                  <a:srgbClr val="000000"/>
                </a:solidFill>
              </a:rPr>
              <a:t>.</a:t>
            </a:r>
          </a:p>
          <a:p>
            <a:pPr marL="0" indent="0" algn="just"/>
            <a:endParaRPr lang="en-US" sz="1600" dirty="0">
              <a:solidFill>
                <a:srgbClr val="000000"/>
              </a:solidFill>
            </a:endParaRPr>
          </a:p>
          <a:p>
            <a:pPr marL="358835" lvl="1" algn="just">
              <a:buFont typeface="Wingdings" panose="05000000000000000000" pitchFamily="2" charset="2"/>
              <a:buChar char="§"/>
            </a:pPr>
            <a:r>
              <a:rPr lang="en-US" sz="1600" dirty="0">
                <a:solidFill>
                  <a:srgbClr val="000000"/>
                </a:solidFill>
              </a:rPr>
              <a:t>DMVPN </a:t>
            </a:r>
            <a:r>
              <a:rPr lang="en-US" sz="1600" b="1" i="1" dirty="0">
                <a:solidFill>
                  <a:srgbClr val="000000"/>
                </a:solidFill>
              </a:rPr>
              <a:t>simplifies the VPN tunnel configuration </a:t>
            </a:r>
            <a:r>
              <a:rPr lang="en-US" sz="1600" dirty="0">
                <a:solidFill>
                  <a:srgbClr val="000000"/>
                </a:solidFill>
              </a:rPr>
              <a:t>and provides a flexible option to connect a central site with branch sites. </a:t>
            </a:r>
          </a:p>
          <a:p>
            <a:pPr marL="358835" lvl="1" algn="just">
              <a:buFont typeface="Wingdings" panose="05000000000000000000" pitchFamily="2" charset="2"/>
              <a:buChar char="§"/>
            </a:pPr>
            <a:r>
              <a:rPr lang="en-US" sz="1600" dirty="0">
                <a:solidFill>
                  <a:srgbClr val="000000"/>
                </a:solidFill>
              </a:rPr>
              <a:t>It uses a </a:t>
            </a:r>
            <a:r>
              <a:rPr lang="en-US" sz="1600" b="1" i="1" dirty="0">
                <a:solidFill>
                  <a:srgbClr val="000000"/>
                </a:solidFill>
              </a:rPr>
              <a:t>hub-and-spoke configuration </a:t>
            </a:r>
            <a:r>
              <a:rPr lang="en-US" sz="1600" dirty="0">
                <a:solidFill>
                  <a:srgbClr val="000000"/>
                </a:solidFill>
              </a:rPr>
              <a:t>to establish a full mesh topology. </a:t>
            </a:r>
          </a:p>
          <a:p>
            <a:pPr marL="358835" lvl="1" algn="just">
              <a:buFont typeface="Wingdings" panose="05000000000000000000" pitchFamily="2" charset="2"/>
              <a:buChar char="§"/>
            </a:pPr>
            <a:r>
              <a:rPr lang="en-US" sz="1600" dirty="0" smtClean="0">
                <a:solidFill>
                  <a:srgbClr val="000000"/>
                </a:solidFill>
              </a:rPr>
              <a:t>Spoke </a:t>
            </a:r>
            <a:r>
              <a:rPr lang="en-US" sz="1600" dirty="0">
                <a:solidFill>
                  <a:srgbClr val="000000"/>
                </a:solidFill>
              </a:rPr>
              <a:t>sites establish secure VPN tunnels with the hub site</a:t>
            </a:r>
            <a:r>
              <a:rPr lang="en-US" sz="1600" dirty="0" smtClean="0">
                <a:solidFill>
                  <a:srgbClr val="000000"/>
                </a:solidFill>
              </a:rPr>
              <a:t>.</a:t>
            </a:r>
          </a:p>
          <a:p>
            <a:pPr marL="358835" lvl="1" algn="just">
              <a:buFont typeface="Wingdings" panose="05000000000000000000" pitchFamily="2" charset="2"/>
              <a:buChar char="§"/>
            </a:pPr>
            <a:r>
              <a:rPr lang="en-US" sz="1600" dirty="0" smtClean="0">
                <a:solidFill>
                  <a:srgbClr val="000000"/>
                </a:solidFill>
              </a:rPr>
              <a:t>Each </a:t>
            </a:r>
            <a:r>
              <a:rPr lang="en-US" sz="1600" dirty="0">
                <a:solidFill>
                  <a:srgbClr val="000000"/>
                </a:solidFill>
              </a:rPr>
              <a:t>site is configure using </a:t>
            </a:r>
            <a:r>
              <a:rPr lang="en-US" sz="1600" b="1" i="1" dirty="0">
                <a:solidFill>
                  <a:srgbClr val="000000"/>
                </a:solidFill>
              </a:rPr>
              <a:t>Multipoint Generic Routing Encapsulation</a:t>
            </a:r>
            <a:r>
              <a:rPr lang="en-US" sz="1600" dirty="0">
                <a:solidFill>
                  <a:srgbClr val="000000"/>
                </a:solidFill>
              </a:rPr>
              <a:t> (</a:t>
            </a:r>
            <a:r>
              <a:rPr lang="en-US" sz="1600" dirty="0" err="1">
                <a:solidFill>
                  <a:srgbClr val="000000"/>
                </a:solidFill>
              </a:rPr>
              <a:t>mGRE</a:t>
            </a:r>
            <a:r>
              <a:rPr lang="en-US" sz="1600" dirty="0">
                <a:solidFill>
                  <a:srgbClr val="000000"/>
                </a:solidFill>
              </a:rPr>
              <a:t>). </a:t>
            </a:r>
            <a:endParaRPr lang="en-US" sz="1600" dirty="0" smtClean="0">
              <a:solidFill>
                <a:srgbClr val="000000"/>
              </a:solidFill>
            </a:endParaRPr>
          </a:p>
          <a:p>
            <a:pPr marL="358835" lvl="1" algn="just">
              <a:buFont typeface="Wingdings" panose="05000000000000000000" pitchFamily="2" charset="2"/>
              <a:buChar char="§"/>
            </a:pPr>
            <a:r>
              <a:rPr lang="en-US" sz="1600" dirty="0" smtClean="0">
                <a:solidFill>
                  <a:srgbClr val="000000"/>
                </a:solidFill>
              </a:rPr>
              <a:t>The </a:t>
            </a:r>
            <a:r>
              <a:rPr lang="en-US" sz="1600" dirty="0" err="1">
                <a:solidFill>
                  <a:srgbClr val="000000"/>
                </a:solidFill>
              </a:rPr>
              <a:t>mGRE</a:t>
            </a:r>
            <a:r>
              <a:rPr lang="en-US" sz="1600" dirty="0">
                <a:solidFill>
                  <a:srgbClr val="000000"/>
                </a:solidFill>
              </a:rPr>
              <a:t> tunnel interface allows a single GRE interface to dynamically support multiple IPsec tunnels.</a:t>
            </a:r>
          </a:p>
          <a:p>
            <a:pPr marL="358835" lvl="1" algn="just">
              <a:buFont typeface="Wingdings" panose="05000000000000000000" pitchFamily="2" charset="2"/>
              <a:buChar char="§"/>
            </a:pPr>
            <a:r>
              <a:rPr lang="en-US" sz="1600" dirty="0" smtClean="0">
                <a:solidFill>
                  <a:srgbClr val="000000"/>
                </a:solidFill>
              </a:rPr>
              <a:t>Spoke </a:t>
            </a:r>
            <a:r>
              <a:rPr lang="en-US" sz="1600" dirty="0">
                <a:solidFill>
                  <a:srgbClr val="000000"/>
                </a:solidFill>
              </a:rPr>
              <a:t>sites can also obtain information about each other, and alternatively build direct tunnels between themselves (spoke-to-spoke tunnels).</a:t>
            </a:r>
            <a:endParaRPr lang="en-US" sz="1600" dirty="0">
              <a:solidFill>
                <a:srgbClr val="000000"/>
              </a:solidFill>
            </a:endParaRPr>
          </a:p>
        </p:txBody>
      </p:sp>
      <p:pic>
        <p:nvPicPr>
          <p:cNvPr id="5" name="Picture 4">
            <a:extLst>
              <a:ext uri="{FF2B5EF4-FFF2-40B4-BE49-F238E27FC236}">
                <a16:creationId xmlns:a16="http://schemas.microsoft.com/office/drawing/2014/main" id="{B1C2A036-1981-48F7-ABB7-DA2F4CF048C3}"/>
              </a:ext>
            </a:extLst>
          </p:cNvPr>
          <p:cNvPicPr>
            <a:picLocks noChangeAspect="1"/>
          </p:cNvPicPr>
          <p:nvPr/>
        </p:nvPicPr>
        <p:blipFill>
          <a:blip r:embed="rId3"/>
          <a:stretch>
            <a:fillRect/>
          </a:stretch>
        </p:blipFill>
        <p:spPr>
          <a:xfrm>
            <a:off x="6653138" y="3850840"/>
            <a:ext cx="5261123" cy="1721232"/>
          </a:xfrm>
          <a:prstGeom prst="rect">
            <a:avLst/>
          </a:prstGeom>
        </p:spPr>
      </p:pic>
      <p:sp>
        <p:nvSpPr>
          <p:cNvPr id="6" name="Content Placeholder 3">
            <a:extLst>
              <a:ext uri="{FF2B5EF4-FFF2-40B4-BE49-F238E27FC236}">
                <a16:creationId xmlns:a16="http://schemas.microsoft.com/office/drawing/2014/main" id="{50693879-5816-3444-9D50-A12F1F37F5DE}"/>
              </a:ext>
            </a:extLst>
          </p:cNvPr>
          <p:cNvSpPr txBox="1">
            <a:spLocks/>
          </p:cNvSpPr>
          <p:nvPr/>
        </p:nvSpPr>
        <p:spPr>
          <a:xfrm>
            <a:off x="6934200" y="180561"/>
            <a:ext cx="5041900" cy="3399255"/>
          </a:xfrm>
          <a:prstGeom prst="rect">
            <a:avLst/>
          </a:prstGeom>
        </p:spPr>
        <p:txBody>
          <a:bodyPr vert="horz" lIns="91420" tIns="45710" rIns="91420" bIns="45710" rtlCol="0">
            <a:noAutofit/>
          </a:bodyPr>
          <a:lstStyle>
            <a:lvl1pPr marL="380910" marR="0" indent="-380910" algn="ctr" defTabSz="609458" rtl="0" eaLnBrk="1" fontAlgn="auto" latinLnBrk="0" hangingPunct="1">
              <a:lnSpc>
                <a:spcPct val="100000"/>
              </a:lnSpc>
              <a:spcBef>
                <a:spcPct val="20000"/>
              </a:spcBef>
              <a:spcAft>
                <a:spcPts val="0"/>
              </a:spcAft>
              <a:buClrTx/>
              <a:buSzTx/>
              <a:buFont typeface="Arial"/>
              <a:buNone/>
              <a:tabLst/>
              <a:defRPr sz="2667" b="0" i="0" kern="1200" baseline="0">
                <a:solidFill>
                  <a:schemeClr val="bg1"/>
                </a:solidFill>
                <a:latin typeface="+mn-lt"/>
                <a:ea typeface="+mn-ea"/>
                <a:cs typeface="CiscoSans ExtraLight"/>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just"/>
            <a:r>
              <a:rPr lang="en-US" sz="1600" dirty="0" smtClean="0">
                <a:solidFill>
                  <a:srgbClr val="000000"/>
                </a:solidFill>
              </a:rPr>
              <a:t>IPsec Virtual Tunnel Interface (VTI) </a:t>
            </a:r>
            <a:r>
              <a:rPr lang="en-US" sz="1600" b="1" i="1" dirty="0" smtClean="0">
                <a:solidFill>
                  <a:srgbClr val="000000"/>
                </a:solidFill>
              </a:rPr>
              <a:t>simplifies the configuration process required to support multiple sites and remote access.</a:t>
            </a:r>
          </a:p>
          <a:p>
            <a:pPr marL="285750" indent="-285750" algn="just">
              <a:buFont typeface="Arial" panose="020B0604020202020204" pitchFamily="34" charset="0"/>
              <a:buChar char="•"/>
            </a:pPr>
            <a:endParaRPr lang="en-US" sz="1600" dirty="0" smtClean="0">
              <a:solidFill>
                <a:srgbClr val="000000"/>
              </a:solidFill>
            </a:endParaRPr>
          </a:p>
          <a:p>
            <a:pPr marL="285750" indent="-285750" algn="just">
              <a:buFont typeface="Wingdings" panose="05000000000000000000" pitchFamily="2" charset="2"/>
              <a:buChar char="§"/>
            </a:pPr>
            <a:r>
              <a:rPr lang="en-US" sz="1600" dirty="0" smtClean="0">
                <a:solidFill>
                  <a:srgbClr val="000000"/>
                </a:solidFill>
              </a:rPr>
              <a:t>IPsec VTI configurations are </a:t>
            </a:r>
            <a:r>
              <a:rPr lang="en-US" sz="1600" b="1" i="1" dirty="0" smtClean="0">
                <a:solidFill>
                  <a:srgbClr val="000000"/>
                </a:solidFill>
              </a:rPr>
              <a:t>applied to a virtual interface instead of static mapping </a:t>
            </a:r>
            <a:r>
              <a:rPr lang="en-US" sz="1600" dirty="0" smtClean="0">
                <a:solidFill>
                  <a:srgbClr val="000000"/>
                </a:solidFill>
              </a:rPr>
              <a:t>the IPsec sessions to a physical interface.</a:t>
            </a:r>
          </a:p>
          <a:p>
            <a:pPr marL="285750" indent="-285750" algn="just">
              <a:buFont typeface="Wingdings" panose="05000000000000000000" pitchFamily="2" charset="2"/>
              <a:buChar char="§"/>
            </a:pPr>
            <a:r>
              <a:rPr lang="en-US" sz="1600" dirty="0" smtClean="0">
                <a:solidFill>
                  <a:srgbClr val="000000"/>
                </a:solidFill>
              </a:rPr>
              <a:t>IPsec VTI is capable of </a:t>
            </a:r>
            <a:r>
              <a:rPr lang="en-US" sz="1600" b="1" i="1" dirty="0" smtClean="0">
                <a:solidFill>
                  <a:srgbClr val="000000"/>
                </a:solidFill>
              </a:rPr>
              <a:t>sending and receiving both IP unicast and multicast encrypted traffic</a:t>
            </a:r>
            <a:r>
              <a:rPr lang="en-US" sz="1600" dirty="0" smtClean="0">
                <a:solidFill>
                  <a:srgbClr val="000000"/>
                </a:solidFill>
              </a:rPr>
              <a:t>. Therefore, routing protocols are automatically supported without having to configure GRE tunnels.</a:t>
            </a:r>
          </a:p>
          <a:p>
            <a:pPr marL="285750" indent="-285750" algn="just">
              <a:buFont typeface="Wingdings" panose="05000000000000000000" pitchFamily="2" charset="2"/>
              <a:buChar char="§"/>
            </a:pPr>
            <a:r>
              <a:rPr lang="en-US" sz="1600" dirty="0" smtClean="0">
                <a:solidFill>
                  <a:srgbClr val="000000"/>
                </a:solidFill>
              </a:rPr>
              <a:t>IPsec VTI can be </a:t>
            </a:r>
            <a:r>
              <a:rPr lang="en-US" sz="1600" b="1" i="1" dirty="0" smtClean="0">
                <a:solidFill>
                  <a:srgbClr val="000000"/>
                </a:solidFill>
              </a:rPr>
              <a:t>configured between sites or in a hub-and-spoke topology</a:t>
            </a:r>
            <a:r>
              <a:rPr lang="en-US" sz="1600" dirty="0" smtClean="0">
                <a:solidFill>
                  <a:srgbClr val="000000"/>
                </a:solidFill>
              </a:rPr>
              <a:t>.</a:t>
            </a:r>
          </a:p>
          <a:p>
            <a:pPr marL="285750" indent="-285750" algn="just">
              <a:buFont typeface="Wingdings" panose="05000000000000000000" pitchFamily="2" charset="2"/>
              <a:buChar char="§"/>
            </a:pPr>
            <a:endParaRPr lang="en-US" sz="1600" dirty="0">
              <a:solidFill>
                <a:srgbClr val="000000"/>
              </a:solidFill>
            </a:endParaRPr>
          </a:p>
        </p:txBody>
      </p:sp>
    </p:spTree>
    <p:extLst>
      <p:ext uri="{BB962C8B-B14F-4D97-AF65-F5344CB8AC3E}">
        <p14:creationId xmlns:p14="http://schemas.microsoft.com/office/powerpoint/2010/main" val="26095637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55382" y="180561"/>
            <a:ext cx="3703867" cy="975783"/>
          </a:xfrm>
        </p:spPr>
        <p:txBody>
          <a:bodyPr>
            <a:normAutofit/>
          </a:bodyPr>
          <a:lstStyle/>
          <a:p>
            <a:pPr algn="l"/>
            <a:r>
              <a:rPr lang="en-US" sz="1800" dirty="0" smtClean="0"/>
              <a:t>Virtual </a:t>
            </a:r>
            <a:r>
              <a:rPr lang="en-US" sz="1800" dirty="0"/>
              <a:t>Private </a:t>
            </a:r>
            <a:r>
              <a:rPr lang="en-US" sz="1800" dirty="0" smtClean="0"/>
              <a:t>Networks</a:t>
            </a:r>
            <a:r>
              <a:rPr lang="en-US" sz="3600" dirty="0"/>
              <a:t/>
            </a:r>
            <a:br>
              <a:rPr lang="en-US" sz="3600" dirty="0"/>
            </a:br>
            <a:r>
              <a:rPr lang="en-US" sz="2400" dirty="0" smtClean="0"/>
              <a:t>Service Provide MPLS VPNs</a:t>
            </a:r>
            <a:endParaRPr lang="en-US" sz="24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455382" y="1156344"/>
            <a:ext cx="11114317" cy="3399255"/>
          </a:xfrm>
        </p:spPr>
        <p:txBody>
          <a:bodyPr/>
          <a:lstStyle/>
          <a:p>
            <a:pPr marL="0" indent="0" algn="just"/>
            <a:r>
              <a:rPr lang="en-US" sz="1800" dirty="0">
                <a:solidFill>
                  <a:srgbClr val="000000"/>
                </a:solidFill>
              </a:rPr>
              <a:t>Today, service providers use MPLS in their core network. </a:t>
            </a:r>
            <a:r>
              <a:rPr lang="en-US" sz="1800" b="1" i="1" dirty="0">
                <a:solidFill>
                  <a:srgbClr val="000000"/>
                </a:solidFill>
              </a:rPr>
              <a:t>Traffic is forwarded through the MPLS backbone using labels</a:t>
            </a:r>
            <a:r>
              <a:rPr lang="en-US" sz="1800" dirty="0">
                <a:solidFill>
                  <a:srgbClr val="000000"/>
                </a:solidFill>
              </a:rPr>
              <a:t>. Traffic is </a:t>
            </a:r>
            <a:r>
              <a:rPr lang="en-US" sz="1800" b="1" i="1" dirty="0">
                <a:solidFill>
                  <a:srgbClr val="000000"/>
                </a:solidFill>
              </a:rPr>
              <a:t>secure because service provider customers cannot see each other’s traffic</a:t>
            </a:r>
            <a:r>
              <a:rPr lang="en-US" sz="1800" dirty="0">
                <a:solidFill>
                  <a:srgbClr val="000000"/>
                </a:solidFill>
              </a:rPr>
              <a:t>.</a:t>
            </a:r>
          </a:p>
          <a:p>
            <a:pPr marL="285750" indent="-285750" algn="just">
              <a:buFont typeface="Arial" panose="020B0604020202020204" pitchFamily="34" charset="0"/>
              <a:buChar char="•"/>
            </a:pPr>
            <a:endParaRPr lang="en-US" sz="1800" dirty="0" smtClean="0">
              <a:solidFill>
                <a:srgbClr val="000000"/>
              </a:solidFill>
            </a:endParaRPr>
          </a:p>
          <a:p>
            <a:pPr marL="285750" indent="-285750" algn="just">
              <a:buFont typeface="Wingdings" panose="05000000000000000000" pitchFamily="2" charset="2"/>
              <a:buChar char="Ø"/>
            </a:pPr>
            <a:r>
              <a:rPr lang="en-US" sz="1800" dirty="0" smtClean="0">
                <a:solidFill>
                  <a:srgbClr val="000000"/>
                </a:solidFill>
              </a:rPr>
              <a:t>MPLS </a:t>
            </a:r>
            <a:r>
              <a:rPr lang="en-US" sz="1800" dirty="0">
                <a:solidFill>
                  <a:srgbClr val="000000"/>
                </a:solidFill>
              </a:rPr>
              <a:t>can provide </a:t>
            </a:r>
            <a:r>
              <a:rPr lang="en-US" sz="1800" b="1" i="1" dirty="0">
                <a:solidFill>
                  <a:srgbClr val="000000"/>
                </a:solidFill>
              </a:rPr>
              <a:t>clients with managed VPN solutions</a:t>
            </a:r>
            <a:r>
              <a:rPr lang="en-US" sz="1800" dirty="0">
                <a:solidFill>
                  <a:srgbClr val="000000"/>
                </a:solidFill>
              </a:rPr>
              <a:t>; therefore, securing traffic between client sites is the responsibility of the service provider. </a:t>
            </a:r>
          </a:p>
          <a:p>
            <a:pPr marL="285750" indent="-285750" algn="just">
              <a:buFont typeface="Wingdings" panose="05000000000000000000" pitchFamily="2" charset="2"/>
              <a:buChar char="Ø"/>
            </a:pPr>
            <a:r>
              <a:rPr lang="en-US" sz="1800" dirty="0">
                <a:solidFill>
                  <a:srgbClr val="000000"/>
                </a:solidFill>
              </a:rPr>
              <a:t>There are two types of MPLS VPN solutions supported by service providers:</a:t>
            </a:r>
          </a:p>
          <a:p>
            <a:pPr marL="742950" lvl="2" indent="-285750" algn="just">
              <a:buFont typeface="Wingdings" panose="05000000000000000000" pitchFamily="2" charset="2"/>
              <a:buChar char="§"/>
            </a:pPr>
            <a:r>
              <a:rPr lang="en-US" sz="1800" b="1" dirty="0">
                <a:solidFill>
                  <a:srgbClr val="000000"/>
                </a:solidFill>
              </a:rPr>
              <a:t>Layer 3 MPLS VPN</a:t>
            </a:r>
            <a:r>
              <a:rPr lang="en-US" sz="1800" dirty="0">
                <a:solidFill>
                  <a:srgbClr val="000000"/>
                </a:solidFill>
              </a:rPr>
              <a:t> - The service provider </a:t>
            </a:r>
            <a:r>
              <a:rPr lang="en-US" sz="1800" b="1" i="1" dirty="0">
                <a:solidFill>
                  <a:srgbClr val="000000"/>
                </a:solidFill>
              </a:rPr>
              <a:t>participates in customer routing by establishing a peering between the customer’s routers and the provider’s routers</a:t>
            </a:r>
            <a:r>
              <a:rPr lang="en-US" sz="1800" dirty="0">
                <a:solidFill>
                  <a:srgbClr val="000000"/>
                </a:solidFill>
              </a:rPr>
              <a:t>. </a:t>
            </a:r>
            <a:endParaRPr lang="en-US" sz="1800" dirty="0" smtClean="0">
              <a:solidFill>
                <a:srgbClr val="000000"/>
              </a:solidFill>
            </a:endParaRPr>
          </a:p>
          <a:p>
            <a:pPr marL="742950" lvl="2" indent="-285750" algn="just">
              <a:buFont typeface="Wingdings" panose="05000000000000000000" pitchFamily="2" charset="2"/>
              <a:buChar char="§"/>
            </a:pPr>
            <a:endParaRPr lang="en-US" sz="1800" dirty="0">
              <a:solidFill>
                <a:srgbClr val="000000"/>
              </a:solidFill>
            </a:endParaRPr>
          </a:p>
          <a:p>
            <a:pPr marL="742950" lvl="2" indent="-285750" algn="just">
              <a:buFont typeface="Wingdings" panose="05000000000000000000" pitchFamily="2" charset="2"/>
              <a:buChar char="§"/>
            </a:pPr>
            <a:r>
              <a:rPr lang="en-US" sz="1800" b="1" dirty="0">
                <a:solidFill>
                  <a:srgbClr val="000000"/>
                </a:solidFill>
              </a:rPr>
              <a:t>Layer 2 MPLS VPN</a:t>
            </a:r>
            <a:r>
              <a:rPr lang="en-US" sz="1800" dirty="0">
                <a:solidFill>
                  <a:srgbClr val="000000"/>
                </a:solidFill>
              </a:rPr>
              <a:t> - The service provider is not involved in the customer routing. Instead, the </a:t>
            </a:r>
            <a:r>
              <a:rPr lang="en-US" sz="1800" b="1" i="1" dirty="0">
                <a:solidFill>
                  <a:srgbClr val="000000"/>
                </a:solidFill>
              </a:rPr>
              <a:t>provider deploys a Virtual Private LAN Service (VPLS) to emulate an Ethernet </a:t>
            </a:r>
            <a:r>
              <a:rPr lang="en-US" sz="1800" b="1" i="1" dirty="0" err="1">
                <a:solidFill>
                  <a:srgbClr val="000000"/>
                </a:solidFill>
              </a:rPr>
              <a:t>multiaccess</a:t>
            </a:r>
            <a:r>
              <a:rPr lang="en-US" sz="1800" b="1" i="1" dirty="0">
                <a:solidFill>
                  <a:srgbClr val="000000"/>
                </a:solidFill>
              </a:rPr>
              <a:t> LAN segment over the MPLS network</a:t>
            </a:r>
            <a:r>
              <a:rPr lang="en-US" sz="1800" dirty="0">
                <a:solidFill>
                  <a:srgbClr val="000000"/>
                </a:solidFill>
              </a:rPr>
              <a:t>. No routing is involved. The customer’s routers effectively belong to the same </a:t>
            </a:r>
            <a:r>
              <a:rPr lang="en-US" sz="1800" dirty="0" err="1">
                <a:solidFill>
                  <a:srgbClr val="000000"/>
                </a:solidFill>
              </a:rPr>
              <a:t>multiaccess</a:t>
            </a:r>
            <a:r>
              <a:rPr lang="en-US" sz="1800" dirty="0">
                <a:solidFill>
                  <a:srgbClr val="000000"/>
                </a:solidFill>
              </a:rPr>
              <a:t> network.</a:t>
            </a:r>
          </a:p>
          <a:p>
            <a:pPr marL="285750" indent="-285750" algn="just">
              <a:buFont typeface="Wingdings" panose="05000000000000000000" pitchFamily="2" charset="2"/>
              <a:buChar char="Ø"/>
            </a:pPr>
            <a:endParaRPr lang="en-US" sz="1800" dirty="0">
              <a:solidFill>
                <a:srgbClr val="000000"/>
              </a:solidFill>
            </a:endParaRPr>
          </a:p>
          <a:p>
            <a:pPr marL="285750" indent="-285750" algn="just">
              <a:buFont typeface="Arial" panose="020B0604020202020204" pitchFamily="34" charset="0"/>
              <a:buChar char="•"/>
            </a:pPr>
            <a:endParaRPr lang="en-US" sz="1800" dirty="0">
              <a:solidFill>
                <a:srgbClr val="000000"/>
              </a:solidFill>
            </a:endParaRPr>
          </a:p>
        </p:txBody>
      </p:sp>
    </p:spTree>
    <p:extLst>
      <p:ext uri="{BB962C8B-B14F-4D97-AF65-F5344CB8AC3E}">
        <p14:creationId xmlns:p14="http://schemas.microsoft.com/office/powerpoint/2010/main" val="538104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55382" y="180561"/>
            <a:ext cx="3703867" cy="975783"/>
          </a:xfrm>
        </p:spPr>
        <p:txBody>
          <a:bodyPr>
            <a:normAutofit/>
          </a:bodyPr>
          <a:lstStyle/>
          <a:p>
            <a:pPr algn="l"/>
            <a:r>
              <a:rPr lang="en-US" sz="1800" dirty="0" smtClean="0"/>
              <a:t>Virtual </a:t>
            </a:r>
            <a:r>
              <a:rPr lang="en-US" sz="1800" dirty="0"/>
              <a:t>Private </a:t>
            </a:r>
            <a:r>
              <a:rPr lang="en-US" sz="1800" dirty="0" smtClean="0"/>
              <a:t>Networks</a:t>
            </a:r>
            <a:r>
              <a:rPr lang="en-US" sz="3600" dirty="0"/>
              <a:t/>
            </a:r>
            <a:br>
              <a:rPr lang="en-US" sz="3600" dirty="0"/>
            </a:br>
            <a:r>
              <a:rPr lang="en-US" sz="2400" dirty="0" err="1" smtClean="0"/>
              <a:t>IPSec</a:t>
            </a:r>
            <a:endParaRPr lang="en-US" sz="2400" dirty="0"/>
          </a:p>
        </p:txBody>
      </p:sp>
      <p:sp>
        <p:nvSpPr>
          <p:cNvPr id="4" name="Content Placeholder 3">
            <a:extLst>
              <a:ext uri="{FF2B5EF4-FFF2-40B4-BE49-F238E27FC236}">
                <a16:creationId xmlns:a16="http://schemas.microsoft.com/office/drawing/2014/main" id="{50693879-5816-3444-9D50-A12F1F37F5DE}"/>
              </a:ext>
            </a:extLst>
          </p:cNvPr>
          <p:cNvSpPr>
            <a:spLocks noGrp="1"/>
          </p:cNvSpPr>
          <p:nvPr>
            <p:ph idx="1"/>
          </p:nvPr>
        </p:nvSpPr>
        <p:spPr>
          <a:xfrm>
            <a:off x="2901950" y="105901"/>
            <a:ext cx="9143999" cy="1390006"/>
          </a:xfrm>
        </p:spPr>
        <p:txBody>
          <a:bodyPr/>
          <a:lstStyle/>
          <a:p>
            <a:pPr marL="57150" indent="0" algn="just" defTabSz="457200" fontAlgn="base">
              <a:spcBef>
                <a:spcPct val="0"/>
              </a:spcBef>
              <a:spcAft>
                <a:spcPct val="0"/>
              </a:spcAft>
            </a:pPr>
            <a:r>
              <a:rPr lang="en-US" sz="2000" i="1" dirty="0">
                <a:solidFill>
                  <a:srgbClr val="000000"/>
                </a:solidFill>
              </a:rPr>
              <a:t>IPsec is an IETF standard that defines how a VPN can be secured across IP networks. </a:t>
            </a:r>
            <a:r>
              <a:rPr lang="en-US" sz="2000" i="1" dirty="0" smtClean="0">
                <a:solidFill>
                  <a:srgbClr val="000000"/>
                </a:solidFill>
              </a:rPr>
              <a:t>IPsec </a:t>
            </a:r>
            <a:r>
              <a:rPr lang="en-US" sz="2000" i="1" dirty="0">
                <a:solidFill>
                  <a:srgbClr val="000000"/>
                </a:solidFill>
              </a:rPr>
              <a:t>is not bound to any specific rules for secure </a:t>
            </a:r>
            <a:r>
              <a:rPr lang="en-US" sz="2000" i="1" dirty="0" smtClean="0">
                <a:solidFill>
                  <a:srgbClr val="000000"/>
                </a:solidFill>
              </a:rPr>
              <a:t>communications. IPsec </a:t>
            </a:r>
            <a:r>
              <a:rPr lang="en-US" sz="2000" i="1" dirty="0">
                <a:solidFill>
                  <a:srgbClr val="000000"/>
                </a:solidFill>
              </a:rPr>
              <a:t>can easily integrate new security technologies without updating existing IPsec standards</a:t>
            </a:r>
            <a:r>
              <a:rPr lang="en-US" sz="2000" i="1" dirty="0" smtClean="0">
                <a:solidFill>
                  <a:srgbClr val="000000"/>
                </a:solidFill>
              </a:rPr>
              <a:t>. The </a:t>
            </a:r>
            <a:r>
              <a:rPr lang="en-US" sz="2000" i="1" dirty="0">
                <a:solidFill>
                  <a:srgbClr val="000000"/>
                </a:solidFill>
              </a:rPr>
              <a:t>open slots in the IPsec framework shown in the figure can be filled with any of the choices that are available for that IPsec function to create a unique security association (SA</a:t>
            </a:r>
            <a:r>
              <a:rPr lang="en-US" sz="2000" i="1" dirty="0" smtClean="0">
                <a:solidFill>
                  <a:srgbClr val="000000"/>
                </a:solidFill>
              </a:rPr>
              <a:t>).</a:t>
            </a:r>
            <a:endParaRPr lang="en-US" sz="2000" i="1" dirty="0">
              <a:solidFill>
                <a:srgbClr val="000000"/>
              </a:solidFill>
            </a:endParaRPr>
          </a:p>
        </p:txBody>
      </p:sp>
      <p:pic>
        <p:nvPicPr>
          <p:cNvPr id="5" name="Picture 4">
            <a:extLst>
              <a:ext uri="{FF2B5EF4-FFF2-40B4-BE49-F238E27FC236}">
                <a16:creationId xmlns:a16="http://schemas.microsoft.com/office/drawing/2014/main" id="{39FD55A7-7086-8940-ADE5-6A22ED27971D}"/>
              </a:ext>
            </a:extLst>
          </p:cNvPr>
          <p:cNvPicPr>
            <a:picLocks noChangeAspect="1"/>
          </p:cNvPicPr>
          <p:nvPr/>
        </p:nvPicPr>
        <p:blipFill>
          <a:blip r:embed="rId3"/>
          <a:stretch>
            <a:fillRect/>
          </a:stretch>
        </p:blipFill>
        <p:spPr>
          <a:xfrm>
            <a:off x="7283450" y="1921309"/>
            <a:ext cx="4831331" cy="3681014"/>
          </a:xfrm>
          <a:prstGeom prst="rect">
            <a:avLst/>
          </a:prstGeom>
        </p:spPr>
      </p:pic>
      <p:sp>
        <p:nvSpPr>
          <p:cNvPr id="2" name="Rectangle 1"/>
          <p:cNvSpPr/>
          <p:nvPr/>
        </p:nvSpPr>
        <p:spPr>
          <a:xfrm>
            <a:off x="0" y="2395441"/>
            <a:ext cx="6915150" cy="3170099"/>
          </a:xfrm>
          <a:prstGeom prst="rect">
            <a:avLst/>
          </a:prstGeom>
        </p:spPr>
        <p:txBody>
          <a:bodyPr wrap="square">
            <a:spAutoFit/>
          </a:bodyPr>
          <a:lstStyle/>
          <a:p>
            <a:pPr marL="57150" indent="0" algn="just" defTabSz="457200" fontAlgn="base">
              <a:spcBef>
                <a:spcPct val="0"/>
              </a:spcBef>
              <a:spcAft>
                <a:spcPct val="0"/>
              </a:spcAft>
            </a:pPr>
            <a:r>
              <a:rPr lang="en-US" sz="2000" dirty="0" smtClean="0">
                <a:solidFill>
                  <a:srgbClr val="000000"/>
                </a:solidFill>
              </a:rPr>
              <a:t>IPsec </a:t>
            </a:r>
            <a:r>
              <a:rPr lang="en-US" sz="2000" dirty="0">
                <a:solidFill>
                  <a:srgbClr val="000000"/>
                </a:solidFill>
              </a:rPr>
              <a:t>protects and authenticates IP packets between source and destination and provides these essential security functions:</a:t>
            </a:r>
          </a:p>
          <a:p>
            <a:pPr marL="539750" lvl="1" indent="-361950" algn="just" defTabSz="457200">
              <a:spcBef>
                <a:spcPct val="0"/>
              </a:spcBef>
              <a:buFont typeface="Wingdings" panose="05000000000000000000" pitchFamily="2" charset="2"/>
              <a:buChar char="q"/>
            </a:pPr>
            <a:r>
              <a:rPr lang="en-US" sz="2000" b="1" dirty="0" smtClean="0">
                <a:solidFill>
                  <a:srgbClr val="000000"/>
                </a:solidFill>
              </a:rPr>
              <a:t>Confidentiality</a:t>
            </a:r>
            <a:r>
              <a:rPr lang="en-US" sz="2000" dirty="0" smtClean="0">
                <a:solidFill>
                  <a:srgbClr val="000000"/>
                </a:solidFill>
              </a:rPr>
              <a:t> </a:t>
            </a:r>
            <a:r>
              <a:rPr lang="en-US" sz="2000" dirty="0">
                <a:solidFill>
                  <a:srgbClr val="000000"/>
                </a:solidFill>
              </a:rPr>
              <a:t>- Uses encryption algorithms to prevent cybercriminals from reading the packet contents.</a:t>
            </a:r>
          </a:p>
          <a:p>
            <a:pPr marL="539750" lvl="1" indent="-361950" algn="just" defTabSz="457200">
              <a:spcBef>
                <a:spcPct val="0"/>
              </a:spcBef>
              <a:buFont typeface="Wingdings" panose="05000000000000000000" pitchFamily="2" charset="2"/>
              <a:buChar char="q"/>
            </a:pPr>
            <a:r>
              <a:rPr lang="en-US" sz="2000" b="1" dirty="0">
                <a:solidFill>
                  <a:srgbClr val="000000"/>
                </a:solidFill>
              </a:rPr>
              <a:t>Integrity</a:t>
            </a:r>
            <a:r>
              <a:rPr lang="en-US" sz="2000" dirty="0">
                <a:solidFill>
                  <a:srgbClr val="000000"/>
                </a:solidFill>
              </a:rPr>
              <a:t> - Uses hashing algorithms to ensure that packets have not been altered between source and destination.</a:t>
            </a:r>
          </a:p>
          <a:p>
            <a:pPr marL="539750" lvl="1" indent="-361950" algn="just" defTabSz="457200">
              <a:spcBef>
                <a:spcPct val="0"/>
              </a:spcBef>
              <a:buFont typeface="Wingdings" panose="05000000000000000000" pitchFamily="2" charset="2"/>
              <a:buChar char="q"/>
            </a:pPr>
            <a:r>
              <a:rPr lang="en-US" sz="2000" b="1" dirty="0">
                <a:solidFill>
                  <a:srgbClr val="000000"/>
                </a:solidFill>
              </a:rPr>
              <a:t>Origin authentication</a:t>
            </a:r>
            <a:r>
              <a:rPr lang="en-US" sz="2000" dirty="0">
                <a:solidFill>
                  <a:srgbClr val="000000"/>
                </a:solidFill>
              </a:rPr>
              <a:t> - Uses the Internet Key Exchange (IKE) protocol to authenticate source and destination. </a:t>
            </a:r>
          </a:p>
          <a:p>
            <a:pPr marL="539750" lvl="1" indent="-361950" algn="just" defTabSz="457200">
              <a:spcBef>
                <a:spcPct val="0"/>
              </a:spcBef>
              <a:buFont typeface="Wingdings" panose="05000000000000000000" pitchFamily="2" charset="2"/>
              <a:buChar char="q"/>
            </a:pPr>
            <a:r>
              <a:rPr lang="en-US" sz="2000" b="1" dirty="0" err="1">
                <a:solidFill>
                  <a:srgbClr val="000000"/>
                </a:solidFill>
              </a:rPr>
              <a:t>Diffie</a:t>
            </a:r>
            <a:r>
              <a:rPr lang="en-US" sz="2000" b="1" dirty="0">
                <a:solidFill>
                  <a:srgbClr val="000000"/>
                </a:solidFill>
              </a:rPr>
              <a:t>-Hellman</a:t>
            </a:r>
            <a:r>
              <a:rPr lang="en-US" sz="2000" dirty="0">
                <a:solidFill>
                  <a:srgbClr val="000000"/>
                </a:solidFill>
              </a:rPr>
              <a:t> – Used to secure key exchange.</a:t>
            </a:r>
            <a:endParaRPr lang="en-US" sz="2000" dirty="0">
              <a:solidFill>
                <a:srgbClr val="000000"/>
              </a:solidFill>
            </a:endParaRPr>
          </a:p>
        </p:txBody>
      </p:sp>
    </p:spTree>
    <p:extLst>
      <p:ext uri="{BB962C8B-B14F-4D97-AF65-F5344CB8AC3E}">
        <p14:creationId xmlns:p14="http://schemas.microsoft.com/office/powerpoint/2010/main" val="27278114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55382" y="180561"/>
            <a:ext cx="3703867" cy="975783"/>
          </a:xfrm>
        </p:spPr>
        <p:txBody>
          <a:bodyPr>
            <a:normAutofit/>
          </a:bodyPr>
          <a:lstStyle/>
          <a:p>
            <a:pPr algn="l"/>
            <a:r>
              <a:rPr lang="en-US" sz="1800" dirty="0" smtClean="0"/>
              <a:t>Virtual </a:t>
            </a:r>
            <a:r>
              <a:rPr lang="en-US" sz="1800" dirty="0"/>
              <a:t>Private </a:t>
            </a:r>
            <a:r>
              <a:rPr lang="en-US" sz="1800" dirty="0" smtClean="0"/>
              <a:t>Networks</a:t>
            </a:r>
            <a:r>
              <a:rPr lang="en-US" sz="3600" dirty="0"/>
              <a:t/>
            </a:r>
            <a:br>
              <a:rPr lang="en-US" sz="3600" dirty="0"/>
            </a:br>
            <a:r>
              <a:rPr lang="en-US" sz="2400" dirty="0" err="1" smtClean="0"/>
              <a:t>IPSec</a:t>
            </a:r>
            <a:endParaRPr lang="en-US" sz="2400" dirty="0"/>
          </a:p>
        </p:txBody>
      </p:sp>
      <p:sp>
        <p:nvSpPr>
          <p:cNvPr id="2" name="Rectangle 1"/>
          <p:cNvSpPr/>
          <p:nvPr/>
        </p:nvSpPr>
        <p:spPr>
          <a:xfrm>
            <a:off x="52753" y="1156344"/>
            <a:ext cx="6915150" cy="2646878"/>
          </a:xfrm>
          <a:prstGeom prst="rect">
            <a:avLst/>
          </a:prstGeom>
        </p:spPr>
        <p:txBody>
          <a:bodyPr wrap="square">
            <a:spAutoFit/>
          </a:bodyPr>
          <a:lstStyle/>
          <a:p>
            <a:pPr marL="285750" indent="-285750" algn="just">
              <a:buFont typeface="Wingdings" panose="05000000000000000000" pitchFamily="2" charset="2"/>
              <a:buChar char="§"/>
            </a:pPr>
            <a:r>
              <a:rPr lang="en-US" sz="1600" dirty="0">
                <a:solidFill>
                  <a:srgbClr val="000000"/>
                </a:solidFill>
              </a:rPr>
              <a:t>Choosing the IPsec protocol encapsulation is the first building block of the framework.</a:t>
            </a:r>
          </a:p>
          <a:p>
            <a:pPr marL="285750" indent="-285750" algn="just">
              <a:buFont typeface="Wingdings" panose="05000000000000000000" pitchFamily="2" charset="2"/>
              <a:buChar char="§"/>
            </a:pPr>
            <a:r>
              <a:rPr lang="en-US" sz="1600" dirty="0">
                <a:solidFill>
                  <a:srgbClr val="000000"/>
                </a:solidFill>
              </a:rPr>
              <a:t>IPsec </a:t>
            </a:r>
            <a:r>
              <a:rPr lang="en-US" sz="1600" b="1" i="1" dirty="0">
                <a:solidFill>
                  <a:srgbClr val="002060"/>
                </a:solidFill>
              </a:rPr>
              <a:t>encapsulates packets using Authentication Header (AH) or Encapsulation Security Protocol (ESP</a:t>
            </a:r>
            <a:r>
              <a:rPr lang="en-US" sz="1600" b="1" i="1" dirty="0" smtClean="0">
                <a:solidFill>
                  <a:srgbClr val="002060"/>
                </a:solidFill>
              </a:rPr>
              <a:t>)</a:t>
            </a:r>
            <a:r>
              <a:rPr lang="en-US" sz="1600" dirty="0" smtClean="0">
                <a:solidFill>
                  <a:srgbClr val="000000"/>
                </a:solidFill>
              </a:rPr>
              <a:t>.</a:t>
            </a:r>
          </a:p>
          <a:p>
            <a:pPr marL="285750" indent="-285750" algn="just">
              <a:buFont typeface="Wingdings" panose="05000000000000000000" pitchFamily="2" charset="2"/>
              <a:buChar char="§"/>
            </a:pPr>
            <a:endParaRPr lang="en-US" sz="1600" dirty="0">
              <a:solidFill>
                <a:srgbClr val="000000"/>
              </a:solidFill>
            </a:endParaRPr>
          </a:p>
          <a:p>
            <a:pPr marL="285750" indent="-285750" algn="just">
              <a:buFont typeface="Wingdings" panose="05000000000000000000" pitchFamily="2" charset="2"/>
              <a:buChar char="§"/>
            </a:pPr>
            <a:r>
              <a:rPr lang="en-US" sz="1600" dirty="0">
                <a:solidFill>
                  <a:srgbClr val="000000"/>
                </a:solidFill>
              </a:rPr>
              <a:t>The choice of AH or ESP establishes which other building blocks are available.</a:t>
            </a:r>
          </a:p>
          <a:p>
            <a:pPr marL="1079500" lvl="1" indent="-361950" algn="just">
              <a:buFont typeface="Wingdings" panose="05000000000000000000" pitchFamily="2" charset="2"/>
              <a:buChar char="Ø"/>
            </a:pPr>
            <a:r>
              <a:rPr lang="en-US" dirty="0">
                <a:solidFill>
                  <a:srgbClr val="000000"/>
                </a:solidFill>
              </a:rPr>
              <a:t>AH is appropriate only when confidentiality is not required or permitted.</a:t>
            </a:r>
          </a:p>
          <a:p>
            <a:pPr marL="1079500" lvl="1" indent="-361950" algn="just">
              <a:buFont typeface="Wingdings" panose="05000000000000000000" pitchFamily="2" charset="2"/>
              <a:buChar char="Ø"/>
            </a:pPr>
            <a:r>
              <a:rPr lang="en-US" dirty="0">
                <a:solidFill>
                  <a:srgbClr val="000000"/>
                </a:solidFill>
              </a:rPr>
              <a:t>ESP provides both confidentiality and authentication.</a:t>
            </a:r>
            <a:endParaRPr lang="en-US" dirty="0">
              <a:solidFill>
                <a:srgbClr val="000000"/>
              </a:solidFill>
            </a:endParaRPr>
          </a:p>
        </p:txBody>
      </p:sp>
      <p:pic>
        <p:nvPicPr>
          <p:cNvPr id="11" name="Picture 10">
            <a:extLst>
              <a:ext uri="{FF2B5EF4-FFF2-40B4-BE49-F238E27FC236}">
                <a16:creationId xmlns:a16="http://schemas.microsoft.com/office/drawing/2014/main" id="{B3301DD0-6ABA-614F-B6EF-E3BB2AD3268D}"/>
              </a:ext>
            </a:extLst>
          </p:cNvPr>
          <p:cNvPicPr>
            <a:picLocks noChangeAspect="1"/>
          </p:cNvPicPr>
          <p:nvPr/>
        </p:nvPicPr>
        <p:blipFill rotWithShape="1">
          <a:blip r:embed="rId3"/>
          <a:srcRect l="49491" t="10899" r="6981" b="73492"/>
          <a:stretch/>
        </p:blipFill>
        <p:spPr>
          <a:xfrm>
            <a:off x="10286938" y="1928923"/>
            <a:ext cx="1711160" cy="484078"/>
          </a:xfrm>
          <a:prstGeom prst="rect">
            <a:avLst/>
          </a:prstGeom>
        </p:spPr>
      </p:pic>
      <p:sp>
        <p:nvSpPr>
          <p:cNvPr id="12" name="Rectangle 11"/>
          <p:cNvSpPr/>
          <p:nvPr/>
        </p:nvSpPr>
        <p:spPr>
          <a:xfrm>
            <a:off x="52753" y="4113714"/>
            <a:ext cx="8868997" cy="1569660"/>
          </a:xfrm>
          <a:prstGeom prst="rect">
            <a:avLst/>
          </a:prstGeom>
        </p:spPr>
        <p:txBody>
          <a:bodyPr wrap="square">
            <a:spAutoFit/>
          </a:bodyPr>
          <a:lstStyle/>
          <a:p>
            <a:pPr marL="285750" indent="-285750" algn="just">
              <a:buFont typeface="Wingdings" panose="05000000000000000000" pitchFamily="2" charset="2"/>
              <a:buChar char="§"/>
            </a:pPr>
            <a:r>
              <a:rPr lang="en-US" sz="1600" dirty="0">
                <a:solidFill>
                  <a:srgbClr val="000000"/>
                </a:solidFill>
              </a:rPr>
              <a:t>The encryption algorithms highlighted in the figure are all symmetric key cryptosystems:</a:t>
            </a:r>
          </a:p>
          <a:p>
            <a:pPr marL="1079500" lvl="2" indent="-361950" algn="just" defTabSz="457200">
              <a:spcBef>
                <a:spcPct val="0"/>
              </a:spcBef>
              <a:buFont typeface="Wingdings" panose="05000000000000000000" pitchFamily="2" charset="2"/>
              <a:buChar char="ü"/>
            </a:pPr>
            <a:r>
              <a:rPr lang="en-US" sz="1600" dirty="0">
                <a:solidFill>
                  <a:srgbClr val="000000"/>
                </a:solidFill>
              </a:rPr>
              <a:t>DES uses a 56-bit key.</a:t>
            </a:r>
          </a:p>
          <a:p>
            <a:pPr marL="1079500" lvl="2" indent="-361950" algn="just" defTabSz="457200">
              <a:spcBef>
                <a:spcPct val="0"/>
              </a:spcBef>
              <a:buFont typeface="Wingdings" panose="05000000000000000000" pitchFamily="2" charset="2"/>
              <a:buChar char="ü"/>
            </a:pPr>
            <a:r>
              <a:rPr lang="en-US" sz="1600" dirty="0">
                <a:solidFill>
                  <a:srgbClr val="000000"/>
                </a:solidFill>
              </a:rPr>
              <a:t>3DES uses three independent 56-bit encryption keys per 64-bit block.</a:t>
            </a:r>
          </a:p>
          <a:p>
            <a:pPr marL="1079500" lvl="2" indent="-361950" algn="just" defTabSz="457200">
              <a:spcBef>
                <a:spcPct val="0"/>
              </a:spcBef>
              <a:buFont typeface="Wingdings" panose="05000000000000000000" pitchFamily="2" charset="2"/>
              <a:buChar char="ü"/>
            </a:pPr>
            <a:r>
              <a:rPr lang="en-US" sz="1600" dirty="0">
                <a:solidFill>
                  <a:srgbClr val="000000"/>
                </a:solidFill>
              </a:rPr>
              <a:t>AES offers three different key lengths: 128 bits, 192 bits, and 256 bits.</a:t>
            </a:r>
          </a:p>
          <a:p>
            <a:pPr marL="1079500" lvl="2" indent="-361950" algn="just" defTabSz="457200">
              <a:spcBef>
                <a:spcPct val="0"/>
              </a:spcBef>
              <a:buFont typeface="Wingdings" panose="05000000000000000000" pitchFamily="2" charset="2"/>
              <a:buChar char="ü"/>
            </a:pPr>
            <a:r>
              <a:rPr lang="en-US" sz="1600" dirty="0">
                <a:solidFill>
                  <a:srgbClr val="000000"/>
                </a:solidFill>
              </a:rPr>
              <a:t>SEAL is a stream cipher, which means it encrypts data continuously rather than encrypting blocks of data. </a:t>
            </a:r>
            <a:r>
              <a:rPr lang="en-US" sz="1600" dirty="0">
                <a:solidFill>
                  <a:srgbClr val="000000"/>
                </a:solidFill>
              </a:rPr>
              <a:t>SEAL uses a 160-bit key</a:t>
            </a:r>
            <a:r>
              <a:rPr lang="en-US" sz="1600" dirty="0" smtClean="0">
                <a:solidFill>
                  <a:srgbClr val="000000"/>
                </a:solidFill>
              </a:rPr>
              <a:t>.</a:t>
            </a:r>
            <a:endParaRPr lang="en-US" sz="1600" dirty="0">
              <a:solidFill>
                <a:srgbClr val="000000"/>
              </a:solidFill>
            </a:endParaRPr>
          </a:p>
        </p:txBody>
      </p:sp>
      <p:pic>
        <p:nvPicPr>
          <p:cNvPr id="13" name="Picture 12">
            <a:extLst>
              <a:ext uri="{FF2B5EF4-FFF2-40B4-BE49-F238E27FC236}">
                <a16:creationId xmlns:a16="http://schemas.microsoft.com/office/drawing/2014/main" id="{A31CE4EA-92FF-4776-8E40-9A609DE64BAA}"/>
              </a:ext>
            </a:extLst>
          </p:cNvPr>
          <p:cNvPicPr>
            <a:picLocks noChangeAspect="1"/>
          </p:cNvPicPr>
          <p:nvPr/>
        </p:nvPicPr>
        <p:blipFill>
          <a:blip r:embed="rId4"/>
          <a:stretch>
            <a:fillRect/>
          </a:stretch>
        </p:blipFill>
        <p:spPr>
          <a:xfrm>
            <a:off x="9404350" y="4042831"/>
            <a:ext cx="2541185" cy="1562386"/>
          </a:xfrm>
          <a:prstGeom prst="rect">
            <a:avLst/>
          </a:prstGeom>
        </p:spPr>
      </p:pic>
      <p:grpSp>
        <p:nvGrpSpPr>
          <p:cNvPr id="10" name="Group 9"/>
          <p:cNvGrpSpPr/>
          <p:nvPr/>
        </p:nvGrpSpPr>
        <p:grpSpPr>
          <a:xfrm>
            <a:off x="7057988" y="146612"/>
            <a:ext cx="4992673" cy="3951289"/>
            <a:chOff x="7044103" y="838200"/>
            <a:chExt cx="4992673" cy="3951289"/>
          </a:xfrm>
        </p:grpSpPr>
        <p:pic>
          <p:nvPicPr>
            <p:cNvPr id="6" name="Picture 5">
              <a:extLst>
                <a:ext uri="{FF2B5EF4-FFF2-40B4-BE49-F238E27FC236}">
                  <a16:creationId xmlns:a16="http://schemas.microsoft.com/office/drawing/2014/main" id="{2DA014AE-62B5-6740-9A0C-431D5FAA8C61}"/>
                </a:ext>
              </a:extLst>
            </p:cNvPr>
            <p:cNvPicPr>
              <a:picLocks noChangeAspect="1"/>
            </p:cNvPicPr>
            <p:nvPr/>
          </p:nvPicPr>
          <p:blipFill>
            <a:blip r:embed="rId5"/>
            <a:stretch>
              <a:fillRect/>
            </a:stretch>
          </p:blipFill>
          <p:spPr>
            <a:xfrm>
              <a:off x="7044103" y="838200"/>
              <a:ext cx="4992673" cy="3740274"/>
            </a:xfrm>
            <a:prstGeom prst="rect">
              <a:avLst/>
            </a:prstGeom>
          </p:spPr>
        </p:pic>
        <p:pic>
          <p:nvPicPr>
            <p:cNvPr id="9" name="Picture 8">
              <a:extLst>
                <a:ext uri="{FF2B5EF4-FFF2-40B4-BE49-F238E27FC236}">
                  <a16:creationId xmlns:a16="http://schemas.microsoft.com/office/drawing/2014/main" id="{B3301DD0-6ABA-614F-B6EF-E3BB2AD3268D}"/>
                </a:ext>
              </a:extLst>
            </p:cNvPr>
            <p:cNvPicPr>
              <a:picLocks noChangeAspect="1"/>
            </p:cNvPicPr>
            <p:nvPr/>
          </p:nvPicPr>
          <p:blipFill rotWithShape="1">
            <a:blip r:embed="rId3"/>
            <a:srcRect t="26182"/>
            <a:stretch/>
          </p:blipFill>
          <p:spPr>
            <a:xfrm>
              <a:off x="7044103" y="1943100"/>
              <a:ext cx="4887547" cy="2846389"/>
            </a:xfrm>
            <a:prstGeom prst="rect">
              <a:avLst/>
            </a:prstGeom>
          </p:spPr>
        </p:pic>
      </p:grpSp>
    </p:spTree>
    <p:extLst>
      <p:ext uri="{BB962C8B-B14F-4D97-AF65-F5344CB8AC3E}">
        <p14:creationId xmlns:p14="http://schemas.microsoft.com/office/powerpoint/2010/main" val="22069878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55382" y="180561"/>
            <a:ext cx="3703867" cy="975783"/>
          </a:xfrm>
        </p:spPr>
        <p:txBody>
          <a:bodyPr>
            <a:normAutofit/>
          </a:bodyPr>
          <a:lstStyle/>
          <a:p>
            <a:pPr algn="l"/>
            <a:r>
              <a:rPr lang="en-US" sz="1800" dirty="0" smtClean="0"/>
              <a:t>Virtual </a:t>
            </a:r>
            <a:r>
              <a:rPr lang="en-US" sz="1800" dirty="0"/>
              <a:t>Private </a:t>
            </a:r>
            <a:r>
              <a:rPr lang="en-US" sz="1800" dirty="0" smtClean="0"/>
              <a:t>Networks</a:t>
            </a:r>
            <a:r>
              <a:rPr lang="en-US" sz="3600" dirty="0"/>
              <a:t/>
            </a:r>
            <a:br>
              <a:rPr lang="en-US" sz="3600" dirty="0"/>
            </a:br>
            <a:r>
              <a:rPr lang="en-US" sz="2400" dirty="0" err="1" smtClean="0"/>
              <a:t>IPSec</a:t>
            </a:r>
            <a:endParaRPr lang="en-US" sz="2400" dirty="0"/>
          </a:p>
        </p:txBody>
      </p:sp>
      <p:sp>
        <p:nvSpPr>
          <p:cNvPr id="2" name="Rectangle 1"/>
          <p:cNvSpPr/>
          <p:nvPr/>
        </p:nvSpPr>
        <p:spPr>
          <a:xfrm>
            <a:off x="52753" y="1156344"/>
            <a:ext cx="6915150" cy="2031325"/>
          </a:xfrm>
          <a:prstGeom prst="rect">
            <a:avLst/>
          </a:prstGeom>
        </p:spPr>
        <p:txBody>
          <a:bodyPr wrap="square">
            <a:spAutoFit/>
          </a:bodyPr>
          <a:lstStyle/>
          <a:p>
            <a:pPr marL="285750" indent="-285750" algn="just">
              <a:buFont typeface="Wingdings" panose="05000000000000000000" pitchFamily="2" charset="2"/>
              <a:buChar char="§"/>
            </a:pPr>
            <a:r>
              <a:rPr lang="en-US" dirty="0">
                <a:solidFill>
                  <a:srgbClr val="000000"/>
                </a:solidFill>
              </a:rPr>
              <a:t>Data integrity means that the data has not changed in transit.</a:t>
            </a:r>
          </a:p>
          <a:p>
            <a:pPr marL="285750" indent="-285750" algn="just">
              <a:buFont typeface="Wingdings" panose="05000000000000000000" pitchFamily="2" charset="2"/>
              <a:buChar char="§"/>
            </a:pPr>
            <a:r>
              <a:rPr lang="en-US" dirty="0">
                <a:solidFill>
                  <a:srgbClr val="000000"/>
                </a:solidFill>
              </a:rPr>
              <a:t>A method of proving data integrity is required. </a:t>
            </a:r>
          </a:p>
          <a:p>
            <a:pPr marL="285750" indent="-285750" algn="just">
              <a:buFont typeface="Wingdings" panose="05000000000000000000" pitchFamily="2" charset="2"/>
              <a:buChar char="§"/>
            </a:pPr>
            <a:r>
              <a:rPr lang="en-US" dirty="0">
                <a:solidFill>
                  <a:srgbClr val="000000"/>
                </a:solidFill>
              </a:rPr>
              <a:t>The Hashed Message Authentication Code (HMAC) is a data integrity algorithm that guarantees the integrity of the message using a hash value.</a:t>
            </a:r>
          </a:p>
          <a:p>
            <a:pPr marL="1079500" lvl="1" indent="-361950" algn="just">
              <a:buFont typeface="Wingdings" panose="05000000000000000000" pitchFamily="2" charset="2"/>
              <a:buChar char="Ø"/>
            </a:pPr>
            <a:r>
              <a:rPr lang="en-US" dirty="0">
                <a:solidFill>
                  <a:srgbClr val="000000"/>
                </a:solidFill>
              </a:rPr>
              <a:t>Message-Digest 5 (MD5) uses a 128-bit shared-secret key.</a:t>
            </a:r>
          </a:p>
          <a:p>
            <a:pPr marL="1079500" lvl="1" indent="-361950" algn="just">
              <a:buFont typeface="Wingdings" panose="05000000000000000000" pitchFamily="2" charset="2"/>
              <a:buChar char="Ø"/>
            </a:pPr>
            <a:r>
              <a:rPr lang="en-US" dirty="0">
                <a:solidFill>
                  <a:srgbClr val="000000"/>
                </a:solidFill>
              </a:rPr>
              <a:t>The Secure Hash Algorithm (SHA) uses a 160-bit secret key.</a:t>
            </a:r>
            <a:endParaRPr lang="en-US" dirty="0">
              <a:solidFill>
                <a:srgbClr val="000000"/>
              </a:solidFill>
            </a:endParaRPr>
          </a:p>
        </p:txBody>
      </p:sp>
      <p:pic>
        <p:nvPicPr>
          <p:cNvPr id="14" name="Picture 13">
            <a:extLst>
              <a:ext uri="{FF2B5EF4-FFF2-40B4-BE49-F238E27FC236}">
                <a16:creationId xmlns:a16="http://schemas.microsoft.com/office/drawing/2014/main" id="{705DEA5D-0533-E443-988F-B46238A667F8}"/>
              </a:ext>
            </a:extLst>
          </p:cNvPr>
          <p:cNvPicPr>
            <a:picLocks noChangeAspect="1"/>
          </p:cNvPicPr>
          <p:nvPr/>
        </p:nvPicPr>
        <p:blipFill>
          <a:blip r:embed="rId3"/>
          <a:stretch>
            <a:fillRect/>
          </a:stretch>
        </p:blipFill>
        <p:spPr>
          <a:xfrm>
            <a:off x="7295118" y="619626"/>
            <a:ext cx="4395060" cy="3393465"/>
          </a:xfrm>
          <a:prstGeom prst="rect">
            <a:avLst/>
          </a:prstGeom>
        </p:spPr>
      </p:pic>
      <p:sp>
        <p:nvSpPr>
          <p:cNvPr id="15" name="Rectangle 14"/>
          <p:cNvSpPr/>
          <p:nvPr/>
        </p:nvSpPr>
        <p:spPr>
          <a:xfrm>
            <a:off x="52752" y="3328044"/>
            <a:ext cx="7242366" cy="2462213"/>
          </a:xfrm>
          <a:prstGeom prst="rect">
            <a:avLst/>
          </a:prstGeom>
        </p:spPr>
        <p:txBody>
          <a:bodyPr wrap="square">
            <a:spAutoFit/>
          </a:bodyPr>
          <a:lstStyle/>
          <a:p>
            <a:pPr marL="285750" indent="-285750">
              <a:buFont typeface="Wingdings" panose="05000000000000000000" pitchFamily="2" charset="2"/>
              <a:buChar char="§"/>
            </a:pPr>
            <a:r>
              <a:rPr lang="en-US" sz="1600" dirty="0" smtClean="0">
                <a:solidFill>
                  <a:srgbClr val="000000"/>
                </a:solidFill>
              </a:rPr>
              <a:t>There are two IPsec peer authentication methods:</a:t>
            </a:r>
          </a:p>
          <a:p>
            <a:pPr marL="285750" indent="-285750">
              <a:buFont typeface="Wingdings" panose="05000000000000000000" pitchFamily="2" charset="2"/>
              <a:buChar char="§"/>
            </a:pPr>
            <a:r>
              <a:rPr lang="en-US" sz="1600" b="1" dirty="0" smtClean="0">
                <a:solidFill>
                  <a:srgbClr val="000000"/>
                </a:solidFill>
              </a:rPr>
              <a:t>Pre-shared </a:t>
            </a:r>
            <a:r>
              <a:rPr lang="en-US" sz="1600" b="1" dirty="0">
                <a:solidFill>
                  <a:srgbClr val="000000"/>
                </a:solidFill>
              </a:rPr>
              <a:t>key (PSK) </a:t>
            </a:r>
            <a:r>
              <a:rPr lang="en-US" sz="1600" dirty="0">
                <a:solidFill>
                  <a:srgbClr val="000000"/>
                </a:solidFill>
              </a:rPr>
              <a:t>- (PSK) value is entered into each peer manually.</a:t>
            </a:r>
          </a:p>
          <a:p>
            <a:pPr marL="1079500" lvl="1" indent="-361950">
              <a:buFont typeface="Wingdings" panose="05000000000000000000" pitchFamily="2" charset="2"/>
              <a:buChar char="ü"/>
            </a:pPr>
            <a:r>
              <a:rPr lang="en-US" dirty="0">
                <a:solidFill>
                  <a:srgbClr val="000000"/>
                </a:solidFill>
              </a:rPr>
              <a:t>Easy to configure manually</a:t>
            </a:r>
          </a:p>
          <a:p>
            <a:pPr marL="1079500" lvl="1" indent="-361950">
              <a:buFont typeface="Wingdings" panose="05000000000000000000" pitchFamily="2" charset="2"/>
              <a:buChar char="ü"/>
            </a:pPr>
            <a:r>
              <a:rPr lang="en-US" dirty="0">
                <a:solidFill>
                  <a:srgbClr val="000000"/>
                </a:solidFill>
              </a:rPr>
              <a:t>Does not scale well</a:t>
            </a:r>
          </a:p>
          <a:p>
            <a:pPr marL="1079500" lvl="1" indent="-361950">
              <a:buFont typeface="Wingdings" panose="05000000000000000000" pitchFamily="2" charset="2"/>
              <a:buChar char="ü"/>
            </a:pPr>
            <a:r>
              <a:rPr lang="en-US" dirty="0">
                <a:solidFill>
                  <a:srgbClr val="000000"/>
                </a:solidFill>
              </a:rPr>
              <a:t>Must be configured on every peer</a:t>
            </a:r>
          </a:p>
          <a:p>
            <a:pPr marL="285750" indent="-285750">
              <a:buFont typeface="Wingdings" panose="05000000000000000000" pitchFamily="2" charset="2"/>
              <a:buChar char="§"/>
            </a:pPr>
            <a:r>
              <a:rPr lang="en-US" sz="1600" b="1" dirty="0" err="1">
                <a:solidFill>
                  <a:srgbClr val="000000"/>
                </a:solidFill>
              </a:rPr>
              <a:t>Rivest</a:t>
            </a:r>
            <a:r>
              <a:rPr lang="en-US" sz="1600" b="1" dirty="0">
                <a:solidFill>
                  <a:srgbClr val="000000"/>
                </a:solidFill>
              </a:rPr>
              <a:t>, Shamir, and </a:t>
            </a:r>
            <a:r>
              <a:rPr lang="en-US" sz="1600" b="1" dirty="0" err="1">
                <a:solidFill>
                  <a:srgbClr val="000000"/>
                </a:solidFill>
              </a:rPr>
              <a:t>Adleman</a:t>
            </a:r>
            <a:r>
              <a:rPr lang="en-US" sz="1600" b="1" dirty="0">
                <a:solidFill>
                  <a:srgbClr val="000000"/>
                </a:solidFill>
              </a:rPr>
              <a:t> (RSA) </a:t>
            </a:r>
            <a:r>
              <a:rPr lang="en-US" sz="1600" dirty="0">
                <a:solidFill>
                  <a:srgbClr val="000000"/>
                </a:solidFill>
              </a:rPr>
              <a:t>-</a:t>
            </a:r>
            <a:r>
              <a:rPr lang="en-US" sz="1600" b="1" dirty="0">
                <a:solidFill>
                  <a:srgbClr val="000000"/>
                </a:solidFill>
              </a:rPr>
              <a:t> </a:t>
            </a:r>
            <a:r>
              <a:rPr lang="en-US" sz="1600" dirty="0">
                <a:solidFill>
                  <a:srgbClr val="000000"/>
                </a:solidFill>
              </a:rPr>
              <a:t>authentication uses digital certificates to authenticate the peers.</a:t>
            </a:r>
          </a:p>
          <a:p>
            <a:pPr marL="1079500" lvl="1" indent="-361950">
              <a:buFont typeface="Wingdings" panose="05000000000000000000" pitchFamily="2" charset="2"/>
              <a:buChar char="ü"/>
            </a:pPr>
            <a:r>
              <a:rPr lang="en-US" dirty="0">
                <a:solidFill>
                  <a:srgbClr val="000000"/>
                </a:solidFill>
              </a:rPr>
              <a:t>Each peer must authenticate its opposite peer before the tunnel is considered secure.</a:t>
            </a:r>
          </a:p>
        </p:txBody>
      </p:sp>
      <p:pic>
        <p:nvPicPr>
          <p:cNvPr id="16" name="Picture 15">
            <a:extLst>
              <a:ext uri="{FF2B5EF4-FFF2-40B4-BE49-F238E27FC236}">
                <a16:creationId xmlns:a16="http://schemas.microsoft.com/office/drawing/2014/main" id="{C3979770-399C-594E-91AF-734C30542628}"/>
              </a:ext>
            </a:extLst>
          </p:cNvPr>
          <p:cNvPicPr>
            <a:picLocks noChangeAspect="1"/>
          </p:cNvPicPr>
          <p:nvPr/>
        </p:nvPicPr>
        <p:blipFill rotWithShape="1">
          <a:blip r:embed="rId4"/>
          <a:srcRect t="62410"/>
          <a:stretch/>
        </p:blipFill>
        <p:spPr>
          <a:xfrm>
            <a:off x="7250668" y="4216400"/>
            <a:ext cx="4624384" cy="1342696"/>
          </a:xfrm>
          <a:prstGeom prst="rect">
            <a:avLst/>
          </a:prstGeom>
        </p:spPr>
      </p:pic>
    </p:spTree>
    <p:extLst>
      <p:ext uri="{BB962C8B-B14F-4D97-AF65-F5344CB8AC3E}">
        <p14:creationId xmlns:p14="http://schemas.microsoft.com/office/powerpoint/2010/main" val="40167269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55382" y="180561"/>
            <a:ext cx="3703867" cy="975783"/>
          </a:xfrm>
        </p:spPr>
        <p:txBody>
          <a:bodyPr>
            <a:normAutofit/>
          </a:bodyPr>
          <a:lstStyle/>
          <a:p>
            <a:pPr algn="l"/>
            <a:r>
              <a:rPr lang="en-US" sz="1800" dirty="0" smtClean="0"/>
              <a:t>Virtual </a:t>
            </a:r>
            <a:r>
              <a:rPr lang="en-US" sz="1800" dirty="0"/>
              <a:t>Private </a:t>
            </a:r>
            <a:r>
              <a:rPr lang="en-US" sz="1800" dirty="0" smtClean="0"/>
              <a:t>Networks</a:t>
            </a:r>
            <a:r>
              <a:rPr lang="en-US" sz="3600" dirty="0"/>
              <a:t/>
            </a:r>
            <a:br>
              <a:rPr lang="en-US" sz="3600" dirty="0"/>
            </a:br>
            <a:r>
              <a:rPr lang="en-US" sz="2400" dirty="0" err="1" smtClean="0"/>
              <a:t>IPSec</a:t>
            </a:r>
            <a:endParaRPr lang="en-US" sz="2400" dirty="0"/>
          </a:p>
        </p:txBody>
      </p:sp>
      <p:sp>
        <p:nvSpPr>
          <p:cNvPr id="2" name="Rectangle 1"/>
          <p:cNvSpPr/>
          <p:nvPr/>
        </p:nvSpPr>
        <p:spPr>
          <a:xfrm>
            <a:off x="52753" y="1156344"/>
            <a:ext cx="6915150" cy="3016210"/>
          </a:xfrm>
          <a:prstGeom prst="rect">
            <a:avLst/>
          </a:prstGeom>
        </p:spPr>
        <p:txBody>
          <a:bodyPr wrap="square">
            <a:spAutoFit/>
          </a:bodyPr>
          <a:lstStyle/>
          <a:p>
            <a:pPr algn="just"/>
            <a:r>
              <a:rPr lang="en-US" sz="1600" b="1" dirty="0">
                <a:solidFill>
                  <a:srgbClr val="000000"/>
                </a:solidFill>
              </a:rPr>
              <a:t>DH provides allows two peers to establish a shared secret key over an insecure channel.</a:t>
            </a:r>
          </a:p>
          <a:p>
            <a:pPr algn="just"/>
            <a:endParaRPr lang="en-US" sz="1600" dirty="0">
              <a:solidFill>
                <a:srgbClr val="000000"/>
              </a:solidFill>
            </a:endParaRPr>
          </a:p>
          <a:p>
            <a:pPr algn="just"/>
            <a:r>
              <a:rPr lang="en-US" sz="1600" dirty="0">
                <a:solidFill>
                  <a:srgbClr val="000000"/>
                </a:solidFill>
              </a:rPr>
              <a:t>Variations of the DH key exchange are specified as DH groups:</a:t>
            </a:r>
          </a:p>
          <a:p>
            <a:pPr marL="358835" lvl="1" indent="-285750" algn="just">
              <a:buFont typeface="Wingdings" panose="05000000000000000000" pitchFamily="2" charset="2"/>
              <a:buChar char="ü"/>
            </a:pPr>
            <a:r>
              <a:rPr lang="en-US" dirty="0">
                <a:solidFill>
                  <a:srgbClr val="000000"/>
                </a:solidFill>
              </a:rPr>
              <a:t>DH groups 1, 2, and 5 should no longer be used.</a:t>
            </a:r>
          </a:p>
          <a:p>
            <a:pPr marL="358835" lvl="1" indent="-285750" algn="just">
              <a:buFont typeface="Wingdings" panose="05000000000000000000" pitchFamily="2" charset="2"/>
              <a:buChar char="ü"/>
            </a:pPr>
            <a:r>
              <a:rPr lang="en-US" dirty="0">
                <a:solidFill>
                  <a:srgbClr val="000000"/>
                </a:solidFill>
              </a:rPr>
              <a:t>DH groups 14, 15, and 16 use larger key sizes with 2048 bits, 3072 bits, and 4096 bits, respectively</a:t>
            </a:r>
          </a:p>
          <a:p>
            <a:pPr marL="358835" lvl="1" indent="-285750" algn="just">
              <a:buFont typeface="Wingdings" panose="05000000000000000000" pitchFamily="2" charset="2"/>
              <a:buChar char="ü"/>
            </a:pPr>
            <a:r>
              <a:rPr lang="en-US" dirty="0">
                <a:solidFill>
                  <a:srgbClr val="000000"/>
                </a:solidFill>
              </a:rPr>
              <a:t>DH groups 19, 20, 21 and 24 with respective key sizes of 256 bits, 384 bits, 521 bits, and 2048 bits support Elliptical Curve Cryptography (ECC), which reduces the time needed to generate keys. </a:t>
            </a:r>
            <a:endParaRPr lang="en-US" dirty="0">
              <a:solidFill>
                <a:srgbClr val="000000"/>
              </a:solidFill>
            </a:endParaRPr>
          </a:p>
        </p:txBody>
      </p:sp>
      <p:pic>
        <p:nvPicPr>
          <p:cNvPr id="7" name="Picture 6">
            <a:extLst>
              <a:ext uri="{FF2B5EF4-FFF2-40B4-BE49-F238E27FC236}">
                <a16:creationId xmlns:a16="http://schemas.microsoft.com/office/drawing/2014/main" id="{1F4AAE19-6EBC-404E-81FC-C28BE8B13349}"/>
              </a:ext>
            </a:extLst>
          </p:cNvPr>
          <p:cNvPicPr>
            <a:picLocks noChangeAspect="1"/>
          </p:cNvPicPr>
          <p:nvPr/>
        </p:nvPicPr>
        <p:blipFill>
          <a:blip r:embed="rId3"/>
          <a:stretch>
            <a:fillRect/>
          </a:stretch>
        </p:blipFill>
        <p:spPr>
          <a:xfrm>
            <a:off x="7112496" y="1239952"/>
            <a:ext cx="4648200" cy="3035300"/>
          </a:xfrm>
          <a:prstGeom prst="rect">
            <a:avLst/>
          </a:prstGeom>
        </p:spPr>
      </p:pic>
    </p:spTree>
    <p:extLst>
      <p:ext uri="{BB962C8B-B14F-4D97-AF65-F5344CB8AC3E}">
        <p14:creationId xmlns:p14="http://schemas.microsoft.com/office/powerpoint/2010/main" val="970673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196061" y="1134896"/>
            <a:ext cx="11799878" cy="3432168"/>
          </a:xfrm>
        </p:spPr>
        <p:txBody>
          <a:bodyPr>
            <a:noAutofit/>
          </a:bodyPr>
          <a:lstStyle/>
          <a:p>
            <a:pPr>
              <a:spcBef>
                <a:spcPts val="0"/>
              </a:spcBef>
              <a:buFont typeface="Wingdings" panose="05000000000000000000" pitchFamily="2" charset="2"/>
              <a:buChar char="ü"/>
            </a:pPr>
            <a:r>
              <a:rPr lang="en-US" sz="2000" dirty="0"/>
              <a:t>A VPN is private in that the traffic is encrypted to keep the data confidential while it is transported across the public network. </a:t>
            </a:r>
          </a:p>
          <a:p>
            <a:pPr>
              <a:spcBef>
                <a:spcPts val="0"/>
              </a:spcBef>
              <a:buFont typeface="Wingdings" panose="05000000000000000000" pitchFamily="2" charset="2"/>
              <a:buChar char="ü"/>
            </a:pPr>
            <a:r>
              <a:rPr lang="en-US" sz="2000" dirty="0"/>
              <a:t>Benefits of VPNs are cost savings, security, scalability, and compatibility.</a:t>
            </a:r>
          </a:p>
          <a:p>
            <a:pPr>
              <a:spcBef>
                <a:spcPts val="0"/>
              </a:spcBef>
              <a:buFont typeface="Wingdings" panose="05000000000000000000" pitchFamily="2" charset="2"/>
              <a:buChar char="ü"/>
            </a:pPr>
            <a:r>
              <a:rPr lang="en-US" sz="2000" dirty="0"/>
              <a:t>Remote-access VPNs let remote and mobile users securely connect to the enterprise by creating an encrypted tunnel. Remote access VPNs can be created using either IPsec or SSL. </a:t>
            </a:r>
          </a:p>
          <a:p>
            <a:pPr>
              <a:spcBef>
                <a:spcPts val="0"/>
              </a:spcBef>
              <a:buFont typeface="Wingdings" panose="05000000000000000000" pitchFamily="2" charset="2"/>
              <a:buChar char="ü"/>
            </a:pPr>
            <a:r>
              <a:rPr lang="en-US" sz="2000" dirty="0"/>
              <a:t>Site-to-site VPNs are used to connect networks across an untrusted network such as the internet.</a:t>
            </a:r>
          </a:p>
          <a:p>
            <a:pPr>
              <a:spcBef>
                <a:spcPts val="0"/>
              </a:spcBef>
              <a:buFont typeface="Wingdings" panose="05000000000000000000" pitchFamily="2" charset="2"/>
              <a:buChar char="ü"/>
            </a:pPr>
            <a:r>
              <a:rPr lang="en-US" sz="2000" dirty="0"/>
              <a:t>In a site-to-site VPN, end hosts send and receive normal unencrypted TCP/IP traffic through a VPN terminating device. The VPN terminating device is typically called a VPN gateway.</a:t>
            </a:r>
          </a:p>
          <a:p>
            <a:pPr>
              <a:spcBef>
                <a:spcPts val="0"/>
              </a:spcBef>
              <a:buFont typeface="Wingdings" panose="05000000000000000000" pitchFamily="2" charset="2"/>
              <a:buChar char="ü"/>
            </a:pPr>
            <a:r>
              <a:rPr lang="en-US" sz="2000" dirty="0"/>
              <a:t>GRE is a non-secure site-to-site VPN tunneling protocol.</a:t>
            </a:r>
          </a:p>
          <a:p>
            <a:pPr>
              <a:spcBef>
                <a:spcPts val="0"/>
              </a:spcBef>
              <a:buFont typeface="Wingdings" panose="05000000000000000000" pitchFamily="2" charset="2"/>
              <a:buChar char="ü"/>
            </a:pPr>
            <a:r>
              <a:rPr lang="en-US" sz="2000" dirty="0"/>
              <a:t>DMVPN is a Cisco software solution for easily building multiple, dynamic, scalable VPNs. </a:t>
            </a:r>
          </a:p>
          <a:p>
            <a:pPr>
              <a:spcBef>
                <a:spcPts val="0"/>
              </a:spcBef>
              <a:buFont typeface="Wingdings" panose="05000000000000000000" pitchFamily="2" charset="2"/>
              <a:buChar char="ü"/>
            </a:pPr>
            <a:r>
              <a:rPr lang="en-US" sz="2000" dirty="0"/>
              <a:t>Like DMVPNs, IPsec VTI simplifies the configuration process required to support multiple sites and remote access. </a:t>
            </a:r>
            <a:endParaRPr lang="en-US" sz="2000" dirty="0"/>
          </a:p>
        </p:txBody>
      </p:sp>
    </p:spTree>
    <p:extLst>
      <p:ext uri="{BB962C8B-B14F-4D97-AF65-F5344CB8AC3E}">
        <p14:creationId xmlns:p14="http://schemas.microsoft.com/office/powerpoint/2010/main" val="250559350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96111" y="122238"/>
            <a:ext cx="10972800" cy="1143000"/>
          </a:xfrm>
        </p:spPr>
        <p:txBody>
          <a:bodyPr>
            <a:noAutofit/>
          </a:bodyPr>
          <a:lstStyle/>
          <a:p>
            <a:r>
              <a:rPr lang="en-US" dirty="0" smtClean="0">
                <a:solidFill>
                  <a:schemeClr val="accent1">
                    <a:lumMod val="50000"/>
                  </a:schemeClr>
                </a:solidFill>
              </a:rPr>
              <a:t>Summary</a:t>
            </a:r>
            <a:r>
              <a:rPr lang="en-US" dirty="0">
                <a:solidFill>
                  <a:srgbClr val="002060"/>
                </a:solidFill>
              </a:rPr>
              <a:t> </a:t>
            </a:r>
            <a:endParaRPr lang="en-GB" dirty="0">
              <a:solidFill>
                <a:schemeClr val="accent1">
                  <a:lumMod val="50000"/>
                </a:schemeClr>
              </a:solidFill>
            </a:endParaRPr>
          </a:p>
        </p:txBody>
      </p:sp>
      <p:sp>
        <p:nvSpPr>
          <p:cNvPr id="3" name="Content Placeholder 2"/>
          <p:cNvSpPr>
            <a:spLocks noGrp="1"/>
          </p:cNvSpPr>
          <p:nvPr>
            <p:ph idx="1"/>
          </p:nvPr>
        </p:nvSpPr>
        <p:spPr>
          <a:xfrm>
            <a:off x="106372" y="1001546"/>
            <a:ext cx="11952278" cy="3432168"/>
          </a:xfrm>
        </p:spPr>
        <p:txBody>
          <a:bodyPr>
            <a:noAutofit/>
          </a:bodyPr>
          <a:lstStyle/>
          <a:p>
            <a:pPr>
              <a:spcBef>
                <a:spcPts val="0"/>
              </a:spcBef>
              <a:buFont typeface="Wingdings" panose="05000000000000000000" pitchFamily="2" charset="2"/>
              <a:buChar char="ü"/>
            </a:pPr>
            <a:r>
              <a:rPr lang="en-US" sz="1800" dirty="0"/>
              <a:t>IPsec protects and authenticates IP packets between source and destination. </a:t>
            </a:r>
          </a:p>
          <a:p>
            <a:pPr>
              <a:spcBef>
                <a:spcPts val="0"/>
              </a:spcBef>
              <a:buFont typeface="Wingdings" panose="05000000000000000000" pitchFamily="2" charset="2"/>
              <a:buChar char="ü"/>
            </a:pPr>
            <a:r>
              <a:rPr lang="en-US" sz="1800" dirty="0"/>
              <a:t>IPsec can protect traffic from Layer 4 through Layer 7. </a:t>
            </a:r>
          </a:p>
          <a:p>
            <a:pPr>
              <a:spcBef>
                <a:spcPts val="0"/>
              </a:spcBef>
              <a:buFont typeface="Wingdings" panose="05000000000000000000" pitchFamily="2" charset="2"/>
              <a:buChar char="ü"/>
            </a:pPr>
            <a:r>
              <a:rPr lang="en-US" sz="1800" dirty="0"/>
              <a:t>Using the IPsec framework, IPsec provides confidentiality, integrity, origin authentication, and </a:t>
            </a:r>
            <a:r>
              <a:rPr lang="en-US" sz="1800" dirty="0" err="1"/>
              <a:t>Diffie</a:t>
            </a:r>
            <a:r>
              <a:rPr lang="en-US" sz="1800" dirty="0"/>
              <a:t>-Hellman.</a:t>
            </a:r>
          </a:p>
          <a:p>
            <a:pPr>
              <a:spcBef>
                <a:spcPts val="0"/>
              </a:spcBef>
              <a:buFont typeface="Wingdings" panose="05000000000000000000" pitchFamily="2" charset="2"/>
              <a:buChar char="ü"/>
            </a:pPr>
            <a:r>
              <a:rPr lang="en-US" sz="1800" dirty="0"/>
              <a:t>IPsec encapsulates packets using AH or ESP. </a:t>
            </a:r>
          </a:p>
          <a:p>
            <a:pPr>
              <a:spcBef>
                <a:spcPts val="0"/>
              </a:spcBef>
              <a:buFont typeface="Wingdings" panose="05000000000000000000" pitchFamily="2" charset="2"/>
              <a:buChar char="ü"/>
            </a:pPr>
            <a:r>
              <a:rPr lang="en-US" sz="1800" dirty="0"/>
              <a:t>The degree of confidentiality depends on the encryption algorithm and the length of the key used in the encryption algorithm.</a:t>
            </a:r>
          </a:p>
          <a:p>
            <a:pPr>
              <a:spcBef>
                <a:spcPts val="0"/>
              </a:spcBef>
              <a:buFont typeface="Wingdings" panose="05000000000000000000" pitchFamily="2" charset="2"/>
              <a:buChar char="ü"/>
            </a:pPr>
            <a:r>
              <a:rPr lang="en-US" sz="1800" dirty="0"/>
              <a:t>DH provides a way for two peers to establish a shared secret key that only they know, even though they are communicating over an insecure channel.</a:t>
            </a:r>
            <a:endParaRPr lang="en-US" sz="1800" dirty="0"/>
          </a:p>
        </p:txBody>
      </p:sp>
    </p:spTree>
    <p:extLst>
      <p:ext uri="{BB962C8B-B14F-4D97-AF65-F5344CB8AC3E}">
        <p14:creationId xmlns:p14="http://schemas.microsoft.com/office/powerpoint/2010/main" val="315964034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solidFill>
                  <a:schemeClr val="accent1">
                    <a:lumMod val="50000"/>
                  </a:schemeClr>
                </a:solidFill>
              </a:rPr>
              <a:t>Task to Complete</a:t>
            </a:r>
            <a:endParaRPr lang="en-GB" dirty="0">
              <a:solidFill>
                <a:schemeClr val="accent1">
                  <a:lumMod val="50000"/>
                </a:schemeClr>
              </a:solidFill>
            </a:endParaRPr>
          </a:p>
        </p:txBody>
      </p:sp>
      <p:sp>
        <p:nvSpPr>
          <p:cNvPr id="3" name="Content Placeholder 2"/>
          <p:cNvSpPr>
            <a:spLocks noGrp="1"/>
          </p:cNvSpPr>
          <p:nvPr>
            <p:ph idx="1"/>
          </p:nvPr>
        </p:nvSpPr>
        <p:spPr>
          <a:xfrm>
            <a:off x="257720" y="1119188"/>
            <a:ext cx="11676559" cy="3432168"/>
          </a:xfrm>
        </p:spPr>
        <p:txBody>
          <a:bodyPr>
            <a:noAutofit/>
          </a:bodyPr>
          <a:lstStyle/>
          <a:p>
            <a:pPr>
              <a:buFont typeface="Wingdings" panose="05000000000000000000" pitchFamily="2" charset="2"/>
              <a:buChar char="Ø"/>
            </a:pPr>
            <a:r>
              <a:rPr lang="en-US" sz="2400" dirty="0" smtClean="0"/>
              <a:t>Complete the Lab exercises. </a:t>
            </a:r>
            <a:endParaRPr lang="en-US" sz="2400" dirty="0"/>
          </a:p>
          <a:p>
            <a:pPr lvl="1">
              <a:buFont typeface="Wingdings" panose="05000000000000000000" pitchFamily="2" charset="2"/>
              <a:buChar char="Ø"/>
            </a:pPr>
            <a:r>
              <a:rPr lang="en-US" sz="2000" dirty="0" smtClean="0"/>
              <a:t>Lab 1: Configure Multi Area OSPF</a:t>
            </a:r>
          </a:p>
          <a:p>
            <a:pPr lvl="1">
              <a:buFont typeface="Wingdings" panose="05000000000000000000" pitchFamily="2" charset="2"/>
              <a:buChar char="Ø"/>
            </a:pPr>
            <a:r>
              <a:rPr lang="en-US" sz="2000" dirty="0" smtClean="0"/>
              <a:t>Lab 2: Research on Social </a:t>
            </a:r>
            <a:r>
              <a:rPr lang="en-US" sz="2000" dirty="0"/>
              <a:t>Engineering, Lab 5: </a:t>
            </a:r>
            <a:r>
              <a:rPr lang="en-US" sz="2000" dirty="0" smtClean="0"/>
              <a:t>Broadband </a:t>
            </a:r>
            <a:r>
              <a:rPr lang="en-US" sz="2000" dirty="0"/>
              <a:t>Services.</a:t>
            </a:r>
            <a:endParaRPr lang="en-US" sz="2000" dirty="0" smtClean="0"/>
          </a:p>
          <a:p>
            <a:pPr lvl="1">
              <a:buFont typeface="Wingdings" panose="05000000000000000000" pitchFamily="2" charset="2"/>
              <a:buChar char="Ø"/>
            </a:pPr>
            <a:r>
              <a:rPr lang="en-US" sz="2000" dirty="0"/>
              <a:t>Lab </a:t>
            </a:r>
            <a:r>
              <a:rPr lang="en-US" sz="2000" dirty="0" smtClean="0"/>
              <a:t>3: Configure ACL based on the given scenario</a:t>
            </a:r>
          </a:p>
          <a:p>
            <a:pPr lvl="1">
              <a:buFont typeface="Wingdings" panose="05000000000000000000" pitchFamily="2" charset="2"/>
              <a:buChar char="Ø"/>
            </a:pPr>
            <a:r>
              <a:rPr lang="en-US" sz="2000" dirty="0" smtClean="0"/>
              <a:t>Lab 4: Configure NAT based on the given scenario</a:t>
            </a:r>
          </a:p>
          <a:p>
            <a:pPr lvl="1">
              <a:buFont typeface="Wingdings" panose="05000000000000000000" pitchFamily="2" charset="2"/>
              <a:buChar char="Ø"/>
            </a:pPr>
            <a:r>
              <a:rPr lang="en-US" sz="2000" dirty="0" smtClean="0"/>
              <a:t>Practice </a:t>
            </a:r>
            <a:r>
              <a:rPr lang="en-US" sz="2000" dirty="0"/>
              <a:t>Labs: </a:t>
            </a:r>
          </a:p>
          <a:p>
            <a:pPr lvl="2">
              <a:buFont typeface="Wingdings" panose="05000000000000000000" pitchFamily="2" charset="2"/>
              <a:buChar char="Ø"/>
            </a:pPr>
            <a:r>
              <a:rPr lang="en-GB" sz="1400" dirty="0" smtClean="0"/>
              <a:t>Configure </a:t>
            </a:r>
            <a:r>
              <a:rPr lang="en-GB" sz="1400" dirty="0"/>
              <a:t>Static </a:t>
            </a:r>
            <a:r>
              <a:rPr lang="en-GB" sz="1400" dirty="0" smtClean="0"/>
              <a:t>NAT</a:t>
            </a:r>
          </a:p>
          <a:p>
            <a:pPr lvl="2">
              <a:buFont typeface="Wingdings" panose="05000000000000000000" pitchFamily="2" charset="2"/>
              <a:buChar char="Ø"/>
            </a:pPr>
            <a:r>
              <a:rPr lang="en-US" sz="1400" dirty="0" smtClean="0"/>
              <a:t>Configure </a:t>
            </a:r>
            <a:r>
              <a:rPr lang="en-US" sz="1400" dirty="0"/>
              <a:t>Dynamic </a:t>
            </a:r>
            <a:r>
              <a:rPr lang="en-US" sz="1400" dirty="0" smtClean="0"/>
              <a:t>NAT</a:t>
            </a:r>
          </a:p>
          <a:p>
            <a:pPr lvl="2">
              <a:buFont typeface="Wingdings" panose="05000000000000000000" pitchFamily="2" charset="2"/>
              <a:buChar char="Ø"/>
            </a:pPr>
            <a:r>
              <a:rPr lang="en-US" sz="1400" dirty="0"/>
              <a:t>Configure </a:t>
            </a:r>
            <a:r>
              <a:rPr lang="en-US" sz="1400" dirty="0" smtClean="0"/>
              <a:t>PAT</a:t>
            </a:r>
          </a:p>
          <a:p>
            <a:pPr lvl="2">
              <a:buFont typeface="Wingdings" panose="05000000000000000000" pitchFamily="2" charset="2"/>
              <a:buChar char="Ø"/>
            </a:pPr>
            <a:r>
              <a:rPr lang="en-US" sz="1400" dirty="0"/>
              <a:t>Configure NAT for </a:t>
            </a:r>
            <a:r>
              <a:rPr lang="en-US" sz="1400" dirty="0" smtClean="0"/>
              <a:t>IPv4</a:t>
            </a:r>
          </a:p>
          <a:p>
            <a:pPr lvl="2">
              <a:buFont typeface="Wingdings" panose="05000000000000000000" pitchFamily="2" charset="2"/>
              <a:buChar char="Ø"/>
            </a:pPr>
            <a:r>
              <a:rPr lang="en-US" sz="1400" dirty="0" smtClean="0"/>
              <a:t>Research and Understand WAN</a:t>
            </a:r>
            <a:endParaRPr lang="en-US" sz="1400" dirty="0"/>
          </a:p>
          <a:p>
            <a:pPr lvl="1">
              <a:buFont typeface="Wingdings" panose="05000000000000000000" pitchFamily="2" charset="2"/>
              <a:buChar char="Ø"/>
            </a:pPr>
            <a:r>
              <a:rPr lang="en-US" sz="2000" b="1" dirty="0" smtClean="0"/>
              <a:t>Complete and Submit: </a:t>
            </a:r>
          </a:p>
          <a:p>
            <a:pPr lvl="2">
              <a:buFont typeface="Wingdings" panose="05000000000000000000" pitchFamily="2" charset="2"/>
              <a:buChar char="Ø"/>
            </a:pPr>
            <a:r>
              <a:rPr lang="en-GB" sz="1400" dirty="0" smtClean="0"/>
              <a:t>Skill Integration Challenge (</a:t>
            </a:r>
            <a:r>
              <a:rPr lang="fr-FR" sz="1400" dirty="0" smtClean="0"/>
              <a:t>IPv4 </a:t>
            </a:r>
            <a:r>
              <a:rPr lang="fr-FR" sz="1400" dirty="0"/>
              <a:t>ACL </a:t>
            </a:r>
            <a:r>
              <a:rPr lang="fr-FR" sz="1400" dirty="0" err="1"/>
              <a:t>Implementation</a:t>
            </a:r>
            <a:r>
              <a:rPr lang="fr-FR" sz="1400" dirty="0"/>
              <a:t> </a:t>
            </a:r>
            <a:r>
              <a:rPr lang="fr-FR" sz="1400" dirty="0" smtClean="0"/>
              <a:t>Challenge) </a:t>
            </a:r>
            <a:r>
              <a:rPr lang="en-GB" sz="1400" dirty="0" smtClean="0"/>
              <a:t>(Submission Link Created in Moodle)</a:t>
            </a:r>
          </a:p>
          <a:p>
            <a:pPr lvl="2">
              <a:buFont typeface="Wingdings" panose="05000000000000000000" pitchFamily="2" charset="2"/>
              <a:buChar char="Ø"/>
            </a:pPr>
            <a:r>
              <a:rPr lang="en-GB" sz="1400" dirty="0" smtClean="0"/>
              <a:t>Complete the Chapter Exams in Netacad. </a:t>
            </a:r>
            <a:endParaRPr lang="en-US" sz="1400" dirty="0" smtClean="0"/>
          </a:p>
        </p:txBody>
      </p:sp>
    </p:spTree>
    <p:extLst>
      <p:ext uri="{BB962C8B-B14F-4D97-AF65-F5344CB8AC3E}">
        <p14:creationId xmlns:p14="http://schemas.microsoft.com/office/powerpoint/2010/main" val="142391523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1C8677D-6AC9-5B4C-BD0E-9950912632F1}"/>
              </a:ext>
            </a:extLst>
          </p:cNvPr>
          <p:cNvPicPr>
            <a:picLocks noChangeAspect="1"/>
          </p:cNvPicPr>
          <p:nvPr/>
        </p:nvPicPr>
        <p:blipFill>
          <a:blip r:embed="rId2"/>
          <a:stretch>
            <a:fillRect/>
          </a:stretch>
        </p:blipFill>
        <p:spPr>
          <a:xfrm>
            <a:off x="1559496" y="116633"/>
            <a:ext cx="9087982" cy="5135387"/>
          </a:xfrm>
          <a:prstGeom prst="rect">
            <a:avLst/>
          </a:prstGeom>
        </p:spPr>
      </p:pic>
    </p:spTree>
    <p:extLst>
      <p:ext uri="{BB962C8B-B14F-4D97-AF65-F5344CB8AC3E}">
        <p14:creationId xmlns:p14="http://schemas.microsoft.com/office/powerpoint/2010/main" val="41722331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0C71A55-E535-4B3C-9C28-067AC2CBD698}">
  <ds:schemaRefs>
    <ds:schemaRef ds:uri="http://schemas.microsoft.com/sharepoint/v3/contenttype/forms"/>
  </ds:schemaRefs>
</ds:datastoreItem>
</file>

<file path=customXml/itemProps2.xml><?xml version="1.0" encoding="utf-8"?>
<ds:datastoreItem xmlns:ds="http://schemas.openxmlformats.org/officeDocument/2006/customXml" ds:itemID="{CD132B0F-822B-47CE-AE5C-606D8E2FCFD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02C0DA5F-798C-4B8D-98F3-B0FDB9C224BF}">
  <ds:schemaRefs>
    <ds:schemaRef ds:uri="http://schemas.microsoft.com/office/infopath/2007/PartnerControls"/>
    <ds:schemaRef ds:uri="d2ec016d-25cf-4c07-aa6b-c53e267faa6f"/>
    <ds:schemaRef ds:uri="http://purl.org/dc/elements/1.1/"/>
    <ds:schemaRef ds:uri="http://schemas.microsoft.com/office/2006/metadata/properties"/>
    <ds:schemaRef ds:uri="http://purl.org/dc/terms/"/>
    <ds:schemaRef ds:uri="http://schemas.microsoft.com/office/2006/documentManagement/types"/>
    <ds:schemaRef ds:uri="http://purl.org/dc/dcmitype/"/>
    <ds:schemaRef ds:uri="http://schemas.openxmlformats.org/package/2006/metadata/core-properties"/>
    <ds:schemaRef ds:uri="9902240c-f584-4322-946e-7b0be23bca91"/>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1447</TotalTime>
  <Words>2278</Words>
  <Application>Microsoft Office PowerPoint</Application>
  <PresentationFormat>Widescreen</PresentationFormat>
  <Paragraphs>189</Paragraphs>
  <Slides>20</Slides>
  <Notes>13</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20</vt:i4>
      </vt:variant>
    </vt:vector>
  </HeadingPairs>
  <TitlesOfParts>
    <vt:vector size="28" baseType="lpstr">
      <vt:lpstr>Arial</vt:lpstr>
      <vt:lpstr>Calibri</vt:lpstr>
      <vt:lpstr>Calibri Light</vt:lpstr>
      <vt:lpstr>CiscoSans ExtraLight</vt:lpstr>
      <vt:lpstr>Myriad Pro</vt:lpstr>
      <vt:lpstr>Wingdings</vt:lpstr>
      <vt:lpstr>Office Theme</vt:lpstr>
      <vt:lpstr>20140311PresentationUWTSDTemplate</vt:lpstr>
      <vt:lpstr>VPN Enterprise Networking, Security, and Automation  (ACCA6023) </vt:lpstr>
      <vt:lpstr>From our previous week…</vt:lpstr>
      <vt:lpstr>Today’s objectives</vt:lpstr>
      <vt:lpstr>Virtual Private Networks Introduction</vt:lpstr>
      <vt:lpstr>Virtual Private Networks Benefits</vt:lpstr>
      <vt:lpstr>Virtual Private Networks Site to Site and Remote Access VPNs</vt:lpstr>
      <vt:lpstr>Virtual Private Networks Enterprise Vs S-P VPNs</vt:lpstr>
      <vt:lpstr>Virtual Private Networks Remote Access VPN</vt:lpstr>
      <vt:lpstr>Virtual Private Networks Site-to-Site IPSec VPNs</vt:lpstr>
      <vt:lpstr>Virtual Private Networks GRE over IPSec</vt:lpstr>
      <vt:lpstr>Virtual Private Networks DMVPN and IPSec VTI</vt:lpstr>
      <vt:lpstr>Virtual Private Networks Service Provide MPLS VPNs</vt:lpstr>
      <vt:lpstr>Virtual Private Networks IPSec</vt:lpstr>
      <vt:lpstr>Virtual Private Networks IPSec</vt:lpstr>
      <vt:lpstr>Virtual Private Networks IPSec</vt:lpstr>
      <vt:lpstr>Virtual Private Networks IPSec</vt:lpstr>
      <vt:lpstr>Summary </vt:lpstr>
      <vt:lpstr>Summary </vt:lpstr>
      <vt:lpstr>Task to Complete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OSPF concepts and configurations Enterprise Networking, Security, and Automation  (ACCA6023)</dc:title>
  <dc:creator>Nitheesh Kaliyamurthy</dc:creator>
  <cp:lastModifiedBy>Nitheesh Kaliyamurthy</cp:lastModifiedBy>
  <cp:revision>103</cp:revision>
  <dcterms:created xsi:type="dcterms:W3CDTF">2021-01-24T11:35:55Z</dcterms:created>
  <dcterms:modified xsi:type="dcterms:W3CDTF">2021-03-05T14:57:01Z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