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1"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00A5"/>
    <a:srgbClr val="FE0E6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theme" Target="theme/theme1.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viewProps" Target="viewProps.xml" /><Relationship Id="rId5" Type="http://schemas.openxmlformats.org/officeDocument/2006/relationships/slide" Target="slides/slide4.xml" /><Relationship Id="rId10"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slide" Target="slides/slide8.xml" /></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GB"/>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9756552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6317534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GB"/>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7/24/2022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2657993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7/24/2022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1637218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7/24/2022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1999960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7/24/2022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2422135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7/24/2022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883720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GB"/>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182125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213755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999346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4926936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233987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0688229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GB"/>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7/24/2022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9486223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GB"/>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7/24/2022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1668104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1189455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GB"/>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6229816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33638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slideLayout" Target="../slideLayouts/slideLayout1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image" Target="../media/image1.png"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theme" Target="../theme/theme1.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7/24/2022</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extLst>
      <p:ext uri="{BB962C8B-B14F-4D97-AF65-F5344CB8AC3E}">
        <p14:creationId xmlns:p14="http://schemas.microsoft.com/office/powerpoint/2010/main" val="28698044"/>
      </p:ext>
    </p:extLst>
  </p:cSld>
  <p:clrMap bg1="lt1" tx1="dk1" bg2="lt2" tx2="dk2" accent1="accent1" accent2="accent2" accent3="accent3" accent4="accent4" accent5="accent5" accent6="accent6" hlink="hlink" folHlink="folHlink"/>
  <p:sldLayoutIdLst>
    <p:sldLayoutId id="2147483932" r:id="rId1"/>
    <p:sldLayoutId id="2147483933" r:id="rId2"/>
    <p:sldLayoutId id="2147483934" r:id="rId3"/>
    <p:sldLayoutId id="2147483935" r:id="rId4"/>
    <p:sldLayoutId id="2147483936" r:id="rId5"/>
    <p:sldLayoutId id="2147483937" r:id="rId6"/>
    <p:sldLayoutId id="2147483938" r:id="rId7"/>
    <p:sldLayoutId id="2147483939" r:id="rId8"/>
    <p:sldLayoutId id="2147483940" r:id="rId9"/>
    <p:sldLayoutId id="2147483941" r:id="rId10"/>
    <p:sldLayoutId id="2147483942" r:id="rId11"/>
    <p:sldLayoutId id="2147483943" r:id="rId12"/>
    <p:sldLayoutId id="2147483944" r:id="rId13"/>
    <p:sldLayoutId id="2147483945" r:id="rId14"/>
    <p:sldLayoutId id="2147483946" r:id="rId15"/>
    <p:sldLayoutId id="2147483947" r:id="rId16"/>
    <p:sldLayoutId id="2147483948" r:id="rId17"/>
    <p:sldLayoutId id="2147483949" r:id="rId18"/>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hyperlink" Target="https://nhsproviders.org/resources/briefings/workforce-planning-survey-2022" TargetMode="External" /><Relationship Id="rId1" Type="http://schemas.openxmlformats.org/officeDocument/2006/relationships/slideLayout" Target="../slideLayouts/slideLayout18.xml" /><Relationship Id="rId4" Type="http://schemas.openxmlformats.org/officeDocument/2006/relationships/image" Target="../media/image6.jpeg" /></Relationships>
</file>

<file path=ppt/slides/_rels/slide3.xml.rels><?xml version="1.0" encoding="UTF-8" standalone="yes"?>
<Relationships xmlns="http://schemas.openxmlformats.org/package/2006/relationships"><Relationship Id="rId2" Type="http://schemas.openxmlformats.org/officeDocument/2006/relationships/image" Target="../media/image7.jpeg" /><Relationship Id="rId1" Type="http://schemas.openxmlformats.org/officeDocument/2006/relationships/slideLayout" Target="../slideLayouts/slideLayout18.xml" /></Relationships>
</file>

<file path=ppt/slides/_rels/slide4.xml.rels><?xml version="1.0" encoding="UTF-8" standalone="yes"?>
<Relationships xmlns="http://schemas.openxmlformats.org/package/2006/relationships"><Relationship Id="rId2" Type="http://schemas.openxmlformats.org/officeDocument/2006/relationships/image" Target="../media/image8.jpeg" /><Relationship Id="rId1" Type="http://schemas.openxmlformats.org/officeDocument/2006/relationships/slideLayout" Target="../slideLayouts/slideLayout18.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_rels/slide7.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image" Target="../media/image9.png" /><Relationship Id="rId1" Type="http://schemas.openxmlformats.org/officeDocument/2006/relationships/slideLayout" Target="../slideLayouts/slideLayout18.xml" /></Relationships>
</file>

<file path=ppt/slides/_rels/slide8.xml.rels><?xml version="1.0" encoding="UTF-8" standalone="yes"?>
<Relationships xmlns="http://schemas.openxmlformats.org/package/2006/relationships"><Relationship Id="rId2" Type="http://schemas.openxmlformats.org/officeDocument/2006/relationships/hyperlink" Target="https://pubmed.ncbi.nlm.nih.gov/29193568/" TargetMode="External" /><Relationship Id="rId1" Type="http://schemas.openxmlformats.org/officeDocument/2006/relationships/slideLayout" Target="../slideLayouts/slideLayout18.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1BE3BD9-2DA8-17DB-2C21-0BFD6C736547}"/>
              </a:ext>
            </a:extLst>
          </p:cNvPr>
          <p:cNvSpPr>
            <a:spLocks noGrp="1"/>
          </p:cNvSpPr>
          <p:nvPr>
            <p:ph type="subTitle" idx="1"/>
          </p:nvPr>
        </p:nvSpPr>
        <p:spPr>
          <a:xfrm>
            <a:off x="2083904" y="991164"/>
            <a:ext cx="7072520" cy="2139661"/>
          </a:xfrm>
        </p:spPr>
        <p:txBody>
          <a:bodyPr anchor="t">
            <a:normAutofit/>
          </a:bodyPr>
          <a:lstStyle/>
          <a:p>
            <a:r>
              <a:rPr lang="en-US" sz="2000">
                <a:solidFill>
                  <a:schemeClr val="tx1">
                    <a:lumMod val="65000"/>
                    <a:lumOff val="35000"/>
                  </a:schemeClr>
                </a:solidFill>
              </a:rPr>
              <a:t>Name: Tantou Sisay</a:t>
            </a:r>
          </a:p>
          <a:p>
            <a:r>
              <a:rPr lang="en-US" sz="2000">
                <a:solidFill>
                  <a:schemeClr val="tx1">
                    <a:lumMod val="65000"/>
                    <a:lumOff val="35000"/>
                  </a:schemeClr>
                </a:solidFill>
              </a:rPr>
              <a:t>Student Number: 2121741</a:t>
            </a:r>
          </a:p>
          <a:p>
            <a:r>
              <a:rPr lang="en-US" sz="2000">
                <a:solidFill>
                  <a:schemeClr val="tx1">
                    <a:lumMod val="65000"/>
                    <a:lumOff val="35000"/>
                  </a:schemeClr>
                </a:solidFill>
              </a:rPr>
              <a:t>Moduak Code:BMSW 4004/</a:t>
            </a:r>
          </a:p>
          <a:p>
            <a:endParaRPr lang="en-US" sz="1600">
              <a:solidFill>
                <a:schemeClr val="tx1">
                  <a:lumMod val="65000"/>
                  <a:lumOff val="35000"/>
                </a:schemeClr>
              </a:solidFill>
            </a:endParaRPr>
          </a:p>
        </p:txBody>
      </p:sp>
      <p:sp>
        <p:nvSpPr>
          <p:cNvPr id="7" name="TextBox 6">
            <a:extLst>
              <a:ext uri="{FF2B5EF4-FFF2-40B4-BE49-F238E27FC236}">
                <a16:creationId xmlns:a16="http://schemas.microsoft.com/office/drawing/2014/main" id="{F00A3024-D0F6-AF60-7A4D-898CA89E2CB6}"/>
              </a:ext>
            </a:extLst>
          </p:cNvPr>
          <p:cNvSpPr txBox="1"/>
          <p:nvPr/>
        </p:nvSpPr>
        <p:spPr>
          <a:xfrm>
            <a:off x="3049036" y="2551837"/>
            <a:ext cx="6093928" cy="369332"/>
          </a:xfrm>
          <a:prstGeom prst="rect">
            <a:avLst/>
          </a:prstGeom>
          <a:noFill/>
        </p:spPr>
        <p:txBody>
          <a:bodyPr wrap="square">
            <a:spAutoFit/>
          </a:bodyPr>
          <a:lstStyle/>
          <a:p>
            <a:endParaRPr lang="en-US"/>
          </a:p>
        </p:txBody>
      </p:sp>
    </p:spTree>
    <p:extLst>
      <p:ext uri="{BB962C8B-B14F-4D97-AF65-F5344CB8AC3E}">
        <p14:creationId xmlns:p14="http://schemas.microsoft.com/office/powerpoint/2010/main" val="540599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B0E16-C572-4415-4203-630E3C4B5A2B}"/>
              </a:ext>
            </a:extLst>
          </p:cNvPr>
          <p:cNvSpPr>
            <a:spLocks noGrp="1"/>
          </p:cNvSpPr>
          <p:nvPr>
            <p:ph type="title"/>
          </p:nvPr>
        </p:nvSpPr>
        <p:spPr/>
        <p:txBody>
          <a:bodyPr/>
          <a:lstStyle/>
          <a:p>
            <a:r>
              <a:rPr lang="en-US"/>
              <a:t>Introduction </a:t>
            </a:r>
          </a:p>
        </p:txBody>
      </p:sp>
      <p:sp>
        <p:nvSpPr>
          <p:cNvPr id="3" name="Content Placeholder 2">
            <a:extLst>
              <a:ext uri="{FF2B5EF4-FFF2-40B4-BE49-F238E27FC236}">
                <a16:creationId xmlns:a16="http://schemas.microsoft.com/office/drawing/2014/main" id="{F8F18571-B08C-BCA1-2326-4F285F6D7D90}"/>
              </a:ext>
            </a:extLst>
          </p:cNvPr>
          <p:cNvSpPr>
            <a:spLocks noGrp="1"/>
          </p:cNvSpPr>
          <p:nvPr>
            <p:ph idx="1"/>
          </p:nvPr>
        </p:nvSpPr>
        <p:spPr/>
        <p:txBody>
          <a:bodyPr>
            <a:normAutofit/>
          </a:bodyPr>
          <a:lstStyle/>
          <a:p>
            <a:endParaRPr lang="en-US" sz="1800"/>
          </a:p>
          <a:p>
            <a:r>
              <a:rPr lang="en-US" sz="1800"/>
              <a:t>Im going to be talking about staff shortages in proper care uk </a:t>
            </a:r>
            <a:endParaRPr lang="en-US" sz="1600">
              <a:solidFill>
                <a:srgbClr val="3E505A"/>
              </a:solidFill>
              <a:latin typeface="myriad-pro"/>
            </a:endParaRPr>
          </a:p>
          <a:p>
            <a:r>
              <a:rPr lang="en-US" sz="1400">
                <a:latin typeface="Arial" panose="020B0604020202020204" pitchFamily="34" charset="0"/>
                <a:cs typeface="Arial" panose="020B0604020202020204" pitchFamily="34" charset="0"/>
              </a:rPr>
              <a:t>Nurse shortage </a:t>
            </a:r>
            <a:r>
              <a:rPr lang="en-GB" sz="1400" b="0" i="0">
                <a:effectLst/>
                <a:latin typeface="Arial" panose="020B0604020202020204" pitchFamily="34" charset="0"/>
                <a:cs typeface="Arial" panose="020B0604020202020204" pitchFamily="34" charset="0"/>
              </a:rPr>
              <a:t> across the NHS are having a "serious and detrimental impact" on services and will hinder efforts to tackle major care backlogs and improve access to services, according to a </a:t>
            </a:r>
            <a:r>
              <a:rPr lang="en-GB" sz="1400" b="0" i="0">
                <a:effectLst/>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new survey</a:t>
            </a:r>
            <a:r>
              <a:rPr lang="en-GB" sz="1400" b="0" i="0">
                <a:effectLst/>
                <a:latin typeface="Arial" panose="020B0604020202020204" pitchFamily="34" charset="0"/>
                <a:cs typeface="Arial" panose="020B0604020202020204" pitchFamily="34" charset="0"/>
              </a:rPr>
              <a:t> of health leaders who say the government must accept a proposed amendment to the health and care bill to strengthen workforce planning.</a:t>
            </a:r>
            <a:endParaRPr lang="en-US" sz="1400">
              <a:latin typeface="Arial" panose="020B0604020202020204" pitchFamily="34" charset="0"/>
              <a:cs typeface="Arial" panose="020B0604020202020204" pitchFamily="34" charset="0"/>
            </a:endParaRPr>
          </a:p>
          <a:p>
            <a:r>
              <a:rPr lang="en-GB" sz="1400" b="0" i="0">
                <a:effectLst/>
                <a:latin typeface="Arial" panose="020B0604020202020204" pitchFamily="34" charset="0"/>
                <a:cs typeface="Arial" panose="020B0604020202020204" pitchFamily="34" charset="0"/>
              </a:rPr>
              <a:t>It means that </a:t>
            </a:r>
            <a:r>
              <a:rPr lang="en-GB" sz="1400" i="0">
                <a:effectLst/>
                <a:latin typeface="Arial" panose="020B0604020202020204" pitchFamily="34" charset="0"/>
                <a:cs typeface="Arial" panose="020B0604020202020204" pitchFamily="34" charset="0"/>
              </a:rPr>
              <a:t>fewer</a:t>
            </a:r>
            <a:r>
              <a:rPr lang="en-GB" sz="1400" b="1" i="0">
                <a:effectLst/>
                <a:latin typeface="Arial" panose="020B0604020202020204" pitchFamily="34" charset="0"/>
                <a:cs typeface="Arial" panose="020B0604020202020204" pitchFamily="34" charset="0"/>
              </a:rPr>
              <a:t> </a:t>
            </a:r>
            <a:r>
              <a:rPr lang="en-GB" sz="1400" i="0">
                <a:effectLst/>
                <a:latin typeface="Arial" panose="020B0604020202020204" pitchFamily="34" charset="0"/>
                <a:cs typeface="Arial" panose="020B0604020202020204" pitchFamily="34" charset="0"/>
              </a:rPr>
              <a:t>nurses</a:t>
            </a:r>
            <a:r>
              <a:rPr lang="en-GB" sz="1400" b="1" i="0">
                <a:effectLst/>
                <a:latin typeface="Arial" panose="020B0604020202020204" pitchFamily="34" charset="0"/>
                <a:cs typeface="Arial" panose="020B0604020202020204" pitchFamily="34" charset="0"/>
              </a:rPr>
              <a:t> </a:t>
            </a:r>
            <a:r>
              <a:rPr lang="en-GB" sz="1400" i="0">
                <a:effectLst/>
                <a:latin typeface="Arial" panose="020B0604020202020204" pitchFamily="34" charset="0"/>
                <a:cs typeface="Arial" panose="020B0604020202020204" pitchFamily="34" charset="0"/>
              </a:rPr>
              <a:t>must</a:t>
            </a:r>
            <a:r>
              <a:rPr lang="en-GB" sz="1400" b="1" i="0">
                <a:effectLst/>
                <a:latin typeface="Arial" panose="020B0604020202020204" pitchFamily="34" charset="0"/>
                <a:cs typeface="Arial" panose="020B0604020202020204" pitchFamily="34" charset="0"/>
              </a:rPr>
              <a:t> </a:t>
            </a:r>
            <a:r>
              <a:rPr lang="en-GB" sz="1400" i="0">
                <a:effectLst/>
                <a:latin typeface="Arial" panose="020B0604020202020204" pitchFamily="34" charset="0"/>
                <a:cs typeface="Arial" panose="020B0604020202020204" pitchFamily="34" charset="0"/>
              </a:rPr>
              <a:t>care</a:t>
            </a:r>
            <a:r>
              <a:rPr lang="en-GB" sz="1400" b="1" i="0">
                <a:effectLst/>
                <a:latin typeface="Arial" panose="020B0604020202020204" pitchFamily="34" charset="0"/>
                <a:cs typeface="Arial" panose="020B0604020202020204" pitchFamily="34" charset="0"/>
              </a:rPr>
              <a:t> </a:t>
            </a:r>
            <a:r>
              <a:rPr lang="en-GB" sz="1400" i="0">
                <a:effectLst/>
                <a:latin typeface="Arial" panose="020B0604020202020204" pitchFamily="34" charset="0"/>
                <a:cs typeface="Arial" panose="020B0604020202020204" pitchFamily="34" charset="0"/>
              </a:rPr>
              <a:t>for</a:t>
            </a:r>
            <a:r>
              <a:rPr lang="en-GB" sz="1400" b="1" i="0">
                <a:effectLst/>
                <a:latin typeface="Arial" panose="020B0604020202020204" pitchFamily="34" charset="0"/>
                <a:cs typeface="Arial" panose="020B0604020202020204" pitchFamily="34" charset="0"/>
              </a:rPr>
              <a:t> </a:t>
            </a:r>
            <a:r>
              <a:rPr lang="en-GB" sz="1400" i="0">
                <a:effectLst/>
                <a:latin typeface="Arial" panose="020B0604020202020204" pitchFamily="34" charset="0"/>
                <a:cs typeface="Arial" panose="020B0604020202020204" pitchFamily="34" charset="0"/>
              </a:rPr>
              <a:t>more</a:t>
            </a:r>
            <a:r>
              <a:rPr lang="en-GB" sz="1400" b="1" i="0">
                <a:effectLst/>
                <a:latin typeface="Arial" panose="020B0604020202020204" pitchFamily="34" charset="0"/>
                <a:cs typeface="Arial" panose="020B0604020202020204" pitchFamily="34" charset="0"/>
              </a:rPr>
              <a:t> </a:t>
            </a:r>
            <a:r>
              <a:rPr lang="en-GB" sz="1400" i="0">
                <a:effectLst/>
                <a:latin typeface="Arial" panose="020B0604020202020204" pitchFamily="34" charset="0"/>
                <a:cs typeface="Arial" panose="020B0604020202020204" pitchFamily="34" charset="0"/>
              </a:rPr>
              <a:t>patients</a:t>
            </a:r>
            <a:r>
              <a:rPr lang="en-GB" sz="1400" b="1" i="0">
                <a:effectLst/>
                <a:latin typeface="Arial" panose="020B0604020202020204" pitchFamily="34" charset="0"/>
                <a:cs typeface="Arial" panose="020B0604020202020204" pitchFamily="34" charset="0"/>
              </a:rPr>
              <a:t>, </a:t>
            </a:r>
            <a:r>
              <a:rPr lang="en-GB" sz="1400" i="0">
                <a:effectLst/>
                <a:latin typeface="Arial" panose="020B0604020202020204" pitchFamily="34" charset="0"/>
                <a:cs typeface="Arial" panose="020B0604020202020204" pitchFamily="34" charset="0"/>
              </a:rPr>
              <a:t>possibly</a:t>
            </a:r>
            <a:r>
              <a:rPr lang="en-GB" sz="1400" b="1" i="0">
                <a:effectLst/>
                <a:latin typeface="Arial" panose="020B0604020202020204" pitchFamily="34" charset="0"/>
                <a:cs typeface="Arial" panose="020B0604020202020204" pitchFamily="34" charset="0"/>
              </a:rPr>
              <a:t> </a:t>
            </a:r>
            <a:r>
              <a:rPr lang="en-GB" sz="1400" i="0">
                <a:effectLst/>
                <a:latin typeface="Arial" panose="020B0604020202020204" pitchFamily="34" charset="0"/>
                <a:cs typeface="Arial" panose="020B0604020202020204" pitchFamily="34" charset="0"/>
              </a:rPr>
              <a:t>leading</a:t>
            </a:r>
            <a:r>
              <a:rPr lang="en-GB" sz="1400" b="1" i="0">
                <a:effectLst/>
                <a:latin typeface="Arial" panose="020B0604020202020204" pitchFamily="34" charset="0"/>
                <a:cs typeface="Arial" panose="020B0604020202020204" pitchFamily="34" charset="0"/>
              </a:rPr>
              <a:t> </a:t>
            </a:r>
            <a:r>
              <a:rPr lang="en-GB" sz="1400" i="0">
                <a:effectLst/>
                <a:latin typeface="Arial" panose="020B0604020202020204" pitchFamily="34" charset="0"/>
                <a:cs typeface="Arial" panose="020B0604020202020204" pitchFamily="34" charset="0"/>
              </a:rPr>
              <a:t>to an increase</a:t>
            </a:r>
            <a:r>
              <a:rPr lang="en-GB" sz="1400" b="1" i="0">
                <a:effectLst/>
                <a:latin typeface="Arial" panose="020B0604020202020204" pitchFamily="34" charset="0"/>
                <a:cs typeface="Arial" panose="020B0604020202020204" pitchFamily="34" charset="0"/>
              </a:rPr>
              <a:t> </a:t>
            </a:r>
            <a:r>
              <a:rPr lang="en-GB" sz="1400" i="0">
                <a:effectLst/>
                <a:latin typeface="Arial" panose="020B0604020202020204" pitchFamily="34" charset="0"/>
                <a:cs typeface="Arial" panose="020B0604020202020204" pitchFamily="34" charset="0"/>
              </a:rPr>
              <a:t>in errors and higher</a:t>
            </a:r>
            <a:r>
              <a:rPr lang="en-GB" sz="1400" b="1" i="0">
                <a:effectLst/>
                <a:latin typeface="Arial" panose="020B0604020202020204" pitchFamily="34" charset="0"/>
                <a:cs typeface="Arial" panose="020B0604020202020204" pitchFamily="34" charset="0"/>
              </a:rPr>
              <a:t> </a:t>
            </a:r>
            <a:r>
              <a:rPr lang="en-GB" sz="1400" i="0">
                <a:effectLst/>
                <a:latin typeface="Arial" panose="020B0604020202020204" pitchFamily="34" charset="0"/>
                <a:cs typeface="Arial" panose="020B0604020202020204" pitchFamily="34" charset="0"/>
              </a:rPr>
              <a:t>rates</a:t>
            </a:r>
            <a:r>
              <a:rPr lang="en-GB" sz="1400" b="1" i="0">
                <a:effectLst/>
                <a:latin typeface="Arial" panose="020B0604020202020204" pitchFamily="34" charset="0"/>
                <a:cs typeface="Arial" panose="020B0604020202020204" pitchFamily="34" charset="0"/>
              </a:rPr>
              <a:t> </a:t>
            </a:r>
            <a:r>
              <a:rPr lang="en-GB" sz="1400" i="0">
                <a:effectLst/>
                <a:latin typeface="Arial" panose="020B0604020202020204" pitchFamily="34" charset="0"/>
                <a:cs typeface="Arial" panose="020B0604020202020204" pitchFamily="34" charset="0"/>
              </a:rPr>
              <a:t>of mortality</a:t>
            </a:r>
            <a:r>
              <a:rPr lang="en-GB" sz="1400" b="1" i="0">
                <a:effectLst/>
                <a:latin typeface="Arial" panose="020B0604020202020204" pitchFamily="34" charset="0"/>
                <a:cs typeface="Arial" panose="020B0604020202020204" pitchFamily="34" charset="0"/>
              </a:rPr>
              <a:t> </a:t>
            </a:r>
            <a:r>
              <a:rPr lang="en-GB" sz="1400" i="0">
                <a:effectLst/>
                <a:latin typeface="Arial" panose="020B0604020202020204" pitchFamily="34" charset="0"/>
                <a:cs typeface="Arial" panose="020B0604020202020204" pitchFamily="34" charset="0"/>
              </a:rPr>
              <a:t>and</a:t>
            </a:r>
            <a:r>
              <a:rPr lang="en-GB" sz="1400" b="1" i="0">
                <a:effectLst/>
                <a:latin typeface="Arial" panose="020B0604020202020204" pitchFamily="34" charset="0"/>
                <a:cs typeface="Arial" panose="020B0604020202020204" pitchFamily="34" charset="0"/>
              </a:rPr>
              <a:t> </a:t>
            </a:r>
            <a:r>
              <a:rPr lang="en-GB" sz="1400" i="0">
                <a:effectLst/>
                <a:latin typeface="Arial" panose="020B0604020202020204" pitchFamily="34" charset="0"/>
                <a:cs typeface="Arial" panose="020B0604020202020204" pitchFamily="34" charset="0"/>
              </a:rPr>
              <a:t>failure-to-rescue</a:t>
            </a:r>
            <a:r>
              <a:rPr lang="en-GB" sz="1400" b="1" i="0">
                <a:effectLst/>
                <a:latin typeface="Arial" panose="020B0604020202020204" pitchFamily="34" charset="0"/>
                <a:cs typeface="Arial" panose="020B0604020202020204" pitchFamily="34" charset="0"/>
              </a:rPr>
              <a:t> </a:t>
            </a:r>
            <a:r>
              <a:rPr lang="en-GB" sz="1400" i="0">
                <a:effectLst/>
                <a:latin typeface="Arial" panose="020B0604020202020204" pitchFamily="34" charset="0"/>
                <a:cs typeface="Arial" panose="020B0604020202020204" pitchFamily="34" charset="0"/>
              </a:rPr>
              <a:t>situations</a:t>
            </a:r>
            <a:r>
              <a:rPr lang="en-GB" sz="1400" b="0" i="0">
                <a:effectLst/>
                <a:latin typeface="Arial" panose="020B0604020202020204" pitchFamily="34" charset="0"/>
                <a:cs typeface="Arial" panose="020B0604020202020204" pitchFamily="34" charset="0"/>
              </a:rPr>
              <a:t>. This nursing shortfall can lead to more errors and higher patient fatality rates</a:t>
            </a:r>
            <a:endParaRPr lang="en-US" sz="1400">
              <a:latin typeface="Arial" panose="020B0604020202020204" pitchFamily="34" charset="0"/>
              <a:cs typeface="Arial" panose="020B0604020202020204" pitchFamily="34" charset="0"/>
            </a:endParaRPr>
          </a:p>
          <a:p>
            <a:endParaRPr lang="en-US"/>
          </a:p>
          <a:p>
            <a:endParaRPr lang="en-US" sz="1050"/>
          </a:p>
        </p:txBody>
      </p:sp>
      <p:pic>
        <p:nvPicPr>
          <p:cNvPr id="4" name="Picture 3">
            <a:extLst>
              <a:ext uri="{FF2B5EF4-FFF2-40B4-BE49-F238E27FC236}">
                <a16:creationId xmlns:a16="http://schemas.microsoft.com/office/drawing/2014/main" id="{2A169CC6-7582-6245-92C7-438923849479}"/>
              </a:ext>
            </a:extLst>
          </p:cNvPr>
          <p:cNvPicPr>
            <a:picLocks noChangeAspect="1"/>
          </p:cNvPicPr>
          <p:nvPr/>
        </p:nvPicPr>
        <p:blipFill>
          <a:blip r:embed="rId3"/>
          <a:stretch>
            <a:fillRect/>
          </a:stretch>
        </p:blipFill>
        <p:spPr>
          <a:xfrm>
            <a:off x="8418930" y="0"/>
            <a:ext cx="3860038" cy="2571750"/>
          </a:xfrm>
          <a:prstGeom prst="rect">
            <a:avLst/>
          </a:prstGeom>
        </p:spPr>
      </p:pic>
      <p:pic>
        <p:nvPicPr>
          <p:cNvPr id="5" name="Picture 4">
            <a:extLst>
              <a:ext uri="{FF2B5EF4-FFF2-40B4-BE49-F238E27FC236}">
                <a16:creationId xmlns:a16="http://schemas.microsoft.com/office/drawing/2014/main" id="{A60A322A-2BE4-1457-86DA-5CE34D4B9CE0}"/>
              </a:ext>
            </a:extLst>
          </p:cNvPr>
          <p:cNvPicPr>
            <a:picLocks noChangeAspect="1"/>
          </p:cNvPicPr>
          <p:nvPr/>
        </p:nvPicPr>
        <p:blipFill>
          <a:blip r:embed="rId4"/>
          <a:stretch>
            <a:fillRect/>
          </a:stretch>
        </p:blipFill>
        <p:spPr>
          <a:xfrm>
            <a:off x="9303612" y="4932408"/>
            <a:ext cx="2888388" cy="1925592"/>
          </a:xfrm>
          <a:prstGeom prst="rect">
            <a:avLst/>
          </a:prstGeom>
        </p:spPr>
      </p:pic>
    </p:spTree>
    <p:extLst>
      <p:ext uri="{BB962C8B-B14F-4D97-AF65-F5344CB8AC3E}">
        <p14:creationId xmlns:p14="http://schemas.microsoft.com/office/powerpoint/2010/main" val="6719708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91303-9B39-4F4B-C253-C36C756926F1}"/>
              </a:ext>
            </a:extLst>
          </p:cNvPr>
          <p:cNvSpPr>
            <a:spLocks noGrp="1"/>
          </p:cNvSpPr>
          <p:nvPr>
            <p:ph type="title"/>
          </p:nvPr>
        </p:nvSpPr>
        <p:spPr>
          <a:xfrm>
            <a:off x="913775" y="618517"/>
            <a:ext cx="10364451" cy="1596177"/>
          </a:xfrm>
        </p:spPr>
        <p:txBody>
          <a:bodyPr/>
          <a:lstStyle/>
          <a:p>
            <a:r>
              <a:rPr lang="en-US"/>
              <a:t>Scop of the problem </a:t>
            </a:r>
          </a:p>
        </p:txBody>
      </p:sp>
      <p:sp>
        <p:nvSpPr>
          <p:cNvPr id="3" name="Content Placeholder 2">
            <a:extLst>
              <a:ext uri="{FF2B5EF4-FFF2-40B4-BE49-F238E27FC236}">
                <a16:creationId xmlns:a16="http://schemas.microsoft.com/office/drawing/2014/main" id="{10C00155-B24A-809C-7A82-E093DAD36C2A}"/>
              </a:ext>
            </a:extLst>
          </p:cNvPr>
          <p:cNvSpPr>
            <a:spLocks noGrp="1"/>
          </p:cNvSpPr>
          <p:nvPr>
            <p:ph idx="1"/>
          </p:nvPr>
        </p:nvSpPr>
        <p:spPr>
          <a:xfrm>
            <a:off x="459685" y="1925708"/>
            <a:ext cx="6550715" cy="3865492"/>
          </a:xfrm>
        </p:spPr>
        <p:txBody>
          <a:bodyPr>
            <a:normAutofit/>
          </a:bodyPr>
          <a:lstStyle/>
          <a:p>
            <a:pPr>
              <a:lnSpc>
                <a:spcPct val="110000"/>
              </a:lnSpc>
            </a:pPr>
            <a:r>
              <a:rPr lang="en-US" sz="1800">
                <a:latin typeface="Arial" panose="020B0604020202020204" pitchFamily="34" charset="0"/>
                <a:cs typeface="Arial" panose="020B0604020202020204" pitchFamily="34" charset="0"/>
              </a:rPr>
              <a:t>How wide is the nures shortage </a:t>
            </a:r>
          </a:p>
          <a:p>
            <a:pPr>
              <a:lnSpc>
                <a:spcPct val="110000"/>
              </a:lnSpc>
            </a:pPr>
            <a:r>
              <a:rPr lang="en-US" sz="1100">
                <a:latin typeface="Arial" panose="020B0604020202020204" pitchFamily="34" charset="0"/>
                <a:cs typeface="Arial" panose="020B0604020202020204" pitchFamily="34" charset="0"/>
              </a:rPr>
              <a:t>Nuresing shortage has affected every hospital and care homes globaly the uk is not the only plcae it has affected, t</a:t>
            </a:r>
            <a:r>
              <a:rPr lang="en-GB" sz="1100" b="0" i="0">
                <a:effectLst/>
                <a:latin typeface="Arial" panose="020B0604020202020204" pitchFamily="34" charset="0"/>
                <a:cs typeface="Arial" panose="020B0604020202020204" pitchFamily="34" charset="0"/>
              </a:rPr>
              <a:t>he World Health Organization (WHO) estimates a global shortage of 18 million health workers by 2030, mostly in low- and lower-middle-income countries, with nurses making up about half of this gap</a:t>
            </a:r>
            <a:endParaRPr lang="en-US" sz="1100">
              <a:latin typeface="Arial" panose="020B0604020202020204" pitchFamily="34" charset="0"/>
              <a:cs typeface="Arial" panose="020B0604020202020204" pitchFamily="34" charset="0"/>
            </a:endParaRPr>
          </a:p>
          <a:p>
            <a:pPr>
              <a:lnSpc>
                <a:spcPct val="110000"/>
              </a:lnSpc>
            </a:pPr>
            <a:endParaRPr lang="en-US" sz="1100"/>
          </a:p>
          <a:p>
            <a:pPr marL="0" indent="0">
              <a:lnSpc>
                <a:spcPct val="110000"/>
              </a:lnSpc>
              <a:buNone/>
            </a:pPr>
            <a:r>
              <a:rPr lang="en-US" sz="1800"/>
              <a:t>Who is affected by it  </a:t>
            </a:r>
          </a:p>
          <a:p>
            <a:pPr marL="0" indent="0">
              <a:lnSpc>
                <a:spcPct val="110000"/>
              </a:lnSpc>
              <a:buNone/>
            </a:pPr>
            <a:r>
              <a:rPr lang="en-US" sz="1400"/>
              <a:t>Patients </a:t>
            </a:r>
          </a:p>
          <a:p>
            <a:pPr marL="0" indent="0">
              <a:lnSpc>
                <a:spcPct val="110000"/>
              </a:lnSpc>
              <a:buNone/>
            </a:pPr>
            <a:r>
              <a:rPr lang="en-US" sz="1400"/>
              <a:t>Nurses</a:t>
            </a:r>
          </a:p>
          <a:p>
            <a:pPr marL="0" indent="0">
              <a:lnSpc>
                <a:spcPct val="110000"/>
              </a:lnSpc>
              <a:buNone/>
            </a:pPr>
            <a:r>
              <a:rPr lang="en-US" sz="1400"/>
              <a:t>Hospitals</a:t>
            </a:r>
          </a:p>
          <a:p>
            <a:pPr marL="0" indent="0">
              <a:lnSpc>
                <a:spcPct val="110000"/>
              </a:lnSpc>
              <a:buNone/>
            </a:pPr>
            <a:r>
              <a:rPr lang="en-US" sz="1400"/>
              <a:t>Care Homes</a:t>
            </a:r>
            <a:endParaRPr lang="en-US" sz="1100"/>
          </a:p>
        </p:txBody>
      </p:sp>
      <p:pic>
        <p:nvPicPr>
          <p:cNvPr id="4" name="Picture 3">
            <a:extLst>
              <a:ext uri="{FF2B5EF4-FFF2-40B4-BE49-F238E27FC236}">
                <a16:creationId xmlns:a16="http://schemas.microsoft.com/office/drawing/2014/main" id="{113E0CB0-BC5F-D05F-58A8-DDE94F74FC2B}"/>
              </a:ext>
            </a:extLst>
          </p:cNvPr>
          <p:cNvPicPr>
            <a:picLocks noChangeAspect="1"/>
          </p:cNvPicPr>
          <p:nvPr/>
        </p:nvPicPr>
        <p:blipFill rotWithShape="1">
          <a:blip r:embed="rId2"/>
          <a:srcRect r="10710" b="-1"/>
          <a:stretch/>
        </p:blipFill>
        <p:spPr>
          <a:xfrm>
            <a:off x="7548140" y="1788485"/>
            <a:ext cx="4643860" cy="4758917"/>
          </a:xfrm>
          <a:prstGeom prst="roundRect">
            <a:avLst>
              <a:gd name="adj" fmla="val 5301"/>
            </a:avLst>
          </a:prstGeom>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9094471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B061C-7525-75D8-4B1C-A18564F0BE07}"/>
              </a:ext>
            </a:extLst>
          </p:cNvPr>
          <p:cNvSpPr>
            <a:spLocks noGrp="1"/>
          </p:cNvSpPr>
          <p:nvPr>
            <p:ph type="title"/>
          </p:nvPr>
        </p:nvSpPr>
        <p:spPr>
          <a:xfrm>
            <a:off x="913774" y="146408"/>
            <a:ext cx="10364451" cy="1596177"/>
          </a:xfrm>
        </p:spPr>
        <p:txBody>
          <a:bodyPr/>
          <a:lstStyle/>
          <a:p>
            <a:r>
              <a:rPr lang="en-US"/>
              <a:t>Impact </a:t>
            </a:r>
          </a:p>
        </p:txBody>
      </p:sp>
      <p:sp>
        <p:nvSpPr>
          <p:cNvPr id="3" name="Content Placeholder 2">
            <a:extLst>
              <a:ext uri="{FF2B5EF4-FFF2-40B4-BE49-F238E27FC236}">
                <a16:creationId xmlns:a16="http://schemas.microsoft.com/office/drawing/2014/main" id="{953BA52D-1463-CE2D-4628-6B1C01D5C337}"/>
              </a:ext>
            </a:extLst>
          </p:cNvPr>
          <p:cNvSpPr>
            <a:spLocks noGrp="1"/>
          </p:cNvSpPr>
          <p:nvPr>
            <p:ph idx="1"/>
          </p:nvPr>
        </p:nvSpPr>
        <p:spPr>
          <a:xfrm>
            <a:off x="444267" y="2038699"/>
            <a:ext cx="10364451" cy="4819301"/>
          </a:xfrm>
        </p:spPr>
        <p:txBody>
          <a:bodyPr>
            <a:normAutofit fontScale="25000" lnSpcReduction="20000"/>
          </a:bodyPr>
          <a:lstStyle/>
          <a:p>
            <a:pPr marL="0" indent="0">
              <a:buNone/>
            </a:pPr>
            <a:r>
              <a:rPr lang="en-US" sz="7200" b="1" i="1">
                <a:latin typeface="Arial" panose="020B0604020202020204" pitchFamily="34" charset="0"/>
                <a:cs typeface="Arial" panose="020B0604020202020204" pitchFamily="34" charset="0"/>
              </a:rPr>
              <a:t>How does nurse shortage affect them</a:t>
            </a:r>
            <a:endParaRPr lang="en-US" sz="3200" b="1" i="1">
              <a:latin typeface="Arial" panose="020B0604020202020204" pitchFamily="34" charset="0"/>
              <a:cs typeface="Arial" panose="020B0604020202020204" pitchFamily="34" charset="0"/>
            </a:endParaRPr>
          </a:p>
          <a:p>
            <a:pPr marL="0" indent="0">
              <a:buNone/>
            </a:pPr>
            <a:r>
              <a:rPr lang="en-US" sz="5600">
                <a:latin typeface="Arial" panose="020B0604020202020204" pitchFamily="34" charset="0"/>
                <a:cs typeface="Arial" panose="020B0604020202020204" pitchFamily="34" charset="0"/>
              </a:rPr>
              <a:t>patient health and wellness is the primary goal of a nures however that goal is not met when a hospital is short in staffed nurse research shows that patient are 10% more likely to die if there is shortage of nurses </a:t>
            </a:r>
          </a:p>
          <a:p>
            <a:pPr marL="0" indent="0">
              <a:buNone/>
            </a:pPr>
            <a:endParaRPr lang="en-US" sz="3700"/>
          </a:p>
          <a:p>
            <a:pPr marL="0" indent="0">
              <a:buNone/>
            </a:pPr>
            <a:r>
              <a:rPr lang="en-US" sz="6400" b="1" i="1"/>
              <a:t>Patent</a:t>
            </a:r>
          </a:p>
          <a:p>
            <a:pPr marL="0" indent="0">
              <a:buNone/>
            </a:pPr>
            <a:r>
              <a:rPr lang="en-US" sz="3700"/>
              <a:t> </a:t>
            </a:r>
            <a:r>
              <a:rPr lang="en-US" sz="5600">
                <a:latin typeface="Arial" panose="020B0604020202020204" pitchFamily="34" charset="0"/>
                <a:cs typeface="Arial" panose="020B0604020202020204" pitchFamily="34" charset="0"/>
              </a:rPr>
              <a:t>nurses shortage will affect patient by not giving them a good quality care and the care that they descrve, they will have </a:t>
            </a:r>
            <a:r>
              <a:rPr lang="en-GB" sz="5600" i="0">
                <a:effectLst/>
                <a:latin typeface="Arial" panose="020B0604020202020204" pitchFamily="34" charset="0"/>
                <a:cs typeface="Arial" panose="020B0604020202020204" pitchFamily="34" charset="0"/>
              </a:rPr>
              <a:t>higher chance of getting a serious infection, more complications from surgery or hospitalisation, fewer nurses could mean life or death for acute care patients</a:t>
            </a:r>
            <a:r>
              <a:rPr lang="en-US" sz="5600" i="0">
                <a:effectLst/>
                <a:latin typeface="Arial" panose="020B0604020202020204" pitchFamily="34" charset="0"/>
                <a:cs typeface="Arial" panose="020B0604020202020204" pitchFamily="34" charset="0"/>
              </a:rPr>
              <a:t>.nurse shortage can also include medication errors,emergency room overcrowding,or a rise in the the mortality rates of patents</a:t>
            </a:r>
            <a:endParaRPr lang="en-US" sz="3700">
              <a:latin typeface="Arial" panose="020B0604020202020204" pitchFamily="34" charset="0"/>
              <a:cs typeface="Arial" panose="020B0604020202020204" pitchFamily="34" charset="0"/>
            </a:endParaRPr>
          </a:p>
          <a:p>
            <a:pPr marL="0" indent="0">
              <a:buNone/>
            </a:pPr>
            <a:r>
              <a:rPr lang="en-US" sz="6400" b="1" i="1"/>
              <a:t>Nurses</a:t>
            </a:r>
          </a:p>
          <a:p>
            <a:pPr marL="0" indent="0">
              <a:buNone/>
            </a:pPr>
            <a:r>
              <a:rPr lang="en-US" sz="6400">
                <a:latin typeface="Arial" panose="020B0604020202020204" pitchFamily="34" charset="0"/>
                <a:cs typeface="Arial" panose="020B0604020202020204" pitchFamily="34" charset="0"/>
              </a:rPr>
              <a:t>Staff shortag has put a lots of stress on nurses  becouse they are being forced to care for more patient then they need to care fore and it also affect them mental becouse they will not be ables to cope with the stree it aslo put them at risk becouse something may go wrong</a:t>
            </a:r>
          </a:p>
          <a:p>
            <a:pPr marL="0" indent="0">
              <a:buNone/>
            </a:pPr>
            <a:r>
              <a:rPr lang="en-US" sz="2000">
                <a:latin typeface="Arial" panose="020B0604020202020204" pitchFamily="34" charset="0"/>
                <a:cs typeface="Arial" panose="020B0604020202020204" pitchFamily="34" charset="0"/>
              </a:rPr>
              <a:t>A shorttga eof nurse  could affect the quality of care</a:t>
            </a:r>
            <a:endParaRPr lang="en-US">
              <a:latin typeface="Arial" panose="020B0604020202020204" pitchFamily="34" charset="0"/>
              <a:cs typeface="Arial" panose="020B0604020202020204" pitchFamily="34" charset="0"/>
            </a:endParaRPr>
          </a:p>
          <a:p>
            <a:pPr marL="0" indent="0">
              <a:buNone/>
            </a:pPr>
            <a:r>
              <a:rPr lang="en-US"/>
              <a:t> </a:t>
            </a:r>
          </a:p>
          <a:p>
            <a:endParaRPr lang="en-US"/>
          </a:p>
        </p:txBody>
      </p:sp>
      <p:pic>
        <p:nvPicPr>
          <p:cNvPr id="4" name="Picture 3">
            <a:extLst>
              <a:ext uri="{FF2B5EF4-FFF2-40B4-BE49-F238E27FC236}">
                <a16:creationId xmlns:a16="http://schemas.microsoft.com/office/drawing/2014/main" id="{E215C106-64E7-F83F-DA2F-C4CB1A6BE10B}"/>
              </a:ext>
            </a:extLst>
          </p:cNvPr>
          <p:cNvPicPr>
            <a:picLocks noChangeAspect="1"/>
          </p:cNvPicPr>
          <p:nvPr/>
        </p:nvPicPr>
        <p:blipFill>
          <a:blip r:embed="rId2"/>
          <a:stretch>
            <a:fillRect/>
          </a:stretch>
        </p:blipFill>
        <p:spPr>
          <a:xfrm>
            <a:off x="9518080" y="62120"/>
            <a:ext cx="2581275" cy="1771650"/>
          </a:xfrm>
          <a:prstGeom prst="rect">
            <a:avLst/>
          </a:prstGeom>
        </p:spPr>
      </p:pic>
    </p:spTree>
    <p:extLst>
      <p:ext uri="{BB962C8B-B14F-4D97-AF65-F5344CB8AC3E}">
        <p14:creationId xmlns:p14="http://schemas.microsoft.com/office/powerpoint/2010/main" val="17595770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4565F-42FB-34FF-D230-763B4F340B8E}"/>
              </a:ext>
            </a:extLst>
          </p:cNvPr>
          <p:cNvSpPr>
            <a:spLocks noGrp="1"/>
          </p:cNvSpPr>
          <p:nvPr>
            <p:ph type="title"/>
          </p:nvPr>
        </p:nvSpPr>
        <p:spPr/>
        <p:txBody>
          <a:bodyPr/>
          <a:lstStyle/>
          <a:p>
            <a:r>
              <a:rPr lang="en-US"/>
              <a:t>PESTEL</a:t>
            </a:r>
          </a:p>
        </p:txBody>
      </p:sp>
      <p:sp>
        <p:nvSpPr>
          <p:cNvPr id="3" name="Content Placeholder 2">
            <a:extLst>
              <a:ext uri="{FF2B5EF4-FFF2-40B4-BE49-F238E27FC236}">
                <a16:creationId xmlns:a16="http://schemas.microsoft.com/office/drawing/2014/main" id="{52F0B090-E0CA-A66E-0696-06114842C1CC}"/>
              </a:ext>
            </a:extLst>
          </p:cNvPr>
          <p:cNvSpPr>
            <a:spLocks noGrp="1"/>
          </p:cNvSpPr>
          <p:nvPr>
            <p:ph idx="1"/>
          </p:nvPr>
        </p:nvSpPr>
        <p:spPr>
          <a:xfrm>
            <a:off x="690143" y="1219200"/>
            <a:ext cx="11410748" cy="5427593"/>
          </a:xfrm>
        </p:spPr>
        <p:style>
          <a:lnRef idx="2">
            <a:schemeClr val="dk1"/>
          </a:lnRef>
          <a:fillRef idx="1">
            <a:schemeClr val="lt1"/>
          </a:fillRef>
          <a:effectRef idx="0">
            <a:schemeClr val="dk1"/>
          </a:effectRef>
          <a:fontRef idx="minor">
            <a:schemeClr val="dk1"/>
          </a:fontRef>
        </p:style>
        <p:txBody>
          <a:bodyPr>
            <a:normAutofit/>
          </a:bodyPr>
          <a:lstStyle/>
          <a:p>
            <a:pPr marL="0" indent="0">
              <a:buNone/>
            </a:pPr>
            <a:r>
              <a:rPr lang="en-US" sz="1600"/>
              <a:t>  P) </a:t>
            </a:r>
            <a:r>
              <a:rPr lang="en-GB" sz="1600" b="1" i="0">
                <a:effectLst/>
                <a:latin typeface="Noto Sans" panose="020B0502040504020204" pitchFamily="34" charset="0"/>
              </a:rPr>
              <a:t>Political </a:t>
            </a:r>
            <a:endParaRPr lang="en-US" sz="1600"/>
          </a:p>
          <a:p>
            <a:r>
              <a:rPr lang="en-US" sz="1600"/>
              <a:t>E)</a:t>
            </a:r>
            <a:r>
              <a:rPr lang="en-GB" sz="1600" b="1" i="0">
                <a:effectLst/>
                <a:latin typeface="Noto Sans" panose="020B0502040504020204" pitchFamily="34" charset="0"/>
              </a:rPr>
              <a:t> Economic </a:t>
            </a:r>
            <a:endParaRPr lang="en-US" sz="1600"/>
          </a:p>
          <a:p>
            <a:r>
              <a:rPr lang="en-US" sz="1600"/>
              <a:t>S)</a:t>
            </a:r>
            <a:r>
              <a:rPr lang="en-GB" sz="1600" b="1" i="0">
                <a:effectLst/>
                <a:latin typeface="Noto Sans" panose="020B0502040504020204" pitchFamily="34" charset="0"/>
              </a:rPr>
              <a:t> Social </a:t>
            </a:r>
            <a:endParaRPr lang="en-US" sz="1600"/>
          </a:p>
          <a:p>
            <a:r>
              <a:rPr lang="en-US" sz="1600"/>
              <a:t>T)</a:t>
            </a:r>
            <a:r>
              <a:rPr lang="en-GB" sz="1600" b="1" i="0">
                <a:effectLst/>
                <a:latin typeface="Noto Sans" panose="020B0502040504020204" pitchFamily="34" charset="0"/>
              </a:rPr>
              <a:t> Technological </a:t>
            </a:r>
            <a:endParaRPr lang="en-US" sz="1600"/>
          </a:p>
          <a:p>
            <a:r>
              <a:rPr lang="en-US" sz="1600"/>
              <a:t>E)</a:t>
            </a:r>
            <a:r>
              <a:rPr lang="en-GB" sz="1600" b="1" i="0">
                <a:effectLst/>
                <a:latin typeface="Noto Sans" panose="020B0502040504020204" pitchFamily="34" charset="0"/>
              </a:rPr>
              <a:t> Environmental</a:t>
            </a:r>
            <a:endParaRPr lang="en-US" sz="1600"/>
          </a:p>
          <a:p>
            <a:r>
              <a:rPr lang="en-US" sz="1600"/>
              <a:t>L)</a:t>
            </a:r>
            <a:r>
              <a:rPr lang="en-GB" sz="1600" b="1" i="0">
                <a:effectLst/>
                <a:latin typeface="Noto Sans" panose="020B0502040504020204" pitchFamily="34" charset="0"/>
              </a:rPr>
              <a:t> Legal </a:t>
            </a:r>
            <a:endParaRPr lang="en-US" sz="1600" b="1" i="0">
              <a:effectLst/>
              <a:latin typeface="Noto Sans" panose="020B0502040504020204" pitchFamily="34" charset="0"/>
            </a:endParaRPr>
          </a:p>
          <a:p>
            <a:endParaRPr lang="en-US" sz="1600" b="1" i="0">
              <a:effectLst/>
              <a:latin typeface="Noto Sans" panose="020B0502040504020204" pitchFamily="34" charset="0"/>
            </a:endParaRPr>
          </a:p>
          <a:p>
            <a:endParaRPr lang="en-GB" sz="1050" b="1" i="0">
              <a:effectLst/>
              <a:latin typeface="Noto Sans" panose="020B0502040504020204" pitchFamily="34" charset="0"/>
            </a:endParaRPr>
          </a:p>
        </p:txBody>
      </p:sp>
      <p:sp>
        <p:nvSpPr>
          <p:cNvPr id="4" name="Hexagon 3">
            <a:extLst>
              <a:ext uri="{FF2B5EF4-FFF2-40B4-BE49-F238E27FC236}">
                <a16:creationId xmlns:a16="http://schemas.microsoft.com/office/drawing/2014/main" id="{69136305-2405-66BD-59C7-65E43FD0B186}"/>
              </a:ext>
            </a:extLst>
          </p:cNvPr>
          <p:cNvSpPr/>
          <p:nvPr/>
        </p:nvSpPr>
        <p:spPr>
          <a:xfrm>
            <a:off x="3765486" y="2806159"/>
            <a:ext cx="1521868" cy="1138030"/>
          </a:xfrm>
          <a:prstGeom prst="hexagon">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a:solidFill>
                  <a:schemeClr val="tx1"/>
                </a:solidFill>
              </a:rPr>
              <a:t>p</a:t>
            </a:r>
          </a:p>
        </p:txBody>
      </p:sp>
      <p:sp>
        <p:nvSpPr>
          <p:cNvPr id="5" name="Hexagon 4">
            <a:extLst>
              <a:ext uri="{FF2B5EF4-FFF2-40B4-BE49-F238E27FC236}">
                <a16:creationId xmlns:a16="http://schemas.microsoft.com/office/drawing/2014/main" id="{73981699-1F6B-CB2D-F318-C30CD2390703}"/>
              </a:ext>
            </a:extLst>
          </p:cNvPr>
          <p:cNvSpPr/>
          <p:nvPr/>
        </p:nvSpPr>
        <p:spPr>
          <a:xfrm>
            <a:off x="5021175" y="3363981"/>
            <a:ext cx="1302971" cy="1138030"/>
          </a:xfrm>
          <a:prstGeom prst="hexagon">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a:solidFill>
                  <a:schemeClr val="tx1"/>
                </a:solidFill>
              </a:rPr>
              <a:t>E</a:t>
            </a:r>
          </a:p>
        </p:txBody>
      </p:sp>
      <p:sp>
        <p:nvSpPr>
          <p:cNvPr id="7" name="Hexagon 6">
            <a:extLst>
              <a:ext uri="{FF2B5EF4-FFF2-40B4-BE49-F238E27FC236}">
                <a16:creationId xmlns:a16="http://schemas.microsoft.com/office/drawing/2014/main" id="{3C598B49-7D78-349B-D5E2-FF5FA411194D}"/>
              </a:ext>
            </a:extLst>
          </p:cNvPr>
          <p:cNvSpPr/>
          <p:nvPr/>
        </p:nvSpPr>
        <p:spPr>
          <a:xfrm>
            <a:off x="8415108" y="2831048"/>
            <a:ext cx="1494538" cy="1138030"/>
          </a:xfrm>
          <a:prstGeom prst="hexagon">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tx1"/>
                </a:solidFill>
              </a:rPr>
              <a:t>E</a:t>
            </a:r>
          </a:p>
        </p:txBody>
      </p:sp>
      <p:sp>
        <p:nvSpPr>
          <p:cNvPr id="8" name="Hexagon 7">
            <a:extLst>
              <a:ext uri="{FF2B5EF4-FFF2-40B4-BE49-F238E27FC236}">
                <a16:creationId xmlns:a16="http://schemas.microsoft.com/office/drawing/2014/main" id="{F0EF9FEA-F5E3-3610-05ED-126C80D28DFD}"/>
              </a:ext>
            </a:extLst>
          </p:cNvPr>
          <p:cNvSpPr/>
          <p:nvPr/>
        </p:nvSpPr>
        <p:spPr>
          <a:xfrm>
            <a:off x="7309309" y="3336718"/>
            <a:ext cx="1414785" cy="1138030"/>
          </a:xfrm>
          <a:prstGeom prst="hexagon">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tx1"/>
                </a:solidFill>
              </a:rPr>
              <a:t>T</a:t>
            </a:r>
          </a:p>
        </p:txBody>
      </p:sp>
      <p:sp>
        <p:nvSpPr>
          <p:cNvPr id="9" name="Hexagon 8">
            <a:extLst>
              <a:ext uri="{FF2B5EF4-FFF2-40B4-BE49-F238E27FC236}">
                <a16:creationId xmlns:a16="http://schemas.microsoft.com/office/drawing/2014/main" id="{6113E123-592B-A3DC-70A4-75BE09D2EDB5}"/>
              </a:ext>
            </a:extLst>
          </p:cNvPr>
          <p:cNvSpPr/>
          <p:nvPr/>
        </p:nvSpPr>
        <p:spPr>
          <a:xfrm>
            <a:off x="6053837" y="2799872"/>
            <a:ext cx="1494538" cy="1138030"/>
          </a:xfrm>
          <a:prstGeom prst="hexagon">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tx1"/>
                </a:solidFill>
              </a:rPr>
              <a:t>S</a:t>
            </a:r>
          </a:p>
        </p:txBody>
      </p:sp>
      <p:sp>
        <p:nvSpPr>
          <p:cNvPr id="11" name="Hexagon 10">
            <a:extLst>
              <a:ext uri="{FF2B5EF4-FFF2-40B4-BE49-F238E27FC236}">
                <a16:creationId xmlns:a16="http://schemas.microsoft.com/office/drawing/2014/main" id="{CE6F0D1B-A49F-0CE1-3083-37B1B9F10FD6}"/>
              </a:ext>
            </a:extLst>
          </p:cNvPr>
          <p:cNvSpPr/>
          <p:nvPr/>
        </p:nvSpPr>
        <p:spPr>
          <a:xfrm>
            <a:off x="9635289" y="3375174"/>
            <a:ext cx="1452058" cy="1138030"/>
          </a:xfrm>
          <a:prstGeom prst="hexagon">
            <a:avLst/>
          </a:prstGeom>
          <a:solidFill>
            <a:srgbClr val="EF00A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tx1"/>
                </a:solidFill>
              </a:rPr>
              <a:t>L</a:t>
            </a:r>
          </a:p>
        </p:txBody>
      </p:sp>
      <p:cxnSp>
        <p:nvCxnSpPr>
          <p:cNvPr id="12" name="Connector: Curved 11">
            <a:extLst>
              <a:ext uri="{FF2B5EF4-FFF2-40B4-BE49-F238E27FC236}">
                <a16:creationId xmlns:a16="http://schemas.microsoft.com/office/drawing/2014/main" id="{E40D2FCD-5EDB-2EBE-3C30-C45FE65C40F7}"/>
              </a:ext>
            </a:extLst>
          </p:cNvPr>
          <p:cNvCxnSpPr>
            <a:cxnSpLocks/>
          </p:cNvCxnSpPr>
          <p:nvPr/>
        </p:nvCxnSpPr>
        <p:spPr>
          <a:xfrm rot="16200000" flipH="1">
            <a:off x="3777594" y="2426580"/>
            <a:ext cx="646019" cy="41961"/>
          </a:xfrm>
          <a:prstGeom prst="curvedConnector3">
            <a:avLst>
              <a:gd name="adj1" fmla="val 50000"/>
            </a:avLst>
          </a:prstGeom>
          <a:ln>
            <a:solidFill>
              <a:schemeClr val="tx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DCB633A7-8848-3E55-FBEC-EB644F7B7897}"/>
              </a:ext>
            </a:extLst>
          </p:cNvPr>
          <p:cNvCxnSpPr>
            <a:cxnSpLocks/>
          </p:cNvCxnSpPr>
          <p:nvPr/>
        </p:nvCxnSpPr>
        <p:spPr>
          <a:xfrm flipH="1">
            <a:off x="5636232" y="4400522"/>
            <a:ext cx="12914"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847202E1-5D12-CBB3-EFAE-6808558AE0A4}"/>
              </a:ext>
            </a:extLst>
          </p:cNvPr>
          <p:cNvCxnSpPr>
            <a:cxnSpLocks/>
          </p:cNvCxnSpPr>
          <p:nvPr/>
        </p:nvCxnSpPr>
        <p:spPr>
          <a:xfrm flipH="1">
            <a:off x="10386375" y="4490779"/>
            <a:ext cx="23437" cy="5983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31CC2219-5F42-C3AB-1009-75E022C8C448}"/>
              </a:ext>
            </a:extLst>
          </p:cNvPr>
          <p:cNvCxnSpPr>
            <a:cxnSpLocks/>
          </p:cNvCxnSpPr>
          <p:nvPr/>
        </p:nvCxnSpPr>
        <p:spPr>
          <a:xfrm flipV="1">
            <a:off x="6656018" y="2457478"/>
            <a:ext cx="20777" cy="4680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517CB7D0-250E-4D02-1822-008A7DEF3438}"/>
              </a:ext>
            </a:extLst>
          </p:cNvPr>
          <p:cNvCxnSpPr>
            <a:cxnSpLocks/>
          </p:cNvCxnSpPr>
          <p:nvPr/>
        </p:nvCxnSpPr>
        <p:spPr>
          <a:xfrm flipH="1" flipV="1">
            <a:off x="9180490" y="2239690"/>
            <a:ext cx="25112" cy="8935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BB1CB347-3ABC-EDDA-61F9-32F4CA1F884C}"/>
              </a:ext>
            </a:extLst>
          </p:cNvPr>
          <p:cNvSpPr txBox="1"/>
          <p:nvPr/>
        </p:nvSpPr>
        <p:spPr>
          <a:xfrm>
            <a:off x="4131970" y="5093476"/>
            <a:ext cx="2473217" cy="400110"/>
          </a:xfrm>
          <a:prstGeom prst="rect">
            <a:avLst/>
          </a:prstGeom>
          <a:noFill/>
        </p:spPr>
        <p:txBody>
          <a:bodyPr wrap="square" rtlCol="0">
            <a:spAutoFit/>
          </a:bodyPr>
          <a:lstStyle/>
          <a:p>
            <a:pPr algn="l"/>
            <a:r>
              <a:rPr lang="en-US" sz="2000" b="1" i="1" u="sng"/>
              <a:t>Popualtion growth rat</a:t>
            </a:r>
          </a:p>
        </p:txBody>
      </p:sp>
      <p:sp>
        <p:nvSpPr>
          <p:cNvPr id="25" name="TextBox 24">
            <a:extLst>
              <a:ext uri="{FF2B5EF4-FFF2-40B4-BE49-F238E27FC236}">
                <a16:creationId xmlns:a16="http://schemas.microsoft.com/office/drawing/2014/main" id="{C3990FEB-2F28-2E00-C461-911CFE0E292E}"/>
              </a:ext>
            </a:extLst>
          </p:cNvPr>
          <p:cNvSpPr txBox="1"/>
          <p:nvPr/>
        </p:nvSpPr>
        <p:spPr>
          <a:xfrm>
            <a:off x="8988899" y="5183794"/>
            <a:ext cx="2325163" cy="1103740"/>
          </a:xfrm>
          <a:prstGeom prst="rect">
            <a:avLst/>
          </a:prstGeom>
          <a:noFill/>
        </p:spPr>
        <p:txBody>
          <a:bodyPr wrap="square" rtlCol="0">
            <a:spAutoFit/>
          </a:bodyPr>
          <a:lstStyle/>
          <a:p>
            <a:pPr algn="l"/>
            <a:endParaRPr lang="en-US"/>
          </a:p>
        </p:txBody>
      </p:sp>
      <p:sp>
        <p:nvSpPr>
          <p:cNvPr id="26" name="TextBox 25">
            <a:extLst>
              <a:ext uri="{FF2B5EF4-FFF2-40B4-BE49-F238E27FC236}">
                <a16:creationId xmlns:a16="http://schemas.microsoft.com/office/drawing/2014/main" id="{61F0E96B-7A89-B91B-05B5-91C5B706954C}"/>
              </a:ext>
            </a:extLst>
          </p:cNvPr>
          <p:cNvSpPr txBox="1"/>
          <p:nvPr/>
        </p:nvSpPr>
        <p:spPr>
          <a:xfrm>
            <a:off x="9225796" y="5329894"/>
            <a:ext cx="3012325" cy="1077218"/>
          </a:xfrm>
          <a:prstGeom prst="rect">
            <a:avLst/>
          </a:prstGeom>
          <a:noFill/>
        </p:spPr>
        <p:txBody>
          <a:bodyPr wrap="square" rtlCol="0">
            <a:spAutoFit/>
          </a:bodyPr>
          <a:lstStyle/>
          <a:p>
            <a:pPr algn="l"/>
            <a:r>
              <a:rPr lang="en-GB" sz="1400" b="0" i="0">
                <a:effectLst/>
                <a:latin typeface="arial" panose="020B0604020202020204" pitchFamily="34" charset="0"/>
              </a:rPr>
              <a:t>. </a:t>
            </a:r>
            <a:r>
              <a:rPr lang="en-GB" sz="1600" b="0" i="0">
                <a:effectLst/>
                <a:latin typeface="arial" panose="020B0604020202020204" pitchFamily="34" charset="0"/>
              </a:rPr>
              <a:t>It</a:t>
            </a:r>
            <a:r>
              <a:rPr lang="en-GB" sz="1600" i="0">
                <a:effectLst/>
                <a:latin typeface="arial" panose="020B0604020202020204" pitchFamily="34" charset="0"/>
              </a:rPr>
              <a:t> allows employers to fulfil their legal duty of care to protect their staff from harm, injury, or illness.</a:t>
            </a:r>
            <a:endParaRPr lang="en-US" sz="1600"/>
          </a:p>
        </p:txBody>
      </p:sp>
      <p:sp>
        <p:nvSpPr>
          <p:cNvPr id="27" name="TextBox 26">
            <a:extLst>
              <a:ext uri="{FF2B5EF4-FFF2-40B4-BE49-F238E27FC236}">
                <a16:creationId xmlns:a16="http://schemas.microsoft.com/office/drawing/2014/main" id="{593ACE78-692E-6CED-868A-41A0A16C9195}"/>
              </a:ext>
            </a:extLst>
          </p:cNvPr>
          <p:cNvSpPr txBox="1"/>
          <p:nvPr/>
        </p:nvSpPr>
        <p:spPr>
          <a:xfrm>
            <a:off x="7587164" y="4824464"/>
            <a:ext cx="1993971" cy="400110"/>
          </a:xfrm>
          <a:prstGeom prst="rect">
            <a:avLst/>
          </a:prstGeom>
          <a:noFill/>
        </p:spPr>
        <p:txBody>
          <a:bodyPr wrap="square" rtlCol="0">
            <a:spAutoFit/>
          </a:bodyPr>
          <a:lstStyle/>
          <a:p>
            <a:pPr algn="l"/>
            <a:r>
              <a:rPr lang="en-US" sz="2000" b="1" i="1" u="sng"/>
              <a:t>tecnology</a:t>
            </a:r>
          </a:p>
        </p:txBody>
      </p:sp>
      <p:sp>
        <p:nvSpPr>
          <p:cNvPr id="28" name="TextBox 27">
            <a:extLst>
              <a:ext uri="{FF2B5EF4-FFF2-40B4-BE49-F238E27FC236}">
                <a16:creationId xmlns:a16="http://schemas.microsoft.com/office/drawing/2014/main" id="{4962C220-2790-34E9-9843-20891339ED79}"/>
              </a:ext>
            </a:extLst>
          </p:cNvPr>
          <p:cNvSpPr txBox="1"/>
          <p:nvPr/>
        </p:nvSpPr>
        <p:spPr>
          <a:xfrm>
            <a:off x="3452416" y="1221527"/>
            <a:ext cx="1568759" cy="677108"/>
          </a:xfrm>
          <a:prstGeom prst="rect">
            <a:avLst/>
          </a:prstGeom>
          <a:noFill/>
        </p:spPr>
        <p:txBody>
          <a:bodyPr wrap="square" rtlCol="0">
            <a:spAutoFit/>
          </a:bodyPr>
          <a:lstStyle/>
          <a:p>
            <a:pPr algn="l"/>
            <a:r>
              <a:rPr lang="en-US" sz="2000" b="1" i="1" u="sng"/>
              <a:t>Brexit</a:t>
            </a:r>
          </a:p>
          <a:p>
            <a:pPr marL="342900" indent="-342900" algn="l">
              <a:buFont typeface="Arial" panose="020B0604020202020204" pitchFamily="34" charset="0"/>
              <a:buChar char="•"/>
            </a:pPr>
            <a:endParaRPr lang="en-US"/>
          </a:p>
        </p:txBody>
      </p:sp>
      <p:cxnSp>
        <p:nvCxnSpPr>
          <p:cNvPr id="30" name="Straight Arrow Connector 29">
            <a:extLst>
              <a:ext uri="{FF2B5EF4-FFF2-40B4-BE49-F238E27FC236}">
                <a16:creationId xmlns:a16="http://schemas.microsoft.com/office/drawing/2014/main" id="{4993E229-DAA4-48B4-C03D-9B3587E845EF}"/>
              </a:ext>
            </a:extLst>
          </p:cNvPr>
          <p:cNvCxnSpPr>
            <a:cxnSpLocks/>
          </p:cNvCxnSpPr>
          <p:nvPr/>
        </p:nvCxnSpPr>
        <p:spPr>
          <a:xfrm flipH="1">
            <a:off x="8016701" y="4438857"/>
            <a:ext cx="27465" cy="546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329A0CA5-10D6-72B2-D4DD-BA651E018C95}"/>
              </a:ext>
            </a:extLst>
          </p:cNvPr>
          <p:cNvSpPr txBox="1"/>
          <p:nvPr/>
        </p:nvSpPr>
        <p:spPr>
          <a:xfrm>
            <a:off x="5664953" y="1247092"/>
            <a:ext cx="2208310" cy="400110"/>
          </a:xfrm>
          <a:prstGeom prst="rect">
            <a:avLst/>
          </a:prstGeom>
          <a:noFill/>
        </p:spPr>
        <p:txBody>
          <a:bodyPr wrap="square" rtlCol="0">
            <a:spAutoFit/>
          </a:bodyPr>
          <a:lstStyle/>
          <a:p>
            <a:pPr algn="l"/>
            <a:r>
              <a:rPr lang="en-US" sz="2000" b="1" i="1"/>
              <a:t>Language barrier</a:t>
            </a:r>
          </a:p>
        </p:txBody>
      </p:sp>
      <p:sp>
        <p:nvSpPr>
          <p:cNvPr id="10" name="TextBox 9">
            <a:extLst>
              <a:ext uri="{FF2B5EF4-FFF2-40B4-BE49-F238E27FC236}">
                <a16:creationId xmlns:a16="http://schemas.microsoft.com/office/drawing/2014/main" id="{B4DE4512-5A1C-9FBD-7C1B-7EAEC01DD38B}"/>
              </a:ext>
            </a:extLst>
          </p:cNvPr>
          <p:cNvSpPr txBox="1"/>
          <p:nvPr/>
        </p:nvSpPr>
        <p:spPr>
          <a:xfrm>
            <a:off x="9195176" y="4898134"/>
            <a:ext cx="2905715" cy="400110"/>
          </a:xfrm>
          <a:prstGeom prst="rect">
            <a:avLst/>
          </a:prstGeom>
          <a:noFill/>
        </p:spPr>
        <p:txBody>
          <a:bodyPr wrap="square" rtlCol="0">
            <a:spAutoFit/>
          </a:bodyPr>
          <a:lstStyle/>
          <a:p>
            <a:pPr algn="l"/>
            <a:r>
              <a:rPr lang="en-US" sz="2000" b="1" i="1" u="sng"/>
              <a:t> Risk assesments</a:t>
            </a:r>
          </a:p>
        </p:txBody>
      </p:sp>
      <p:sp>
        <p:nvSpPr>
          <p:cNvPr id="13" name="TextBox 12">
            <a:extLst>
              <a:ext uri="{FF2B5EF4-FFF2-40B4-BE49-F238E27FC236}">
                <a16:creationId xmlns:a16="http://schemas.microsoft.com/office/drawing/2014/main" id="{155747EA-51AC-9E68-4C07-A364573E2C60}"/>
              </a:ext>
            </a:extLst>
          </p:cNvPr>
          <p:cNvSpPr txBox="1"/>
          <p:nvPr/>
        </p:nvSpPr>
        <p:spPr>
          <a:xfrm>
            <a:off x="9225796" y="1271594"/>
            <a:ext cx="1828800" cy="400110"/>
          </a:xfrm>
          <a:prstGeom prst="rect">
            <a:avLst/>
          </a:prstGeom>
          <a:noFill/>
        </p:spPr>
        <p:txBody>
          <a:bodyPr wrap="square" rtlCol="0">
            <a:spAutoFit/>
          </a:bodyPr>
          <a:lstStyle/>
          <a:p>
            <a:pPr algn="l"/>
            <a:r>
              <a:rPr lang="en-US" sz="2000" b="1" i="1"/>
              <a:t>pandamic</a:t>
            </a:r>
          </a:p>
        </p:txBody>
      </p:sp>
      <p:sp>
        <p:nvSpPr>
          <p:cNvPr id="14" name="TextBox 13">
            <a:extLst>
              <a:ext uri="{FF2B5EF4-FFF2-40B4-BE49-F238E27FC236}">
                <a16:creationId xmlns:a16="http://schemas.microsoft.com/office/drawing/2014/main" id="{9F7DEA78-A603-432E-6D4F-550E1299C671}"/>
              </a:ext>
            </a:extLst>
          </p:cNvPr>
          <p:cNvSpPr txBox="1"/>
          <p:nvPr/>
        </p:nvSpPr>
        <p:spPr>
          <a:xfrm>
            <a:off x="2666221" y="1594332"/>
            <a:ext cx="2354954" cy="584775"/>
          </a:xfrm>
          <a:prstGeom prst="rect">
            <a:avLst/>
          </a:prstGeom>
          <a:noFill/>
        </p:spPr>
        <p:txBody>
          <a:bodyPr wrap="square" rtlCol="0">
            <a:spAutoFit/>
          </a:bodyPr>
          <a:lstStyle/>
          <a:p>
            <a:pPr algn="l"/>
            <a:r>
              <a:rPr lang="en-US" sz="1600"/>
              <a:t>It affected thousands of workers from EU</a:t>
            </a:r>
          </a:p>
        </p:txBody>
      </p:sp>
      <p:sp>
        <p:nvSpPr>
          <p:cNvPr id="15" name="TextBox 14">
            <a:extLst>
              <a:ext uri="{FF2B5EF4-FFF2-40B4-BE49-F238E27FC236}">
                <a16:creationId xmlns:a16="http://schemas.microsoft.com/office/drawing/2014/main" id="{3E23D8F5-2465-F088-27C7-39FB3FC682BF}"/>
              </a:ext>
            </a:extLst>
          </p:cNvPr>
          <p:cNvSpPr txBox="1"/>
          <p:nvPr/>
        </p:nvSpPr>
        <p:spPr>
          <a:xfrm>
            <a:off x="3935591" y="5348733"/>
            <a:ext cx="3414833" cy="1323439"/>
          </a:xfrm>
          <a:prstGeom prst="rect">
            <a:avLst/>
          </a:prstGeom>
          <a:noFill/>
        </p:spPr>
        <p:txBody>
          <a:bodyPr wrap="square" rtlCol="0">
            <a:spAutoFit/>
          </a:bodyPr>
          <a:lstStyle/>
          <a:p>
            <a:pPr algn="l"/>
            <a:r>
              <a:rPr lang="en-US" sz="1600"/>
              <a:t>Older people uses more health servises than their younger  counterparts becouse they have more health problems and they are also living longer </a:t>
            </a:r>
          </a:p>
        </p:txBody>
      </p:sp>
      <p:sp>
        <p:nvSpPr>
          <p:cNvPr id="21" name="TextBox 20">
            <a:extLst>
              <a:ext uri="{FF2B5EF4-FFF2-40B4-BE49-F238E27FC236}">
                <a16:creationId xmlns:a16="http://schemas.microsoft.com/office/drawing/2014/main" id="{B6CAC471-82F5-9581-9B97-DA90743C630F}"/>
              </a:ext>
            </a:extLst>
          </p:cNvPr>
          <p:cNvSpPr txBox="1"/>
          <p:nvPr/>
        </p:nvSpPr>
        <p:spPr>
          <a:xfrm>
            <a:off x="8873142" y="1562602"/>
            <a:ext cx="2555733" cy="830997"/>
          </a:xfrm>
          <a:prstGeom prst="rect">
            <a:avLst/>
          </a:prstGeom>
          <a:noFill/>
        </p:spPr>
        <p:txBody>
          <a:bodyPr wrap="square" rtlCol="0">
            <a:spAutoFit/>
          </a:bodyPr>
          <a:lstStyle/>
          <a:p>
            <a:pPr algn="l"/>
            <a:r>
              <a:rPr lang="en-US" sz="1600">
                <a:latin typeface="Arial" panose="020B0604020202020204" pitchFamily="34" charset="0"/>
                <a:cs typeface="Arial" panose="020B0604020202020204" pitchFamily="34" charset="0"/>
              </a:rPr>
              <a:t>Nurses and care worker being forced to take the covide vaccine </a:t>
            </a:r>
          </a:p>
        </p:txBody>
      </p:sp>
      <p:sp>
        <p:nvSpPr>
          <p:cNvPr id="23" name="TextBox 22">
            <a:extLst>
              <a:ext uri="{FF2B5EF4-FFF2-40B4-BE49-F238E27FC236}">
                <a16:creationId xmlns:a16="http://schemas.microsoft.com/office/drawing/2014/main" id="{8477ED6A-1B7A-33E0-83D7-0067B21AD807}"/>
              </a:ext>
            </a:extLst>
          </p:cNvPr>
          <p:cNvSpPr txBox="1"/>
          <p:nvPr/>
        </p:nvSpPr>
        <p:spPr>
          <a:xfrm>
            <a:off x="5179529" y="2514600"/>
            <a:ext cx="1828800" cy="1828800"/>
          </a:xfrm>
          <a:prstGeom prst="rect">
            <a:avLst/>
          </a:prstGeom>
          <a:noFill/>
        </p:spPr>
        <p:txBody>
          <a:bodyPr wrap="square" rtlCol="0">
            <a:spAutoFit/>
          </a:bodyPr>
          <a:lstStyle/>
          <a:p>
            <a:pPr algn="l"/>
            <a:endParaRPr lang="en-US"/>
          </a:p>
        </p:txBody>
      </p:sp>
      <p:sp>
        <p:nvSpPr>
          <p:cNvPr id="32" name="TextBox 31">
            <a:extLst>
              <a:ext uri="{FF2B5EF4-FFF2-40B4-BE49-F238E27FC236}">
                <a16:creationId xmlns:a16="http://schemas.microsoft.com/office/drawing/2014/main" id="{57056E8C-988A-96D8-9EB7-98FB9B7721DB}"/>
              </a:ext>
            </a:extLst>
          </p:cNvPr>
          <p:cNvSpPr txBox="1"/>
          <p:nvPr/>
        </p:nvSpPr>
        <p:spPr>
          <a:xfrm>
            <a:off x="4870143" y="1347643"/>
            <a:ext cx="4196294" cy="1446550"/>
          </a:xfrm>
          <a:prstGeom prst="rect">
            <a:avLst/>
          </a:prstGeom>
          <a:noFill/>
        </p:spPr>
        <p:txBody>
          <a:bodyPr wrap="square" rtlCol="0">
            <a:spAutoFit/>
          </a:bodyPr>
          <a:lstStyle/>
          <a:p>
            <a:endParaRPr lang="en-US" sz="1400">
              <a:solidFill>
                <a:srgbClr val="BDC1C6"/>
              </a:solidFill>
              <a:latin typeface="arial" panose="020B0604020202020204" pitchFamily="34" charset="0"/>
            </a:endParaRPr>
          </a:p>
          <a:p>
            <a:r>
              <a:rPr lang="en-GB" sz="1400" b="0" i="0">
                <a:effectLst/>
                <a:latin typeface="arial" panose="020B0604020202020204" pitchFamily="34" charset="0"/>
              </a:rPr>
              <a:t>Language barriers were identified as </a:t>
            </a:r>
            <a:r>
              <a:rPr lang="en-GB" sz="1400" i="0">
                <a:effectLst/>
                <a:latin typeface="arial" panose="020B0604020202020204" pitchFamily="34" charset="0"/>
              </a:rPr>
              <a:t>the</a:t>
            </a:r>
            <a:r>
              <a:rPr lang="en-GB" sz="1400" b="1" i="0">
                <a:effectLst/>
                <a:latin typeface="arial" panose="020B0604020202020204" pitchFamily="34" charset="0"/>
              </a:rPr>
              <a:t> </a:t>
            </a:r>
            <a:r>
              <a:rPr lang="en-GB" sz="1400" i="0">
                <a:effectLst/>
                <a:latin typeface="arial" panose="020B0604020202020204" pitchFamily="34" charset="0"/>
              </a:rPr>
              <a:t>biggest obstacles in providing adequate, appropriate, effective and timely care to patients with limited English proficiency.</a:t>
            </a:r>
          </a:p>
          <a:p>
            <a:pPr algn="l"/>
            <a:endParaRPr lang="en-US"/>
          </a:p>
        </p:txBody>
      </p:sp>
      <p:sp>
        <p:nvSpPr>
          <p:cNvPr id="37" name="TextBox 36">
            <a:extLst>
              <a:ext uri="{FF2B5EF4-FFF2-40B4-BE49-F238E27FC236}">
                <a16:creationId xmlns:a16="http://schemas.microsoft.com/office/drawing/2014/main" id="{EA80B955-F280-9591-A197-923371D58665}"/>
              </a:ext>
            </a:extLst>
          </p:cNvPr>
          <p:cNvSpPr txBox="1"/>
          <p:nvPr/>
        </p:nvSpPr>
        <p:spPr>
          <a:xfrm>
            <a:off x="7287621" y="5136217"/>
            <a:ext cx="2095592" cy="1200329"/>
          </a:xfrm>
          <a:prstGeom prst="rect">
            <a:avLst/>
          </a:prstGeom>
          <a:noFill/>
        </p:spPr>
        <p:txBody>
          <a:bodyPr wrap="square" rtlCol="0">
            <a:spAutoFit/>
          </a:bodyPr>
          <a:lstStyle/>
          <a:p>
            <a:pPr algn="l"/>
            <a:r>
              <a:rPr lang="en-US"/>
              <a:t>Clinical spend more time struggling with technology rather then patient care</a:t>
            </a:r>
          </a:p>
        </p:txBody>
      </p:sp>
    </p:spTree>
    <p:extLst>
      <p:ext uri="{BB962C8B-B14F-4D97-AF65-F5344CB8AC3E}">
        <p14:creationId xmlns:p14="http://schemas.microsoft.com/office/powerpoint/2010/main" val="9183194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E9116-523D-39B3-017D-76CED2CAECF3}"/>
              </a:ext>
            </a:extLst>
          </p:cNvPr>
          <p:cNvSpPr>
            <a:spLocks noGrp="1"/>
          </p:cNvSpPr>
          <p:nvPr>
            <p:ph type="title"/>
          </p:nvPr>
        </p:nvSpPr>
        <p:spPr>
          <a:xfrm>
            <a:off x="913776" y="-233430"/>
            <a:ext cx="10364451" cy="1596177"/>
          </a:xfrm>
        </p:spPr>
        <p:txBody>
          <a:bodyPr/>
          <a:lstStyle/>
          <a:p>
            <a:r>
              <a:rPr lang="en-US"/>
              <a:t>fishbone</a:t>
            </a:r>
          </a:p>
        </p:txBody>
      </p:sp>
      <p:sp>
        <p:nvSpPr>
          <p:cNvPr id="3" name="Content Placeholder 2">
            <a:extLst>
              <a:ext uri="{FF2B5EF4-FFF2-40B4-BE49-F238E27FC236}">
                <a16:creationId xmlns:a16="http://schemas.microsoft.com/office/drawing/2014/main" id="{4C8B871B-471C-215E-DB84-741415B93B50}"/>
              </a:ext>
            </a:extLst>
          </p:cNvPr>
          <p:cNvSpPr>
            <a:spLocks noGrp="1"/>
          </p:cNvSpPr>
          <p:nvPr>
            <p:ph idx="1"/>
          </p:nvPr>
        </p:nvSpPr>
        <p:spPr/>
        <p:txBody>
          <a:bodyPr/>
          <a:lstStyle/>
          <a:p>
            <a:pPr marL="0" indent="0">
              <a:buNone/>
            </a:pPr>
            <a:r>
              <a:rPr lang="en-US"/>
              <a:t> S</a:t>
            </a:r>
          </a:p>
        </p:txBody>
      </p:sp>
      <p:cxnSp>
        <p:nvCxnSpPr>
          <p:cNvPr id="4" name="Straight Arrow Connector 3">
            <a:extLst>
              <a:ext uri="{FF2B5EF4-FFF2-40B4-BE49-F238E27FC236}">
                <a16:creationId xmlns:a16="http://schemas.microsoft.com/office/drawing/2014/main" id="{106512C9-7A4C-853B-2C7D-93C99FFE8CC8}"/>
              </a:ext>
            </a:extLst>
          </p:cNvPr>
          <p:cNvCxnSpPr>
            <a:cxnSpLocks/>
          </p:cNvCxnSpPr>
          <p:nvPr/>
        </p:nvCxnSpPr>
        <p:spPr>
          <a:xfrm>
            <a:off x="666750" y="4062618"/>
            <a:ext cx="108585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 name="Right Triangle 7">
            <a:extLst>
              <a:ext uri="{FF2B5EF4-FFF2-40B4-BE49-F238E27FC236}">
                <a16:creationId xmlns:a16="http://schemas.microsoft.com/office/drawing/2014/main" id="{752C1ACD-6BB5-461E-20B0-A31A2403B09B}"/>
              </a:ext>
            </a:extLst>
          </p:cNvPr>
          <p:cNvSpPr/>
          <p:nvPr/>
        </p:nvSpPr>
        <p:spPr>
          <a:xfrm rot="13295743">
            <a:off x="9385951" y="2967855"/>
            <a:ext cx="2606139" cy="2753740"/>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Isosceles Triangle 8">
            <a:extLst>
              <a:ext uri="{FF2B5EF4-FFF2-40B4-BE49-F238E27FC236}">
                <a16:creationId xmlns:a16="http://schemas.microsoft.com/office/drawing/2014/main" id="{8ABD8648-D41A-2B0F-B82A-35603385C3C6}"/>
              </a:ext>
            </a:extLst>
          </p:cNvPr>
          <p:cNvSpPr/>
          <p:nvPr/>
        </p:nvSpPr>
        <p:spPr>
          <a:xfrm rot="5400000">
            <a:off x="-393954" y="3260034"/>
            <a:ext cx="2121408" cy="182880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Arrow Connector 4">
            <a:extLst>
              <a:ext uri="{FF2B5EF4-FFF2-40B4-BE49-F238E27FC236}">
                <a16:creationId xmlns:a16="http://schemas.microsoft.com/office/drawing/2014/main" id="{A21AD228-B8A2-0828-85FF-277E1FFCA97E}"/>
              </a:ext>
            </a:extLst>
          </p:cNvPr>
          <p:cNvCxnSpPr>
            <a:cxnSpLocks/>
          </p:cNvCxnSpPr>
          <p:nvPr/>
        </p:nvCxnSpPr>
        <p:spPr>
          <a:xfrm>
            <a:off x="8271411" y="1431377"/>
            <a:ext cx="1514471" cy="2623193"/>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10" name="Straight Arrow Connector 9">
            <a:extLst>
              <a:ext uri="{FF2B5EF4-FFF2-40B4-BE49-F238E27FC236}">
                <a16:creationId xmlns:a16="http://schemas.microsoft.com/office/drawing/2014/main" id="{D7A10A3E-56D1-F844-4B6C-61D617A16392}"/>
              </a:ext>
            </a:extLst>
          </p:cNvPr>
          <p:cNvCxnSpPr>
            <a:cxnSpLocks/>
          </p:cNvCxnSpPr>
          <p:nvPr/>
        </p:nvCxnSpPr>
        <p:spPr>
          <a:xfrm>
            <a:off x="4727471" y="1531020"/>
            <a:ext cx="1316595" cy="2579743"/>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13" name="Straight Arrow Connector 12">
            <a:extLst>
              <a:ext uri="{FF2B5EF4-FFF2-40B4-BE49-F238E27FC236}">
                <a16:creationId xmlns:a16="http://schemas.microsoft.com/office/drawing/2014/main" id="{2A16BBEC-880C-9A00-5932-66377D16CF06}"/>
              </a:ext>
            </a:extLst>
          </p:cNvPr>
          <p:cNvCxnSpPr>
            <a:cxnSpLocks/>
            <a:stCxn id="24" idx="0"/>
          </p:cNvCxnSpPr>
          <p:nvPr/>
        </p:nvCxnSpPr>
        <p:spPr>
          <a:xfrm flipV="1">
            <a:off x="2920536" y="4072490"/>
            <a:ext cx="1822816" cy="2239891"/>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16" name="Straight Arrow Connector 15">
            <a:extLst>
              <a:ext uri="{FF2B5EF4-FFF2-40B4-BE49-F238E27FC236}">
                <a16:creationId xmlns:a16="http://schemas.microsoft.com/office/drawing/2014/main" id="{353E1A21-ABF9-B2D8-C001-2EC6E5AE708E}"/>
              </a:ext>
            </a:extLst>
          </p:cNvPr>
          <p:cNvCxnSpPr>
            <a:cxnSpLocks/>
          </p:cNvCxnSpPr>
          <p:nvPr/>
        </p:nvCxnSpPr>
        <p:spPr>
          <a:xfrm flipV="1">
            <a:off x="8177520" y="4053566"/>
            <a:ext cx="1899624" cy="2154945"/>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
        <p:nvSpPr>
          <p:cNvPr id="19" name="TextBox 18">
            <a:extLst>
              <a:ext uri="{FF2B5EF4-FFF2-40B4-BE49-F238E27FC236}">
                <a16:creationId xmlns:a16="http://schemas.microsoft.com/office/drawing/2014/main" id="{59BAF128-3216-D4B8-23F4-7BBC7FE8541A}"/>
              </a:ext>
            </a:extLst>
          </p:cNvPr>
          <p:cNvSpPr txBox="1"/>
          <p:nvPr/>
        </p:nvSpPr>
        <p:spPr>
          <a:xfrm>
            <a:off x="1160878" y="459368"/>
            <a:ext cx="2015543" cy="523220"/>
          </a:xfrm>
          <a:prstGeom prst="rect">
            <a:avLst/>
          </a:prstGeom>
          <a:noFill/>
        </p:spPr>
        <p:txBody>
          <a:bodyPr wrap="square" rtlCol="0">
            <a:spAutoFit/>
          </a:bodyPr>
          <a:lstStyle/>
          <a:p>
            <a:pPr algn="l"/>
            <a:r>
              <a:rPr lang="en-US" sz="2800" b="1" i="1"/>
              <a:t>Environment</a:t>
            </a:r>
          </a:p>
        </p:txBody>
      </p:sp>
      <p:sp>
        <p:nvSpPr>
          <p:cNvPr id="24" name="TextBox 23">
            <a:extLst>
              <a:ext uri="{FF2B5EF4-FFF2-40B4-BE49-F238E27FC236}">
                <a16:creationId xmlns:a16="http://schemas.microsoft.com/office/drawing/2014/main" id="{8BFF8D24-4872-9DDC-EC78-20B06E06F4B5}"/>
              </a:ext>
            </a:extLst>
          </p:cNvPr>
          <p:cNvSpPr txBox="1"/>
          <p:nvPr/>
        </p:nvSpPr>
        <p:spPr>
          <a:xfrm>
            <a:off x="2006136" y="6312381"/>
            <a:ext cx="1828800" cy="523220"/>
          </a:xfrm>
          <a:prstGeom prst="rect">
            <a:avLst/>
          </a:prstGeom>
          <a:noFill/>
        </p:spPr>
        <p:txBody>
          <a:bodyPr wrap="square" rtlCol="0">
            <a:spAutoFit/>
          </a:bodyPr>
          <a:lstStyle/>
          <a:p>
            <a:pPr algn="l"/>
            <a:r>
              <a:rPr lang="en-US" sz="2800" b="1" i="1"/>
              <a:t>Equpments</a:t>
            </a:r>
          </a:p>
        </p:txBody>
      </p:sp>
      <p:sp>
        <p:nvSpPr>
          <p:cNvPr id="26" name="TextBox 25">
            <a:extLst>
              <a:ext uri="{FF2B5EF4-FFF2-40B4-BE49-F238E27FC236}">
                <a16:creationId xmlns:a16="http://schemas.microsoft.com/office/drawing/2014/main" id="{D7504004-01E7-B5B7-2E1E-E9A9AE740CDC}"/>
              </a:ext>
            </a:extLst>
          </p:cNvPr>
          <p:cNvSpPr txBox="1"/>
          <p:nvPr/>
        </p:nvSpPr>
        <p:spPr>
          <a:xfrm>
            <a:off x="7489489" y="6219279"/>
            <a:ext cx="1828800" cy="523220"/>
          </a:xfrm>
          <a:prstGeom prst="rect">
            <a:avLst/>
          </a:prstGeom>
          <a:noFill/>
        </p:spPr>
        <p:txBody>
          <a:bodyPr wrap="square" rtlCol="0">
            <a:spAutoFit/>
          </a:bodyPr>
          <a:lstStyle/>
          <a:p>
            <a:pPr algn="l"/>
            <a:r>
              <a:rPr lang="en-US" sz="2800" b="1" i="1"/>
              <a:t>People</a:t>
            </a:r>
          </a:p>
        </p:txBody>
      </p:sp>
      <p:sp>
        <p:nvSpPr>
          <p:cNvPr id="28" name="TextBox 27">
            <a:extLst>
              <a:ext uri="{FF2B5EF4-FFF2-40B4-BE49-F238E27FC236}">
                <a16:creationId xmlns:a16="http://schemas.microsoft.com/office/drawing/2014/main" id="{5E6F7B73-005F-D13C-49F1-B46542B527AA}"/>
              </a:ext>
            </a:extLst>
          </p:cNvPr>
          <p:cNvSpPr txBox="1"/>
          <p:nvPr/>
        </p:nvSpPr>
        <p:spPr>
          <a:xfrm>
            <a:off x="2365453" y="2670767"/>
            <a:ext cx="1828800" cy="1828800"/>
          </a:xfrm>
          <a:prstGeom prst="rect">
            <a:avLst/>
          </a:prstGeom>
          <a:noFill/>
        </p:spPr>
        <p:txBody>
          <a:bodyPr wrap="square" rtlCol="0">
            <a:spAutoFit/>
          </a:bodyPr>
          <a:lstStyle/>
          <a:p>
            <a:pPr algn="l"/>
            <a:endParaRPr lang="en-US"/>
          </a:p>
        </p:txBody>
      </p:sp>
      <p:cxnSp>
        <p:nvCxnSpPr>
          <p:cNvPr id="29" name="Straight Arrow Connector 28">
            <a:extLst>
              <a:ext uri="{FF2B5EF4-FFF2-40B4-BE49-F238E27FC236}">
                <a16:creationId xmlns:a16="http://schemas.microsoft.com/office/drawing/2014/main" id="{02F7E182-3B17-BFAE-ACBE-F59FE6365040}"/>
              </a:ext>
            </a:extLst>
          </p:cNvPr>
          <p:cNvCxnSpPr>
            <a:cxnSpLocks/>
          </p:cNvCxnSpPr>
          <p:nvPr/>
        </p:nvCxnSpPr>
        <p:spPr>
          <a:xfrm flipH="1">
            <a:off x="3099600" y="2446887"/>
            <a:ext cx="1700819" cy="217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719D9209-F86A-5226-30EA-A222DF8D5BF3}"/>
              </a:ext>
            </a:extLst>
          </p:cNvPr>
          <p:cNvSpPr txBox="1"/>
          <p:nvPr/>
        </p:nvSpPr>
        <p:spPr>
          <a:xfrm>
            <a:off x="4140555" y="1088963"/>
            <a:ext cx="1828800" cy="523220"/>
          </a:xfrm>
          <a:prstGeom prst="rect">
            <a:avLst/>
          </a:prstGeom>
          <a:noFill/>
        </p:spPr>
        <p:txBody>
          <a:bodyPr wrap="square" rtlCol="0">
            <a:spAutoFit/>
          </a:bodyPr>
          <a:lstStyle/>
          <a:p>
            <a:pPr algn="l"/>
            <a:r>
              <a:rPr lang="en-US" sz="2800" b="1" i="1"/>
              <a:t>Finance</a:t>
            </a:r>
          </a:p>
        </p:txBody>
      </p:sp>
      <p:sp>
        <p:nvSpPr>
          <p:cNvPr id="33" name="TextBox 32">
            <a:extLst>
              <a:ext uri="{FF2B5EF4-FFF2-40B4-BE49-F238E27FC236}">
                <a16:creationId xmlns:a16="http://schemas.microsoft.com/office/drawing/2014/main" id="{B456F02C-5A1C-96CC-9268-4B81C17A61F3}"/>
              </a:ext>
            </a:extLst>
          </p:cNvPr>
          <p:cNvSpPr txBox="1"/>
          <p:nvPr/>
        </p:nvSpPr>
        <p:spPr>
          <a:xfrm>
            <a:off x="7139608" y="4022593"/>
            <a:ext cx="1828800" cy="1200329"/>
          </a:xfrm>
          <a:prstGeom prst="rect">
            <a:avLst/>
          </a:prstGeom>
          <a:noFill/>
        </p:spPr>
        <p:txBody>
          <a:bodyPr wrap="square" rtlCol="0">
            <a:spAutoFit/>
          </a:bodyPr>
          <a:lstStyle/>
          <a:p>
            <a:pPr algn="l"/>
            <a:r>
              <a:rPr lang="en-US"/>
              <a:t>Staff absent, staff calling sick or other personal problems </a:t>
            </a:r>
          </a:p>
        </p:txBody>
      </p:sp>
      <p:sp>
        <p:nvSpPr>
          <p:cNvPr id="34" name="TextBox 33">
            <a:extLst>
              <a:ext uri="{FF2B5EF4-FFF2-40B4-BE49-F238E27FC236}">
                <a16:creationId xmlns:a16="http://schemas.microsoft.com/office/drawing/2014/main" id="{F1DCF406-E712-5395-0463-2E83B1F4F2BE}"/>
              </a:ext>
            </a:extLst>
          </p:cNvPr>
          <p:cNvSpPr txBox="1"/>
          <p:nvPr/>
        </p:nvSpPr>
        <p:spPr>
          <a:xfrm>
            <a:off x="6137721" y="4230781"/>
            <a:ext cx="1828800" cy="369332"/>
          </a:xfrm>
          <a:prstGeom prst="rect">
            <a:avLst/>
          </a:prstGeom>
          <a:noFill/>
        </p:spPr>
        <p:txBody>
          <a:bodyPr wrap="square" rtlCol="0">
            <a:spAutoFit/>
          </a:bodyPr>
          <a:lstStyle/>
          <a:p>
            <a:pPr algn="l"/>
            <a:r>
              <a:rPr lang="en-US"/>
              <a:t>Staff ratio</a:t>
            </a:r>
          </a:p>
        </p:txBody>
      </p:sp>
      <p:sp>
        <p:nvSpPr>
          <p:cNvPr id="35" name="TextBox 34">
            <a:extLst>
              <a:ext uri="{FF2B5EF4-FFF2-40B4-BE49-F238E27FC236}">
                <a16:creationId xmlns:a16="http://schemas.microsoft.com/office/drawing/2014/main" id="{013D6173-67F5-F525-C936-53A8519B8BF7}"/>
              </a:ext>
            </a:extLst>
          </p:cNvPr>
          <p:cNvSpPr txBox="1"/>
          <p:nvPr/>
        </p:nvSpPr>
        <p:spPr>
          <a:xfrm>
            <a:off x="6285706" y="5280769"/>
            <a:ext cx="1828800" cy="830997"/>
          </a:xfrm>
          <a:prstGeom prst="rect">
            <a:avLst/>
          </a:prstGeom>
          <a:noFill/>
        </p:spPr>
        <p:txBody>
          <a:bodyPr wrap="square" rtlCol="0">
            <a:spAutoFit/>
          </a:bodyPr>
          <a:lstStyle/>
          <a:p>
            <a:pPr algn="l"/>
            <a:r>
              <a:rPr lang="en-US" sz="1600"/>
              <a:t>Workover load, too many patients for one staff</a:t>
            </a:r>
          </a:p>
        </p:txBody>
      </p:sp>
      <p:sp>
        <p:nvSpPr>
          <p:cNvPr id="36" name="TextBox 35">
            <a:extLst>
              <a:ext uri="{FF2B5EF4-FFF2-40B4-BE49-F238E27FC236}">
                <a16:creationId xmlns:a16="http://schemas.microsoft.com/office/drawing/2014/main" id="{3BC37BC4-172B-2779-2D40-7F666371FAA7}"/>
              </a:ext>
            </a:extLst>
          </p:cNvPr>
          <p:cNvSpPr txBox="1"/>
          <p:nvPr/>
        </p:nvSpPr>
        <p:spPr>
          <a:xfrm>
            <a:off x="1366277" y="1280667"/>
            <a:ext cx="1828800" cy="369332"/>
          </a:xfrm>
          <a:prstGeom prst="rect">
            <a:avLst/>
          </a:prstGeom>
          <a:noFill/>
        </p:spPr>
        <p:txBody>
          <a:bodyPr wrap="square" rtlCol="0">
            <a:spAutoFit/>
          </a:bodyPr>
          <a:lstStyle/>
          <a:p>
            <a:pPr algn="l"/>
            <a:r>
              <a:rPr lang="en-US"/>
              <a:t>Education</a:t>
            </a:r>
          </a:p>
        </p:txBody>
      </p:sp>
      <p:cxnSp>
        <p:nvCxnSpPr>
          <p:cNvPr id="37" name="Straight Arrow Connector 36">
            <a:extLst>
              <a:ext uri="{FF2B5EF4-FFF2-40B4-BE49-F238E27FC236}">
                <a16:creationId xmlns:a16="http://schemas.microsoft.com/office/drawing/2014/main" id="{8F2E1D0D-103B-1E9B-FACE-B8089A4AF595}"/>
              </a:ext>
            </a:extLst>
          </p:cNvPr>
          <p:cNvCxnSpPr>
            <a:cxnSpLocks/>
          </p:cNvCxnSpPr>
          <p:nvPr/>
        </p:nvCxnSpPr>
        <p:spPr>
          <a:xfrm>
            <a:off x="2567313" y="1850180"/>
            <a:ext cx="1732967" cy="22223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3A7E264C-9CBF-5187-BC34-70008CA428E6}"/>
              </a:ext>
            </a:extLst>
          </p:cNvPr>
          <p:cNvSpPr txBox="1"/>
          <p:nvPr/>
        </p:nvSpPr>
        <p:spPr>
          <a:xfrm>
            <a:off x="-58461" y="1527304"/>
            <a:ext cx="1828800" cy="1477328"/>
          </a:xfrm>
          <a:prstGeom prst="rect">
            <a:avLst/>
          </a:prstGeom>
          <a:noFill/>
        </p:spPr>
        <p:txBody>
          <a:bodyPr wrap="square" rtlCol="0">
            <a:spAutoFit/>
          </a:bodyPr>
          <a:lstStyle/>
          <a:p>
            <a:pPr algn="l"/>
            <a:r>
              <a:rPr lang="en-US"/>
              <a:t>Cost of courses </a:t>
            </a:r>
          </a:p>
          <a:p>
            <a:pPr algn="l"/>
            <a:r>
              <a:rPr lang="en-US"/>
              <a:t>Preventing students to enrole into nursing programs </a:t>
            </a:r>
          </a:p>
        </p:txBody>
      </p:sp>
      <p:sp>
        <p:nvSpPr>
          <p:cNvPr id="41" name="TextBox 40">
            <a:extLst>
              <a:ext uri="{FF2B5EF4-FFF2-40B4-BE49-F238E27FC236}">
                <a16:creationId xmlns:a16="http://schemas.microsoft.com/office/drawing/2014/main" id="{0767A729-04C9-70B5-0E37-81D7ED69A6B3}"/>
              </a:ext>
            </a:extLst>
          </p:cNvPr>
          <p:cNvSpPr txBox="1"/>
          <p:nvPr/>
        </p:nvSpPr>
        <p:spPr>
          <a:xfrm>
            <a:off x="1160878" y="2502837"/>
            <a:ext cx="1828800" cy="1477328"/>
          </a:xfrm>
          <a:prstGeom prst="rect">
            <a:avLst/>
          </a:prstGeom>
          <a:noFill/>
        </p:spPr>
        <p:txBody>
          <a:bodyPr wrap="square" rtlCol="0">
            <a:spAutoFit/>
          </a:bodyPr>
          <a:lstStyle/>
          <a:p>
            <a:pPr algn="l"/>
            <a:r>
              <a:rPr lang="en-US"/>
              <a:t>Unersessary difficult language test preventing them from up nursing roles </a:t>
            </a:r>
          </a:p>
        </p:txBody>
      </p:sp>
      <p:sp>
        <p:nvSpPr>
          <p:cNvPr id="42" name="TextBox 41">
            <a:extLst>
              <a:ext uri="{FF2B5EF4-FFF2-40B4-BE49-F238E27FC236}">
                <a16:creationId xmlns:a16="http://schemas.microsoft.com/office/drawing/2014/main" id="{57E1BADF-3CF3-709F-0722-4A630434FB3B}"/>
              </a:ext>
            </a:extLst>
          </p:cNvPr>
          <p:cNvSpPr txBox="1"/>
          <p:nvPr/>
        </p:nvSpPr>
        <p:spPr>
          <a:xfrm>
            <a:off x="1675290" y="4079146"/>
            <a:ext cx="1828800" cy="1077218"/>
          </a:xfrm>
          <a:prstGeom prst="rect">
            <a:avLst/>
          </a:prstGeom>
          <a:noFill/>
        </p:spPr>
        <p:txBody>
          <a:bodyPr wrap="square" rtlCol="0">
            <a:spAutoFit/>
          </a:bodyPr>
          <a:lstStyle/>
          <a:p>
            <a:pPr algn="l"/>
            <a:r>
              <a:rPr lang="en-US" sz="1600"/>
              <a:t>Shortage of medical equpment such as goves,mask,aprons</a:t>
            </a:r>
          </a:p>
        </p:txBody>
      </p:sp>
      <p:cxnSp>
        <p:nvCxnSpPr>
          <p:cNvPr id="45" name="Straight Arrow Connector 44">
            <a:extLst>
              <a:ext uri="{FF2B5EF4-FFF2-40B4-BE49-F238E27FC236}">
                <a16:creationId xmlns:a16="http://schemas.microsoft.com/office/drawing/2014/main" id="{39832A37-9AB0-9F6B-B96B-A73471A523E8}"/>
              </a:ext>
            </a:extLst>
          </p:cNvPr>
          <p:cNvCxnSpPr>
            <a:cxnSpLocks/>
          </p:cNvCxnSpPr>
          <p:nvPr/>
        </p:nvCxnSpPr>
        <p:spPr>
          <a:xfrm>
            <a:off x="1423105" y="1982163"/>
            <a:ext cx="116606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E847E59B-7462-250C-6FFF-481F610EBD10}"/>
              </a:ext>
            </a:extLst>
          </p:cNvPr>
          <p:cNvCxnSpPr>
            <a:cxnSpLocks/>
          </p:cNvCxnSpPr>
          <p:nvPr/>
        </p:nvCxnSpPr>
        <p:spPr>
          <a:xfrm>
            <a:off x="2504459" y="3385516"/>
            <a:ext cx="119028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EE79BC75-CDCA-9F2C-ED37-6F717B40D0A0}"/>
              </a:ext>
            </a:extLst>
          </p:cNvPr>
          <p:cNvCxnSpPr>
            <a:cxnSpLocks/>
          </p:cNvCxnSpPr>
          <p:nvPr/>
        </p:nvCxnSpPr>
        <p:spPr>
          <a:xfrm>
            <a:off x="2759346" y="4709519"/>
            <a:ext cx="128816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A328B1A2-6465-EF47-8FB3-04CD796D782C}"/>
              </a:ext>
            </a:extLst>
          </p:cNvPr>
          <p:cNvCxnSpPr>
            <a:cxnSpLocks/>
          </p:cNvCxnSpPr>
          <p:nvPr/>
        </p:nvCxnSpPr>
        <p:spPr>
          <a:xfrm>
            <a:off x="8544301" y="4299916"/>
            <a:ext cx="116606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a:extLst>
              <a:ext uri="{FF2B5EF4-FFF2-40B4-BE49-F238E27FC236}">
                <a16:creationId xmlns:a16="http://schemas.microsoft.com/office/drawing/2014/main" id="{CF121A72-6AFD-6EC1-D698-B777FB62499C}"/>
              </a:ext>
            </a:extLst>
          </p:cNvPr>
          <p:cNvCxnSpPr>
            <a:cxnSpLocks/>
          </p:cNvCxnSpPr>
          <p:nvPr/>
        </p:nvCxnSpPr>
        <p:spPr>
          <a:xfrm>
            <a:off x="7154761" y="5962346"/>
            <a:ext cx="1103086" cy="328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6" name="TextBox 55">
            <a:extLst>
              <a:ext uri="{FF2B5EF4-FFF2-40B4-BE49-F238E27FC236}">
                <a16:creationId xmlns:a16="http://schemas.microsoft.com/office/drawing/2014/main" id="{452B0A17-BC17-7701-DB40-7D7B4EFFA6E0}"/>
              </a:ext>
            </a:extLst>
          </p:cNvPr>
          <p:cNvSpPr txBox="1"/>
          <p:nvPr/>
        </p:nvSpPr>
        <p:spPr>
          <a:xfrm>
            <a:off x="7456826" y="996111"/>
            <a:ext cx="1828800" cy="523220"/>
          </a:xfrm>
          <a:prstGeom prst="rect">
            <a:avLst/>
          </a:prstGeom>
          <a:noFill/>
        </p:spPr>
        <p:txBody>
          <a:bodyPr wrap="square" rtlCol="0">
            <a:spAutoFit/>
          </a:bodyPr>
          <a:lstStyle/>
          <a:p>
            <a:pPr algn="l"/>
            <a:r>
              <a:rPr lang="en-US" sz="2800" b="1" i="1"/>
              <a:t>Transport</a:t>
            </a:r>
          </a:p>
        </p:txBody>
      </p:sp>
      <p:sp>
        <p:nvSpPr>
          <p:cNvPr id="58" name="TextBox 57">
            <a:extLst>
              <a:ext uri="{FF2B5EF4-FFF2-40B4-BE49-F238E27FC236}">
                <a16:creationId xmlns:a16="http://schemas.microsoft.com/office/drawing/2014/main" id="{2BC23544-128D-170E-4228-049BF26954F6}"/>
              </a:ext>
            </a:extLst>
          </p:cNvPr>
          <p:cNvSpPr txBox="1"/>
          <p:nvPr/>
        </p:nvSpPr>
        <p:spPr>
          <a:xfrm>
            <a:off x="5977639" y="1539928"/>
            <a:ext cx="1828800" cy="646331"/>
          </a:xfrm>
          <a:prstGeom prst="rect">
            <a:avLst/>
          </a:prstGeom>
          <a:noFill/>
        </p:spPr>
        <p:txBody>
          <a:bodyPr wrap="square" rtlCol="0">
            <a:spAutoFit/>
          </a:bodyPr>
          <a:lstStyle/>
          <a:p>
            <a:pPr algn="l"/>
            <a:r>
              <a:rPr lang="en-US"/>
              <a:t>Hospital too far away from staff</a:t>
            </a:r>
          </a:p>
        </p:txBody>
      </p:sp>
      <p:sp>
        <p:nvSpPr>
          <p:cNvPr id="59" name="TextBox 58">
            <a:extLst>
              <a:ext uri="{FF2B5EF4-FFF2-40B4-BE49-F238E27FC236}">
                <a16:creationId xmlns:a16="http://schemas.microsoft.com/office/drawing/2014/main" id="{434BE411-E2F1-627D-8CCC-7C8CF80B8AB8}"/>
              </a:ext>
            </a:extLst>
          </p:cNvPr>
          <p:cNvSpPr txBox="1"/>
          <p:nvPr/>
        </p:nvSpPr>
        <p:spPr>
          <a:xfrm>
            <a:off x="6924714" y="2604545"/>
            <a:ext cx="1828800" cy="646331"/>
          </a:xfrm>
          <a:prstGeom prst="rect">
            <a:avLst/>
          </a:prstGeom>
          <a:noFill/>
        </p:spPr>
        <p:txBody>
          <a:bodyPr wrap="square" rtlCol="0">
            <a:spAutoFit/>
          </a:bodyPr>
          <a:lstStyle/>
          <a:p>
            <a:pPr algn="l"/>
            <a:r>
              <a:rPr lang="en-US"/>
              <a:t>Bus fairs too expensive </a:t>
            </a:r>
          </a:p>
        </p:txBody>
      </p:sp>
      <p:sp>
        <p:nvSpPr>
          <p:cNvPr id="60" name="TextBox 59">
            <a:extLst>
              <a:ext uri="{FF2B5EF4-FFF2-40B4-BE49-F238E27FC236}">
                <a16:creationId xmlns:a16="http://schemas.microsoft.com/office/drawing/2014/main" id="{849481B5-CA1F-9CB5-8E02-8DBB09EDF906}"/>
              </a:ext>
            </a:extLst>
          </p:cNvPr>
          <p:cNvSpPr txBox="1"/>
          <p:nvPr/>
        </p:nvSpPr>
        <p:spPr>
          <a:xfrm>
            <a:off x="5998488" y="3174140"/>
            <a:ext cx="1828800" cy="923330"/>
          </a:xfrm>
          <a:prstGeom prst="rect">
            <a:avLst/>
          </a:prstGeom>
          <a:noFill/>
        </p:spPr>
        <p:txBody>
          <a:bodyPr wrap="square" rtlCol="0">
            <a:spAutoFit/>
          </a:bodyPr>
          <a:lstStyle/>
          <a:p>
            <a:pPr algn="l"/>
            <a:r>
              <a:rPr lang="en-US"/>
              <a:t>Staff does not have car to to trave to work</a:t>
            </a:r>
          </a:p>
        </p:txBody>
      </p:sp>
      <p:cxnSp>
        <p:nvCxnSpPr>
          <p:cNvPr id="61" name="Straight Arrow Connector 60">
            <a:extLst>
              <a:ext uri="{FF2B5EF4-FFF2-40B4-BE49-F238E27FC236}">
                <a16:creationId xmlns:a16="http://schemas.microsoft.com/office/drawing/2014/main" id="{2D9C0FA4-50D5-0C3A-898C-21AFA9AA167F}"/>
              </a:ext>
            </a:extLst>
          </p:cNvPr>
          <p:cNvCxnSpPr>
            <a:cxnSpLocks/>
          </p:cNvCxnSpPr>
          <p:nvPr/>
        </p:nvCxnSpPr>
        <p:spPr>
          <a:xfrm>
            <a:off x="8076197" y="2777239"/>
            <a:ext cx="948993" cy="138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4" name="Straight Arrow Connector 63">
            <a:extLst>
              <a:ext uri="{FF2B5EF4-FFF2-40B4-BE49-F238E27FC236}">
                <a16:creationId xmlns:a16="http://schemas.microsoft.com/office/drawing/2014/main" id="{5B14DEC0-AF59-3DBC-8D98-73D3A723C344}"/>
              </a:ext>
            </a:extLst>
          </p:cNvPr>
          <p:cNvCxnSpPr>
            <a:cxnSpLocks/>
          </p:cNvCxnSpPr>
          <p:nvPr/>
        </p:nvCxnSpPr>
        <p:spPr>
          <a:xfrm>
            <a:off x="7576460" y="1761590"/>
            <a:ext cx="872120" cy="318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6" name="Straight Arrow Connector 65">
            <a:extLst>
              <a:ext uri="{FF2B5EF4-FFF2-40B4-BE49-F238E27FC236}">
                <a16:creationId xmlns:a16="http://schemas.microsoft.com/office/drawing/2014/main" id="{0EC09D0A-B013-E272-1F38-44302B3933C9}"/>
              </a:ext>
            </a:extLst>
          </p:cNvPr>
          <p:cNvCxnSpPr>
            <a:cxnSpLocks/>
          </p:cNvCxnSpPr>
          <p:nvPr/>
        </p:nvCxnSpPr>
        <p:spPr>
          <a:xfrm flipH="1">
            <a:off x="5702593" y="2952559"/>
            <a:ext cx="1420904" cy="207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4" name="Straight Arrow Connector 73">
            <a:extLst>
              <a:ext uri="{FF2B5EF4-FFF2-40B4-BE49-F238E27FC236}">
                <a16:creationId xmlns:a16="http://schemas.microsoft.com/office/drawing/2014/main" id="{25719D13-7D80-CA39-8361-E8E3410729F4}"/>
              </a:ext>
            </a:extLst>
          </p:cNvPr>
          <p:cNvCxnSpPr>
            <a:cxnSpLocks/>
          </p:cNvCxnSpPr>
          <p:nvPr/>
        </p:nvCxnSpPr>
        <p:spPr>
          <a:xfrm flipV="1">
            <a:off x="7706304" y="3663278"/>
            <a:ext cx="1812856" cy="242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7EB6B2C3-CBD7-A48D-37C3-506113E80455}"/>
              </a:ext>
            </a:extLst>
          </p:cNvPr>
          <p:cNvSpPr txBox="1"/>
          <p:nvPr/>
        </p:nvSpPr>
        <p:spPr>
          <a:xfrm>
            <a:off x="5260285" y="2471116"/>
            <a:ext cx="1828800" cy="1828800"/>
          </a:xfrm>
          <a:prstGeom prst="rect">
            <a:avLst/>
          </a:prstGeom>
          <a:noFill/>
        </p:spPr>
        <p:txBody>
          <a:bodyPr wrap="square" rtlCol="0">
            <a:spAutoFit/>
          </a:bodyPr>
          <a:lstStyle/>
          <a:p>
            <a:pPr algn="l"/>
            <a:endParaRPr lang="en-US"/>
          </a:p>
        </p:txBody>
      </p:sp>
    </p:spTree>
    <p:extLst>
      <p:ext uri="{BB962C8B-B14F-4D97-AF65-F5344CB8AC3E}">
        <p14:creationId xmlns:p14="http://schemas.microsoft.com/office/powerpoint/2010/main" val="27377391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BE3B9-1484-09FD-4E98-E8901B0C02DF}"/>
              </a:ext>
            </a:extLst>
          </p:cNvPr>
          <p:cNvSpPr>
            <a:spLocks noGrp="1"/>
          </p:cNvSpPr>
          <p:nvPr>
            <p:ph type="title"/>
          </p:nvPr>
        </p:nvSpPr>
        <p:spPr/>
        <p:txBody>
          <a:bodyPr/>
          <a:lstStyle/>
          <a:p>
            <a:r>
              <a:rPr lang="en-US"/>
              <a:t> my Solutions </a:t>
            </a:r>
          </a:p>
        </p:txBody>
      </p:sp>
      <p:sp>
        <p:nvSpPr>
          <p:cNvPr id="3" name="Content Placeholder 2">
            <a:extLst>
              <a:ext uri="{FF2B5EF4-FFF2-40B4-BE49-F238E27FC236}">
                <a16:creationId xmlns:a16="http://schemas.microsoft.com/office/drawing/2014/main" id="{C269240E-E339-6360-0325-845342F4F286}"/>
              </a:ext>
            </a:extLst>
          </p:cNvPr>
          <p:cNvSpPr>
            <a:spLocks noGrp="1"/>
          </p:cNvSpPr>
          <p:nvPr>
            <p:ph idx="1"/>
          </p:nvPr>
        </p:nvSpPr>
        <p:spPr>
          <a:xfrm>
            <a:off x="379546" y="1808017"/>
            <a:ext cx="10364452" cy="3424107"/>
          </a:xfrm>
        </p:spPr>
        <p:txBody>
          <a:bodyPr>
            <a:normAutofit lnSpcReduction="10000"/>
          </a:bodyPr>
          <a:lstStyle/>
          <a:p>
            <a:pPr marL="0" indent="0">
              <a:buNone/>
            </a:pPr>
            <a:r>
              <a:rPr lang="en-US"/>
              <a:t>Thes are the solution I would put in place to reduse staff shortage </a:t>
            </a:r>
          </a:p>
          <a:p>
            <a:pPr marL="0" indent="0">
              <a:buNone/>
            </a:pPr>
            <a:r>
              <a:rPr lang="en-US"/>
              <a:t>I would Hire Nurses from other countries and  creat a work visa fore them to come to work in the uk   </a:t>
            </a:r>
          </a:p>
          <a:p>
            <a:pPr marL="0" indent="0">
              <a:buNone/>
            </a:pPr>
            <a:r>
              <a:rPr lang="en-US"/>
              <a:t>Educational  opportunities, giving young people opperstunity to enrol into nursing programs and and fund them</a:t>
            </a:r>
          </a:p>
          <a:p>
            <a:pPr marL="0" indent="0">
              <a:buNone/>
            </a:pPr>
            <a:r>
              <a:rPr lang="en-US"/>
              <a:t>I would increase Salary </a:t>
            </a:r>
          </a:p>
          <a:p>
            <a:pPr marL="0" indent="0">
              <a:buNone/>
            </a:pPr>
            <a:r>
              <a:rPr lang="en-US"/>
              <a:t>I would Creating a healthy work invironment, make sure that nures and care workers to are the center of care.</a:t>
            </a:r>
          </a:p>
        </p:txBody>
      </p:sp>
      <p:pic>
        <p:nvPicPr>
          <p:cNvPr id="4" name="Picture 3">
            <a:extLst>
              <a:ext uri="{FF2B5EF4-FFF2-40B4-BE49-F238E27FC236}">
                <a16:creationId xmlns:a16="http://schemas.microsoft.com/office/drawing/2014/main" id="{F6E4B501-E408-BD79-16AC-E748C7F16952}"/>
              </a:ext>
            </a:extLst>
          </p:cNvPr>
          <p:cNvPicPr>
            <a:picLocks noChangeAspect="1"/>
          </p:cNvPicPr>
          <p:nvPr/>
        </p:nvPicPr>
        <p:blipFill>
          <a:blip r:embed="rId2"/>
          <a:stretch>
            <a:fillRect/>
          </a:stretch>
        </p:blipFill>
        <p:spPr>
          <a:xfrm>
            <a:off x="9462297" y="5076345"/>
            <a:ext cx="2563402" cy="1618605"/>
          </a:xfrm>
          <a:prstGeom prst="rect">
            <a:avLst/>
          </a:prstGeom>
        </p:spPr>
      </p:pic>
      <p:pic>
        <p:nvPicPr>
          <p:cNvPr id="5" name="Picture 4">
            <a:extLst>
              <a:ext uri="{FF2B5EF4-FFF2-40B4-BE49-F238E27FC236}">
                <a16:creationId xmlns:a16="http://schemas.microsoft.com/office/drawing/2014/main" id="{F81DDD0F-3995-4ABF-2D60-ED73EA7788A5}"/>
              </a:ext>
            </a:extLst>
          </p:cNvPr>
          <p:cNvPicPr>
            <a:picLocks noChangeAspect="1"/>
          </p:cNvPicPr>
          <p:nvPr/>
        </p:nvPicPr>
        <p:blipFill>
          <a:blip r:embed="rId3"/>
          <a:stretch>
            <a:fillRect/>
          </a:stretch>
        </p:blipFill>
        <p:spPr>
          <a:xfrm>
            <a:off x="9193079" y="163050"/>
            <a:ext cx="2619375" cy="1743075"/>
          </a:xfrm>
          <a:prstGeom prst="rect">
            <a:avLst/>
          </a:prstGeom>
        </p:spPr>
      </p:pic>
    </p:spTree>
    <p:extLst>
      <p:ext uri="{BB962C8B-B14F-4D97-AF65-F5344CB8AC3E}">
        <p14:creationId xmlns:p14="http://schemas.microsoft.com/office/powerpoint/2010/main" val="22467521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C4A33-0CDA-720B-409C-4E185E83E7FD}"/>
              </a:ext>
            </a:extLst>
          </p:cNvPr>
          <p:cNvSpPr>
            <a:spLocks noGrp="1"/>
          </p:cNvSpPr>
          <p:nvPr>
            <p:ph type="title"/>
          </p:nvPr>
        </p:nvSpPr>
        <p:spPr/>
        <p:txBody>
          <a:bodyPr/>
          <a:lstStyle/>
          <a:p>
            <a:r>
              <a:rPr lang="en-US">
                <a:hlinkClick r:id="rId2"/>
              </a:rPr>
              <a:t>Referances</a:t>
            </a:r>
            <a:endParaRPr lang="en-US"/>
          </a:p>
        </p:txBody>
      </p:sp>
      <p:sp>
        <p:nvSpPr>
          <p:cNvPr id="5" name="Content Placeholder 4">
            <a:extLst>
              <a:ext uri="{FF2B5EF4-FFF2-40B4-BE49-F238E27FC236}">
                <a16:creationId xmlns:a16="http://schemas.microsoft.com/office/drawing/2014/main" id="{1DA56AC0-C712-DB19-23E5-D8CECAE7579B}"/>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874834307"/>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Droplet</vt:lpstr>
      <vt:lpstr>PowerPoint Presentation</vt:lpstr>
      <vt:lpstr>Introduction </vt:lpstr>
      <vt:lpstr>Scop of the problem </vt:lpstr>
      <vt:lpstr>Impact </vt:lpstr>
      <vt:lpstr>PESTEL</vt:lpstr>
      <vt:lpstr>fishbone</vt:lpstr>
      <vt:lpstr> my Solutions </vt:lpstr>
      <vt:lpstr>Referances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Tantou Sisay (2121741)</dc:creator>
  <cp:lastModifiedBy>Tantou Sisay</cp:lastModifiedBy>
  <cp:revision>8</cp:revision>
  <dcterms:created xsi:type="dcterms:W3CDTF">2022-06-30T09:09:29Z</dcterms:created>
  <dcterms:modified xsi:type="dcterms:W3CDTF">2022-07-24T12:27:31Z</dcterms:modified>
</cp:coreProperties>
</file>